
<file path=[Content_Types].xml><?xml version="1.0" encoding="utf-8"?>
<Types xmlns="http://schemas.openxmlformats.org/package/2006/content-types">
  <Default Extension="xml" ContentType="application/xml"/>
  <Default Extension="png" ContentType="image/png"/>
  <Default Extension="jpeg" ContentType="image/jpeg"/>
  <Default Extension="jpg" ContentType="image/jpeg"/>
  <Default Extension="emf" ContentType="image/x-emf"/>
  <Default Extension="rels" ContentType="application/vnd.openxmlformats-package.relationships+xml"/>
  <Default Extension="wav" ContentType="audio/wav"/>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260" r:id="rId1"/>
  </p:sldMasterIdLst>
  <p:notesMasterIdLst>
    <p:notesMasterId r:id="rId61"/>
  </p:notesMasterIdLst>
  <p:handoutMasterIdLst>
    <p:handoutMasterId r:id="rId6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2" r:id="rId26"/>
    <p:sldId id="281" r:id="rId27"/>
    <p:sldId id="283" r:id="rId28"/>
    <p:sldId id="284" r:id="rId29"/>
    <p:sldId id="285" r:id="rId30"/>
    <p:sldId id="286" r:id="rId31"/>
    <p:sldId id="291" r:id="rId32"/>
    <p:sldId id="287" r:id="rId33"/>
    <p:sldId id="289" r:id="rId34"/>
    <p:sldId id="290" r:id="rId35"/>
    <p:sldId id="288"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3" r:id="rId56"/>
    <p:sldId id="312" r:id="rId57"/>
    <p:sldId id="314" r:id="rId58"/>
    <p:sldId id="311" r:id="rId59"/>
    <p:sldId id="315" r:id="rId60"/>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modifyVerifier cryptProviderType="rsaFull" cryptAlgorithmClass="hash" cryptAlgorithmType="typeAny" cryptAlgorithmSid="4" spinCount="100000" saltData="vmpYauNL5tCQ4vq4yF6ICA==" hashData="yg/cKWnkvCF5JguG8iezdPc7rf4="/>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clrMode="bw"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4590" autoAdjust="0"/>
  </p:normalViewPr>
  <p:slideViewPr>
    <p:cSldViewPr snapToGrid="0" snapToObjects="1">
      <p:cViewPr varScale="1">
        <p:scale>
          <a:sx n="57" d="100"/>
          <a:sy n="57" d="100"/>
        </p:scale>
        <p:origin x="-1744" y="-104"/>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D3137AB-3A24-0F4C-84DC-E9338AE562B5}" type="datetimeFigureOut">
              <a:rPr lang="en-US" smtClean="0"/>
              <a:t>5/30/20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AB00D35-487B-3F4F-AEFC-06E58AC77A92}" type="slidenum">
              <a:rPr lang="en-US" smtClean="0"/>
              <a:t>‹#›</a:t>
            </a:fld>
            <a:endParaRPr lang="en-US"/>
          </a:p>
        </p:txBody>
      </p:sp>
    </p:spTree>
    <p:extLst>
      <p:ext uri="{BB962C8B-B14F-4D97-AF65-F5344CB8AC3E}">
        <p14:creationId xmlns:p14="http://schemas.microsoft.com/office/powerpoint/2010/main" val="4048790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348735394"/>
      </p:ext>
    </p:extLst>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4198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3191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0635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overlayTitle.png"/>
          <p:cNvPicPr>
            <a:picLocks noChangeAspect="1"/>
          </p:cNvPicPr>
          <p:nvPr/>
        </p:nvPicPr>
        <p:blipFill>
          <a:blip r:embed="rId2"/>
          <a:stretch>
            <a:fillRect/>
          </a:stretch>
        </p:blipFill>
        <p:spPr>
          <a:xfrm>
            <a:off x="0" y="0"/>
            <a:ext cx="13004800" cy="9753600"/>
          </a:xfrm>
          <a:prstGeom prst="rect">
            <a:avLst/>
          </a:prstGeom>
        </p:spPr>
      </p:pic>
      <p:sp>
        <p:nvSpPr>
          <p:cNvPr id="2" name="Title 1"/>
          <p:cNvSpPr>
            <a:spLocks noGrp="1"/>
          </p:cNvSpPr>
          <p:nvPr>
            <p:ph type="ctrTitle"/>
          </p:nvPr>
        </p:nvSpPr>
        <p:spPr>
          <a:xfrm>
            <a:off x="1108570" y="2271325"/>
            <a:ext cx="10785405" cy="2388729"/>
          </a:xfrm>
        </p:spPr>
        <p:txBody>
          <a:bodyPr anchor="b" anchorCtr="0"/>
          <a:lstStyle>
            <a:lvl1pPr>
              <a:defRPr sz="7700"/>
            </a:lvl1pPr>
          </a:lstStyle>
          <a:p>
            <a:r>
              <a:rPr lang="en-US" smtClean="0"/>
              <a:t>Click to edit Master title style</a:t>
            </a:r>
            <a:endParaRPr lang="en-US" dirty="0"/>
          </a:p>
        </p:txBody>
      </p:sp>
      <p:sp>
        <p:nvSpPr>
          <p:cNvPr id="3" name="Subtitle 2"/>
          <p:cNvSpPr>
            <a:spLocks noGrp="1"/>
          </p:cNvSpPr>
          <p:nvPr>
            <p:ph type="subTitle" idx="1"/>
          </p:nvPr>
        </p:nvSpPr>
        <p:spPr>
          <a:xfrm>
            <a:off x="1108570" y="4660053"/>
            <a:ext cx="10785404" cy="2492587"/>
          </a:xfrm>
        </p:spPr>
        <p:txBody>
          <a:bodyPr/>
          <a:lstStyle>
            <a:lvl1pPr marL="0" indent="0" algn="ctr">
              <a:lnSpc>
                <a:spcPct val="110000"/>
              </a:lnSpc>
              <a:spcBef>
                <a:spcPts val="853"/>
              </a:spcBef>
              <a:buNone/>
              <a:defRPr>
                <a:solidFill>
                  <a:schemeClr val="bg1"/>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449D725-AF79-4FB6-8D02-83EAC61E3211}"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F7886C9C-DC18-4195-8FD5-A50AA931D419}" type="slidenum">
              <a:rPr lang="en-US" smtClean="0"/>
              <a:pPr algn="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3008867-0964-49C4-9DE5-8FBB189497BC}" type="datetime1">
              <a:rPr lang="en-US" smtClean="0"/>
              <a:pPr/>
              <a:t>5/30/20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Title Slide with Picture">
    <p:spTree>
      <p:nvGrpSpPr>
        <p:cNvPr id="1" name=""/>
        <p:cNvGrpSpPr/>
        <p:nvPr/>
      </p:nvGrpSpPr>
      <p:grpSpPr>
        <a:xfrm>
          <a:off x="0" y="0"/>
          <a:ext cx="0" cy="0"/>
          <a:chOff x="0" y="0"/>
          <a:chExt cx="0" cy="0"/>
        </a:xfrm>
      </p:grpSpPr>
      <p:pic>
        <p:nvPicPr>
          <p:cNvPr id="9" name="Picture 8" descr="overlayText.png"/>
          <p:cNvPicPr>
            <a:picLocks noChangeAspect="1"/>
          </p:cNvPicPr>
          <p:nvPr/>
        </p:nvPicPr>
        <p:blipFill>
          <a:blip r:embed="rId2"/>
          <a:stretch>
            <a:fillRect/>
          </a:stretch>
        </p:blipFill>
        <p:spPr>
          <a:xfrm>
            <a:off x="0" y="0"/>
            <a:ext cx="13004800" cy="9753600"/>
          </a:xfrm>
          <a:prstGeom prst="rect">
            <a:avLst/>
          </a:prstGeom>
        </p:spPr>
      </p:pic>
      <p:sp>
        <p:nvSpPr>
          <p:cNvPr id="2" name="Title 1"/>
          <p:cNvSpPr>
            <a:spLocks noGrp="1"/>
          </p:cNvSpPr>
          <p:nvPr>
            <p:ph type="title"/>
          </p:nvPr>
        </p:nvSpPr>
        <p:spPr>
          <a:xfrm>
            <a:off x="1111911" y="4628179"/>
            <a:ext cx="10780979" cy="2396964"/>
          </a:xfrm>
        </p:spPr>
        <p:txBody>
          <a:bodyPr vert="horz" lIns="130046" tIns="65023" rIns="130046" bIns="65023" rtlCol="0" anchor="b" anchorCtr="0">
            <a:noAutofit/>
          </a:bodyPr>
          <a:lstStyle>
            <a:lvl1pPr algn="ctr" defTabSz="1300460" rtl="0" eaLnBrk="1" latinLnBrk="0" hangingPunct="1">
              <a:lnSpc>
                <a:spcPct val="95000"/>
              </a:lnSpc>
              <a:spcBef>
                <a:spcPct val="0"/>
              </a:spcBef>
              <a:buNone/>
              <a:defRPr lang="en-US" sz="7700" b="1" kern="120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576320" y="650240"/>
            <a:ext cx="5852160" cy="3901440"/>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800" b="1"/>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111911" y="7044267"/>
            <a:ext cx="10780979" cy="1300480"/>
          </a:xfrm>
        </p:spPr>
        <p:txBody>
          <a:bodyPr>
            <a:normAutofit/>
          </a:bodyPr>
          <a:lstStyle>
            <a:lvl1pPr marL="0" indent="0" algn="ctr">
              <a:spcBef>
                <a:spcPts val="427"/>
              </a:spcBef>
              <a:buNone/>
              <a:defRPr sz="34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0FC3EB-42FB-4C38-8CAE-7A1293B83421}" type="datetime1">
              <a:rPr lang="en-US" smtClean="0"/>
              <a:pPr/>
              <a:t>5/30/20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overlayBlank.png"/>
          <p:cNvPicPr>
            <a:picLocks noChangeAspect="1"/>
          </p:cNvPicPr>
          <p:nvPr/>
        </p:nvPicPr>
        <p:blipFill>
          <a:blip r:embed="rId2"/>
          <a:stretch>
            <a:fillRect/>
          </a:stretch>
        </p:blipFill>
        <p:spPr>
          <a:xfrm>
            <a:off x="0" y="0"/>
            <a:ext cx="13004800" cy="9753600"/>
          </a:xfrm>
          <a:prstGeom prst="rect">
            <a:avLst/>
          </a:prstGeom>
        </p:spPr>
      </p:pic>
      <p:sp>
        <p:nvSpPr>
          <p:cNvPr id="2" name="Title 1"/>
          <p:cNvSpPr>
            <a:spLocks noGrp="1"/>
          </p:cNvSpPr>
          <p:nvPr>
            <p:ph type="title"/>
          </p:nvPr>
        </p:nvSpPr>
        <p:spPr>
          <a:xfrm>
            <a:off x="1146951" y="2314223"/>
            <a:ext cx="10780979" cy="2392883"/>
          </a:xfrm>
        </p:spPr>
        <p:txBody>
          <a:bodyPr vert="horz" lIns="130046" tIns="65023" rIns="130046" bIns="65023" rtlCol="0" anchor="b" anchorCtr="0">
            <a:noAutofit/>
          </a:bodyPr>
          <a:lstStyle>
            <a:lvl1pPr algn="ctr" defTabSz="1300460" rtl="0" eaLnBrk="1" latinLnBrk="0" hangingPunct="1">
              <a:lnSpc>
                <a:spcPct val="95000"/>
              </a:lnSpc>
              <a:spcBef>
                <a:spcPct val="0"/>
              </a:spcBef>
              <a:buNone/>
              <a:defRPr lang="en-US" sz="63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146951" y="4706718"/>
            <a:ext cx="10780979" cy="2496922"/>
          </a:xfrm>
        </p:spPr>
        <p:txBody>
          <a:bodyPr vert="horz" lIns="130046" tIns="65023" rIns="130046" bIns="65023" rtlCol="0">
            <a:normAutofit/>
          </a:bodyPr>
          <a:lstStyle>
            <a:lvl1pPr marL="0" indent="0" algn="ctr" defTabSz="1300460" rtl="0" eaLnBrk="1" latinLnBrk="0" hangingPunct="1">
              <a:lnSpc>
                <a:spcPct val="110000"/>
              </a:lnSpc>
              <a:spcBef>
                <a:spcPts val="853"/>
              </a:spcBef>
              <a:spcAft>
                <a:spcPts val="0"/>
              </a:spcAft>
              <a:buSzPct val="90000"/>
              <a:buFont typeface="Wingdings" pitchFamily="2" charset="2"/>
              <a:buNone/>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650230" indent="0">
              <a:buNone/>
              <a:defRPr sz="2600">
                <a:solidFill>
                  <a:schemeClr val="tx1">
                    <a:tint val="75000"/>
                  </a:schemeClr>
                </a:solidFill>
              </a:defRPr>
            </a:lvl2pPr>
            <a:lvl3pPr marL="1300460" indent="0">
              <a:buNone/>
              <a:defRPr sz="2300">
                <a:solidFill>
                  <a:schemeClr val="tx1">
                    <a:tint val="75000"/>
                  </a:schemeClr>
                </a:solidFill>
              </a:defRPr>
            </a:lvl3pPr>
            <a:lvl4pPr marL="1950690" indent="0">
              <a:buNone/>
              <a:defRPr sz="2000">
                <a:solidFill>
                  <a:schemeClr val="tx1">
                    <a:tint val="75000"/>
                  </a:schemeClr>
                </a:solidFill>
              </a:defRPr>
            </a:lvl4pPr>
            <a:lvl5pPr marL="2600919" indent="0">
              <a:buNone/>
              <a:defRPr sz="2000">
                <a:solidFill>
                  <a:schemeClr val="tx1">
                    <a:tint val="75000"/>
                  </a:schemeClr>
                </a:solidFill>
              </a:defRPr>
            </a:lvl5pPr>
            <a:lvl6pPr marL="3251149" indent="0">
              <a:buNone/>
              <a:defRPr sz="2000">
                <a:solidFill>
                  <a:schemeClr val="tx1">
                    <a:tint val="75000"/>
                  </a:schemeClr>
                </a:solidFill>
              </a:defRPr>
            </a:lvl6pPr>
            <a:lvl7pPr marL="3901379" indent="0">
              <a:buNone/>
              <a:defRPr sz="2000">
                <a:solidFill>
                  <a:schemeClr val="tx1">
                    <a:tint val="75000"/>
                  </a:schemeClr>
                </a:solidFill>
              </a:defRPr>
            </a:lvl7pPr>
            <a:lvl8pPr marL="4551609" indent="0">
              <a:buNone/>
              <a:defRPr sz="2000">
                <a:solidFill>
                  <a:schemeClr val="tx1">
                    <a:tint val="75000"/>
                  </a:schemeClr>
                </a:solidFill>
              </a:defRPr>
            </a:lvl8pPr>
            <a:lvl9pPr marL="5201839"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49D725-AF79-4FB6-8D02-83EAC61E3211}" type="datetimeFigureOut">
              <a:rPr lang="en-US" smtClean="0"/>
              <a:t>5/30/20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4987" y="2275840"/>
            <a:ext cx="5019853" cy="6099251"/>
          </a:xfrm>
        </p:spPr>
        <p:txBody>
          <a:bodyPr>
            <a:normAutofit/>
          </a:bodyPr>
          <a:lstStyle>
            <a:lvl1pPr marL="329630" indent="-329630">
              <a:defRPr sz="2600"/>
            </a:lvl1pPr>
            <a:lvl2pPr marL="650230" indent="-329630">
              <a:defRPr sz="2600"/>
            </a:lvl2pPr>
            <a:lvl3pPr marL="979860" indent="-329630">
              <a:defRPr sz="2600"/>
            </a:lvl3pPr>
            <a:lvl4pPr marL="1300460" indent="-329630">
              <a:defRPr sz="2600"/>
            </a:lvl4pPr>
            <a:lvl5pPr marL="1630090" indent="-329630">
              <a:defRPr sz="2600"/>
            </a:lvl5pPr>
            <a:lvl6pPr marL="1950690" indent="-329630">
              <a:defRPr sz="2600"/>
            </a:lvl6pPr>
            <a:lvl7pPr marL="2280320" indent="-329630">
              <a:defRPr sz="2600"/>
            </a:lvl7pPr>
            <a:lvl8pPr marL="2600919" indent="-329630">
              <a:defRPr sz="2600"/>
            </a:lvl8pPr>
            <a:lvl9pPr marL="2930550" indent="-329630">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half" idx="2"/>
          </p:nvPr>
        </p:nvSpPr>
        <p:spPr>
          <a:xfrm>
            <a:off x="6610773" y="2275840"/>
            <a:ext cx="5019853" cy="6099251"/>
          </a:xfrm>
        </p:spPr>
        <p:txBody>
          <a:bodyPr>
            <a:normAutofit/>
          </a:bodyPr>
          <a:lstStyle>
            <a:lvl1pPr marL="329630" indent="-329630">
              <a:defRPr sz="2600"/>
            </a:lvl1pPr>
            <a:lvl2pPr marL="650230" indent="-329630">
              <a:defRPr sz="2600"/>
            </a:lvl2pPr>
            <a:lvl3pPr marL="979860" indent="-329630">
              <a:defRPr sz="2600"/>
            </a:lvl3pPr>
            <a:lvl4pPr marL="1300460" indent="-329630">
              <a:defRPr sz="2600"/>
            </a:lvl4pPr>
            <a:lvl5pPr marL="1630090" indent="-329630">
              <a:defRPr sz="2600"/>
            </a:lvl5pPr>
            <a:lvl6pPr marL="1950690" indent="-329630">
              <a:defRPr sz="2600"/>
            </a:lvl6pPr>
            <a:lvl7pPr marL="2280320" indent="-329630">
              <a:defRPr sz="2600"/>
            </a:lvl7pPr>
            <a:lvl8pPr marL="2600919" indent="-329630">
              <a:defRPr sz="2600"/>
            </a:lvl8pPr>
            <a:lvl9pPr marL="2930550" indent="-329630">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151D5B8-D9C5-419F-913D-2186935717ED}" type="datetime1">
              <a:rPr lang="en-US" smtClean="0"/>
              <a:pPr/>
              <a:t>5/30/20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4174" y="1810472"/>
            <a:ext cx="5019853" cy="1250809"/>
          </a:xfrm>
        </p:spPr>
        <p:txBody>
          <a:bodyPr anchor="b" anchorCtr="0">
            <a:noAutofit/>
          </a:bodyPr>
          <a:lstStyle>
            <a:lvl1pPr marL="0" indent="0" algn="ctr">
              <a:spcBef>
                <a:spcPts val="0"/>
              </a:spcBef>
              <a:buNone/>
              <a:defRPr sz="37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1374174" y="3093156"/>
            <a:ext cx="5019853" cy="5285458"/>
          </a:xfrm>
        </p:spPr>
        <p:txBody>
          <a:bodyPr>
            <a:normAutofit/>
          </a:bodyPr>
          <a:lstStyle>
            <a:lvl1pPr marL="329630" indent="-329630">
              <a:defRPr sz="2600"/>
            </a:lvl1pPr>
            <a:lvl2pPr marL="650230" indent="-329630">
              <a:defRPr sz="2600"/>
            </a:lvl2pPr>
            <a:lvl3pPr marL="979860" indent="-329630">
              <a:defRPr sz="2600"/>
            </a:lvl3pPr>
            <a:lvl4pPr marL="1300460" indent="-329630">
              <a:defRPr sz="2600"/>
            </a:lvl4pPr>
            <a:lvl5pPr marL="1630090" indent="-329630">
              <a:defRPr sz="2600"/>
            </a:lvl5pPr>
            <a:lvl6pPr marL="1950690" indent="-329630">
              <a:tabLst/>
              <a:defRPr sz="2600"/>
            </a:lvl6pPr>
            <a:lvl7pPr marL="2280320" indent="-329630">
              <a:tabLst/>
              <a:defRPr sz="2600"/>
            </a:lvl7pPr>
            <a:lvl8pPr marL="2600919" indent="-329630">
              <a:tabLst/>
              <a:defRPr sz="2600"/>
            </a:lvl8pPr>
            <a:lvl9pPr marL="2930550" indent="-329630">
              <a:tabLst/>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06258" y="1810472"/>
            <a:ext cx="5019853" cy="1250809"/>
          </a:xfrm>
        </p:spPr>
        <p:txBody>
          <a:bodyPr anchor="b" anchorCtr="0">
            <a:noAutofit/>
          </a:bodyPr>
          <a:lstStyle>
            <a:lvl1pPr marL="0" indent="0" algn="ctr">
              <a:spcBef>
                <a:spcPts val="0"/>
              </a:spcBef>
              <a:buNone/>
              <a:defRPr sz="37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6258" y="3093156"/>
            <a:ext cx="5019853" cy="5285458"/>
          </a:xfrm>
        </p:spPr>
        <p:txBody>
          <a:bodyPr>
            <a:noAutofit/>
          </a:bodyPr>
          <a:lstStyle>
            <a:lvl1pPr marL="329630" indent="-329630" algn="l" defTabSz="1300460" rtl="0" eaLnBrk="1" latinLnBrk="0" hangingPunct="1">
              <a:buSzPct val="90000"/>
              <a:buFont typeface="Wingdings" pitchFamily="2" charset="2"/>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650230" indent="-329630" algn="l" defTabSz="1300460" rtl="0" eaLnBrk="1" latinLnBrk="0" hangingPunct="1">
              <a:buSzPct val="90000"/>
              <a:buFont typeface="Wingdings" pitchFamily="2" charset="2"/>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2pPr>
            <a:lvl3pPr marL="979860" indent="-329630" algn="l" defTabSz="1300460" rtl="0" eaLnBrk="1" latinLnBrk="0" hangingPunct="1">
              <a:buSzPct val="90000"/>
              <a:buFont typeface="Wingdings" pitchFamily="2" charset="2"/>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3pPr>
            <a:lvl4pPr marL="1300460" indent="-329630" algn="l" defTabSz="1300460" rtl="0" eaLnBrk="1" latinLnBrk="0" hangingPunct="1">
              <a:buSzPct val="90000"/>
              <a:buFont typeface="Wingdings" pitchFamily="2" charset="2"/>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4pPr>
            <a:lvl5pPr marL="1630090" indent="-329630" algn="l" defTabSz="1300460" rtl="0" eaLnBrk="1" latinLnBrk="0" hangingPunct="1">
              <a:buSzPct val="90000"/>
              <a:buFont typeface="Wingdings" pitchFamily="2" charset="2"/>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5pPr>
            <a:lvl6pPr marL="1950690" indent="-329630" algn="l" defTabSz="1300460" rtl="0" eaLnBrk="1" latinLnBrk="0" hangingPunct="1">
              <a:buSzPct val="90000"/>
              <a:buFont typeface="Wingdings" pitchFamily="2" charset="2"/>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2280320" indent="-329630" algn="l" defTabSz="1300460" rtl="0" eaLnBrk="1" latinLnBrk="0" hangingPunct="1">
              <a:buSzPct val="90000"/>
              <a:buFont typeface="Wingdings" pitchFamily="2" charset="2"/>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2600919" indent="-329630" algn="l" defTabSz="1300460" rtl="0" eaLnBrk="1" latinLnBrk="0" hangingPunct="1">
              <a:buSzPct val="90000"/>
              <a:buFont typeface="Wingdings" pitchFamily="2" charset="2"/>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2930550" indent="-329630" algn="l" defTabSz="1300460" rtl="0" eaLnBrk="1" latinLnBrk="0" hangingPunct="1">
              <a:buSzPct val="90000"/>
              <a:buFont typeface="Wingdings" pitchFamily="2" charset="2"/>
              <a:defRPr lang="en-US" sz="2600" kern="1200" dirty="0">
                <a:solidFill>
                  <a:schemeClr val="bg1"/>
                </a:solidFill>
                <a:effectLst>
                  <a:outerShdw blurRad="101600" dist="12700" dir="3600000" algn="tl" rotWithShape="0">
                    <a:prstClr val="black">
                      <a:alpha val="30000"/>
                    </a:prstClr>
                  </a:outerShdw>
                </a:effectLst>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86F952F-F888-4FB8-9CB7-51D5F02FA3C8}" type="datetime1">
              <a:rPr lang="en-US" smtClean="0"/>
              <a:pPr/>
              <a:t>5/30/20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188DB32-6162-43C0-9325-230E0A9B0177}" type="datetime1">
              <a:rPr lang="en-US" smtClean="0"/>
              <a:pPr/>
              <a:t>5/30/20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descr="overlayBlank.png"/>
          <p:cNvPicPr>
            <a:picLocks noChangeAspect="1"/>
          </p:cNvPicPr>
          <p:nvPr/>
        </p:nvPicPr>
        <p:blipFill>
          <a:blip r:embed="rId2"/>
          <a:stretch>
            <a:fillRect/>
          </a:stretch>
        </p:blipFill>
        <p:spPr>
          <a:xfrm>
            <a:off x="0" y="0"/>
            <a:ext cx="13004800" cy="9753600"/>
          </a:xfrm>
          <a:prstGeom prst="rect">
            <a:avLst/>
          </a:prstGeom>
        </p:spPr>
      </p:pic>
      <p:sp>
        <p:nvSpPr>
          <p:cNvPr id="2" name="Date Placeholder 1"/>
          <p:cNvSpPr>
            <a:spLocks noGrp="1"/>
          </p:cNvSpPr>
          <p:nvPr>
            <p:ph type="dt" sz="half" idx="10"/>
          </p:nvPr>
        </p:nvSpPr>
        <p:spPr/>
        <p:txBody>
          <a:bodyPr/>
          <a:lstStyle/>
          <a:p>
            <a:fld id="{AF219B57-0E9E-4DE4-A7F5-9A169EF1CEE0}" type="datetime1">
              <a:rPr lang="en-US" smtClean="0"/>
              <a:pPr/>
              <a:t>5/30/20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descr="overlayBlank.png"/>
          <p:cNvPicPr>
            <a:picLocks noChangeAspect="1"/>
          </p:cNvPicPr>
          <p:nvPr/>
        </p:nvPicPr>
        <p:blipFill>
          <a:blip r:embed="rId2"/>
          <a:stretch>
            <a:fillRect/>
          </a:stretch>
        </p:blipFill>
        <p:spPr>
          <a:xfrm>
            <a:off x="0" y="0"/>
            <a:ext cx="13004800" cy="9753600"/>
          </a:xfrm>
          <a:prstGeom prst="rect">
            <a:avLst/>
          </a:prstGeom>
        </p:spPr>
      </p:pic>
      <p:sp>
        <p:nvSpPr>
          <p:cNvPr id="2" name="Title 1"/>
          <p:cNvSpPr>
            <a:spLocks noGrp="1"/>
          </p:cNvSpPr>
          <p:nvPr>
            <p:ph type="title"/>
          </p:nvPr>
        </p:nvSpPr>
        <p:spPr>
          <a:xfrm>
            <a:off x="1374986" y="1192107"/>
            <a:ext cx="4941824" cy="2302933"/>
          </a:xfrm>
        </p:spPr>
        <p:txBody>
          <a:bodyPr vert="horz" lIns="130046" tIns="65023" rIns="130046" bIns="65023" rtlCol="0" anchor="b">
            <a:noAutofit/>
          </a:bodyPr>
          <a:lstStyle>
            <a:lvl1pPr algn="ctr" defTabSz="1300460" rtl="0" eaLnBrk="1" latinLnBrk="0" hangingPunct="1">
              <a:lnSpc>
                <a:spcPct val="95000"/>
              </a:lnSpc>
              <a:spcBef>
                <a:spcPct val="0"/>
              </a:spcBef>
              <a:buNone/>
              <a:defRPr lang="en-US" sz="4300" b="1" kern="1200" dirty="0" smtClean="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smtClean="0"/>
              <a:t>Click to edit Master title style</a:t>
            </a:r>
            <a:endParaRPr lang="en-US" dirty="0"/>
          </a:p>
        </p:txBody>
      </p:sp>
      <p:sp>
        <p:nvSpPr>
          <p:cNvPr id="3" name="Content Placeholder 2"/>
          <p:cNvSpPr>
            <a:spLocks noGrp="1"/>
          </p:cNvSpPr>
          <p:nvPr>
            <p:ph idx="1"/>
          </p:nvPr>
        </p:nvSpPr>
        <p:spPr>
          <a:xfrm>
            <a:off x="6724113" y="1192107"/>
            <a:ext cx="4941824" cy="6502400"/>
          </a:xfrm>
        </p:spPr>
        <p:txBody>
          <a:bodyPr>
            <a:normAutofit/>
          </a:bodyPr>
          <a:lstStyle>
            <a:lvl1pPr marL="401878" indent="-401878">
              <a:defRPr sz="3400"/>
            </a:lvl1pPr>
            <a:lvl2pPr marL="815046" indent="-401878">
              <a:defRPr sz="3100"/>
            </a:lvl2pPr>
            <a:lvl3pPr marL="1216924" indent="-401878">
              <a:defRPr sz="2800"/>
            </a:lvl3pPr>
            <a:lvl4pPr marL="1630090" indent="-401878">
              <a:defRPr sz="2600"/>
            </a:lvl4pPr>
            <a:lvl5pPr marL="2034227" indent="-401878">
              <a:defRPr sz="2600"/>
            </a:lvl5pPr>
            <a:lvl6pPr marL="2436105" indent="-401878">
              <a:defRPr sz="2600"/>
            </a:lvl6pPr>
            <a:lvl7pPr marL="2849271" indent="-401878">
              <a:defRPr sz="2600"/>
            </a:lvl7pPr>
            <a:lvl8pPr marL="3251149" indent="-401878">
              <a:defRPr sz="2600"/>
            </a:lvl8pPr>
            <a:lvl9pPr marL="3653027" indent="-401878">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374986" y="3518945"/>
            <a:ext cx="4941824" cy="3901440"/>
          </a:xfrm>
        </p:spPr>
        <p:txBody>
          <a:bodyPr vert="horz" lIns="130046" tIns="65023" rIns="130046" bIns="65023" rtlCol="0">
            <a:normAutofit/>
          </a:bodyPr>
          <a:lstStyle>
            <a:lvl1pPr marL="0" indent="0" algn="ctr">
              <a:lnSpc>
                <a:spcPct val="110000"/>
              </a:lnSpc>
              <a:spcBef>
                <a:spcPts val="853"/>
              </a:spcBef>
              <a:buNone/>
              <a:defRPr lang="en-US" sz="2600" kern="1200" smtClean="0">
                <a:solidFill>
                  <a:schemeClr val="bg1"/>
                </a:solidFill>
                <a:effectLst>
                  <a:outerShdw blurRad="101600" dist="12700" dir="3600000" algn="tl" rotWithShape="0">
                    <a:prstClr val="black">
                      <a:alpha val="30000"/>
                    </a:prstClr>
                  </a:outerShdw>
                </a:effectLst>
                <a:latin typeface="+mn-lt"/>
                <a:ea typeface="+mn-ea"/>
                <a:cs typeface="+mn-cs"/>
              </a:defRPr>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marL="0" lvl="0" indent="0" algn="ctr" defTabSz="1300460" rtl="0" eaLnBrk="1" latinLnBrk="0" hangingPunct="1">
              <a:spcBef>
                <a:spcPts val="2844"/>
              </a:spcBef>
              <a:spcAft>
                <a:spcPts val="0"/>
              </a:spcAft>
              <a:buSzPct val="9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74F8F86C-0F1B-4333-B99B-B3B2B1F87225}" type="datetime1">
              <a:rPr lang="en-US" smtClean="0"/>
              <a:pPr/>
              <a:t>5/30/20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0" name="Picture 9" descr="overlayBlank.png"/>
          <p:cNvPicPr>
            <a:picLocks noChangeAspect="1"/>
          </p:cNvPicPr>
          <p:nvPr/>
        </p:nvPicPr>
        <p:blipFill>
          <a:blip r:embed="rId2"/>
          <a:stretch>
            <a:fillRect/>
          </a:stretch>
        </p:blipFill>
        <p:spPr>
          <a:xfrm>
            <a:off x="0" y="0"/>
            <a:ext cx="13004800" cy="9753600"/>
          </a:xfrm>
          <a:prstGeom prst="rect">
            <a:avLst/>
          </a:prstGeom>
        </p:spPr>
      </p:pic>
      <p:sp>
        <p:nvSpPr>
          <p:cNvPr id="2" name="Title 1"/>
          <p:cNvSpPr>
            <a:spLocks noGrp="1"/>
          </p:cNvSpPr>
          <p:nvPr>
            <p:ph type="title"/>
          </p:nvPr>
        </p:nvSpPr>
        <p:spPr>
          <a:xfrm>
            <a:off x="1374986" y="1192107"/>
            <a:ext cx="4941824" cy="2302933"/>
          </a:xfrm>
        </p:spPr>
        <p:txBody>
          <a:bodyPr vert="horz" lIns="130046" tIns="65023" rIns="130046" bIns="65023" rtlCol="0" anchor="b">
            <a:noAutofit/>
          </a:bodyPr>
          <a:lstStyle>
            <a:lvl1pPr algn="ctr" defTabSz="1300460" rtl="0" eaLnBrk="1" latinLnBrk="0" hangingPunct="1">
              <a:lnSpc>
                <a:spcPct val="95000"/>
              </a:lnSpc>
              <a:spcBef>
                <a:spcPct val="0"/>
              </a:spcBef>
              <a:buNone/>
              <a:defRPr lang="en-US" sz="4300" b="1" kern="1200" dirty="0">
                <a:solidFill>
                  <a:schemeClr val="bg1"/>
                </a:solidFill>
                <a:effectLst>
                  <a:outerShdw blurRad="101600" dist="12700" dir="3600000" algn="tl" rotWithShape="0">
                    <a:prstClr val="black">
                      <a:alpha val="30000"/>
                    </a:prstClr>
                  </a:outerShdw>
                </a:effectLst>
                <a:latin typeface="+mj-lt"/>
                <a:ea typeface="+mj-ea"/>
                <a:cs typeface="+mj-cs"/>
              </a:defRPr>
            </a:lvl1pPr>
          </a:lstStyle>
          <a:p>
            <a:r>
              <a:rPr lang="en-US" smtClean="0"/>
              <a:t>Click to edit Master title style</a:t>
            </a:r>
            <a:endParaRPr lang="en-US" dirty="0"/>
          </a:p>
        </p:txBody>
      </p:sp>
      <p:sp>
        <p:nvSpPr>
          <p:cNvPr id="3" name="Picture Placeholder 2"/>
          <p:cNvSpPr>
            <a:spLocks noGrp="1"/>
          </p:cNvSpPr>
          <p:nvPr>
            <p:ph type="pic" idx="1"/>
          </p:nvPr>
        </p:nvSpPr>
        <p:spPr>
          <a:xfrm>
            <a:off x="6724113" y="1192107"/>
            <a:ext cx="4941824" cy="6502400"/>
          </a:xfrm>
          <a:prstGeom prst="roundRect">
            <a:avLst>
              <a:gd name="adj" fmla="val 10888"/>
            </a:avLst>
          </a:prstGeom>
          <a:solidFill>
            <a:schemeClr val="bg1">
              <a:lumMod val="75000"/>
            </a:schemeClr>
          </a:solidFill>
          <a:effectLst>
            <a:reflection blurRad="6350" stA="20000" endA="300" endPos="25500" dist="50800" dir="5400000" sy="-100000" algn="bl" rotWithShape="0"/>
          </a:effectLst>
        </p:spPr>
        <p:txBody>
          <a:bodyPr>
            <a:normAutofit/>
          </a:bodyPr>
          <a:lstStyle>
            <a:lvl1pPr marL="0" indent="0">
              <a:buNone/>
              <a:defRPr sz="2800" b="1"/>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374986" y="3518945"/>
            <a:ext cx="4941824" cy="3901440"/>
          </a:xfrm>
        </p:spPr>
        <p:txBody>
          <a:bodyPr vert="horz" lIns="130046" tIns="65023" rIns="130046" bIns="65023" rtlCol="0">
            <a:normAutofit/>
          </a:bodyPr>
          <a:lstStyle>
            <a:lvl1pPr marL="0" indent="0" algn="ctr">
              <a:lnSpc>
                <a:spcPct val="110000"/>
              </a:lnSpc>
              <a:spcBef>
                <a:spcPts val="853"/>
              </a:spcBef>
              <a:buNone/>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marL="0" lvl="0" indent="0" algn="ctr" defTabSz="1300460" rtl="0" eaLnBrk="1" latinLnBrk="0" hangingPunct="1">
              <a:spcBef>
                <a:spcPts val="2844"/>
              </a:spcBef>
              <a:spcAft>
                <a:spcPts val="0"/>
              </a:spcAft>
              <a:buSzPct val="9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40D7FCD9-7699-43D6-8D62-436E2DD234FF}" type="datetime1">
              <a:rPr lang="en-US" smtClean="0"/>
              <a:pPr/>
              <a:t>5/30/20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Alt.">
    <p:spTree>
      <p:nvGrpSpPr>
        <p:cNvPr id="1" name=""/>
        <p:cNvGrpSpPr/>
        <p:nvPr/>
      </p:nvGrpSpPr>
      <p:grpSpPr>
        <a:xfrm>
          <a:off x="0" y="0"/>
          <a:ext cx="0" cy="0"/>
          <a:chOff x="0" y="0"/>
          <a:chExt cx="0" cy="0"/>
        </a:xfrm>
      </p:grpSpPr>
      <p:sp>
        <p:nvSpPr>
          <p:cNvPr id="2" name="Title 1"/>
          <p:cNvSpPr>
            <a:spLocks noGrp="1"/>
          </p:cNvSpPr>
          <p:nvPr>
            <p:ph type="title"/>
          </p:nvPr>
        </p:nvSpPr>
        <p:spPr>
          <a:xfrm>
            <a:off x="1108570" y="127498"/>
            <a:ext cx="10785405" cy="16256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610FC3EB-42FB-4C38-8CAE-7A1293B83421}" type="datetime1">
              <a:rPr lang="en-US" smtClean="0"/>
              <a:pPr/>
              <a:t>5/30/20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dirty="0"/>
          </a:p>
        </p:txBody>
      </p:sp>
      <p:sp>
        <p:nvSpPr>
          <p:cNvPr id="8" name="Text Placeholder 3"/>
          <p:cNvSpPr>
            <a:spLocks noGrp="1"/>
          </p:cNvSpPr>
          <p:nvPr>
            <p:ph type="body" sz="half" idx="2"/>
          </p:nvPr>
        </p:nvSpPr>
        <p:spPr>
          <a:xfrm>
            <a:off x="1108570" y="1950720"/>
            <a:ext cx="10785405" cy="1950720"/>
          </a:xfrm>
        </p:spPr>
        <p:txBody>
          <a:bodyPr vert="horz" lIns="130046" tIns="65023" rIns="130046" bIns="65023" rtlCol="0">
            <a:normAutofit/>
          </a:bodyPr>
          <a:lstStyle>
            <a:lvl1pPr marL="0" indent="0" algn="ctr">
              <a:lnSpc>
                <a:spcPct val="110000"/>
              </a:lnSpc>
              <a:spcBef>
                <a:spcPts val="853"/>
              </a:spcBef>
              <a:buNone/>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marL="0" lvl="0" indent="0" algn="ctr" defTabSz="1300460" rtl="0" eaLnBrk="1" latinLnBrk="0" hangingPunct="1">
              <a:spcBef>
                <a:spcPts val="2844"/>
              </a:spcBef>
              <a:spcAft>
                <a:spcPts val="0"/>
              </a:spcAft>
              <a:buSzPct val="90000"/>
              <a:buFont typeface="Wingdings" pitchFamily="2" charset="2"/>
              <a:buNone/>
            </a:pPr>
            <a:r>
              <a:rPr lang="en-US" smtClean="0"/>
              <a:t>Click to edit Master text styles</a:t>
            </a:r>
          </a:p>
        </p:txBody>
      </p:sp>
      <p:sp>
        <p:nvSpPr>
          <p:cNvPr id="9" name="Picture Placeholder 2"/>
          <p:cNvSpPr>
            <a:spLocks noGrp="1"/>
          </p:cNvSpPr>
          <p:nvPr>
            <p:ph type="pic" idx="1"/>
          </p:nvPr>
        </p:nvSpPr>
        <p:spPr>
          <a:xfrm>
            <a:off x="3576320" y="3901440"/>
            <a:ext cx="5852160" cy="4009813"/>
          </a:xfrm>
          <a:prstGeom prst="roundRect">
            <a:avLst>
              <a:gd name="adj" fmla="val 10888"/>
            </a:avLst>
          </a:prstGeom>
          <a:solidFill>
            <a:schemeClr val="bg1">
              <a:lumMod val="75000"/>
            </a:schemeClr>
          </a:solidFill>
          <a:effectLst>
            <a:reflection blurRad="6350" stA="20000" endA="300" endPos="38500" dist="50800" dir="5400000" sy="-100000" algn="bl" rotWithShape="0"/>
          </a:effectLst>
        </p:spPr>
        <p:txBody>
          <a:bodyPr>
            <a:normAutofit/>
          </a:bodyPr>
          <a:lstStyle>
            <a:lvl1pPr marL="0" indent="0">
              <a:buNone/>
              <a:defRPr sz="2800" b="1"/>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r>
              <a:rPr lang="en-US" smtClean="0"/>
              <a:t>Drag picture to placeholder or click icon to add</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marL="520184" indent="-520184">
              <a:defRPr/>
            </a:lvl1pPr>
            <a:lvl2pPr marL="1040368" indent="-520184">
              <a:defRPr/>
            </a:lvl2pPr>
            <a:lvl3pPr marL="1560552" indent="-520184">
              <a:defRPr/>
            </a:lvl3pPr>
            <a:lvl4pPr marL="2080735" indent="-520184">
              <a:defRPr/>
            </a:lvl4pPr>
            <a:lvl5pPr marL="2600919" indent="-520184">
              <a:defRPr/>
            </a:lvl5pPr>
            <a:lvl6pPr marL="3121103" indent="-520184">
              <a:defRPr/>
            </a:lvl6pPr>
            <a:lvl7pPr marL="3641287" indent="-520184">
              <a:defRPr/>
            </a:lvl7pPr>
            <a:lvl8pPr marL="4161471" indent="-520184">
              <a:defRPr/>
            </a:lvl8pPr>
            <a:lvl9pPr marL="4681655" indent="-520184">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371C1A-CAFA-43FD-A579-55B116A1448A}" type="datetime1">
              <a:rPr lang="en-US" smtClean="0"/>
              <a:pPr/>
              <a:t>5/30/20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7" name="Picture 6" descr="overlayVertical.png"/>
          <p:cNvPicPr>
            <a:picLocks noChangeAspect="1"/>
          </p:cNvPicPr>
          <p:nvPr/>
        </p:nvPicPr>
        <p:blipFill>
          <a:blip r:embed="rId2"/>
          <a:stretch>
            <a:fillRect/>
          </a:stretch>
        </p:blipFill>
        <p:spPr>
          <a:xfrm>
            <a:off x="0" y="0"/>
            <a:ext cx="13004800" cy="9753600"/>
          </a:xfrm>
          <a:prstGeom prst="rect">
            <a:avLst/>
          </a:prstGeom>
        </p:spPr>
      </p:pic>
      <p:sp>
        <p:nvSpPr>
          <p:cNvPr id="2" name="Vertical Title 1"/>
          <p:cNvSpPr>
            <a:spLocks noGrp="1"/>
          </p:cNvSpPr>
          <p:nvPr>
            <p:ph type="title" orient="vert"/>
          </p:nvPr>
        </p:nvSpPr>
        <p:spPr>
          <a:xfrm>
            <a:off x="10295467" y="1192108"/>
            <a:ext cx="2384213" cy="7186507"/>
          </a:xfrm>
        </p:spPr>
        <p:txBody>
          <a:bodyPr vert="eaVert"/>
          <a:lstStyle>
            <a:lvl1pPr>
              <a:defRPr sz="51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08568" y="1192108"/>
            <a:ext cx="8561493" cy="7186507"/>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A1BC03-21BF-4F6B-A3BE-29C937D452B1}" type="datetime1">
              <a:rPr lang="en-US" smtClean="0"/>
              <a:pPr/>
              <a:t>5/30/20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xmlns:p14="http://schemas.microsoft.com/office/powerpoint/2010/mai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1638300"/>
            <a:ext cx="10464800" cy="3302000"/>
          </a:xfrm>
          <a:prstGeom prst="rect">
            <a:avLst/>
          </a:prstGeom>
        </p:spPr>
        <p:txBody>
          <a:bodyPr anchor="b"/>
          <a:lstStyle/>
          <a:p>
            <a:pPr lvl="0">
              <a:defRPr sz="1800"/>
            </a:pPr>
            <a:r>
              <a:rPr sz="8000"/>
              <a:t>Title Text</a:t>
            </a:r>
          </a:p>
        </p:txBody>
      </p:sp>
      <p:sp>
        <p:nvSpPr>
          <p:cNvPr id="6" name="Shape 6"/>
          <p:cNvSpPr>
            <a:spLocks noGrp="1"/>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xmlns:p14="http://schemas.microsoft.com/office/powerpoint/2010/mai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overlayText.png"/>
          <p:cNvPicPr>
            <a:picLocks noChangeAspect="1"/>
          </p:cNvPicPr>
          <p:nvPr/>
        </p:nvPicPr>
        <p:blipFill>
          <a:blip r:embed="rId18"/>
          <a:stretch>
            <a:fillRect/>
          </a:stretch>
        </p:blipFill>
        <p:spPr>
          <a:xfrm>
            <a:off x="0" y="0"/>
            <a:ext cx="13004800" cy="9753600"/>
          </a:xfrm>
          <a:prstGeom prst="rect">
            <a:avLst/>
          </a:prstGeom>
        </p:spPr>
      </p:pic>
      <p:sp>
        <p:nvSpPr>
          <p:cNvPr id="2" name="Title Placeholder 1"/>
          <p:cNvSpPr>
            <a:spLocks noGrp="1"/>
          </p:cNvSpPr>
          <p:nvPr>
            <p:ph type="title"/>
          </p:nvPr>
        </p:nvSpPr>
        <p:spPr>
          <a:xfrm>
            <a:off x="1108570" y="127498"/>
            <a:ext cx="10785405" cy="1625600"/>
          </a:xfrm>
          <a:prstGeom prst="rect">
            <a:avLst/>
          </a:prstGeom>
        </p:spPr>
        <p:txBody>
          <a:bodyPr vert="horz" lIns="130046" tIns="65023" rIns="130046" bIns="65023"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359182" y="2275841"/>
            <a:ext cx="10286436" cy="6102774"/>
          </a:xfrm>
          <a:prstGeom prst="rect">
            <a:avLst/>
          </a:prstGeom>
        </p:spPr>
        <p:txBody>
          <a:bodyPr vert="horz" lIns="130046" tIns="65023" rIns="130046" bIns="650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802880" y="8778241"/>
            <a:ext cx="4551680" cy="519289"/>
          </a:xfrm>
          <a:prstGeom prst="rect">
            <a:avLst/>
          </a:prstGeom>
        </p:spPr>
        <p:txBody>
          <a:bodyPr vert="horz" lIns="130046" tIns="65023" rIns="130046" bIns="65023" rtlCol="0" anchor="ctr"/>
          <a:lstStyle>
            <a:lvl1pPr algn="r">
              <a:defRPr sz="1400" b="1">
                <a:solidFill>
                  <a:schemeClr val="bg1"/>
                </a:solidFill>
              </a:defRPr>
            </a:lvl1pPr>
          </a:lstStyle>
          <a:p>
            <a:fld id="{610FC3EB-42FB-4C38-8CAE-7A1293B83421}" type="datetime1">
              <a:rPr lang="en-US" smtClean="0"/>
              <a:pPr/>
              <a:t>5/30/20</a:t>
            </a:fld>
            <a:endParaRPr lang="en-US" dirty="0"/>
          </a:p>
        </p:txBody>
      </p:sp>
      <p:sp>
        <p:nvSpPr>
          <p:cNvPr id="5" name="Footer Placeholder 4"/>
          <p:cNvSpPr>
            <a:spLocks noGrp="1"/>
          </p:cNvSpPr>
          <p:nvPr>
            <p:ph type="ftr" sz="quarter" idx="3"/>
          </p:nvPr>
        </p:nvSpPr>
        <p:spPr>
          <a:xfrm>
            <a:off x="650240" y="8778241"/>
            <a:ext cx="4551680" cy="519289"/>
          </a:xfrm>
          <a:prstGeom prst="rect">
            <a:avLst/>
          </a:prstGeom>
        </p:spPr>
        <p:txBody>
          <a:bodyPr vert="horz" lIns="130046" tIns="65023" rIns="130046" bIns="65023" rtlCol="0" anchor="ctr"/>
          <a:lstStyle>
            <a:lvl1pPr algn="l">
              <a:defRPr sz="1400" b="1">
                <a:solidFill>
                  <a:schemeClr val="bg1"/>
                </a:solidFill>
              </a:defRPr>
            </a:lvl1pPr>
          </a:lstStyle>
          <a:p>
            <a:endParaRPr lang="en-US" dirty="0"/>
          </a:p>
        </p:txBody>
      </p:sp>
      <p:sp>
        <p:nvSpPr>
          <p:cNvPr id="6" name="Slide Number Placeholder 5"/>
          <p:cNvSpPr>
            <a:spLocks noGrp="1"/>
          </p:cNvSpPr>
          <p:nvPr>
            <p:ph type="sldNum" sz="quarter" idx="4"/>
          </p:nvPr>
        </p:nvSpPr>
        <p:spPr>
          <a:xfrm>
            <a:off x="6123094" y="8778241"/>
            <a:ext cx="758613" cy="519289"/>
          </a:xfrm>
          <a:prstGeom prst="rect">
            <a:avLst/>
          </a:prstGeom>
        </p:spPr>
        <p:txBody>
          <a:bodyPr vert="horz" lIns="130046" tIns="65023" rIns="130046" bIns="65023" rtlCol="0" anchor="ctr"/>
          <a:lstStyle>
            <a:lvl1pPr algn="ctr">
              <a:defRPr sz="1400" b="1">
                <a:solidFill>
                  <a:schemeClr val="bg1"/>
                </a:solidFill>
              </a:defRPr>
            </a:lvl1pPr>
          </a:lstStyle>
          <a:p>
            <a:fld id="{AC5B1FEA-406A-7749-A5C3-DDCB5F67A4C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 id="2147484266" r:id="rId6"/>
    <p:sldLayoutId id="2147484267" r:id="rId7"/>
    <p:sldLayoutId id="2147484268" r:id="rId8"/>
    <p:sldLayoutId id="2147484269" r:id="rId9"/>
    <p:sldLayoutId id="2147484270" r:id="rId10"/>
    <p:sldLayoutId id="2147484271" r:id="rId11"/>
    <p:sldLayoutId id="2147484272" r:id="rId12"/>
    <p:sldLayoutId id="2147484273" r:id="rId13"/>
    <p:sldLayoutId id="2147484274" r:id="rId14"/>
    <p:sldLayoutId id="2147484275" r:id="rId15"/>
    <p:sldLayoutId id="2147484276" r:id="rId16"/>
  </p:sldLayoutIdLst>
  <p:txStyles>
    <p:titleStyle>
      <a:lvl1pPr algn="ctr" defTabSz="1300460" rtl="0" eaLnBrk="1" latinLnBrk="0" hangingPunct="1">
        <a:lnSpc>
          <a:spcPct val="95000"/>
        </a:lnSpc>
        <a:spcBef>
          <a:spcPct val="0"/>
        </a:spcBef>
        <a:buNone/>
        <a:defRPr sz="6800" b="1" kern="1200">
          <a:solidFill>
            <a:schemeClr val="bg1"/>
          </a:solidFill>
          <a:effectLst>
            <a:outerShdw blurRad="101600" dist="12700" dir="3600000" algn="tl" rotWithShape="0">
              <a:prstClr val="black">
                <a:alpha val="30000"/>
              </a:prstClr>
            </a:outerShdw>
          </a:effectLst>
          <a:latin typeface="+mj-lt"/>
          <a:ea typeface="+mj-ea"/>
          <a:cs typeface="+mj-cs"/>
        </a:defRPr>
      </a:lvl1pPr>
    </p:titleStyle>
    <p:bodyStyle>
      <a:lvl1pPr marL="650230" indent="-650230" algn="l" defTabSz="1300460" rtl="0" eaLnBrk="1" latinLnBrk="0" hangingPunct="1">
        <a:spcBef>
          <a:spcPts val="2844"/>
        </a:spcBef>
        <a:spcAft>
          <a:spcPts val="0"/>
        </a:spcAft>
        <a:buSzPct val="90000"/>
        <a:buFont typeface="Wingdings" pitchFamily="2" charset="2"/>
        <a:buChar char=""/>
        <a:defRPr sz="3400" kern="1200">
          <a:solidFill>
            <a:schemeClr val="bg1"/>
          </a:solidFill>
          <a:effectLst>
            <a:outerShdw blurRad="101600" dist="12700" dir="3600000" algn="tl" rotWithShape="0">
              <a:prstClr val="black">
                <a:alpha val="30000"/>
              </a:prstClr>
            </a:outerShdw>
          </a:effectLst>
          <a:latin typeface="+mn-lt"/>
          <a:ea typeface="+mn-ea"/>
          <a:cs typeface="+mn-cs"/>
        </a:defRPr>
      </a:lvl1pPr>
      <a:lvl2pPr marL="1300460" indent="-650230" algn="l" defTabSz="1300460" rtl="0" eaLnBrk="1" latinLnBrk="0" hangingPunct="1">
        <a:spcBef>
          <a:spcPts val="1422"/>
        </a:spcBef>
        <a:spcAft>
          <a:spcPts val="0"/>
        </a:spcAft>
        <a:buSzPct val="90000"/>
        <a:buFont typeface="Wingdings" pitchFamily="2" charset="2"/>
        <a:buChar char=""/>
        <a:defRPr sz="3100" kern="1200">
          <a:solidFill>
            <a:schemeClr val="bg1"/>
          </a:solidFill>
          <a:effectLst>
            <a:outerShdw blurRad="101600" dist="12700" dir="3600000" algn="tl" rotWithShape="0">
              <a:prstClr val="black">
                <a:alpha val="30000"/>
              </a:prstClr>
            </a:outerShdw>
          </a:effectLst>
          <a:latin typeface="+mn-lt"/>
          <a:ea typeface="+mn-ea"/>
          <a:cs typeface="+mn-cs"/>
        </a:defRPr>
      </a:lvl2pPr>
      <a:lvl3pPr marL="1950690" indent="-650230" algn="l" defTabSz="1300460" rtl="0" eaLnBrk="1" latinLnBrk="0" hangingPunct="1">
        <a:spcBef>
          <a:spcPts val="1422"/>
        </a:spcBef>
        <a:spcAft>
          <a:spcPts val="0"/>
        </a:spcAft>
        <a:buSzPct val="90000"/>
        <a:buFont typeface="Wingdings" pitchFamily="2" charset="2"/>
        <a:buChar char=""/>
        <a:defRPr sz="2800" kern="1200">
          <a:solidFill>
            <a:schemeClr val="bg1"/>
          </a:solidFill>
          <a:effectLst>
            <a:outerShdw blurRad="101600" dist="12700" dir="3600000" algn="tl" rotWithShape="0">
              <a:prstClr val="black">
                <a:alpha val="30000"/>
              </a:prstClr>
            </a:outerShdw>
          </a:effectLst>
          <a:latin typeface="+mn-lt"/>
          <a:ea typeface="+mn-ea"/>
          <a:cs typeface="+mn-cs"/>
        </a:defRPr>
      </a:lvl3pPr>
      <a:lvl4pPr marL="2600919" indent="-650230" algn="l" defTabSz="1300460" rtl="0" eaLnBrk="1" latinLnBrk="0" hangingPunct="1">
        <a:spcBef>
          <a:spcPts val="1422"/>
        </a:spcBef>
        <a:spcAft>
          <a:spcPts val="0"/>
        </a:spcAft>
        <a:buSzPct val="90000"/>
        <a:buFont typeface="Wingdings" pitchFamily="2" charset="2"/>
        <a:buChar char=""/>
        <a:defRPr sz="2600" kern="1200">
          <a:solidFill>
            <a:schemeClr val="bg1"/>
          </a:solidFill>
          <a:effectLst>
            <a:outerShdw blurRad="101600" dist="12700" dir="3600000" algn="tl" rotWithShape="0">
              <a:prstClr val="black">
                <a:alpha val="30000"/>
              </a:prstClr>
            </a:outerShdw>
          </a:effectLst>
          <a:latin typeface="+mn-lt"/>
          <a:ea typeface="+mn-ea"/>
          <a:cs typeface="+mn-cs"/>
        </a:defRPr>
      </a:lvl4pPr>
      <a:lvl5pPr marL="3251149" indent="-650230" algn="l" defTabSz="1300460" rtl="0" eaLnBrk="1" latinLnBrk="0" hangingPunct="1">
        <a:spcBef>
          <a:spcPts val="1422"/>
        </a:spcBef>
        <a:spcAft>
          <a:spcPts val="0"/>
        </a:spcAft>
        <a:buSzPct val="90000"/>
        <a:buFont typeface="Wingdings" pitchFamily="2" charset="2"/>
        <a:buChar char=""/>
        <a:defRPr sz="2600" kern="1200">
          <a:solidFill>
            <a:schemeClr val="bg1"/>
          </a:solidFill>
          <a:effectLst>
            <a:outerShdw blurRad="101600" dist="12700" dir="3600000" algn="tl" rotWithShape="0">
              <a:prstClr val="black">
                <a:alpha val="30000"/>
              </a:prstClr>
            </a:outerShdw>
          </a:effectLst>
          <a:latin typeface="+mn-lt"/>
          <a:ea typeface="+mn-ea"/>
          <a:cs typeface="+mn-cs"/>
        </a:defRPr>
      </a:lvl5pPr>
      <a:lvl6pPr marL="3901379" indent="-650230" algn="l" defTabSz="1300460" rtl="0" eaLnBrk="1" latinLnBrk="0" hangingPunct="1">
        <a:spcBef>
          <a:spcPts val="1422"/>
        </a:spcBef>
        <a:buSzPct val="90000"/>
        <a:buFont typeface="Wingdings" pitchFamily="2" charset="2"/>
        <a:buChar char="{"/>
        <a:defRPr lang="en-US" sz="2600" kern="1200" dirty="0" smtClean="0">
          <a:solidFill>
            <a:schemeClr val="bg1"/>
          </a:solidFill>
          <a:effectLst>
            <a:outerShdw blurRad="101600" dist="12700" dir="3600000" algn="tl" rotWithShape="0">
              <a:prstClr val="black">
                <a:alpha val="30000"/>
              </a:prstClr>
            </a:outerShdw>
          </a:effectLst>
          <a:latin typeface="+mn-lt"/>
          <a:ea typeface="+mn-ea"/>
          <a:cs typeface="+mn-cs"/>
        </a:defRPr>
      </a:lvl6pPr>
      <a:lvl7pPr marL="4551609" indent="-650230" algn="l" defTabSz="1300460" rtl="0" eaLnBrk="1" latinLnBrk="0" hangingPunct="1">
        <a:spcBef>
          <a:spcPts val="1422"/>
        </a:spcBef>
        <a:buSzPct val="90000"/>
        <a:buFont typeface="Wingdings" pitchFamily="2" charset="2"/>
        <a:buChar char="|"/>
        <a:defRPr lang="en-US" sz="26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7pPr>
      <a:lvl8pPr marL="5201839" indent="-650230" algn="l" defTabSz="1300460" rtl="0" eaLnBrk="1" latinLnBrk="0" hangingPunct="1">
        <a:spcBef>
          <a:spcPts val="1422"/>
        </a:spcBef>
        <a:buSzPct val="90000"/>
        <a:buFont typeface="Wingdings" pitchFamily="2" charset="2"/>
        <a:buChar char="{"/>
        <a:defRPr lang="en-US" sz="2600" kern="1200" baseline="0" dirty="0" smtClean="0">
          <a:solidFill>
            <a:schemeClr val="bg1"/>
          </a:solidFill>
          <a:effectLst>
            <a:outerShdw blurRad="101600" dist="12700" dir="3600000" algn="tl" rotWithShape="0">
              <a:prstClr val="black">
                <a:alpha val="30000"/>
              </a:prstClr>
            </a:outerShdw>
          </a:effectLst>
          <a:latin typeface="+mn-lt"/>
          <a:ea typeface="+mn-ea"/>
          <a:cs typeface="+mn-cs"/>
        </a:defRPr>
      </a:lvl8pPr>
      <a:lvl9pPr marL="5852069" indent="-650230" algn="l" defTabSz="1300460" rtl="0" eaLnBrk="1" latinLnBrk="0" hangingPunct="1">
        <a:spcBef>
          <a:spcPts val="1422"/>
        </a:spcBef>
        <a:buSzPct val="90000"/>
        <a:buFont typeface="Wingdings" pitchFamily="2" charset="2"/>
        <a:buChar char="|"/>
        <a:defRPr lang="en-US" sz="2600" kern="1200" dirty="0">
          <a:solidFill>
            <a:schemeClr val="bg1"/>
          </a:solidFill>
          <a:effectLst>
            <a:outerShdw blurRad="101600" dist="12700" dir="3600000" algn="tl" rotWithShape="0">
              <a:prstClr val="black">
                <a:alpha val="30000"/>
              </a:prstClr>
            </a:outerShdw>
          </a:effectLst>
          <a:latin typeface="+mn-lt"/>
          <a:ea typeface="+mn-ea"/>
          <a:cs typeface="+mn-cs"/>
        </a:defRPr>
      </a:lvl9pPr>
    </p:bodyStyle>
    <p:otherStyle>
      <a:defPPr>
        <a:defRPr lang="en-US"/>
      </a:defPPr>
      <a:lvl1pPr marL="0" algn="l" defTabSz="1300460" rtl="0" eaLnBrk="1" latinLnBrk="0" hangingPunct="1">
        <a:defRPr sz="2600" kern="1200">
          <a:solidFill>
            <a:schemeClr val="tx1"/>
          </a:solidFill>
          <a:latin typeface="+mn-lt"/>
          <a:ea typeface="+mn-ea"/>
          <a:cs typeface="+mn-cs"/>
        </a:defRPr>
      </a:lvl1pPr>
      <a:lvl2pPr marL="650230" algn="l" defTabSz="1300460" rtl="0" eaLnBrk="1" latinLnBrk="0" hangingPunct="1">
        <a:defRPr sz="2600" kern="1200">
          <a:solidFill>
            <a:schemeClr val="tx1"/>
          </a:solidFill>
          <a:latin typeface="+mn-lt"/>
          <a:ea typeface="+mn-ea"/>
          <a:cs typeface="+mn-cs"/>
        </a:defRPr>
      </a:lvl2pPr>
      <a:lvl3pPr marL="1300460" algn="l" defTabSz="1300460" rtl="0" eaLnBrk="1" latinLnBrk="0" hangingPunct="1">
        <a:defRPr sz="2600" kern="1200">
          <a:solidFill>
            <a:schemeClr val="tx1"/>
          </a:solidFill>
          <a:latin typeface="+mn-lt"/>
          <a:ea typeface="+mn-ea"/>
          <a:cs typeface="+mn-cs"/>
        </a:defRPr>
      </a:lvl3pPr>
      <a:lvl4pPr marL="1950690" algn="l" defTabSz="1300460" rtl="0" eaLnBrk="1" latinLnBrk="0" hangingPunct="1">
        <a:defRPr sz="2600" kern="1200">
          <a:solidFill>
            <a:schemeClr val="tx1"/>
          </a:solidFill>
          <a:latin typeface="+mn-lt"/>
          <a:ea typeface="+mn-ea"/>
          <a:cs typeface="+mn-cs"/>
        </a:defRPr>
      </a:lvl4pPr>
      <a:lvl5pPr marL="2600919" algn="l" defTabSz="1300460" rtl="0" eaLnBrk="1" latinLnBrk="0" hangingPunct="1">
        <a:defRPr sz="2600" kern="1200">
          <a:solidFill>
            <a:schemeClr val="tx1"/>
          </a:solidFill>
          <a:latin typeface="+mn-lt"/>
          <a:ea typeface="+mn-ea"/>
          <a:cs typeface="+mn-cs"/>
        </a:defRPr>
      </a:lvl5pPr>
      <a:lvl6pPr marL="3251149" algn="l" defTabSz="1300460" rtl="0" eaLnBrk="1" latinLnBrk="0" hangingPunct="1">
        <a:defRPr sz="2600" kern="1200">
          <a:solidFill>
            <a:schemeClr val="tx1"/>
          </a:solidFill>
          <a:latin typeface="+mn-lt"/>
          <a:ea typeface="+mn-ea"/>
          <a:cs typeface="+mn-cs"/>
        </a:defRPr>
      </a:lvl6pPr>
      <a:lvl7pPr marL="3901379" algn="l" defTabSz="1300460" rtl="0" eaLnBrk="1" latinLnBrk="0" hangingPunct="1">
        <a:defRPr sz="2600" kern="1200">
          <a:solidFill>
            <a:schemeClr val="tx1"/>
          </a:solidFill>
          <a:latin typeface="+mn-lt"/>
          <a:ea typeface="+mn-ea"/>
          <a:cs typeface="+mn-cs"/>
        </a:defRPr>
      </a:lvl7pPr>
      <a:lvl8pPr marL="4551609" algn="l" defTabSz="1300460" rtl="0" eaLnBrk="1" latinLnBrk="0" hangingPunct="1">
        <a:defRPr sz="2600" kern="1200">
          <a:solidFill>
            <a:schemeClr val="tx1"/>
          </a:solidFill>
          <a:latin typeface="+mn-lt"/>
          <a:ea typeface="+mn-ea"/>
          <a:cs typeface="+mn-cs"/>
        </a:defRPr>
      </a:lvl8pPr>
      <a:lvl9pPr marL="5201839" algn="l" defTabSz="130046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6.png"/><Relationship Id="rId1" Type="http://schemas.microsoft.com/office/2007/relationships/media" Target="../media/media1.wav"/><Relationship Id="rId2" Type="http://schemas.openxmlformats.org/officeDocument/2006/relationships/audio" Target="../media/media1.wav"/></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notesSlide" Target="../notesSlides/notesSlide2.xml"/><Relationship Id="rId5" Type="http://schemas.openxmlformats.org/officeDocument/2006/relationships/image" Target="../media/image6.png"/><Relationship Id="rId1" Type="http://schemas.microsoft.com/office/2007/relationships/media" Target="../media/media2.wav"/><Relationship Id="rId2" Type="http://schemas.openxmlformats.org/officeDocument/2006/relationships/audio" Target="../media/media2.wav"/></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4" Type="http://schemas.openxmlformats.org/officeDocument/2006/relationships/slideLayout" Target="../slideLayouts/slideLayout15.xml"/><Relationship Id="rId5" Type="http://schemas.openxmlformats.org/officeDocument/2006/relationships/image" Target="../media/image7.jpeg"/><Relationship Id="rId6" Type="http://schemas.openxmlformats.org/officeDocument/2006/relationships/image" Target="../media/image6.png"/><Relationship Id="rId1" Type="http://schemas.openxmlformats.org/officeDocument/2006/relationships/tags" Target="../tags/tag1.xml"/><Relationship Id="rId2" Type="http://schemas.microsoft.com/office/2007/relationships/media" Target="../media/media3.wav"/></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4" Type="http://schemas.openxmlformats.org/officeDocument/2006/relationships/slideLayout" Target="../slideLayouts/slideLayout15.xml"/><Relationship Id="rId5" Type="http://schemas.openxmlformats.org/officeDocument/2006/relationships/image" Target="../media/image8.jpeg"/><Relationship Id="rId6" Type="http://schemas.openxmlformats.org/officeDocument/2006/relationships/image" Target="../media/image6.png"/><Relationship Id="rId1" Type="http://schemas.openxmlformats.org/officeDocument/2006/relationships/tags" Target="../tags/tag2.xml"/><Relationship Id="rId2" Type="http://schemas.microsoft.com/office/2007/relationships/media" Target="../media/media4.wav"/></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4" Type="http://schemas.openxmlformats.org/officeDocument/2006/relationships/slideLayout" Target="../slideLayouts/slideLayout8.xml"/><Relationship Id="rId5" Type="http://schemas.openxmlformats.org/officeDocument/2006/relationships/image" Target="../media/image9.jpg"/><Relationship Id="rId6" Type="http://schemas.openxmlformats.org/officeDocument/2006/relationships/image" Target="../media/image6.png"/><Relationship Id="rId1" Type="http://schemas.openxmlformats.org/officeDocument/2006/relationships/tags" Target="../tags/tag3.xml"/><Relationship Id="rId2" Type="http://schemas.microsoft.com/office/2007/relationships/media" Target="../media/media5.wav"/></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10.jpeg"/><Relationship Id="rId5" Type="http://schemas.openxmlformats.org/officeDocument/2006/relationships/image" Target="../media/image6.png"/><Relationship Id="rId1" Type="http://schemas.microsoft.com/office/2007/relationships/media" Target="../media/media6.wav"/><Relationship Id="rId2" Type="http://schemas.openxmlformats.org/officeDocument/2006/relationships/audio" Target="../media/media6.wav"/></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4" Type="http://schemas.openxmlformats.org/officeDocument/2006/relationships/notesSlide" Target="../notesSlides/notesSlide3.xml"/><Relationship Id="rId5" Type="http://schemas.openxmlformats.org/officeDocument/2006/relationships/image" Target="../media/image6.png"/><Relationship Id="rId1" Type="http://schemas.microsoft.com/office/2007/relationships/media" Target="../media/media7.wav"/><Relationship Id="rId2" Type="http://schemas.openxmlformats.org/officeDocument/2006/relationships/audio" Target="../media/media7.wa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6.xml"/><Relationship Id="rId4" Type="http://schemas.openxmlformats.org/officeDocument/2006/relationships/image" Target="../media/image11.jpeg"/><Relationship Id="rId5" Type="http://schemas.openxmlformats.org/officeDocument/2006/relationships/image" Target="../media/image6.png"/><Relationship Id="rId1" Type="http://schemas.microsoft.com/office/2007/relationships/media" Target="../media/media8.wav"/><Relationship Id="rId2" Type="http://schemas.openxmlformats.org/officeDocument/2006/relationships/audio" Target="../media/media8.wav"/></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www.verywellfamily.com/role-model-the-behavior-you-want-to-see-from-your-kids-1094785" TargetMode="External"/><Relationship Id="rId5" Type="http://schemas.openxmlformats.org/officeDocument/2006/relationships/hyperlink" Target="https://psychcentral.com/news/2018/05/2" TargetMode="External"/><Relationship Id="rId6" Type="http://schemas.openxmlformats.org/officeDocument/2006/relationships/image" Target="../media/image6.png"/><Relationship Id="rId1" Type="http://schemas.microsoft.com/office/2007/relationships/media" Target="../media/media9.wav"/><Relationship Id="rId2" Type="http://schemas.openxmlformats.org/officeDocument/2006/relationships/audio" Target="../media/media9.wav"/></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6.xml"/><Relationship Id="rId4" Type="http://schemas.openxmlformats.org/officeDocument/2006/relationships/image" Target="../media/image12.jpg"/><Relationship Id="rId5" Type="http://schemas.openxmlformats.org/officeDocument/2006/relationships/image" Target="../media/image6.png"/><Relationship Id="rId1" Type="http://schemas.microsoft.com/office/2007/relationships/media" Target="../media/media10.wav"/><Relationship Id="rId2" Type="http://schemas.openxmlformats.org/officeDocument/2006/relationships/audio" Target="../media/media10.wav"/></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ealthy%20Routines%20Article" TargetMode="External"/><Relationship Id="rId5" Type="http://schemas.openxmlformats.org/officeDocument/2006/relationships/image" Target="../media/image6.png"/><Relationship Id="rId1" Type="http://schemas.microsoft.com/office/2007/relationships/media" Target="../media/media11.wav"/><Relationship Id="rId2" Type="http://schemas.openxmlformats.org/officeDocument/2006/relationships/audio" Target="../media/media11.wav"/></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13.jpg"/><Relationship Id="rId5" Type="http://schemas.openxmlformats.org/officeDocument/2006/relationships/image" Target="../media/image6.png"/><Relationship Id="rId1" Type="http://schemas.microsoft.com/office/2007/relationships/media" Target="../media/media12.wav"/><Relationship Id="rId2" Type="http://schemas.openxmlformats.org/officeDocument/2006/relationships/audio" Target="../media/media12.wav"/></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14.jpg"/><Relationship Id="rId5" Type="http://schemas.openxmlformats.org/officeDocument/2006/relationships/image" Target="../media/image6.png"/><Relationship Id="rId1" Type="http://schemas.microsoft.com/office/2007/relationships/media" Target="../media/media13.wav"/><Relationship Id="rId2" Type="http://schemas.openxmlformats.org/officeDocument/2006/relationships/audio" Target="../media/media13.wav"/></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15.jpg"/><Relationship Id="rId5" Type="http://schemas.openxmlformats.org/officeDocument/2006/relationships/image" Target="../media/image6.png"/><Relationship Id="rId1" Type="http://schemas.microsoft.com/office/2007/relationships/media" Target="../media/media14.wav"/><Relationship Id="rId2" Type="http://schemas.openxmlformats.org/officeDocument/2006/relationships/audio" Target="../media/media14.wav"/></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15.wav"/><Relationship Id="rId2" Type="http://schemas.openxmlformats.org/officeDocument/2006/relationships/audio" Target="../media/media15.wav"/></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6.xml"/><Relationship Id="rId4" Type="http://schemas.openxmlformats.org/officeDocument/2006/relationships/image" Target="../media/image6.png"/><Relationship Id="rId1" Type="http://schemas.microsoft.com/office/2007/relationships/media" Target="../media/media16.wav"/><Relationship Id="rId2" Type="http://schemas.openxmlformats.org/officeDocument/2006/relationships/audio" Target="../media/media16.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childmind.org/article/back-school-anxiety/" TargetMode="External"/><Relationship Id="rId5" Type="http://schemas.openxmlformats.org/officeDocument/2006/relationships/hyperlink" Target="https://kidshelpline.com.au/parents/issues/helping-kids-identify-and-express-feelings" TargetMode="External"/><Relationship Id="rId6" Type="http://schemas.openxmlformats.org/officeDocument/2006/relationships/image" Target="../media/image6.png"/><Relationship Id="rId1" Type="http://schemas.microsoft.com/office/2007/relationships/media" Target="../media/media17.wav"/><Relationship Id="rId2" Type="http://schemas.openxmlformats.org/officeDocument/2006/relationships/audio" Target="../media/media17.wav"/></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www.youtube.com/watch?v=eMOnyPxE_w8" TargetMode="External"/><Relationship Id="rId5" Type="http://schemas.openxmlformats.org/officeDocument/2006/relationships/image" Target="../media/image6.png"/><Relationship Id="rId1" Type="http://schemas.microsoft.com/office/2007/relationships/media" Target="../media/media18.wav"/><Relationship Id="rId2" Type="http://schemas.openxmlformats.org/officeDocument/2006/relationships/audio" Target="../media/media18.wav"/></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16.jpg"/><Relationship Id="rId5" Type="http://schemas.openxmlformats.org/officeDocument/2006/relationships/image" Target="../media/image6.png"/><Relationship Id="rId1" Type="http://schemas.microsoft.com/office/2007/relationships/media" Target="../media/media19.wav"/><Relationship Id="rId2" Type="http://schemas.openxmlformats.org/officeDocument/2006/relationships/audio" Target="../media/media19.wav"/></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17.jpg"/><Relationship Id="rId5" Type="http://schemas.openxmlformats.org/officeDocument/2006/relationships/image" Target="../media/image6.png"/><Relationship Id="rId1" Type="http://schemas.microsoft.com/office/2007/relationships/media" Target="../media/media20.wav"/><Relationship Id="rId2" Type="http://schemas.openxmlformats.org/officeDocument/2006/relationships/audio" Target="../media/media20.wav"/></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21.wav"/><Relationship Id="rId2" Type="http://schemas.openxmlformats.org/officeDocument/2006/relationships/audio" Target="../media/media21.wav"/></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18.jpg"/><Relationship Id="rId5" Type="http://schemas.openxmlformats.org/officeDocument/2006/relationships/image" Target="../media/image6.png"/><Relationship Id="rId1" Type="http://schemas.microsoft.com/office/2007/relationships/media" Target="../media/media22.wav"/><Relationship Id="rId2" Type="http://schemas.openxmlformats.org/officeDocument/2006/relationships/audio" Target="../media/media22.wav"/></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19.jpg"/><Relationship Id="rId5" Type="http://schemas.openxmlformats.org/officeDocument/2006/relationships/image" Target="../media/image6.png"/><Relationship Id="rId1" Type="http://schemas.microsoft.com/office/2007/relationships/media" Target="../media/media23.wav"/><Relationship Id="rId2" Type="http://schemas.openxmlformats.org/officeDocument/2006/relationships/audio" Target="../media/media23.wav"/></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20.jpg"/><Relationship Id="rId5" Type="http://schemas.openxmlformats.org/officeDocument/2006/relationships/image" Target="../media/image6.png"/><Relationship Id="rId1" Type="http://schemas.microsoft.com/office/2007/relationships/media" Target="../media/media24.wav"/><Relationship Id="rId2" Type="http://schemas.openxmlformats.org/officeDocument/2006/relationships/audio" Target="../media/media24.wav"/></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21.emf"/><Relationship Id="rId5" Type="http://schemas.openxmlformats.org/officeDocument/2006/relationships/image" Target="../media/image6.png"/><Relationship Id="rId1" Type="http://schemas.microsoft.com/office/2007/relationships/media" Target="../media/media25.wav"/><Relationship Id="rId2" Type="http://schemas.openxmlformats.org/officeDocument/2006/relationships/audio" Target="../media/media25.wav"/></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26.wav"/><Relationship Id="rId2" Type="http://schemas.openxmlformats.org/officeDocument/2006/relationships/audio" Target="../media/media26.wav"/></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27.wav"/><Relationship Id="rId2" Type="http://schemas.openxmlformats.org/officeDocument/2006/relationships/audio" Target="../media/media27.wav"/></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28.wav"/><Relationship Id="rId2" Type="http://schemas.openxmlformats.org/officeDocument/2006/relationships/audio" Target="../media/media28.wav"/></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29.wav"/><Relationship Id="rId2" Type="http://schemas.openxmlformats.org/officeDocument/2006/relationships/audio" Target="../media/media29.wav"/></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www.parents.com/toddlers-preschoolers/development/behavioral/manage-your-behavior-expectations/" TargetMode="External"/><Relationship Id="rId5" Type="http://schemas.openxmlformats.org/officeDocument/2006/relationships/hyperlink" Target="https://www.parent.com/why-our-children-thrive-when-we-set-high-expectations/" TargetMode="External"/><Relationship Id="rId6" Type="http://schemas.openxmlformats.org/officeDocument/2006/relationships/hyperlink" Target="https://childmind.org/article/teaching-kids-boundaries-empathy/" TargetMode="External"/><Relationship Id="rId7" Type="http://schemas.openxmlformats.org/officeDocument/2006/relationships/image" Target="../media/image6.png"/><Relationship Id="rId1" Type="http://schemas.microsoft.com/office/2007/relationships/media" Target="../media/media30.wav"/><Relationship Id="rId2" Type="http://schemas.openxmlformats.org/officeDocument/2006/relationships/audio" Target="../media/media30.wav"/></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22.jpg"/><Relationship Id="rId5" Type="http://schemas.openxmlformats.org/officeDocument/2006/relationships/image" Target="../media/image23.jpg"/><Relationship Id="rId6" Type="http://schemas.openxmlformats.org/officeDocument/2006/relationships/image" Target="../media/image6.png"/><Relationship Id="rId1" Type="http://schemas.microsoft.com/office/2007/relationships/media" Target="../media/media31.wav"/><Relationship Id="rId2" Type="http://schemas.openxmlformats.org/officeDocument/2006/relationships/audio" Target="../media/media31.wav"/></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32.wav"/><Relationship Id="rId2" Type="http://schemas.openxmlformats.org/officeDocument/2006/relationships/audio" Target="../media/media32.wav"/></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33.wav"/><Relationship Id="rId2" Type="http://schemas.openxmlformats.org/officeDocument/2006/relationships/audio" Target="../media/media33.wav"/></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34.wav"/><Relationship Id="rId2" Type="http://schemas.openxmlformats.org/officeDocument/2006/relationships/audio" Target="../media/media34.wav"/></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35.wav"/><Relationship Id="rId2" Type="http://schemas.openxmlformats.org/officeDocument/2006/relationships/audio" Target="../media/media35.wav"/></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www.youtube.com/watch?v=SYm3nG3kefI" TargetMode="External"/><Relationship Id="rId5" Type="http://schemas.openxmlformats.org/officeDocument/2006/relationships/image" Target="../media/image6.png"/><Relationship Id="rId1" Type="http://schemas.microsoft.com/office/2007/relationships/media" Target="../media/media36.wav"/><Relationship Id="rId2" Type="http://schemas.openxmlformats.org/officeDocument/2006/relationships/audio" Target="../media/media36.wav"/></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www.amazon.com/slp/best-kindergarten-books/jyvxucwgsbun8ht" TargetMode="External"/><Relationship Id="rId5" Type="http://schemas.openxmlformats.org/officeDocument/2006/relationships/hyperlink" Target="https://dayearlylearning.org/10-books-help-prepare-child-kindergarten/" TargetMode="External"/><Relationship Id="rId6" Type="http://schemas.openxmlformats.org/officeDocument/2006/relationships/hyperlink" Target="https://www.scholastic.com/parents/books-and-reading/raise-a-reader-blog/childrens-books-about-starting-kindergarten.html" TargetMode="External"/><Relationship Id="rId7" Type="http://schemas.openxmlformats.org/officeDocument/2006/relationships/image" Target="../media/image6.png"/><Relationship Id="rId1" Type="http://schemas.microsoft.com/office/2007/relationships/media" Target="../media/media37.wav"/><Relationship Id="rId2" Type="http://schemas.openxmlformats.org/officeDocument/2006/relationships/audio" Target="../media/media37.wav"/></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38.wav"/><Relationship Id="rId2" Type="http://schemas.openxmlformats.org/officeDocument/2006/relationships/audio" Target="../media/media38.wav"/></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39.wav"/><Relationship Id="rId2" Type="http://schemas.openxmlformats.org/officeDocument/2006/relationships/audio" Target="../media/media39.wav"/></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0.wav"/><Relationship Id="rId2" Type="http://schemas.openxmlformats.org/officeDocument/2006/relationships/audio" Target="../media/media40.wav"/></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1.wav"/><Relationship Id="rId2" Type="http://schemas.openxmlformats.org/officeDocument/2006/relationships/audio" Target="../media/media41.wav"/></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2.wav"/><Relationship Id="rId2" Type="http://schemas.openxmlformats.org/officeDocument/2006/relationships/audio" Target="../media/media42.wav"/></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3.wav"/><Relationship Id="rId2" Type="http://schemas.openxmlformats.org/officeDocument/2006/relationships/audio" Target="../media/media43.wav"/></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4.wav"/><Relationship Id="rId2" Type="http://schemas.openxmlformats.org/officeDocument/2006/relationships/audio" Target="../media/media44.wav"/></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5.wav"/><Relationship Id="rId2" Type="http://schemas.openxmlformats.org/officeDocument/2006/relationships/audio" Target="../media/media45.wav"/></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6.wav"/><Relationship Id="rId2" Type="http://schemas.openxmlformats.org/officeDocument/2006/relationships/audio" Target="../media/media46.wav"/></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7.wav"/><Relationship Id="rId2" Type="http://schemas.openxmlformats.org/officeDocument/2006/relationships/audio" Target="../media/media47.wav"/></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www.therealisticmama.com/11-awesome-calm-down-jars/" TargetMode="External"/><Relationship Id="rId5" Type="http://schemas.openxmlformats.org/officeDocument/2006/relationships/hyperlink" Target="https://lemonlimeadventures.com/lego-calm-down-jar/" TargetMode="External"/><Relationship Id="rId6" Type="http://schemas.openxmlformats.org/officeDocument/2006/relationships/image" Target="../media/image6.png"/><Relationship Id="rId1" Type="http://schemas.microsoft.com/office/2007/relationships/media" Target="../media/media48.wav"/><Relationship Id="rId2" Type="http://schemas.openxmlformats.org/officeDocument/2006/relationships/audio" Target="../media/media48.wav"/></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49.wav"/><Relationship Id="rId2" Type="http://schemas.openxmlformats.org/officeDocument/2006/relationships/audio" Target="../media/media49.wav"/></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elizabethpantley.com/" TargetMode="External"/><Relationship Id="rId5" Type="http://schemas.openxmlformats.org/officeDocument/2006/relationships/hyperlink" Target="https://childmind.org/article/what-to-do-and-not-do-when-children-are-anxious/" TargetMode="External"/><Relationship Id="rId6" Type="http://schemas.openxmlformats.org/officeDocument/2006/relationships/image" Target="../media/image6.png"/><Relationship Id="rId1" Type="http://schemas.microsoft.com/office/2007/relationships/media" Target="../media/media50.wav"/><Relationship Id="rId2" Type="http://schemas.openxmlformats.org/officeDocument/2006/relationships/audio" Target="../media/media50.wav"/></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51.wav"/><Relationship Id="rId2" Type="http://schemas.openxmlformats.org/officeDocument/2006/relationships/audio" Target="../media/media5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youtu.be/DDTfDt8lCcY" TargetMode="External"/><Relationship Id="rId5" Type="http://schemas.openxmlformats.org/officeDocument/2006/relationships/image" Target="../media/image6.png"/><Relationship Id="rId1" Type="http://schemas.microsoft.com/office/2007/relationships/media" Target="../media/media52.wav"/><Relationship Id="rId2" Type="http://schemas.openxmlformats.org/officeDocument/2006/relationships/audio" Target="../media/media52.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24.png"/><Relationship Id="rId5" Type="http://schemas.openxmlformats.org/officeDocument/2006/relationships/image" Target="../media/image6.png"/><Relationship Id="rId1" Type="http://schemas.microsoft.com/office/2007/relationships/media" Target="../media/media53.wav"/><Relationship Id="rId2" Type="http://schemas.openxmlformats.org/officeDocument/2006/relationships/audio" Target="../media/media53.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family.gonoodle.com/activities/melting" TargetMode="External"/><Relationship Id="rId5" Type="http://schemas.openxmlformats.org/officeDocument/2006/relationships/hyperlink" Target="https://video.disney.com/watch/the-lion-king-get-moving-with-disney-family-by-disney-family-56891481bfac02cca5a11bc2" TargetMode="External"/><Relationship Id="rId6" Type="http://schemas.openxmlformats.org/officeDocument/2006/relationships/hyperlink" Target="https://copingskillsforkids.com/calming-anxiety" TargetMode="External"/><Relationship Id="rId7" Type="http://schemas.openxmlformats.org/officeDocument/2006/relationships/image" Target="../media/image6.png"/><Relationship Id="rId1" Type="http://schemas.microsoft.com/office/2007/relationships/media" Target="../media/media54.wav"/><Relationship Id="rId2" Type="http://schemas.openxmlformats.org/officeDocument/2006/relationships/audio" Target="../media/media54.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55.wav"/><Relationship Id="rId2" Type="http://schemas.openxmlformats.org/officeDocument/2006/relationships/audio" Target="../media/media55.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56.wav"/><Relationship Id="rId2" Type="http://schemas.openxmlformats.org/officeDocument/2006/relationships/audio" Target="../media/media56.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6.png"/><Relationship Id="rId1" Type="http://schemas.microsoft.com/office/2007/relationships/media" Target="../media/media57.wav"/><Relationship Id="rId2" Type="http://schemas.openxmlformats.org/officeDocument/2006/relationships/audio" Target="../media/media57.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hyperlink" Target="https://sesamestreetincommunities.org/activities/sesame-streets-ready-for-school-challenge-kindergarten/" TargetMode="External"/><Relationship Id="rId5" Type="http://schemas.openxmlformats.org/officeDocument/2006/relationships/hyperlink" Target="https://www.youtube.com/watch?v=t4NI1_2UCsc" TargetMode="External"/><Relationship Id="rId6" Type="http://schemas.openxmlformats.org/officeDocument/2006/relationships/image" Target="../media/image6.png"/><Relationship Id="rId1" Type="http://schemas.microsoft.com/office/2007/relationships/media" Target="../media/media58.wav"/><Relationship Id="rId2" Type="http://schemas.openxmlformats.org/officeDocument/2006/relationships/audio" Target="../media/media58.wav"/></Relationships>
</file>

<file path=ppt/slides/_rels/slide59.xml.rels><?xml version="1.0" encoding="UTF-8" standalone="yes"?>
<Relationships xmlns="http://schemas.openxmlformats.org/package/2006/relationships"><Relationship Id="rId3" Type="http://schemas.openxmlformats.org/officeDocument/2006/relationships/audio" Target="../media/media59.wav"/><Relationship Id="rId4" Type="http://schemas.openxmlformats.org/officeDocument/2006/relationships/slideLayout" Target="../slideLayouts/slideLayout8.xml"/><Relationship Id="rId5" Type="http://schemas.openxmlformats.org/officeDocument/2006/relationships/image" Target="../media/image6.png"/><Relationship Id="rId1" Type="http://schemas.openxmlformats.org/officeDocument/2006/relationships/tags" Target="../tags/tag4.xml"/><Relationship Id="rId2" Type="http://schemas.microsoft.com/office/2007/relationships/media" Target="../media/media59.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a:spLocks noGrp="1"/>
          </p:cNvSpPr>
          <p:nvPr>
            <p:ph type="ctrTitle"/>
          </p:nvPr>
        </p:nvSpPr>
        <p:spPr>
          <a:xfrm rot="360000">
            <a:off x="1551453" y="1194920"/>
            <a:ext cx="9668801" cy="2525033"/>
          </a:xfrm>
          <a:prstGeom prst="rect">
            <a:avLst/>
          </a:prstGeom>
        </p:spPr>
        <p:txBody>
          <a:bodyPr>
            <a:noAutofit/>
          </a:bodyPr>
          <a:lstStyle/>
          <a:p>
            <a:pPr lvl="0">
              <a:defRPr sz="1800"/>
            </a:pPr>
            <a:r>
              <a:rPr sz="7200" dirty="0"/>
              <a:t>WELCOME TO KINDERGARTEN! </a:t>
            </a:r>
          </a:p>
        </p:txBody>
      </p:sp>
      <p:sp>
        <p:nvSpPr>
          <p:cNvPr id="33" name="Shape 33"/>
          <p:cNvSpPr>
            <a:spLocks noGrp="1"/>
          </p:cNvSpPr>
          <p:nvPr>
            <p:ph type="subTitle" idx="1"/>
          </p:nvPr>
        </p:nvSpPr>
        <p:spPr>
          <a:prstGeom prst="rect">
            <a:avLst/>
          </a:prstGeom>
        </p:spPr>
        <p:txBody>
          <a:bodyPr>
            <a:normAutofit/>
          </a:bodyPr>
          <a:lstStyle>
            <a:lvl1pPr defTabSz="537463">
              <a:defRPr sz="2944"/>
            </a:lvl1pPr>
          </a:lstStyle>
          <a:p>
            <a:pPr marL="0" lvl="0" indent="0">
              <a:buNone/>
              <a:defRPr sz="1800"/>
            </a:pPr>
            <a:r>
              <a:rPr sz="3600" dirty="0"/>
              <a:t>everything you needed to know about the social </a:t>
            </a:r>
            <a:r>
              <a:rPr lang="en-US" sz="3600" dirty="0" smtClean="0"/>
              <a:t>emotional</a:t>
            </a:r>
            <a:r>
              <a:rPr sz="3600" dirty="0" smtClean="0"/>
              <a:t> </a:t>
            </a:r>
            <a:r>
              <a:rPr sz="3600" dirty="0"/>
              <a:t>aspect of transitioning from </a:t>
            </a:r>
            <a:r>
              <a:rPr lang="en-US" sz="3600" dirty="0" smtClean="0"/>
              <a:t>p</a:t>
            </a:r>
            <a:r>
              <a:rPr sz="3600" dirty="0" smtClean="0"/>
              <a:t>re-</a:t>
            </a:r>
            <a:r>
              <a:rPr lang="en-US" sz="3600" dirty="0" smtClean="0"/>
              <a:t>k</a:t>
            </a:r>
            <a:r>
              <a:rPr sz="3600" dirty="0" smtClean="0"/>
              <a:t> </a:t>
            </a:r>
            <a:r>
              <a:rPr sz="3600" dirty="0"/>
              <a:t>to </a:t>
            </a:r>
            <a:r>
              <a:rPr lang="en-US" sz="3600" dirty="0" smtClean="0"/>
              <a:t>k</a:t>
            </a:r>
            <a:r>
              <a:rPr sz="3600" dirty="0" smtClean="0"/>
              <a:t>indergarten </a:t>
            </a:r>
            <a:endParaRPr sz="36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cSld>
  <p:clrMapOvr>
    <a:masterClrMapping/>
  </p:clrMapOvr>
  <p:transition xmlns:p14="http://schemas.microsoft.com/office/powerpoint/2010/main" spd="slow" advTm="9242">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p:cNvSpPr>
          <p:nvPr>
            <p:ph type="title"/>
          </p:nvPr>
        </p:nvSpPr>
        <p:spPr>
          <a:prstGeom prst="rect">
            <a:avLst/>
          </a:prstGeom>
        </p:spPr>
        <p:txBody>
          <a:bodyPr>
            <a:normAutofit/>
          </a:bodyPr>
          <a:lstStyle>
            <a:lvl1pPr defTabSz="257047">
              <a:defRPr sz="3520"/>
            </a:lvl1pPr>
          </a:lstStyle>
          <a:p>
            <a:pPr lvl="0">
              <a:defRPr sz="1800"/>
            </a:pPr>
            <a:r>
              <a:rPr lang="en-US" sz="3520" dirty="0" smtClean="0"/>
              <a:t>This </a:t>
            </a:r>
            <a:r>
              <a:rPr sz="3520" dirty="0" smtClean="0"/>
              <a:t>presentation </a:t>
            </a:r>
            <a:r>
              <a:rPr sz="3520" dirty="0"/>
              <a:t>will provide you with helpful hints, strategies and activities to prepare your student (and yourself!) for the start of Kindergarten! </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cSld>
  <p:clrMapOvr>
    <a:masterClrMapping/>
  </p:clrMapOvr>
  <p:transition xmlns:p14="http://schemas.microsoft.com/office/powerpoint/2010/main" spd="slow" advTm="9518">
    <p:dissolv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G_7550.jpg"/>
          <p:cNvPicPr/>
          <p:nvPr/>
        </p:nvPicPr>
        <p:blipFill>
          <a:blip r:embed="rId5">
            <a:extLst/>
          </a:blip>
          <a:srcRect l="8061" r="8061"/>
          <a:stretch>
            <a:fillRect/>
          </a:stretch>
        </p:blipFill>
        <p:spPr>
          <a:xfrm>
            <a:off x="766913" y="190500"/>
            <a:ext cx="5334000" cy="8229600"/>
          </a:xfrm>
          <a:prstGeom prst="rect">
            <a:avLst/>
          </a:prstGeom>
          <a:ln w="12700">
            <a:miter lim="400000"/>
          </a:ln>
        </p:spPr>
      </p:pic>
      <p:sp>
        <p:nvSpPr>
          <p:cNvPr id="38" name="Shape 38"/>
          <p:cNvSpPr>
            <a:spLocks noGrp="1"/>
          </p:cNvSpPr>
          <p:nvPr>
            <p:ph type="title"/>
          </p:nvPr>
        </p:nvSpPr>
        <p:spPr>
          <a:xfrm>
            <a:off x="7247487" y="190500"/>
            <a:ext cx="5334001" cy="8998696"/>
          </a:xfrm>
          <a:prstGeom prst="rect">
            <a:avLst/>
          </a:prstGeom>
        </p:spPr>
        <p:txBody>
          <a:bodyPr>
            <a:normAutofit fontScale="90000"/>
          </a:bodyPr>
          <a:lstStyle/>
          <a:p>
            <a:pPr lvl="0" defTabSz="274574">
              <a:defRPr sz="1800"/>
            </a:pPr>
            <a:r>
              <a:rPr lang="en-US" sz="2820" dirty="0" smtClean="0"/>
              <a:t>Before we start, a little bit about me. My name is Pamela Fernandez and I am the current School Counselor at </a:t>
            </a:r>
            <a:r>
              <a:rPr lang="en-US" sz="2820" dirty="0" err="1" smtClean="0"/>
              <a:t>Stoy</a:t>
            </a:r>
            <a:r>
              <a:rPr lang="en-US" sz="2820" dirty="0" smtClean="0"/>
              <a:t>, Strawbridge and Jennings.</a:t>
            </a:r>
            <a:br>
              <a:rPr lang="en-US" sz="2820" dirty="0" smtClean="0"/>
            </a:br>
            <a:r>
              <a:rPr lang="en-US" sz="2820" dirty="0" smtClean="0"/>
              <a:t/>
            </a:r>
            <a:br>
              <a:rPr lang="en-US" sz="2820" dirty="0" smtClean="0"/>
            </a:br>
            <a:r>
              <a:rPr sz="2820" dirty="0" smtClean="0"/>
              <a:t>This </a:t>
            </a:r>
            <a:r>
              <a:rPr sz="2820" dirty="0"/>
              <a:t>is me remote learning since March 16th! </a:t>
            </a:r>
          </a:p>
          <a:p>
            <a:pPr lvl="0" defTabSz="274574">
              <a:defRPr sz="1800"/>
            </a:pPr>
            <a:endParaRPr sz="2820" dirty="0"/>
          </a:p>
          <a:p>
            <a:pPr lvl="0" defTabSz="274574">
              <a:defRPr sz="1800"/>
            </a:pPr>
            <a:r>
              <a:rPr lang="en-US" sz="2820" dirty="0" smtClean="0"/>
              <a:t>Currently, m</a:t>
            </a:r>
            <a:r>
              <a:rPr sz="2820" dirty="0" smtClean="0"/>
              <a:t>ost </a:t>
            </a:r>
            <a:r>
              <a:rPr sz="2820" dirty="0"/>
              <a:t>of my days are filled with Zooms. Zoom meetings. Zoom class check ins. Zoom social groups. Zoom individual sessions. I miss the kids and my co-workers so much! But I am fortunate for many things and that I can still "see" them. </a:t>
            </a:r>
          </a:p>
          <a:p>
            <a:pPr lvl="0" defTabSz="274574">
              <a:defRPr sz="1800"/>
            </a:pPr>
            <a:endParaRPr sz="2820" dirty="0"/>
          </a:p>
          <a:p>
            <a:pPr lvl="0" defTabSz="274574">
              <a:defRPr sz="1800"/>
            </a:pPr>
            <a:r>
              <a:rPr sz="2820" dirty="0"/>
              <a:t>Ok, now that you can put a face to the name, onto the most thrilling presentation of your lives!</a:t>
            </a:r>
          </a:p>
        </p:txBody>
      </p:sp>
      <p:sp>
        <p:nvSpPr>
          <p:cNvPr id="2" name="Left Arrow 1"/>
          <p:cNvSpPr/>
          <p:nvPr/>
        </p:nvSpPr>
        <p:spPr>
          <a:xfrm>
            <a:off x="6385472" y="2513361"/>
            <a:ext cx="862016" cy="687866"/>
          </a:xfrm>
          <a:prstGeom prst="leftArrow">
            <a:avLst>
              <a:gd name="adj1" fmla="val 39040"/>
              <a:gd name="adj2" fmla="val 50000"/>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2039600" y="8788400"/>
            <a:ext cx="812800" cy="812800"/>
          </a:xfrm>
          <a:prstGeom prst="rect">
            <a:avLst/>
          </a:prstGeom>
        </p:spPr>
      </p:pic>
    </p:spTree>
    <p:custDataLst>
      <p:tags r:id="rId1"/>
    </p:custDataLst>
  </p:cSld>
  <p:clrMapOvr>
    <a:masterClrMapping/>
  </p:clrMapOvr>
  <p:transition xmlns:p14="http://schemas.microsoft.com/office/powerpoint/2010/main" spd="med" advTm="36180"/>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f6b08efbe82b77db463cee9770223d5e.jpg"/>
          <p:cNvPicPr/>
          <p:nvPr/>
        </p:nvPicPr>
        <p:blipFill>
          <a:blip r:embed="rId5">
            <a:extLst/>
          </a:blip>
          <a:srcRect l="10220" r="10220"/>
          <a:stretch>
            <a:fillRect/>
          </a:stretch>
        </p:blipFill>
        <p:spPr>
          <a:xfrm>
            <a:off x="1606550" y="635000"/>
            <a:ext cx="9779000" cy="5918200"/>
          </a:xfrm>
          <a:prstGeom prst="rect">
            <a:avLst/>
          </a:prstGeom>
          <a:ln w="12700">
            <a:miter lim="400000"/>
          </a:ln>
        </p:spPr>
      </p:pic>
      <p:sp>
        <p:nvSpPr>
          <p:cNvPr id="41" name="Shape 41"/>
          <p:cNvSpPr>
            <a:spLocks noGrp="1"/>
          </p:cNvSpPr>
          <p:nvPr>
            <p:ph type="title"/>
          </p:nvPr>
        </p:nvSpPr>
        <p:spPr>
          <a:xfrm>
            <a:off x="1128883" y="6259355"/>
            <a:ext cx="10464800" cy="3302000"/>
          </a:xfrm>
          <a:prstGeom prst="rect">
            <a:avLst/>
          </a:prstGeom>
        </p:spPr>
        <p:txBody>
          <a:bodyPr/>
          <a:lstStyle>
            <a:lvl1pPr defTabSz="414781">
              <a:defRPr sz="5680"/>
            </a:lvl1pPr>
          </a:lstStyle>
          <a:p>
            <a:pPr lvl="0">
              <a:defRPr sz="1800"/>
            </a:pPr>
            <a:r>
              <a:rPr sz="5680" dirty="0"/>
              <a:t>Ok…maybe not THAT thrilling…</a:t>
            </a:r>
          </a:p>
        </p:txBody>
      </p:sp>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2039600" y="8788400"/>
            <a:ext cx="812800" cy="812800"/>
          </a:xfrm>
          <a:prstGeom prst="rect">
            <a:avLst/>
          </a:prstGeom>
        </p:spPr>
      </p:pic>
    </p:spTree>
    <p:custDataLst>
      <p:tags r:id="rId1"/>
    </p:custDataLst>
  </p:cSld>
  <p:clrMapOvr>
    <a:masterClrMapping/>
  </p:clrMapOvr>
  <p:transition xmlns:p14="http://schemas.microsoft.com/office/powerpoint/2010/main" advTm="6375">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dissolve">
                                      <p:cBhvr>
                                        <p:cTn id="11" dur="500"/>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3"/>
                </p:tgtEl>
              </p:cMediaNode>
            </p:audio>
          </p:childTnLst>
        </p:cTn>
      </p:par>
    </p:tnLst>
    <p:bldLst>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p:nvPr/>
        </p:nvSpPr>
        <p:spPr>
          <a:xfrm>
            <a:off x="3633759" y="2545443"/>
            <a:ext cx="6389011" cy="1210588"/>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pPr lvl="0">
              <a:defRPr sz="1800"/>
            </a:pPr>
            <a:r>
              <a:rPr sz="7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HELPFUL TIPS! </a:t>
            </a:r>
          </a:p>
        </p:txBody>
      </p:sp>
      <p:pic>
        <p:nvPicPr>
          <p:cNvPr id="2" name="Picture 1" descr="download.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4109" y="4046638"/>
            <a:ext cx="2159000" cy="3759200"/>
          </a:xfrm>
          <a:prstGeom prst="rect">
            <a:avLst/>
          </a:prstGeom>
        </p:spPr>
      </p:pic>
      <p:pic>
        <p:nvPicPr>
          <p:cNvPr id="3" name="Sou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2039600" y="8788400"/>
            <a:ext cx="812800" cy="812800"/>
          </a:xfrm>
          <a:prstGeom prst="rect">
            <a:avLst/>
          </a:prstGeom>
        </p:spPr>
      </p:pic>
    </p:spTree>
    <p:custDataLst>
      <p:tags r:id="rId1"/>
    </p:custDataLst>
  </p:cSld>
  <p:clrMapOvr>
    <a:masterClrMapping/>
  </p:clrMapOvr>
  <p:transition xmlns:p14="http://schemas.microsoft.com/office/powerpoint/2010/main" spd="slow" advTm="2102">
    <p:dissolv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p:nvPr/>
        </p:nvSpPr>
        <p:spPr>
          <a:xfrm>
            <a:off x="3733172" y="1350280"/>
            <a:ext cx="5347918" cy="13336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pPr>
            <a:r>
              <a:rPr sz="4000" b="1" u="sng" dirty="0"/>
              <a:t>Helpful Tip Number 1:</a:t>
            </a:r>
          </a:p>
          <a:p>
            <a:pPr lvl="0">
              <a:defRPr sz="1800"/>
            </a:pPr>
            <a:r>
              <a:rPr sz="4000" b="1" u="sng" dirty="0"/>
              <a:t>Modeling Behaviors </a:t>
            </a:r>
          </a:p>
        </p:txBody>
      </p:sp>
      <p:pic>
        <p:nvPicPr>
          <p:cNvPr id="47" name="6592fe768b5c51e8321a0d0af421fb12.jpg"/>
          <p:cNvPicPr/>
          <p:nvPr/>
        </p:nvPicPr>
        <p:blipFill>
          <a:blip r:embed="rId4">
            <a:extLst/>
          </a:blip>
          <a:stretch>
            <a:fillRect/>
          </a:stretch>
        </p:blipFill>
        <p:spPr>
          <a:xfrm>
            <a:off x="3475002" y="3227683"/>
            <a:ext cx="6792947" cy="5686279"/>
          </a:xfrm>
          <a:prstGeom prst="rect">
            <a:avLst/>
          </a:prstGeom>
          <a:ln w="12700">
            <a:miter lim="400000"/>
          </a:ln>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580"/>
    </mc:Choice>
    <mc:Fallback xmlns="">
      <p:transition xmlns:p14="http://schemas.microsoft.com/office/powerpoint/2010/main" spd="slow" advTm="458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body" idx="1"/>
          </p:nvPr>
        </p:nvSpPr>
        <p:spPr>
          <a:prstGeom prst="rect">
            <a:avLst/>
          </a:prstGeom>
        </p:spPr>
        <p:txBody>
          <a:bodyPr/>
          <a:lstStyle/>
          <a:p>
            <a:pPr lvl="0">
              <a:defRPr sz="1800"/>
            </a:pPr>
            <a:r>
              <a:rPr sz="3600" dirty="0">
                <a:solidFill>
                  <a:schemeClr val="tx1"/>
                </a:solidFill>
              </a:rPr>
              <a:t>Take a deep breath. And another, one. Fine, one more for good luck. This is an exciting time for everyone involved. Your child might come to you in tears about Kindergarten. This is typical! You may want to cry right along with your child. But modeling calm behaviors will serve your child better. Validate their feelings. Listen to their words. And try to respond back in a calm way...even if you want to cry and scream, too!</a:t>
            </a:r>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cSld>
  <p:clrMapOvr>
    <a:masterClrMapping/>
  </p:clrMapOvr>
  <p:transition xmlns:p14="http://schemas.microsoft.com/office/powerpoint/2010/main" spd="med" advTm="31510"/>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body" idx="1"/>
          </p:nvPr>
        </p:nvSpPr>
        <p:spPr>
          <a:prstGeom prst="rect">
            <a:avLst/>
          </a:prstGeom>
        </p:spPr>
        <p:txBody>
          <a:bodyPr/>
          <a:lstStyle/>
          <a:p>
            <a:pPr lvl="0">
              <a:defRPr sz="1800"/>
            </a:pPr>
            <a:r>
              <a:rPr sz="3600" dirty="0">
                <a:solidFill>
                  <a:schemeClr val="tx1"/>
                </a:solidFill>
              </a:rPr>
              <a:t>Use puppets or stuffed animals to model appropriate behaviors and reactions to different situations such as:</a:t>
            </a:r>
          </a:p>
          <a:p>
            <a:pPr lvl="7">
              <a:defRPr sz="1800"/>
            </a:pPr>
            <a:r>
              <a:rPr sz="3600" dirty="0">
                <a:solidFill>
                  <a:schemeClr val="tx1"/>
                </a:solidFill>
              </a:rPr>
              <a:t>“what can you do if…”</a:t>
            </a:r>
          </a:p>
          <a:p>
            <a:pPr lvl="7">
              <a:defRPr sz="1800"/>
            </a:pPr>
            <a:r>
              <a:rPr sz="3600" dirty="0">
                <a:solidFill>
                  <a:schemeClr val="tx1"/>
                </a:solidFill>
              </a:rPr>
              <a:t>“show me how to share”</a:t>
            </a:r>
          </a:p>
          <a:p>
            <a:pPr lvl="7">
              <a:defRPr sz="1800"/>
            </a:pPr>
            <a:r>
              <a:rPr sz="3600" dirty="0">
                <a:solidFill>
                  <a:schemeClr val="tx1"/>
                </a:solidFill>
              </a:rPr>
              <a:t>“how would you ask someone to play?”</a:t>
            </a:r>
          </a:p>
          <a:p>
            <a:pPr lvl="7">
              <a:defRPr sz="1800"/>
            </a:pPr>
            <a:r>
              <a:rPr sz="3600" dirty="0">
                <a:solidFill>
                  <a:schemeClr val="tx1"/>
                </a:solidFill>
              </a:rPr>
              <a:t>“how do you lose a game?</a:t>
            </a:r>
          </a:p>
        </p:txBody>
      </p:sp>
      <p:pic>
        <p:nvPicPr>
          <p:cNvPr id="52" name="download-7.jpg"/>
          <p:cNvPicPr/>
          <p:nvPr/>
        </p:nvPicPr>
        <p:blipFill>
          <a:blip r:embed="rId4">
            <a:extLst/>
          </a:blip>
          <a:stretch>
            <a:fillRect/>
          </a:stretch>
        </p:blipFill>
        <p:spPr>
          <a:xfrm>
            <a:off x="991989" y="4060576"/>
            <a:ext cx="2857501" cy="2857501"/>
          </a:xfrm>
          <a:prstGeom prst="rect">
            <a:avLst/>
          </a:prstGeom>
          <a:ln w="12700">
            <a:miter lim="400000"/>
          </a:ln>
        </p:spPr>
      </p:pic>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cSld>
  <p:clrMapOvr>
    <a:masterClrMapping/>
  </p:clrMapOvr>
  <p:transition xmlns:p14="http://schemas.microsoft.com/office/powerpoint/2010/main" spd="med" advTm="15018"/>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p:nvPr/>
        </p:nvSpPr>
        <p:spPr>
          <a:xfrm>
            <a:off x="4473415" y="3720407"/>
            <a:ext cx="5010562" cy="53347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4"/>
              </a:defRPr>
            </a:lvl1pPr>
          </a:lstStyle>
          <a:p>
            <a:pPr lvl="0">
              <a:defRPr sz="1800" u="none"/>
            </a:pPr>
            <a:r>
              <a:rPr sz="2800" u="sng" dirty="0">
                <a:hlinkClick r:id="rId4"/>
              </a:rPr>
              <a:t>Modeling Behaviors Article 1</a:t>
            </a:r>
          </a:p>
        </p:txBody>
      </p:sp>
      <p:sp>
        <p:nvSpPr>
          <p:cNvPr id="55" name="Shape 55"/>
          <p:cNvSpPr/>
          <p:nvPr/>
        </p:nvSpPr>
        <p:spPr>
          <a:xfrm>
            <a:off x="4600413" y="4476068"/>
            <a:ext cx="5010562" cy="53347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hlinkClick r:id="rId5"/>
              </a:defRPr>
            </a:lvl1pPr>
          </a:lstStyle>
          <a:p>
            <a:pPr lvl="0">
              <a:defRPr sz="1800" u="none"/>
            </a:pPr>
            <a:r>
              <a:rPr sz="2800" u="sng" dirty="0">
                <a:hlinkClick r:id="rId5"/>
              </a:rPr>
              <a:t>Modeling Behaviors Article 2</a:t>
            </a:r>
          </a:p>
        </p:txBody>
      </p:sp>
      <p:sp>
        <p:nvSpPr>
          <p:cNvPr id="2" name="TextBox 1"/>
          <p:cNvSpPr txBox="1"/>
          <p:nvPr/>
        </p:nvSpPr>
        <p:spPr>
          <a:xfrm>
            <a:off x="3616119" y="2292890"/>
            <a:ext cx="6755970" cy="1200329"/>
          </a:xfrm>
          <a:prstGeom prst="rect">
            <a:avLst/>
          </a:prstGeom>
          <a:noFill/>
        </p:spPr>
        <p:txBody>
          <a:bodyPr wrap="square" rtlCol="0">
            <a:spAutoFit/>
          </a:bodyPr>
          <a:lstStyle/>
          <a:p>
            <a:r>
              <a:rPr lang="en-US" dirty="0"/>
              <a:t>helpful articles:</a:t>
            </a:r>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9600" y="87884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668"/>
    </mc:Choice>
    <mc:Fallback xmlns="">
      <p:transition xmlns:p14="http://schemas.microsoft.com/office/powerpoint/2010/main" spd="slow" advTm="766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57"/>
          <p:cNvSpPr/>
          <p:nvPr/>
        </p:nvSpPr>
        <p:spPr>
          <a:xfrm>
            <a:off x="2610662" y="2311299"/>
            <a:ext cx="7338076" cy="1333698"/>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pPr lvl="0">
              <a:defRPr sz="1800"/>
            </a:pPr>
            <a:r>
              <a:rPr sz="4000" b="1" u="sng" dirty="0"/>
              <a:t>Helpful Tip Number 2:</a:t>
            </a:r>
          </a:p>
          <a:p>
            <a:pPr lvl="0">
              <a:defRPr sz="1800"/>
            </a:pPr>
            <a:r>
              <a:rPr sz="4000" b="1" u="sng" dirty="0"/>
              <a:t>Routines</a:t>
            </a:r>
          </a:p>
        </p:txBody>
      </p:sp>
      <p:pic>
        <p:nvPicPr>
          <p:cNvPr id="5" name="Picture 4" descr="imag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9022" y="5137151"/>
            <a:ext cx="2857500" cy="2857500"/>
          </a:xfrm>
          <a:prstGeom prst="rect">
            <a:avLst/>
          </a:prstGeom>
        </p:spPr>
      </p:pic>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cSld>
  <p:clrMapOvr>
    <a:masterClrMapping/>
  </p:clrMapOvr>
  <p:transition xmlns:p14="http://schemas.microsoft.com/office/powerpoint/2010/main" spd="med" advTm="3350"/>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45236" y="973204"/>
            <a:ext cx="6502400" cy="7971413"/>
          </a:xfrm>
          <a:prstGeom prst="rect">
            <a:avLst/>
          </a:prstGeom>
        </p:spPr>
        <p:txBody>
          <a:bodyPr>
            <a:spAutoFit/>
          </a:bodyPr>
          <a:lstStyle/>
          <a:p>
            <a:r>
              <a:rPr lang="en-US" sz="3200" dirty="0"/>
              <a:t>Children feel secure when they can anticipate what happens next. The Kindergarten day is very structured and kids love this! </a:t>
            </a:r>
            <a:endParaRPr lang="en-US" sz="3200" dirty="0" smtClean="0"/>
          </a:p>
          <a:p>
            <a:endParaRPr lang="en-US" sz="3200" dirty="0"/>
          </a:p>
          <a:p>
            <a:r>
              <a:rPr lang="en-US" sz="3200" dirty="0" smtClean="0"/>
              <a:t>What can you do at home?</a:t>
            </a:r>
          </a:p>
          <a:p>
            <a:endParaRPr lang="en-US" sz="3200" dirty="0" smtClean="0"/>
          </a:p>
          <a:p>
            <a:pPr marL="514350" indent="-514350">
              <a:buSzPct val="100000"/>
              <a:buFont typeface="Wingdings" charset="2"/>
              <a:buChar char=""/>
            </a:pPr>
            <a:r>
              <a:rPr lang="en-US" sz="3200" dirty="0" smtClean="0"/>
              <a:t>Create a picture schedule</a:t>
            </a:r>
          </a:p>
          <a:p>
            <a:pPr marL="514350" indent="-514350">
              <a:buSzPct val="100000"/>
              <a:buFont typeface="Wingdings" charset="2"/>
              <a:buChar char=""/>
            </a:pPr>
            <a:r>
              <a:rPr lang="en-US" sz="3200" dirty="0" smtClean="0"/>
              <a:t>Create a calendar for your child with special events</a:t>
            </a:r>
          </a:p>
          <a:p>
            <a:pPr marL="514350" indent="-514350">
              <a:buSzPct val="100000"/>
              <a:buFont typeface="Wingdings" charset="2"/>
              <a:buChar char=""/>
            </a:pPr>
            <a:r>
              <a:rPr lang="en-US" sz="3200" dirty="0" smtClean="0"/>
              <a:t>Create job charts</a:t>
            </a:r>
          </a:p>
          <a:p>
            <a:pPr marL="514350" indent="-514350">
              <a:buSzPct val="100000"/>
              <a:buFont typeface="Wingdings" charset="2"/>
              <a:buChar char=""/>
            </a:pPr>
            <a:r>
              <a:rPr lang="en-US" sz="3200" dirty="0" smtClean="0"/>
              <a:t>Create a chart of morning &amp; bedtime routines</a:t>
            </a:r>
          </a:p>
          <a:p>
            <a:endParaRPr lang="en-US" sz="3200" dirty="0" smtClean="0"/>
          </a:p>
          <a:p>
            <a:r>
              <a:rPr lang="en-US" sz="2800" dirty="0" smtClean="0">
                <a:hlinkClick r:id="rId4" action="ppaction://hlinkfile"/>
              </a:rPr>
              <a:t>Healthy Routines Article</a:t>
            </a:r>
            <a:endParaRPr lang="en-US" sz="2800" dirty="0"/>
          </a:p>
        </p:txBody>
      </p: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cSld>
  <p:clrMapOvr>
    <a:masterClrMapping/>
  </p:clrMapOvr>
  <p:transition xmlns:p14="http://schemas.microsoft.com/office/powerpoint/2010/main" spd="slow" advTm="19767">
    <p:dissolv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week.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2844" y="1201435"/>
            <a:ext cx="10072215" cy="6973072"/>
          </a:xfrm>
          <a:prstGeom prst="rect">
            <a:avLst/>
          </a:prstGeom>
        </p:spPr>
      </p:pic>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217485805"/>
      </p:ext>
    </p:extLst>
  </p:cSld>
  <p:clrMapOvr>
    <a:masterClrMapping/>
  </p:clrMapOvr>
  <mc:AlternateContent xmlns:mc="http://schemas.openxmlformats.org/markup-compatibility/2006" xmlns:p14="http://schemas.microsoft.com/office/powerpoint/2010/main">
    <mc:Choice Requires="p14">
      <p:transition spd="slow" p14:dur="2000" advTm="5700"/>
    </mc:Choice>
    <mc:Fallback xmlns="">
      <p:transition xmlns:p14="http://schemas.microsoft.com/office/powerpoint/2010/main" spd="slow" advTm="57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1U51RvFmaL._AC_SL1500_.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4632" y="634954"/>
            <a:ext cx="10891071" cy="8219128"/>
          </a:xfrm>
          <a:prstGeom prst="rect">
            <a:avLst/>
          </a:prstGeo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625973826"/>
      </p:ext>
    </p:extLst>
  </p:cSld>
  <p:clrMapOvr>
    <a:masterClrMapping/>
  </p:clrMapOvr>
  <mc:AlternateContent xmlns:mc="http://schemas.openxmlformats.org/markup-compatibility/2006" xmlns:p14="http://schemas.microsoft.com/office/powerpoint/2010/main">
    <mc:Choice Requires="p14">
      <p:transition spd="slow" p14:dur="2000" advTm="2679"/>
    </mc:Choice>
    <mc:Fallback xmlns="">
      <p:transition xmlns:p14="http://schemas.microsoft.com/office/powerpoint/2010/main" spd="slow" advTm="267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3022" y="5542579"/>
            <a:ext cx="8089075"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000" b="1" i="0" u="sng" strike="noStrike" cap="none" spc="0" normalizeH="0" baseline="0" dirty="0" smtClean="0">
                <a:ln>
                  <a:noFill/>
                </a:ln>
                <a:solidFill>
                  <a:srgbClr val="000000"/>
                </a:solidFill>
                <a:effectLst/>
                <a:uFillTx/>
                <a:latin typeface="+mn-lt"/>
                <a:ea typeface="+mn-ea"/>
                <a:cs typeface="+mn-cs"/>
                <a:sym typeface="Helvetica Light"/>
              </a:rPr>
              <a:t>Healthy Tip Number 3:</a:t>
            </a:r>
            <a:r>
              <a:rPr kumimoji="0" lang="en-US" sz="4000" b="1" i="0" u="sng" strike="noStrike" cap="none" spc="0" normalizeH="0" dirty="0" smtClean="0">
                <a:ln>
                  <a:noFill/>
                </a:ln>
                <a:solidFill>
                  <a:srgbClr val="000000"/>
                </a:solidFill>
                <a:effectLst/>
                <a:uFillTx/>
                <a:latin typeface="+mn-lt"/>
                <a:ea typeface="+mn-ea"/>
                <a:cs typeface="+mn-cs"/>
                <a:sym typeface="Helvetica Light"/>
              </a:rPr>
              <a:t> Feelings</a:t>
            </a:r>
            <a:endParaRPr kumimoji="0" lang="en-US" sz="4000" b="1" i="0" u="sng" strike="noStrike" cap="none" spc="0" normalizeH="0" baseline="0" dirty="0">
              <a:ln>
                <a:noFill/>
              </a:ln>
              <a:solidFill>
                <a:srgbClr val="000000"/>
              </a:solidFill>
              <a:effectLst/>
              <a:uFillTx/>
              <a:latin typeface="+mn-lt"/>
              <a:ea typeface="+mn-ea"/>
              <a:cs typeface="+mn-cs"/>
              <a:sym typeface="Helvetica Light"/>
            </a:endParaRPr>
          </a:p>
        </p:txBody>
      </p:sp>
      <p:pic>
        <p:nvPicPr>
          <p:cNvPr id="3" name="Picture 2" descr="download-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325" y="970017"/>
            <a:ext cx="10252902" cy="4333999"/>
          </a:xfrm>
          <a:prstGeom prst="rect">
            <a:avLst/>
          </a:prstGeom>
        </p:spPr>
      </p:pic>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700503221"/>
      </p:ext>
    </p:extLst>
  </p:cSld>
  <p:clrMapOvr>
    <a:masterClrMapping/>
  </p:clrMapOvr>
  <mc:AlternateContent xmlns:mc="http://schemas.openxmlformats.org/markup-compatibility/2006" xmlns:p14="http://schemas.microsoft.com/office/powerpoint/2010/main">
    <mc:Choice Requires="p14">
      <p:transition spd="slow" p14:dur="2000" advTm="4305"/>
    </mc:Choice>
    <mc:Fallback xmlns="">
      <p:transition xmlns:p14="http://schemas.microsoft.com/office/powerpoint/2010/main" spd="slow" advTm="430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3168640"/>
            <a:ext cx="6502400" cy="4524316"/>
          </a:xfrm>
          <a:prstGeom prst="rect">
            <a:avLst/>
          </a:prstGeom>
        </p:spPr>
        <p:txBody>
          <a:bodyPr>
            <a:spAutoFit/>
          </a:bodyPr>
          <a:lstStyle/>
          <a:p>
            <a:r>
              <a:rPr lang="en-US" dirty="0"/>
              <a:t>Since we are all human, we are allowed to have many different feelings every day! All feelings are ok! </a:t>
            </a:r>
            <a:endParaRPr lang="en-US" dirty="0" smtClean="0"/>
          </a:p>
          <a:p>
            <a:endParaRPr lang="en-US" dirty="0"/>
          </a:p>
          <a:p>
            <a:r>
              <a:rPr lang="en-US" dirty="0" smtClean="0"/>
              <a:t>Kids </a:t>
            </a:r>
            <a:r>
              <a:rPr lang="en-US" dirty="0"/>
              <a:t>will learn that it's how we react to our feelings that are important</a:t>
            </a:r>
            <a:r>
              <a:rPr lang="en-US" dirty="0" smtClean="0"/>
              <a:t>.</a:t>
            </a:r>
            <a:endParaRPr lang="en-US"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739169924"/>
      </p:ext>
    </p:extLst>
  </p:cSld>
  <p:clrMapOvr>
    <a:masterClrMapping/>
  </p:clrMapOvr>
  <mc:AlternateContent xmlns:mc="http://schemas.openxmlformats.org/markup-compatibility/2006" xmlns:p14="http://schemas.microsoft.com/office/powerpoint/2010/main">
    <mc:Choice Requires="p14">
      <p:transition spd="slow" p14:dur="2000" advTm="10976"/>
    </mc:Choice>
    <mc:Fallback xmlns="">
      <p:transition xmlns:p14="http://schemas.microsoft.com/office/powerpoint/2010/main" spd="slow" advTm="1097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0" indent="0" algn="ctr" latinLnBrk="1" hangingPunct="0">
              <a:buNone/>
            </a:pPr>
            <a:r>
              <a:rPr lang="en-US" dirty="0">
                <a:solidFill>
                  <a:srgbClr val="000000"/>
                </a:solidFill>
              </a:rPr>
              <a:t>What can you do at home</a:t>
            </a:r>
            <a:r>
              <a:rPr lang="en-US" dirty="0" smtClean="0">
                <a:solidFill>
                  <a:srgbClr val="000000"/>
                </a:solidFill>
              </a:rPr>
              <a:t>?</a:t>
            </a:r>
            <a:endParaRPr lang="en-US" dirty="0">
              <a:solidFill>
                <a:srgbClr val="000000"/>
              </a:solidFill>
            </a:endParaRPr>
          </a:p>
          <a:p>
            <a:pPr marL="571500" indent="-571500" latinLnBrk="1" hangingPunct="0">
              <a:buFont typeface="Wingdings" charset="2"/>
              <a:buChar char="§"/>
            </a:pPr>
            <a:r>
              <a:rPr lang="en-US" dirty="0">
                <a:solidFill>
                  <a:srgbClr val="000000"/>
                </a:solidFill>
              </a:rPr>
              <a:t>Talk about feelings with your child</a:t>
            </a:r>
          </a:p>
          <a:p>
            <a:pPr marL="571500" indent="-571500" latinLnBrk="1" hangingPunct="0">
              <a:buFont typeface="Wingdings" charset="2"/>
              <a:buChar char="§"/>
            </a:pPr>
            <a:r>
              <a:rPr lang="en-US" dirty="0">
                <a:solidFill>
                  <a:srgbClr val="000000"/>
                </a:solidFill>
              </a:rPr>
              <a:t> Talk about appropriate actions when </a:t>
            </a:r>
            <a:r>
              <a:rPr lang="en-US" dirty="0" smtClean="0">
                <a:solidFill>
                  <a:srgbClr val="000000"/>
                </a:solidFill>
              </a:rPr>
              <a:t>you </a:t>
            </a:r>
            <a:r>
              <a:rPr lang="en-US" dirty="0">
                <a:solidFill>
                  <a:srgbClr val="000000"/>
                </a:solidFill>
              </a:rPr>
              <a:t>feel </a:t>
            </a:r>
            <a:r>
              <a:rPr lang="en-US" dirty="0" smtClean="0">
                <a:solidFill>
                  <a:srgbClr val="000000"/>
                </a:solidFill>
              </a:rPr>
              <a:t>    </a:t>
            </a:r>
            <a:r>
              <a:rPr lang="en-US" dirty="0">
                <a:solidFill>
                  <a:srgbClr val="000000"/>
                </a:solidFill>
              </a:rPr>
              <a:t>different feelings </a:t>
            </a:r>
          </a:p>
          <a:p>
            <a:pPr marL="571500" indent="-571500" latinLnBrk="1" hangingPunct="0">
              <a:buFont typeface="Wingdings" charset="2"/>
              <a:buChar char="§"/>
            </a:pPr>
            <a:r>
              <a:rPr lang="en-US" dirty="0">
                <a:solidFill>
                  <a:srgbClr val="000000"/>
                </a:solidFill>
              </a:rPr>
              <a:t> Use books and movies to support and work      </a:t>
            </a:r>
            <a:r>
              <a:rPr lang="en-US" dirty="0" smtClean="0">
                <a:solidFill>
                  <a:srgbClr val="000000"/>
                </a:solidFill>
              </a:rPr>
              <a:t>      through </a:t>
            </a:r>
            <a:r>
              <a:rPr lang="en-US" dirty="0">
                <a:solidFill>
                  <a:srgbClr val="000000"/>
                </a:solidFill>
              </a:rPr>
              <a:t>different feelings and situations</a:t>
            </a:r>
          </a:p>
          <a:p>
            <a:pPr marL="571500" indent="-571500" latinLnBrk="1" hangingPunct="0">
              <a:buFont typeface="Wingdings" charset="2"/>
              <a:buChar char="§"/>
            </a:pPr>
            <a:r>
              <a:rPr lang="en-US" dirty="0">
                <a:solidFill>
                  <a:srgbClr val="000000"/>
                </a:solidFill>
              </a:rPr>
              <a:t>Use art to retell situations that brought          </a:t>
            </a:r>
            <a:r>
              <a:rPr lang="en-US" dirty="0" smtClean="0">
                <a:solidFill>
                  <a:srgbClr val="000000"/>
                </a:solidFill>
              </a:rPr>
              <a:t>            different </a:t>
            </a:r>
            <a:r>
              <a:rPr lang="en-US" dirty="0">
                <a:solidFill>
                  <a:srgbClr val="000000"/>
                </a:solidFill>
              </a:rPr>
              <a:t>feelings </a:t>
            </a:r>
          </a:p>
          <a:p>
            <a:endParaRPr lang="en-US" dirty="0"/>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399388389"/>
      </p:ext>
    </p:extLst>
  </p:cSld>
  <p:clrMapOvr>
    <a:masterClrMapping/>
  </p:clrMapOvr>
  <p:transition xmlns:p14="http://schemas.microsoft.com/office/powerpoint/2010/main" spd="med" advTm="16713"/>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33632" y="3475581"/>
            <a:ext cx="6502400" cy="2246769"/>
          </a:xfrm>
          <a:prstGeom prst="rect">
            <a:avLst/>
          </a:prstGeom>
        </p:spPr>
        <p:txBody>
          <a:bodyPr>
            <a:spAutoFit/>
          </a:bodyPr>
          <a:lstStyle/>
          <a:p>
            <a:r>
              <a:rPr lang="en-US" sz="2800" dirty="0" smtClean="0">
                <a:hlinkClick r:id="rId4"/>
              </a:rPr>
              <a:t>School Anxiety Article</a:t>
            </a:r>
            <a:endParaRPr lang="en-US" sz="2800" dirty="0" smtClean="0"/>
          </a:p>
          <a:p>
            <a:endParaRPr lang="en-US" sz="2800" dirty="0"/>
          </a:p>
          <a:p>
            <a:endParaRPr lang="en-US" sz="2800" dirty="0" smtClean="0"/>
          </a:p>
          <a:p>
            <a:r>
              <a:rPr lang="en-US" sz="2800" dirty="0" smtClean="0">
                <a:hlinkClick r:id="rId5"/>
              </a:rPr>
              <a:t>Feelings Article</a:t>
            </a:r>
            <a:endParaRPr lang="en-US" sz="2800" dirty="0" smtClean="0"/>
          </a:p>
          <a:p>
            <a:endParaRPr lang="en-US" sz="2800" dirty="0"/>
          </a:p>
        </p:txBody>
      </p:sp>
      <p:sp>
        <p:nvSpPr>
          <p:cNvPr id="3" name="TextBox 2"/>
          <p:cNvSpPr txBox="1"/>
          <p:nvPr/>
        </p:nvSpPr>
        <p:spPr>
          <a:xfrm>
            <a:off x="3933632" y="2275252"/>
            <a:ext cx="6015106" cy="1200329"/>
          </a:xfrm>
          <a:prstGeom prst="rect">
            <a:avLst/>
          </a:prstGeom>
          <a:noFill/>
        </p:spPr>
        <p:txBody>
          <a:bodyPr wrap="square" rtlCol="0">
            <a:spAutoFit/>
          </a:bodyPr>
          <a:lstStyle/>
          <a:p>
            <a:r>
              <a:rPr lang="en-US" dirty="0"/>
              <a:t>helpful articles:</a:t>
            </a:r>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53757504"/>
      </p:ext>
    </p:extLst>
  </p:cSld>
  <p:clrMapOvr>
    <a:masterClrMapping/>
  </p:clrMapOvr>
  <mc:AlternateContent xmlns:mc="http://schemas.openxmlformats.org/markup-compatibility/2006" xmlns:p14="http://schemas.microsoft.com/office/powerpoint/2010/main">
    <mc:Choice Requires="p14">
      <p:transition spd="slow" p14:dur="2000" advTm="2640"/>
    </mc:Choice>
    <mc:Fallback xmlns="">
      <p:transition xmlns:p14="http://schemas.microsoft.com/office/powerpoint/2010/main" spd="slow" advTm="264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4276636"/>
            <a:ext cx="6502400" cy="1200329"/>
          </a:xfrm>
          <a:prstGeom prst="rect">
            <a:avLst/>
          </a:prstGeom>
        </p:spPr>
        <p:txBody>
          <a:bodyPr>
            <a:spAutoFit/>
          </a:bodyPr>
          <a:lstStyle/>
          <a:p>
            <a:r>
              <a:rPr lang="en-US" dirty="0" smtClean="0">
                <a:hlinkClick r:id="rId4"/>
              </a:rPr>
              <a:t>YouTube Video about Feelings </a:t>
            </a:r>
            <a:endParaRPr lang="en-US" dirty="0" smtClean="0"/>
          </a:p>
          <a:p>
            <a:endParaRPr lang="en-US"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482135753"/>
      </p:ext>
    </p:extLst>
  </p:cSld>
  <p:clrMapOvr>
    <a:masterClrMapping/>
  </p:clrMapOvr>
  <mc:AlternateContent xmlns:mc="http://schemas.openxmlformats.org/markup-compatibility/2006" xmlns:p14="http://schemas.microsoft.com/office/powerpoint/2010/main">
    <mc:Choice Requires="p14">
      <p:transition spd="slow" p14:dur="2000" advTm="3952"/>
    </mc:Choice>
    <mc:Fallback xmlns="">
      <p:transition xmlns:p14="http://schemas.microsoft.com/office/powerpoint/2010/main" spd="slow" advTm="395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cial Emotional Learning While You Watch TV! (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8417" y="864241"/>
            <a:ext cx="10192607" cy="8660068"/>
          </a:xfrm>
          <a:prstGeom prst="rect">
            <a:avLst/>
          </a:prstGeom>
        </p:spPr>
      </p:pic>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439297123"/>
      </p:ext>
    </p:extLst>
  </p:cSld>
  <p:clrMapOvr>
    <a:masterClrMapping/>
  </p:clrMapOvr>
  <mc:AlternateContent xmlns:mc="http://schemas.openxmlformats.org/markup-compatibility/2006" xmlns:p14="http://schemas.microsoft.com/office/powerpoint/2010/main">
    <mc:Choice Requires="p14">
      <p:transition spd="slow" p14:dur="2000" advTm="15483"/>
    </mc:Choice>
    <mc:Fallback xmlns="">
      <p:transition xmlns:p14="http://schemas.microsoft.com/office/powerpoint/2010/main" spd="slow" advTm="1548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95" y="3490621"/>
            <a:ext cx="13434688"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000" b="1" i="0" u="sng" strike="noStrike" cap="none" spc="0" normalizeH="0" baseline="0" dirty="0" smtClean="0">
                <a:ln>
                  <a:noFill/>
                </a:ln>
                <a:solidFill>
                  <a:srgbClr val="000000"/>
                </a:solidFill>
                <a:effectLst/>
                <a:uFillTx/>
                <a:latin typeface="+mn-lt"/>
                <a:ea typeface="+mn-ea"/>
                <a:cs typeface="+mn-cs"/>
                <a:sym typeface="Helvetica Light"/>
              </a:rPr>
              <a:t>Helpful Tip Number 4:</a:t>
            </a:r>
            <a:r>
              <a:rPr kumimoji="0" lang="en-US" sz="4000" b="1" i="0" u="sng" strike="noStrike" cap="none" spc="0" normalizeH="0" dirty="0" smtClean="0">
                <a:ln>
                  <a:noFill/>
                </a:ln>
                <a:solidFill>
                  <a:srgbClr val="000000"/>
                </a:solidFill>
                <a:effectLst/>
                <a:uFillTx/>
                <a:latin typeface="+mn-lt"/>
                <a:ea typeface="+mn-ea"/>
                <a:cs typeface="+mn-cs"/>
                <a:sym typeface="Helvetica Light"/>
              </a:rPr>
              <a:t> Expectations and Boundaries</a:t>
            </a:r>
            <a:endParaRPr kumimoji="0" lang="en-US" sz="4000" b="1" i="0" u="sng" strike="noStrike" cap="none" spc="0" normalizeH="0" baseline="0" dirty="0">
              <a:ln>
                <a:noFill/>
              </a:ln>
              <a:solidFill>
                <a:srgbClr val="000000"/>
              </a:solidFill>
              <a:effectLst/>
              <a:uFillTx/>
              <a:latin typeface="+mn-lt"/>
              <a:ea typeface="+mn-ea"/>
              <a:cs typeface="+mn-cs"/>
              <a:sym typeface="Helvetica Light"/>
            </a:endParaRPr>
          </a:p>
        </p:txBody>
      </p:sp>
      <p:pic>
        <p:nvPicPr>
          <p:cNvPr id="3" name="Picture 2" descr="downloa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9343" y="5540243"/>
            <a:ext cx="3505200" cy="2324100"/>
          </a:xfrm>
          <a:prstGeom prst="rect">
            <a:avLst/>
          </a:prstGeom>
        </p:spPr>
      </p:pic>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762435424"/>
      </p:ext>
    </p:extLst>
  </p:cSld>
  <p:clrMapOvr>
    <a:masterClrMapping/>
  </p:clrMapOvr>
  <mc:AlternateContent xmlns:mc="http://schemas.openxmlformats.org/markup-compatibility/2006" xmlns:p14="http://schemas.microsoft.com/office/powerpoint/2010/main">
    <mc:Choice Requires="p14">
      <p:transition spd="slow" p14:dur="2000" advTm="6364"/>
    </mc:Choice>
    <mc:Fallback xmlns="">
      <p:transition xmlns:p14="http://schemas.microsoft.com/office/powerpoint/2010/main" spd="slow" advTm="636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352484"/>
            <a:ext cx="6502400" cy="8956300"/>
          </a:xfrm>
          <a:prstGeom prst="rect">
            <a:avLst/>
          </a:prstGeom>
        </p:spPr>
        <p:txBody>
          <a:bodyPr>
            <a:spAutoFit/>
          </a:bodyPr>
          <a:lstStyle/>
          <a:p>
            <a:r>
              <a:rPr lang="en-US" dirty="0"/>
              <a:t>All children need limits. They also need to know your expectations and what you believe they can do</a:t>
            </a:r>
            <a:r>
              <a:rPr lang="en-US" dirty="0" smtClean="0"/>
              <a:t>.</a:t>
            </a:r>
          </a:p>
          <a:p>
            <a:endParaRPr lang="en-US" dirty="0" smtClean="0"/>
          </a:p>
          <a:p>
            <a:r>
              <a:rPr lang="en-US" dirty="0" smtClean="0"/>
              <a:t>What can you do at home?</a:t>
            </a:r>
          </a:p>
          <a:p>
            <a:endParaRPr lang="en-US" dirty="0"/>
          </a:p>
          <a:p>
            <a:pPr marL="571500" indent="-571500">
              <a:buFont typeface="Arial"/>
              <a:buChar char="•"/>
            </a:pPr>
            <a:r>
              <a:rPr lang="en-US" dirty="0" smtClean="0"/>
              <a:t>Talk it out! What are your expectations? Make them clear, concise and achievable!</a:t>
            </a:r>
          </a:p>
          <a:p>
            <a:pPr marL="571500" indent="-571500">
              <a:buFont typeface="Arial"/>
              <a:buChar char="•"/>
            </a:pPr>
            <a:r>
              <a:rPr lang="en-US" dirty="0" smtClean="0"/>
              <a:t>Make a list of rules! Use pictures!</a:t>
            </a:r>
          </a:p>
          <a:p>
            <a:pPr marL="571500" indent="-571500">
              <a:buFont typeface="Arial"/>
              <a:buChar char="•"/>
            </a:pPr>
            <a:r>
              <a:rPr lang="en-US" dirty="0" smtClean="0"/>
              <a:t> Set up rewards and consequences</a:t>
            </a:r>
          </a:p>
          <a:p>
            <a:pPr marL="571500" indent="-571500">
              <a:buFont typeface="Arial"/>
              <a:buChar char="•"/>
            </a:pPr>
            <a:r>
              <a:rPr lang="en-US" dirty="0" smtClean="0"/>
              <a:t>Be consistent and fair!</a:t>
            </a:r>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366185944"/>
      </p:ext>
    </p:extLst>
  </p:cSld>
  <p:clrMapOvr>
    <a:masterClrMapping/>
  </p:clrMapOvr>
  <mc:AlternateContent xmlns:mc="http://schemas.openxmlformats.org/markup-compatibility/2006" xmlns:p14="http://schemas.microsoft.com/office/powerpoint/2010/main">
    <mc:Choice Requires="p14">
      <p:transition spd="slow" p14:dur="2000" advTm="23727"/>
    </mc:Choice>
    <mc:Fallback xmlns="">
      <p:transition xmlns:p14="http://schemas.microsoft.com/office/powerpoint/2010/main" spd="slow" advTm="2372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cd47fdf3f89dfe474edb6fd425674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9934" y="1750296"/>
            <a:ext cx="8276812" cy="5587516"/>
          </a:xfrm>
          <a:prstGeom prst="rect">
            <a:avLst/>
          </a:prstGeom>
        </p:spPr>
      </p:pic>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542741035"/>
      </p:ext>
    </p:extLst>
  </p:cSld>
  <p:clrMapOvr>
    <a:masterClrMapping/>
  </p:clrMapOvr>
  <mc:AlternateContent xmlns:mc="http://schemas.openxmlformats.org/markup-compatibility/2006" xmlns:p14="http://schemas.microsoft.com/office/powerpoint/2010/main">
    <mc:Choice Requires="p14">
      <p:transition spd="slow" p14:dur="2000" advTm="12415"/>
    </mc:Choice>
    <mc:Fallback xmlns="">
      <p:transition xmlns:p14="http://schemas.microsoft.com/office/powerpoint/2010/main" spd="slow" advTm="1241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srewardjarBIG-731x102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5367" y="246925"/>
            <a:ext cx="6345820" cy="8889357"/>
          </a:xfrm>
          <a:prstGeom prst="rect">
            <a:avLst/>
          </a:prstGeom>
        </p:spPr>
      </p:pic>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195380014"/>
      </p:ext>
    </p:extLst>
  </p:cSld>
  <p:clrMapOvr>
    <a:masterClrMapping/>
  </p:clrMapOvr>
  <mc:AlternateContent xmlns:mc="http://schemas.openxmlformats.org/markup-compatibility/2006" xmlns:p14="http://schemas.microsoft.com/office/powerpoint/2010/main">
    <mc:Choice Requires="p14">
      <p:transition spd="slow" p14:dur="2000" advTm="40179"/>
    </mc:Choice>
    <mc:Fallback xmlns="">
      <p:transition xmlns:p14="http://schemas.microsoft.com/office/powerpoint/2010/main" spd="slow" advTm="4017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dbd36c52ac94451cec871d3d0cbe43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4663" y="766030"/>
            <a:ext cx="5435600" cy="8128000"/>
          </a:xfrm>
          <a:prstGeom prst="rect">
            <a:avLst/>
          </a:prstGeom>
        </p:spPr>
      </p:pic>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816249844"/>
      </p:ext>
    </p:extLst>
  </p:cSld>
  <p:clrMapOvr>
    <a:masterClrMapping/>
  </p:clrMapOvr>
  <mc:AlternateContent xmlns:mc="http://schemas.openxmlformats.org/markup-compatibility/2006" xmlns:p14="http://schemas.microsoft.com/office/powerpoint/2010/main">
    <mc:Choice Requires="p14">
      <p:transition spd="slow" p14:dur="2000" advTm="19584"/>
    </mc:Choice>
    <mc:Fallback xmlns="">
      <p:transition xmlns:p14="http://schemas.microsoft.com/office/powerpoint/2010/main" spd="slow" advTm="1958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nu_of_consequences_rewards_ages_5-9.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257" y="-1"/>
            <a:ext cx="11355860" cy="8730337"/>
          </a:xfrm>
          <a:prstGeom prst="rect">
            <a:avLst/>
          </a:prstGeo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863369464"/>
      </p:ext>
    </p:extLst>
  </p:cSld>
  <p:clrMapOvr>
    <a:masterClrMapping/>
  </p:clrMapOvr>
  <mc:AlternateContent xmlns:mc="http://schemas.openxmlformats.org/markup-compatibility/2006" xmlns:p14="http://schemas.microsoft.com/office/powerpoint/2010/main">
    <mc:Choice Requires="p14">
      <p:transition spd="slow" p14:dur="2000" advTm="5512"/>
    </mc:Choice>
    <mc:Fallback xmlns="">
      <p:transition xmlns:p14="http://schemas.microsoft.com/office/powerpoint/2010/main" spd="slow" advTm="551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86521" y="3953682"/>
            <a:ext cx="102592" cy="23185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dirty="0" smtClean="0">
              <a:ln>
                <a:noFill/>
              </a:ln>
              <a:solidFill>
                <a:srgbClr val="000000"/>
              </a:solidFill>
              <a:effectLst/>
              <a:uFillTx/>
              <a:latin typeface="+mn-lt"/>
              <a:ea typeface="+mn-ea"/>
              <a:cs typeface="+mn-cs"/>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dirty="0" smtClean="0">
              <a:ln>
                <a:noFill/>
              </a:ln>
              <a:solidFill>
                <a:srgbClr val="000000"/>
              </a:solidFill>
              <a:effectLst/>
              <a:uFillTx/>
              <a:latin typeface="+mn-lt"/>
              <a:ea typeface="+mn-ea"/>
              <a:cs typeface="+mn-cs"/>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Rectangle 2"/>
          <p:cNvSpPr/>
          <p:nvPr/>
        </p:nvSpPr>
        <p:spPr>
          <a:xfrm>
            <a:off x="2735320" y="1137526"/>
            <a:ext cx="7689687" cy="6740308"/>
          </a:xfrm>
          <a:prstGeom prst="rect">
            <a:avLst/>
          </a:prstGeom>
        </p:spPr>
        <p:txBody>
          <a:bodyPr wrap="square">
            <a:spAutoFit/>
          </a:bodyPr>
          <a:lstStyle/>
          <a:p>
            <a:r>
              <a:rPr lang="en-US" dirty="0"/>
              <a:t>Important reminders</a:t>
            </a:r>
            <a:r>
              <a:rPr lang="en-US" dirty="0" smtClean="0"/>
              <a:t>:</a:t>
            </a:r>
          </a:p>
          <a:p>
            <a:endParaRPr lang="en-US" dirty="0"/>
          </a:p>
          <a:p>
            <a:r>
              <a:rPr lang="en-US" dirty="0" smtClean="0"/>
              <a:t> </a:t>
            </a:r>
            <a:r>
              <a:rPr lang="en-US" dirty="0"/>
              <a:t>Please do not take away a reward</a:t>
            </a:r>
            <a:r>
              <a:rPr lang="en-US" dirty="0" smtClean="0"/>
              <a:t>.</a:t>
            </a:r>
          </a:p>
          <a:p>
            <a:r>
              <a:rPr lang="en-US" dirty="0" smtClean="0"/>
              <a:t> </a:t>
            </a:r>
            <a:r>
              <a:rPr lang="en-US" dirty="0"/>
              <a:t>For instance, if you praise your child </a:t>
            </a:r>
            <a:r>
              <a:rPr lang="en-US" dirty="0" smtClean="0"/>
              <a:t>because they put their coat away without being asked, </a:t>
            </a:r>
            <a:r>
              <a:rPr lang="en-US" dirty="0"/>
              <a:t>and you put a puff in the </a:t>
            </a:r>
            <a:r>
              <a:rPr lang="en-US" dirty="0" smtClean="0"/>
              <a:t>jar, </a:t>
            </a:r>
            <a:r>
              <a:rPr lang="en-US" dirty="0"/>
              <a:t>and then they decide to </a:t>
            </a:r>
            <a:r>
              <a:rPr lang="en-US" dirty="0" smtClean="0"/>
              <a:t>sneak-eat </a:t>
            </a:r>
            <a:r>
              <a:rPr lang="en-US" dirty="0"/>
              <a:t>10 </a:t>
            </a:r>
            <a:r>
              <a:rPr lang="en-US" dirty="0" smtClean="0"/>
              <a:t>Fruit </a:t>
            </a:r>
            <a:r>
              <a:rPr lang="en-US" dirty="0"/>
              <a:t>by the </a:t>
            </a:r>
            <a:r>
              <a:rPr lang="en-US" dirty="0" smtClean="0"/>
              <a:t>Foots</a:t>
            </a:r>
            <a:r>
              <a:rPr lang="en-US" dirty="0"/>
              <a:t>...don't take a puff out! They earned that puff for the coat.</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4247870749"/>
      </p:ext>
    </p:extLst>
  </p:cSld>
  <p:clrMapOvr>
    <a:masterClrMapping/>
  </p:clrMapOvr>
  <mc:AlternateContent xmlns:mc="http://schemas.openxmlformats.org/markup-compatibility/2006" xmlns:p14="http://schemas.microsoft.com/office/powerpoint/2010/main">
    <mc:Choice Requires="p14">
      <p:transition spd="slow" p14:dur="2000" advTm="21464"/>
    </mc:Choice>
    <mc:Fallback xmlns="">
      <p:transition xmlns:p14="http://schemas.microsoft.com/office/powerpoint/2010/main" spd="slow" advTm="2146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87311" y="1506646"/>
            <a:ext cx="8855083" cy="7848304"/>
          </a:xfrm>
          <a:prstGeom prst="rect">
            <a:avLst/>
          </a:prstGeom>
        </p:spPr>
        <p:txBody>
          <a:bodyPr wrap="square">
            <a:spAutoFit/>
          </a:bodyPr>
          <a:lstStyle/>
          <a:p>
            <a:r>
              <a:rPr lang="en-US" dirty="0" smtClean="0"/>
              <a:t>Not </a:t>
            </a:r>
            <a:r>
              <a:rPr lang="en-US" dirty="0"/>
              <a:t>all rewards have to hurt the bank. You do NOT need to buy a new game for the Switch each time your child pushes in his chair after dinner. Get creative with rewards: </a:t>
            </a:r>
          </a:p>
          <a:p>
            <a:endParaRPr lang="en-US" dirty="0" smtClean="0"/>
          </a:p>
          <a:p>
            <a:r>
              <a:rPr lang="en-US" dirty="0" smtClean="0"/>
              <a:t>Watch your child's </a:t>
            </a:r>
            <a:r>
              <a:rPr lang="en-US" dirty="0"/>
              <a:t>favorite movie for family movie night. </a:t>
            </a:r>
            <a:endParaRPr lang="en-US" dirty="0" smtClean="0"/>
          </a:p>
          <a:p>
            <a:r>
              <a:rPr lang="en-US" dirty="0" smtClean="0"/>
              <a:t>Allow your child to eat dessert </a:t>
            </a:r>
            <a:r>
              <a:rPr lang="en-US" dirty="0"/>
              <a:t>before dinner. </a:t>
            </a:r>
            <a:endParaRPr lang="en-US" dirty="0" smtClean="0"/>
          </a:p>
          <a:p>
            <a:r>
              <a:rPr lang="en-US" dirty="0" smtClean="0"/>
              <a:t>Have a picnic </a:t>
            </a:r>
            <a:r>
              <a:rPr lang="en-US" dirty="0"/>
              <a:t>dinner in the living room</a:t>
            </a:r>
            <a:r>
              <a:rPr lang="en-US" dirty="0" smtClean="0"/>
              <a:t>.</a:t>
            </a:r>
          </a:p>
          <a:p>
            <a:r>
              <a:rPr lang="en-US" dirty="0" smtClean="0"/>
              <a:t> </a:t>
            </a:r>
          </a:p>
          <a:p>
            <a:r>
              <a:rPr lang="en-US" dirty="0" err="1" smtClean="0"/>
              <a:t>Mmm</a:t>
            </a:r>
            <a:r>
              <a:rPr lang="en-US" dirty="0"/>
              <a:t>, I'm hungry. Oh yeah, back to the presentation...</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153170952"/>
      </p:ext>
    </p:extLst>
  </p:cSld>
  <p:clrMapOvr>
    <a:masterClrMapping/>
  </p:clrMapOvr>
  <mc:AlternateContent xmlns:mc="http://schemas.openxmlformats.org/markup-compatibility/2006" xmlns:p14="http://schemas.microsoft.com/office/powerpoint/2010/main">
    <mc:Choice Requires="p14">
      <p:transition spd="slow" p14:dur="2000" advTm="27019"/>
    </mc:Choice>
    <mc:Fallback xmlns="">
      <p:transition xmlns:p14="http://schemas.microsoft.com/office/powerpoint/2010/main" spd="slow" advTm="2701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4393" y="1574023"/>
            <a:ext cx="9013838" cy="6186310"/>
          </a:xfrm>
          <a:prstGeom prst="rect">
            <a:avLst/>
          </a:prstGeom>
        </p:spPr>
        <p:txBody>
          <a:bodyPr wrap="square">
            <a:spAutoFit/>
          </a:bodyPr>
          <a:lstStyle/>
          <a:p>
            <a:r>
              <a:rPr lang="en-US" dirty="0" smtClean="0"/>
              <a:t>Children </a:t>
            </a:r>
            <a:r>
              <a:rPr lang="en-US" dirty="0"/>
              <a:t>like to see immediate gratification (immediate earning) for good behavior</a:t>
            </a:r>
            <a:r>
              <a:rPr lang="en-US" dirty="0" smtClean="0"/>
              <a:t>. Try to be consistent and timely when you give them a puff/sticker/token…</a:t>
            </a:r>
          </a:p>
          <a:p>
            <a:endParaRPr lang="en-US" dirty="0"/>
          </a:p>
          <a:p>
            <a:r>
              <a:rPr lang="en-US" dirty="0" smtClean="0"/>
              <a:t>Children don’t have to earn for each puff/sticker/token. You can place a value on each puff/sticker/token so children will have to collect a certain amount to earn a reward. </a:t>
            </a:r>
            <a:endParaRPr lang="en-US"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684561141"/>
      </p:ext>
    </p:extLst>
  </p:cSld>
  <p:clrMapOvr>
    <a:masterClrMapping/>
  </p:clrMapOvr>
  <mc:AlternateContent xmlns:mc="http://schemas.openxmlformats.org/markup-compatibility/2006" xmlns:p14="http://schemas.microsoft.com/office/powerpoint/2010/main">
    <mc:Choice Requires="p14">
      <p:transition spd="slow" p14:dur="2000" advTm="23814"/>
    </mc:Choice>
    <mc:Fallback xmlns="">
      <p:transition xmlns:p14="http://schemas.microsoft.com/office/powerpoint/2010/main" spd="slow" advTm="2381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5783" y="1681424"/>
            <a:ext cx="10680488" cy="6555642"/>
          </a:xfrm>
          <a:prstGeom prst="rect">
            <a:avLst/>
          </a:prstGeom>
        </p:spPr>
        <p:txBody>
          <a:bodyPr wrap="square">
            <a:spAutoFit/>
          </a:bodyPr>
          <a:lstStyle/>
          <a:p>
            <a:r>
              <a:rPr lang="en-US" sz="2800" dirty="0"/>
              <a:t>Without fail, I have </a:t>
            </a:r>
            <a:r>
              <a:rPr lang="en-US" sz="2800" dirty="0" smtClean="0"/>
              <a:t>parents </a:t>
            </a:r>
            <a:r>
              <a:rPr lang="en-US" sz="2800" dirty="0"/>
              <a:t>ask me why they should reward their child for doing something they SHOULD be </a:t>
            </a:r>
            <a:r>
              <a:rPr lang="en-US" sz="2800" dirty="0" smtClean="0"/>
              <a:t>doing. </a:t>
            </a:r>
          </a:p>
          <a:p>
            <a:endParaRPr lang="en-US" sz="2800" dirty="0"/>
          </a:p>
          <a:p>
            <a:r>
              <a:rPr lang="en-US" sz="2800" dirty="0" smtClean="0"/>
              <a:t>They </a:t>
            </a:r>
            <a:r>
              <a:rPr lang="en-US" sz="2800" dirty="0"/>
              <a:t>SHOULD go to school without gripping the </a:t>
            </a:r>
            <a:r>
              <a:rPr lang="en-US" sz="2800" dirty="0" err="1"/>
              <a:t>iPad</a:t>
            </a:r>
            <a:r>
              <a:rPr lang="en-US" sz="2800" dirty="0"/>
              <a:t> in their hands and then crying when it's taken away. They SHOULD be nice to their sibling. </a:t>
            </a:r>
            <a:endParaRPr lang="en-US" sz="2800" dirty="0" smtClean="0"/>
          </a:p>
          <a:p>
            <a:endParaRPr lang="en-US" sz="2800" dirty="0"/>
          </a:p>
          <a:p>
            <a:r>
              <a:rPr lang="en-US" sz="2800" dirty="0" smtClean="0"/>
              <a:t>No judgment…it’s a great question.</a:t>
            </a:r>
          </a:p>
          <a:p>
            <a:endParaRPr lang="en-US" sz="2800" dirty="0" smtClean="0"/>
          </a:p>
          <a:p>
            <a:r>
              <a:rPr lang="en-US" sz="2800" dirty="0" smtClean="0"/>
              <a:t>However</a:t>
            </a:r>
            <a:r>
              <a:rPr lang="en-US" sz="2800" dirty="0"/>
              <a:t>, sometimes, we need to reinforce positive behavior in children until it becomes a habit. </a:t>
            </a:r>
            <a:r>
              <a:rPr lang="en-US" sz="2800" dirty="0" smtClean="0"/>
              <a:t>Other </a:t>
            </a:r>
            <a:r>
              <a:rPr lang="en-US" sz="2800" dirty="0"/>
              <a:t>times, children need </a:t>
            </a:r>
            <a:r>
              <a:rPr lang="en-US" sz="2800" dirty="0" smtClean="0"/>
              <a:t>extra motivation. </a:t>
            </a:r>
          </a:p>
          <a:p>
            <a:endParaRPr lang="en-US" sz="2800" dirty="0"/>
          </a:p>
          <a:p>
            <a:r>
              <a:rPr lang="en-US" sz="2800" dirty="0" smtClean="0"/>
              <a:t>Would </a:t>
            </a:r>
            <a:r>
              <a:rPr lang="en-US" sz="2800" dirty="0"/>
              <a:t>you go to work without a paycheck? Many of us are positively reinforced </a:t>
            </a:r>
            <a:r>
              <a:rPr lang="en-US" sz="2800" dirty="0" err="1"/>
              <a:t>til</a:t>
            </a:r>
            <a:r>
              <a:rPr lang="en-US" sz="2800" dirty="0"/>
              <a:t> this day thanks to our regular pay.</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954229184"/>
      </p:ext>
    </p:extLst>
  </p:cSld>
  <p:clrMapOvr>
    <a:masterClrMapping/>
  </p:clrMapOvr>
  <mc:AlternateContent xmlns:mc="http://schemas.openxmlformats.org/markup-compatibility/2006" xmlns:p14="http://schemas.microsoft.com/office/powerpoint/2010/main">
    <mc:Choice Requires="p14">
      <p:transition spd="slow" p14:dur="2000" advTm="39144"/>
    </mc:Choice>
    <mc:Fallback xmlns="">
      <p:transition xmlns:p14="http://schemas.microsoft.com/office/powerpoint/2010/main" spd="slow" advTm="3914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3445639"/>
            <a:ext cx="6502400" cy="3354765"/>
          </a:xfrm>
          <a:prstGeom prst="rect">
            <a:avLst/>
          </a:prstGeom>
        </p:spPr>
        <p:txBody>
          <a:bodyPr>
            <a:spAutoFit/>
          </a:bodyPr>
          <a:lstStyle/>
          <a:p>
            <a:r>
              <a:rPr lang="en-US" sz="2800" dirty="0" smtClean="0">
                <a:hlinkClick r:id="rId4"/>
              </a:rPr>
              <a:t>Expectations Article 1</a:t>
            </a:r>
            <a:endParaRPr lang="en-US" sz="2800" dirty="0" smtClean="0"/>
          </a:p>
          <a:p>
            <a:endParaRPr lang="en-US" sz="2800" dirty="0" smtClean="0"/>
          </a:p>
          <a:p>
            <a:r>
              <a:rPr lang="en-US" sz="2800" dirty="0" smtClean="0">
                <a:hlinkClick r:id="rId5"/>
              </a:rPr>
              <a:t>Expectations Article 2</a:t>
            </a:r>
            <a:endParaRPr lang="en-US" sz="2800" dirty="0" smtClean="0"/>
          </a:p>
          <a:p>
            <a:endParaRPr lang="en-US" sz="2800" dirty="0"/>
          </a:p>
          <a:p>
            <a:r>
              <a:rPr lang="en-US" sz="2800" dirty="0" smtClean="0">
                <a:hlinkClick r:id="rId6"/>
              </a:rPr>
              <a:t>Boundaries Article</a:t>
            </a:r>
            <a:endParaRPr lang="en-US" sz="2800" dirty="0" smtClean="0"/>
          </a:p>
          <a:p>
            <a:endParaRPr lang="en-US" dirty="0"/>
          </a:p>
          <a:p>
            <a:endParaRPr lang="en-US" dirty="0"/>
          </a:p>
        </p:txBody>
      </p:sp>
      <p:sp>
        <p:nvSpPr>
          <p:cNvPr id="3" name="TextBox 2"/>
          <p:cNvSpPr txBox="1"/>
          <p:nvPr/>
        </p:nvSpPr>
        <p:spPr>
          <a:xfrm>
            <a:off x="4127668" y="2239977"/>
            <a:ext cx="4992009" cy="646331"/>
          </a:xfrm>
          <a:prstGeom prst="rect">
            <a:avLst/>
          </a:prstGeom>
          <a:noFill/>
        </p:spPr>
        <p:txBody>
          <a:bodyPr wrap="square" rtlCol="0">
            <a:spAutoFit/>
          </a:bodyPr>
          <a:lstStyle/>
          <a:p>
            <a:r>
              <a:rPr lang="en-US" dirty="0" smtClean="0"/>
              <a:t>helpful articles:</a:t>
            </a:r>
            <a:endParaRPr lang="en-US"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598648947"/>
      </p:ext>
    </p:extLst>
  </p:cSld>
  <p:clrMapOvr>
    <a:masterClrMapping/>
  </p:clrMapOvr>
  <mc:AlternateContent xmlns:mc="http://schemas.openxmlformats.org/markup-compatibility/2006" xmlns:p14="http://schemas.microsoft.com/office/powerpoint/2010/main">
    <mc:Choice Requires="p14">
      <p:transition spd="slow" p14:dur="2000" advTm="5067"/>
    </mc:Choice>
    <mc:Fallback xmlns="">
      <p:transition xmlns:p14="http://schemas.microsoft.com/office/powerpoint/2010/main" spd="slow" advTm="506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6142" y="3142290"/>
            <a:ext cx="11942013" cy="23185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7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rPr>
              <a:t>BOOK SUGGESTIONS</a:t>
            </a:r>
          </a:p>
          <a:p>
            <a:pPr marL="0" marR="0" indent="0" algn="ctr" defTabSz="584200" rtl="0" fontAlgn="auto" latinLnBrk="1" hangingPunct="0">
              <a:lnSpc>
                <a:spcPct val="100000"/>
              </a:lnSpc>
              <a:spcBef>
                <a:spcPts val="0"/>
              </a:spcBef>
              <a:spcAft>
                <a:spcPts val="0"/>
              </a:spcAft>
              <a:buClrTx/>
              <a:buSzTx/>
              <a:buFontTx/>
              <a:buNone/>
              <a:tabLst/>
            </a:pPr>
            <a:endParaRPr kumimoji="0" lang="en-US" sz="7200" b="1" i="0" u="none" strike="noStrike" normalizeH="0" baseline="0"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uFillTx/>
              <a:sym typeface="Helvetica Light"/>
            </a:endParaRPr>
          </a:p>
        </p:txBody>
      </p:sp>
      <p:pic>
        <p:nvPicPr>
          <p:cNvPr id="3" name="Picture 2" descr="books-about-starting-kindergarten-4-3.jpg.parentsimagerendition.xl.680.51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727" y="4673834"/>
            <a:ext cx="4499410" cy="4531044"/>
          </a:xfrm>
          <a:prstGeom prst="rect">
            <a:avLst/>
          </a:prstGeom>
        </p:spPr>
      </p:pic>
      <p:pic>
        <p:nvPicPr>
          <p:cNvPr id="4" name="Picture 3" descr="download.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9657" y="155909"/>
            <a:ext cx="6217359" cy="2928053"/>
          </a:xfrm>
          <a:prstGeom prst="rect">
            <a:avLst/>
          </a:prstGeom>
        </p:spPr>
      </p:pic>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920513855"/>
      </p:ext>
    </p:extLst>
  </p:cSld>
  <p:clrMapOvr>
    <a:masterClrMapping/>
  </p:clrMapOvr>
  <mc:AlternateContent xmlns:mc="http://schemas.openxmlformats.org/markup-compatibility/2006" xmlns:p14="http://schemas.microsoft.com/office/powerpoint/2010/main">
    <mc:Choice Requires="p14">
      <p:transition spd="slow" p14:dur="2000" advTm="3232"/>
    </mc:Choice>
    <mc:Fallback xmlns="">
      <p:transition xmlns:p14="http://schemas.microsoft.com/office/powerpoint/2010/main" spd="slow" advTm="323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3248" y="748315"/>
            <a:ext cx="10544433" cy="8710077"/>
          </a:xfrm>
          <a:prstGeom prst="rect">
            <a:avLst/>
          </a:prstGeom>
        </p:spPr>
        <p:txBody>
          <a:bodyPr wrap="square">
            <a:spAutoFit/>
          </a:bodyPr>
          <a:lstStyle/>
          <a:p>
            <a:endParaRPr lang="en-US" dirty="0" smtClean="0"/>
          </a:p>
          <a:p>
            <a:pPr algn="l"/>
            <a:endParaRPr lang="en-US" dirty="0"/>
          </a:p>
          <a:p>
            <a:pPr algn="l"/>
            <a:endParaRPr lang="en-US" dirty="0"/>
          </a:p>
          <a:p>
            <a:pPr algn="l"/>
            <a:r>
              <a:rPr lang="en-US" b="1" i="1" dirty="0"/>
              <a:t>Anxiety</a:t>
            </a:r>
            <a:r>
              <a:rPr lang="en-US" b="1" i="1" dirty="0" smtClean="0"/>
              <a:t>:</a:t>
            </a:r>
          </a:p>
          <a:p>
            <a:pPr algn="l"/>
            <a:endParaRPr lang="en-US" dirty="0"/>
          </a:p>
          <a:p>
            <a:pPr algn="l"/>
            <a:r>
              <a:rPr lang="en-US" sz="2800" dirty="0"/>
              <a:t>How Big Are Your Worries, Little Bear? by </a:t>
            </a:r>
            <a:r>
              <a:rPr lang="en-US" sz="2800" dirty="0" err="1"/>
              <a:t>Jayneen</a:t>
            </a:r>
            <a:r>
              <a:rPr lang="en-US" sz="2800" dirty="0"/>
              <a:t> </a:t>
            </a:r>
            <a:r>
              <a:rPr lang="en-US" sz="2800" dirty="0" smtClean="0"/>
              <a:t>Sanders</a:t>
            </a:r>
          </a:p>
          <a:p>
            <a:pPr algn="l"/>
            <a:endParaRPr lang="en-US" sz="2800" dirty="0"/>
          </a:p>
          <a:p>
            <a:pPr algn="l"/>
            <a:r>
              <a:rPr lang="en-US" sz="2800" dirty="0"/>
              <a:t>Hey Warrior by Karen </a:t>
            </a:r>
            <a:r>
              <a:rPr lang="en-US" sz="2800" dirty="0" smtClean="0"/>
              <a:t>Young</a:t>
            </a:r>
          </a:p>
          <a:p>
            <a:pPr algn="l"/>
            <a:endParaRPr lang="en-US" sz="2800" dirty="0"/>
          </a:p>
          <a:p>
            <a:pPr algn="l"/>
            <a:r>
              <a:rPr lang="en-US" sz="2800" dirty="0"/>
              <a:t>The Huge Bag of Worries by Virginia </a:t>
            </a:r>
            <a:r>
              <a:rPr lang="en-US" sz="2800" dirty="0" err="1" smtClean="0"/>
              <a:t>Ironside</a:t>
            </a:r>
            <a:endParaRPr lang="en-US" sz="2800" dirty="0" smtClean="0"/>
          </a:p>
          <a:p>
            <a:pPr algn="l"/>
            <a:endParaRPr lang="en-US" sz="2800" dirty="0"/>
          </a:p>
          <a:p>
            <a:pPr algn="l"/>
            <a:r>
              <a:rPr lang="en-US" sz="2800" dirty="0"/>
              <a:t>It's Ok to Make Mistakes by </a:t>
            </a:r>
            <a:r>
              <a:rPr lang="en-US" sz="2800" dirty="0" err="1"/>
              <a:t>Tedd</a:t>
            </a:r>
            <a:r>
              <a:rPr lang="en-US" sz="2800" dirty="0"/>
              <a:t> </a:t>
            </a:r>
            <a:r>
              <a:rPr lang="en-US" sz="2800" dirty="0" smtClean="0"/>
              <a:t>Parr</a:t>
            </a:r>
          </a:p>
          <a:p>
            <a:pPr algn="l"/>
            <a:endParaRPr lang="en-US" sz="2800" dirty="0"/>
          </a:p>
          <a:p>
            <a:pPr algn="l"/>
            <a:r>
              <a:rPr lang="en-US" sz="2800" dirty="0"/>
              <a:t>Wilma Jean the Worry Machine by Julia </a:t>
            </a:r>
            <a:r>
              <a:rPr lang="en-US" sz="2800" dirty="0" smtClean="0"/>
              <a:t>Cook</a:t>
            </a:r>
          </a:p>
          <a:p>
            <a:pPr algn="l"/>
            <a:endParaRPr lang="en-US" sz="2800" dirty="0"/>
          </a:p>
          <a:p>
            <a:pPr algn="l"/>
            <a:r>
              <a:rPr lang="en-US" sz="2800" dirty="0"/>
              <a:t>Don't Feed the Worry Bug by </a:t>
            </a:r>
            <a:r>
              <a:rPr lang="en-US" sz="2800" dirty="0" err="1"/>
              <a:t>Andi</a:t>
            </a:r>
            <a:r>
              <a:rPr lang="en-US" sz="2800" dirty="0"/>
              <a:t> </a:t>
            </a:r>
            <a:r>
              <a:rPr lang="en-US" sz="2800" dirty="0" smtClean="0"/>
              <a:t>Green</a:t>
            </a:r>
          </a:p>
          <a:p>
            <a:endParaRPr lang="en-US" dirty="0"/>
          </a:p>
          <a:p>
            <a:endParaRPr lang="en-US" dirty="0"/>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922413449"/>
      </p:ext>
    </p:extLst>
  </p:cSld>
  <p:clrMapOvr>
    <a:masterClrMapping/>
  </p:clrMapOvr>
  <mc:AlternateContent xmlns:mc="http://schemas.openxmlformats.org/markup-compatibility/2006" xmlns:p14="http://schemas.microsoft.com/office/powerpoint/2010/main">
    <mc:Choice Requires="p14">
      <p:transition spd="slow" p14:dur="2000" advTm="3689"/>
    </mc:Choice>
    <mc:Fallback xmlns="">
      <p:transition xmlns:p14="http://schemas.microsoft.com/office/powerpoint/2010/main" spd="slow" advTm="368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620" y="2060643"/>
            <a:ext cx="9410622" cy="4647427"/>
          </a:xfrm>
          <a:prstGeom prst="rect">
            <a:avLst/>
          </a:prstGeom>
        </p:spPr>
        <p:txBody>
          <a:bodyPr wrap="square">
            <a:spAutoFit/>
          </a:bodyPr>
          <a:lstStyle/>
          <a:p>
            <a:pPr algn="l"/>
            <a:r>
              <a:rPr lang="en-US" b="1" i="1" dirty="0"/>
              <a:t>Behavior</a:t>
            </a:r>
            <a:r>
              <a:rPr lang="en-US" b="1" i="1" dirty="0" smtClean="0"/>
              <a:t>:</a:t>
            </a:r>
          </a:p>
          <a:p>
            <a:pPr algn="l"/>
            <a:endParaRPr lang="en-US" b="1" i="1" dirty="0"/>
          </a:p>
          <a:p>
            <a:pPr algn="l"/>
            <a:r>
              <a:rPr lang="en-US" sz="2800" dirty="0"/>
              <a:t>My Mouth is a Volcano by Julia </a:t>
            </a:r>
            <a:r>
              <a:rPr lang="en-US" sz="2800" dirty="0" smtClean="0"/>
              <a:t>Cook</a:t>
            </a:r>
          </a:p>
          <a:p>
            <a:pPr algn="l"/>
            <a:endParaRPr lang="en-US" sz="2800" dirty="0"/>
          </a:p>
          <a:p>
            <a:pPr algn="l"/>
            <a:r>
              <a:rPr lang="en-US" sz="2800" dirty="0"/>
              <a:t>Hands are Not for Hitting by Martine </a:t>
            </a:r>
            <a:r>
              <a:rPr lang="en-US" sz="2800" dirty="0" smtClean="0"/>
              <a:t>Agassi</a:t>
            </a:r>
          </a:p>
          <a:p>
            <a:pPr algn="l"/>
            <a:endParaRPr lang="en-US" sz="2800" dirty="0"/>
          </a:p>
          <a:p>
            <a:pPr algn="l"/>
            <a:r>
              <a:rPr lang="en-US" sz="2800" dirty="0"/>
              <a:t>Recess Queen by Alexis </a:t>
            </a:r>
            <a:r>
              <a:rPr lang="en-US" sz="2800" dirty="0" smtClean="0"/>
              <a:t>O'Neill</a:t>
            </a:r>
          </a:p>
          <a:p>
            <a:pPr algn="l"/>
            <a:endParaRPr lang="en-US" sz="2800" dirty="0"/>
          </a:p>
          <a:p>
            <a:pPr algn="l"/>
            <a:r>
              <a:rPr lang="en-US" sz="2800" dirty="0"/>
              <a:t>Howard B. </a:t>
            </a:r>
            <a:r>
              <a:rPr lang="en-US" sz="2800" dirty="0" err="1"/>
              <a:t>Wigglebottom</a:t>
            </a:r>
            <a:r>
              <a:rPr lang="en-US" sz="2800" dirty="0"/>
              <a:t> Learns to Listen by Howard </a:t>
            </a:r>
            <a:r>
              <a:rPr lang="en-US" sz="2800" dirty="0" err="1"/>
              <a:t>Binkow</a:t>
            </a:r>
            <a:endParaRPr lang="en-US" sz="28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21099136"/>
      </p:ext>
    </p:extLst>
  </p:cSld>
  <p:clrMapOvr>
    <a:masterClrMapping/>
  </p:clrMapOvr>
  <mc:AlternateContent xmlns:mc="http://schemas.openxmlformats.org/markup-compatibility/2006" xmlns:p14="http://schemas.microsoft.com/office/powerpoint/2010/main">
    <mc:Choice Requires="p14">
      <p:transition spd="slow" p14:dur="2000" advTm="2041"/>
    </mc:Choice>
    <mc:Fallback xmlns="">
      <p:transition xmlns:p14="http://schemas.microsoft.com/office/powerpoint/2010/main" spd="slow" advTm="204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5924" y="2060644"/>
            <a:ext cx="11088662" cy="4647427"/>
          </a:xfrm>
          <a:prstGeom prst="rect">
            <a:avLst/>
          </a:prstGeom>
        </p:spPr>
        <p:txBody>
          <a:bodyPr wrap="square">
            <a:spAutoFit/>
          </a:bodyPr>
          <a:lstStyle/>
          <a:p>
            <a:pPr algn="l"/>
            <a:r>
              <a:rPr lang="en-US" b="1" i="1" dirty="0" smtClean="0"/>
              <a:t>Friendship:</a:t>
            </a:r>
          </a:p>
          <a:p>
            <a:pPr algn="l"/>
            <a:endParaRPr lang="en-US" b="1" i="1" dirty="0"/>
          </a:p>
          <a:p>
            <a:pPr algn="l"/>
            <a:r>
              <a:rPr lang="en-US" sz="2800" dirty="0"/>
              <a:t>Enemy Pie by Derek </a:t>
            </a:r>
            <a:r>
              <a:rPr lang="en-US" sz="2800" dirty="0" smtClean="0"/>
              <a:t>Munson</a:t>
            </a:r>
          </a:p>
          <a:p>
            <a:pPr algn="l"/>
            <a:endParaRPr lang="en-US" sz="2800" dirty="0"/>
          </a:p>
          <a:p>
            <a:pPr algn="l"/>
            <a:r>
              <a:rPr lang="en-US" sz="2800" dirty="0"/>
              <a:t>Hunter's Best Friend at School by Laura Malone </a:t>
            </a:r>
            <a:r>
              <a:rPr lang="en-US" sz="2800" dirty="0" smtClean="0"/>
              <a:t>Elliott</a:t>
            </a:r>
          </a:p>
          <a:p>
            <a:pPr algn="l"/>
            <a:endParaRPr lang="en-US" sz="2800" dirty="0"/>
          </a:p>
          <a:p>
            <a:pPr algn="l"/>
            <a:r>
              <a:rPr lang="en-US" sz="2800" dirty="0" err="1"/>
              <a:t>Scaredy</a:t>
            </a:r>
            <a:r>
              <a:rPr lang="en-US" sz="2800" dirty="0"/>
              <a:t> Squirrel Makes a Friend by Melanie </a:t>
            </a:r>
            <a:r>
              <a:rPr lang="en-US" sz="2800" dirty="0" smtClean="0"/>
              <a:t>Watt</a:t>
            </a:r>
          </a:p>
          <a:p>
            <a:pPr algn="l"/>
            <a:endParaRPr lang="en-US" sz="2800" dirty="0"/>
          </a:p>
          <a:p>
            <a:pPr algn="l"/>
            <a:r>
              <a:rPr lang="en-US" sz="2800" dirty="0"/>
              <a:t>The Juice Box Bully: Empowering Kids to Stand Up to Others by Bob </a:t>
            </a:r>
            <a:r>
              <a:rPr lang="en-US" sz="2800" dirty="0" err="1"/>
              <a:t>Sornson</a:t>
            </a:r>
            <a:r>
              <a:rPr lang="en-US" sz="2800" dirty="0"/>
              <a:t> and Maria </a:t>
            </a:r>
            <a:r>
              <a:rPr lang="en-US" sz="2800" dirty="0" err="1"/>
              <a:t>Dismondy</a:t>
            </a:r>
            <a:endParaRPr lang="en-US" sz="28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101110443"/>
      </p:ext>
    </p:extLst>
  </p:cSld>
  <p:clrMapOvr>
    <a:masterClrMapping/>
  </p:clrMapOvr>
  <mc:AlternateContent xmlns:mc="http://schemas.openxmlformats.org/markup-compatibility/2006" xmlns:p14="http://schemas.microsoft.com/office/powerpoint/2010/main">
    <mc:Choice Requires="p14">
      <p:transition spd="slow" p14:dur="2000" advTm="2640"/>
    </mc:Choice>
    <mc:Fallback xmlns="">
      <p:transition xmlns:p14="http://schemas.microsoft.com/office/powerpoint/2010/main" spd="slow" advTm="264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8744" y="1017184"/>
            <a:ext cx="9433297" cy="6370976"/>
          </a:xfrm>
          <a:prstGeom prst="rect">
            <a:avLst/>
          </a:prstGeom>
        </p:spPr>
        <p:txBody>
          <a:bodyPr wrap="square">
            <a:spAutoFit/>
          </a:bodyPr>
          <a:lstStyle/>
          <a:p>
            <a:pPr algn="l"/>
            <a:r>
              <a:rPr lang="en-US" b="1" i="1" dirty="0" smtClean="0"/>
              <a:t>Feelings:</a:t>
            </a:r>
          </a:p>
          <a:p>
            <a:pPr algn="l"/>
            <a:endParaRPr lang="en-US" b="1" i="1" dirty="0"/>
          </a:p>
          <a:p>
            <a:pPr algn="l"/>
            <a:r>
              <a:rPr lang="en-US" sz="2800" dirty="0"/>
              <a:t>Mouse Was Mad by Linda </a:t>
            </a:r>
            <a:r>
              <a:rPr lang="en-US" sz="2800" dirty="0" smtClean="0"/>
              <a:t>Urban</a:t>
            </a:r>
          </a:p>
          <a:p>
            <a:pPr algn="l"/>
            <a:endParaRPr lang="en-US" sz="2800" dirty="0"/>
          </a:p>
          <a:p>
            <a:pPr algn="l"/>
            <a:r>
              <a:rPr lang="en-US" sz="2800" dirty="0"/>
              <a:t>How Are You Peeling: Foods with Moods by Saxton </a:t>
            </a:r>
            <a:r>
              <a:rPr lang="en-US" sz="2800" dirty="0" err="1" smtClean="0"/>
              <a:t>Freymann</a:t>
            </a:r>
            <a:endParaRPr lang="en-US" sz="2800" dirty="0" smtClean="0"/>
          </a:p>
          <a:p>
            <a:pPr algn="l"/>
            <a:endParaRPr lang="en-US" sz="2800" dirty="0"/>
          </a:p>
          <a:p>
            <a:pPr algn="l"/>
            <a:r>
              <a:rPr lang="en-US" sz="2800" dirty="0"/>
              <a:t>Taking a Bath with the Dog and Other Things That Make Me Happy by Scott </a:t>
            </a:r>
            <a:r>
              <a:rPr lang="en-US" sz="2800" dirty="0" err="1" smtClean="0"/>
              <a:t>Menchin</a:t>
            </a:r>
            <a:endParaRPr lang="en-US" sz="2800" dirty="0" smtClean="0"/>
          </a:p>
          <a:p>
            <a:pPr algn="l"/>
            <a:endParaRPr lang="en-US" sz="2800" dirty="0"/>
          </a:p>
          <a:p>
            <a:pPr algn="l"/>
            <a:r>
              <a:rPr lang="en-US" sz="2800" dirty="0"/>
              <a:t>The Invisible Boy by Trudy Ludwig (also a great friendship book!</a:t>
            </a:r>
            <a:r>
              <a:rPr lang="en-US" sz="2800" dirty="0" smtClean="0"/>
              <a:t>)</a:t>
            </a:r>
          </a:p>
          <a:p>
            <a:pPr algn="l"/>
            <a:endParaRPr lang="en-US" sz="2800" dirty="0"/>
          </a:p>
          <a:p>
            <a:pPr algn="l"/>
            <a:r>
              <a:rPr lang="en-US" sz="2800" dirty="0"/>
              <a:t>Mary </a:t>
            </a:r>
            <a:r>
              <a:rPr lang="en-US" sz="2800" dirty="0" err="1"/>
              <a:t>Wrightly</a:t>
            </a:r>
            <a:r>
              <a:rPr lang="en-US" sz="2800" dirty="0"/>
              <a:t>, So Politely by </a:t>
            </a:r>
            <a:r>
              <a:rPr lang="en-US" sz="2800" dirty="0" err="1"/>
              <a:t>Shirin</a:t>
            </a:r>
            <a:r>
              <a:rPr lang="en-US" sz="2800" dirty="0"/>
              <a:t> </a:t>
            </a:r>
            <a:r>
              <a:rPr lang="en-US" sz="2800" dirty="0" err="1"/>
              <a:t>Yim</a:t>
            </a:r>
            <a:r>
              <a:rPr lang="en-US" sz="2800" dirty="0"/>
              <a:t> Bridges</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4072855351"/>
      </p:ext>
    </p:extLst>
  </p:cSld>
  <p:clrMapOvr>
    <a:masterClrMapping/>
  </p:clrMapOvr>
  <mc:AlternateContent xmlns:mc="http://schemas.openxmlformats.org/markup-compatibility/2006" xmlns:p14="http://schemas.microsoft.com/office/powerpoint/2010/main">
    <mc:Choice Requires="p14">
      <p:transition spd="slow" p14:dur="2000" advTm="2390"/>
    </mc:Choice>
    <mc:Fallback xmlns="">
      <p:transition xmlns:p14="http://schemas.microsoft.com/office/powerpoint/2010/main" spd="slow" advTm="239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1419435"/>
            <a:ext cx="6502400" cy="1508105"/>
          </a:xfrm>
          <a:prstGeom prst="rect">
            <a:avLst/>
          </a:prstGeom>
        </p:spPr>
        <p:txBody>
          <a:bodyPr>
            <a:spAutoFit/>
          </a:bodyPr>
          <a:lstStyle/>
          <a:p>
            <a:r>
              <a:rPr lang="en-US" sz="2800" dirty="0" smtClean="0">
                <a:hlinkClick r:id="rId4"/>
              </a:rPr>
              <a:t>How Are You Peeling? YouTube Video </a:t>
            </a:r>
            <a:endParaRPr lang="en-US" sz="2800" dirty="0" smtClean="0"/>
          </a:p>
          <a:p>
            <a:endParaRPr lang="en-US" dirty="0"/>
          </a:p>
        </p:txBody>
      </p:sp>
      <p:sp>
        <p:nvSpPr>
          <p:cNvPr id="3" name="Rectangle 2"/>
          <p:cNvSpPr/>
          <p:nvPr/>
        </p:nvSpPr>
        <p:spPr>
          <a:xfrm>
            <a:off x="3667875" y="3173762"/>
            <a:ext cx="6502400" cy="3539431"/>
          </a:xfrm>
          <a:prstGeom prst="rect">
            <a:avLst/>
          </a:prstGeom>
        </p:spPr>
        <p:txBody>
          <a:bodyPr>
            <a:spAutoFit/>
          </a:bodyPr>
          <a:lstStyle/>
          <a:p>
            <a:pPr algn="l"/>
            <a:r>
              <a:rPr lang="en-US" sz="2800" b="1" u="sng" dirty="0"/>
              <a:t>Pro Tip</a:t>
            </a:r>
            <a:r>
              <a:rPr lang="en-US" sz="2800" dirty="0"/>
              <a:t>: Save some money and search for a book in YouTube. </a:t>
            </a:r>
            <a:endParaRPr lang="en-US" sz="2800" dirty="0" smtClean="0"/>
          </a:p>
          <a:p>
            <a:pPr algn="l"/>
            <a:r>
              <a:rPr lang="en-US" sz="2800" dirty="0" smtClean="0"/>
              <a:t>Many </a:t>
            </a:r>
            <a:r>
              <a:rPr lang="en-US" sz="2800" dirty="0"/>
              <a:t>people enjoy reading these books and uploading them! </a:t>
            </a:r>
            <a:r>
              <a:rPr lang="en-US" sz="2800" dirty="0" smtClean="0"/>
              <a:t>(Strange hobby, </a:t>
            </a:r>
            <a:r>
              <a:rPr lang="en-US" sz="2800" dirty="0"/>
              <a:t>but who am I to </a:t>
            </a:r>
            <a:r>
              <a:rPr lang="en-US" sz="2800" dirty="0" smtClean="0"/>
              <a:t>judge?!</a:t>
            </a:r>
            <a:r>
              <a:rPr lang="en-US" sz="2800" dirty="0"/>
              <a:t>)</a:t>
            </a:r>
            <a:endParaRPr lang="en-US" sz="2800" dirty="0" smtClean="0"/>
          </a:p>
          <a:p>
            <a:pPr algn="l"/>
            <a:r>
              <a:rPr lang="en-US" sz="2800" dirty="0" smtClean="0"/>
              <a:t>As </a:t>
            </a:r>
            <a:r>
              <a:rPr lang="en-US" sz="2800" dirty="0"/>
              <a:t>always, preview the video first before you share it with your child.</a:t>
            </a:r>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36460302"/>
      </p:ext>
    </p:extLst>
  </p:cSld>
  <p:clrMapOvr>
    <a:masterClrMapping/>
  </p:clrMapOvr>
  <mc:AlternateContent xmlns:mc="http://schemas.openxmlformats.org/markup-compatibility/2006" xmlns:p14="http://schemas.microsoft.com/office/powerpoint/2010/main">
    <mc:Choice Requires="p14">
      <p:transition spd="slow" p14:dur="2000" advTm="30197"/>
    </mc:Choice>
    <mc:Fallback xmlns="">
      <p:transition xmlns:p14="http://schemas.microsoft.com/office/powerpoint/2010/main" spd="slow" advTm="3019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8606" y="3123181"/>
            <a:ext cx="6641533" cy="1077218"/>
          </a:xfrm>
          <a:prstGeom prst="rect">
            <a:avLst/>
          </a:prstGeom>
        </p:spPr>
        <p:txBody>
          <a:bodyPr wrap="square">
            <a:spAutoFit/>
          </a:bodyPr>
          <a:lstStyle/>
          <a:p>
            <a:r>
              <a:rPr lang="en-US" sz="2800" dirty="0" smtClean="0">
                <a:hlinkClick r:id="rId4"/>
              </a:rPr>
              <a:t>Best Books for Kindergarten</a:t>
            </a:r>
            <a:endParaRPr lang="en-US" sz="2800" dirty="0" smtClean="0"/>
          </a:p>
          <a:p>
            <a:endParaRPr lang="en-US" dirty="0"/>
          </a:p>
        </p:txBody>
      </p:sp>
      <p:sp>
        <p:nvSpPr>
          <p:cNvPr id="3" name="Rectangle 2"/>
          <p:cNvSpPr/>
          <p:nvPr/>
        </p:nvSpPr>
        <p:spPr>
          <a:xfrm>
            <a:off x="3437739" y="3938396"/>
            <a:ext cx="6502400" cy="1077218"/>
          </a:xfrm>
          <a:prstGeom prst="rect">
            <a:avLst/>
          </a:prstGeom>
        </p:spPr>
        <p:txBody>
          <a:bodyPr>
            <a:spAutoFit/>
          </a:bodyPr>
          <a:lstStyle/>
          <a:p>
            <a:r>
              <a:rPr lang="en-US" sz="2800" dirty="0" smtClean="0">
                <a:hlinkClick r:id="rId5"/>
              </a:rPr>
              <a:t>10 Books to Prepare for Kindergarten</a:t>
            </a:r>
            <a:endParaRPr lang="en-US" sz="2800" dirty="0" smtClean="0"/>
          </a:p>
          <a:p>
            <a:endParaRPr lang="en-US" dirty="0"/>
          </a:p>
        </p:txBody>
      </p:sp>
      <p:sp>
        <p:nvSpPr>
          <p:cNvPr id="4" name="Rectangle 3"/>
          <p:cNvSpPr/>
          <p:nvPr/>
        </p:nvSpPr>
        <p:spPr>
          <a:xfrm>
            <a:off x="3437739" y="4781474"/>
            <a:ext cx="6502400" cy="1508105"/>
          </a:xfrm>
          <a:prstGeom prst="rect">
            <a:avLst/>
          </a:prstGeom>
        </p:spPr>
        <p:txBody>
          <a:bodyPr>
            <a:spAutoFit/>
          </a:bodyPr>
          <a:lstStyle/>
          <a:p>
            <a:r>
              <a:rPr lang="en-US" sz="2800" dirty="0" smtClean="0">
                <a:hlinkClick r:id="rId6"/>
              </a:rPr>
              <a:t>Even More Book Recommendations for Kindergarten</a:t>
            </a:r>
            <a:endParaRPr lang="en-US" sz="2800" dirty="0" smtClean="0"/>
          </a:p>
          <a:p>
            <a:endParaRPr lang="en-US" dirty="0"/>
          </a:p>
        </p:txBody>
      </p:sp>
      <p:sp>
        <p:nvSpPr>
          <p:cNvPr id="5" name="TextBox 4"/>
          <p:cNvSpPr txBox="1"/>
          <p:nvPr/>
        </p:nvSpPr>
        <p:spPr>
          <a:xfrm>
            <a:off x="3810155" y="1392885"/>
            <a:ext cx="5750512" cy="1200329"/>
          </a:xfrm>
          <a:prstGeom prst="rect">
            <a:avLst/>
          </a:prstGeom>
          <a:noFill/>
        </p:spPr>
        <p:txBody>
          <a:bodyPr wrap="square" rtlCol="0">
            <a:spAutoFit/>
          </a:bodyPr>
          <a:lstStyle/>
          <a:p>
            <a:r>
              <a:rPr lang="en-US" dirty="0" smtClean="0"/>
              <a:t>helpful articles:</a:t>
            </a:r>
          </a:p>
          <a:p>
            <a:endParaRPr lang="en-US" dirty="0"/>
          </a:p>
        </p:txBody>
      </p: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702470144"/>
      </p:ext>
    </p:extLst>
  </p:cSld>
  <p:clrMapOvr>
    <a:masterClrMapping/>
  </p:clrMapOvr>
  <mc:AlternateContent xmlns:mc="http://schemas.openxmlformats.org/markup-compatibility/2006" xmlns:p14="http://schemas.microsoft.com/office/powerpoint/2010/main">
    <mc:Choice Requires="p14">
      <p:transition spd="slow" p14:dur="2000" advTm="14835"/>
    </mc:Choice>
    <mc:Fallback xmlns="">
      <p:transition xmlns:p14="http://schemas.microsoft.com/office/powerpoint/2010/main" spd="slow" advTm="1483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80767" y="2371774"/>
            <a:ext cx="7738275" cy="3416320"/>
          </a:xfrm>
          <a:prstGeom prst="rect">
            <a:avLst/>
          </a:prstGeom>
        </p:spPr>
        <p:txBody>
          <a:bodyPr wrap="square">
            <a:spAutoFit/>
          </a:bodyPr>
          <a:lstStyle/>
          <a:p>
            <a:pPr algn="l"/>
            <a:r>
              <a:rPr lang="en-US" sz="7200" b="1" dirty="0">
                <a:ln w="17780" cmpd="sng">
                  <a:solidFill>
                    <a:srgbClr val="FFFFFF"/>
                  </a:solidFill>
                  <a:prstDash val="solid"/>
                  <a:miter lim="800000"/>
                </a:ln>
                <a:solidFill>
                  <a:schemeClr val="tx1"/>
                </a:solidFill>
                <a:effectLst>
                  <a:outerShdw blurRad="50800" algn="tl" rotWithShape="0">
                    <a:srgbClr val="000000"/>
                  </a:outerShdw>
                </a:effectLst>
              </a:rPr>
              <a:t>What kindergarten teachers want...</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794051999"/>
      </p:ext>
    </p:extLst>
  </p:cSld>
  <p:clrMapOvr>
    <a:masterClrMapping/>
  </p:clrMapOvr>
  <mc:AlternateContent xmlns:mc="http://schemas.openxmlformats.org/markup-compatibility/2006" xmlns:p14="http://schemas.microsoft.com/office/powerpoint/2010/main">
    <mc:Choice Requires="p14">
      <p:transition spd="slow" p14:dur="2000" advTm="4599"/>
    </mc:Choice>
    <mc:Fallback xmlns="">
      <p:transition xmlns:p14="http://schemas.microsoft.com/office/powerpoint/2010/main" spd="slow" advTm="459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2097949"/>
            <a:ext cx="6502400" cy="5632312"/>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b="1" dirty="0">
                <a:ln w="11430"/>
                <a:solidFill>
                  <a:srgbClr val="000000"/>
                </a:solidFill>
                <a:effectLst>
                  <a:outerShdw blurRad="50800" dist="39000" dir="5460000" algn="tl">
                    <a:srgbClr val="000000">
                      <a:alpha val="38000"/>
                    </a:srgbClr>
                  </a:outerShdw>
                </a:effectLst>
              </a:rPr>
              <a:t>Students to have the ability to play well with others. </a:t>
            </a:r>
            <a:endParaRPr lang="en-US" b="1" dirty="0" smtClean="0">
              <a:ln w="11430"/>
              <a:solidFill>
                <a:srgbClr val="000000"/>
              </a:solidFill>
              <a:effectLst>
                <a:outerShdw blurRad="50800" dist="39000" dir="5460000" algn="tl">
                  <a:srgbClr val="000000">
                    <a:alpha val="38000"/>
                  </a:srgbClr>
                </a:outerShdw>
              </a:effectLst>
            </a:endParaRP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can you do? </a:t>
            </a:r>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Go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to the park or library. Praise sharing and other positive social behaviors. Act out situations using stuffed animals.</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952369747"/>
      </p:ext>
    </p:extLst>
  </p:cSld>
  <p:clrMapOvr>
    <a:masterClrMapping/>
  </p:clrMapOvr>
  <mc:AlternateContent xmlns:mc="http://schemas.openxmlformats.org/markup-compatibility/2006" xmlns:p14="http://schemas.microsoft.com/office/powerpoint/2010/main">
    <mc:Choice Requires="p14">
      <p:transition spd="slow" p14:dur="2000" advTm="15139"/>
    </mc:Choice>
    <mc:Fallback xmlns="">
      <p:transition xmlns:p14="http://schemas.microsoft.com/office/powerpoint/2010/main" spd="slow" advTm="1513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10084" y="2133224"/>
            <a:ext cx="6502400" cy="5632312"/>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b="1" dirty="0">
                <a:ln w="11430"/>
                <a:solidFill>
                  <a:srgbClr val="000000"/>
                </a:solidFill>
                <a:effectLst>
                  <a:outerShdw blurRad="50800" dist="39000" dir="5460000" algn="tl">
                    <a:srgbClr val="000000">
                      <a:alpha val="38000"/>
                    </a:srgbClr>
                  </a:outerShdw>
                </a:effectLst>
              </a:rPr>
              <a:t>Students to have the desire to be independent. </a:t>
            </a:r>
            <a:endParaRPr lang="en-US" b="1" dirty="0" smtClean="0">
              <a:ln w="11430"/>
              <a:solidFill>
                <a:srgbClr val="000000"/>
              </a:solidFill>
              <a:effectLst>
                <a:outerShdw blurRad="50800" dist="39000" dir="5460000" algn="tl">
                  <a:srgbClr val="000000">
                    <a:alpha val="38000"/>
                  </a:srgbClr>
                </a:outerShdw>
              </a:effectLst>
            </a:endParaRP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can you do</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your child get dressed, blow their own nose, get coats on and off. Give your child some responsibility </a:t>
            </a:r>
            <a:r>
              <a:rPr lang="en-US"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a.k.a</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chores.</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611117883"/>
      </p:ext>
    </p:extLst>
  </p:cSld>
  <p:clrMapOvr>
    <a:masterClrMapping/>
  </p:clrMapOvr>
  <mc:AlternateContent xmlns:mc="http://schemas.openxmlformats.org/markup-compatibility/2006" xmlns:p14="http://schemas.microsoft.com/office/powerpoint/2010/main">
    <mc:Choice Requires="p14">
      <p:transition spd="slow" p14:dur="2000" advTm="16024"/>
    </mc:Choice>
    <mc:Fallback xmlns="">
      <p:transition xmlns:p14="http://schemas.microsoft.com/office/powerpoint/2010/main" spd="slow" advTm="1602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1256545"/>
            <a:ext cx="6502400" cy="6740308"/>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b="1" dirty="0">
                <a:ln w="11430"/>
                <a:solidFill>
                  <a:srgbClr val="000000"/>
                </a:solidFill>
                <a:effectLst>
                  <a:outerShdw blurRad="50800" dist="39000" dir="5460000" algn="tl">
                    <a:srgbClr val="000000">
                      <a:alpha val="38000"/>
                    </a:srgbClr>
                  </a:outerShdw>
                </a:effectLst>
              </a:rPr>
              <a:t>Students to possess enthusiasm towards learning. </a:t>
            </a:r>
            <a:endParaRPr lang="en-US" b="1" dirty="0" smtClean="0">
              <a:ln w="11430"/>
              <a:solidFill>
                <a:srgbClr val="000000"/>
              </a:solidFill>
              <a:effectLst>
                <a:outerShdw blurRad="50800" dist="39000" dir="5460000" algn="tl">
                  <a:srgbClr val="000000">
                    <a:alpha val="38000"/>
                  </a:srgbClr>
                </a:outerShdw>
              </a:effectLst>
            </a:endParaRP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can you do</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Show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your child learning is fun. Show them how things work. Praise curiosity. Encourage your child to ask questions. Encourage their interests.</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915495465"/>
      </p:ext>
    </p:extLst>
  </p:cSld>
  <p:clrMapOvr>
    <a:masterClrMapping/>
  </p:clrMapOvr>
  <mc:AlternateContent xmlns:mc="http://schemas.openxmlformats.org/markup-compatibility/2006" xmlns:p14="http://schemas.microsoft.com/office/powerpoint/2010/main">
    <mc:Choice Requires="p14">
      <p:transition spd="slow" p14:dur="2000" advTm="17663"/>
    </mc:Choice>
    <mc:Fallback xmlns="">
      <p:transition xmlns:p14="http://schemas.microsoft.com/office/powerpoint/2010/main" spd="slow" advTm="1766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6605" y="2022195"/>
            <a:ext cx="6502400" cy="5078314"/>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b="1" dirty="0">
                <a:ln w="11430"/>
                <a:solidFill>
                  <a:srgbClr val="000000"/>
                </a:solidFill>
                <a:effectLst>
                  <a:outerShdw blurRad="50800" dist="39000" dir="5460000" algn="tl">
                    <a:srgbClr val="000000">
                      <a:alpha val="38000"/>
                    </a:srgbClr>
                  </a:outerShdw>
                </a:effectLst>
              </a:rPr>
              <a:t>Students to possess solid oral language skills. </a:t>
            </a:r>
            <a:endParaRPr lang="en-US" b="1" dirty="0" smtClean="0">
              <a:ln w="11430"/>
              <a:solidFill>
                <a:srgbClr val="000000"/>
              </a:solidFill>
              <a:effectLst>
                <a:outerShdw blurRad="50800" dist="39000" dir="5460000" algn="tl">
                  <a:srgbClr val="000000">
                    <a:alpha val="38000"/>
                  </a:srgbClr>
                </a:outerShdw>
              </a:effectLst>
            </a:endParaRP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can you do? </a:t>
            </a:r>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Help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your child express what they need in words. Encourage sentences with at least 5 words.</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747418575"/>
      </p:ext>
    </p:extLst>
  </p:cSld>
  <p:clrMapOvr>
    <a:masterClrMapping/>
  </p:clrMapOvr>
  <mc:AlternateContent xmlns:mc="http://schemas.openxmlformats.org/markup-compatibility/2006" xmlns:p14="http://schemas.microsoft.com/office/powerpoint/2010/main">
    <mc:Choice Requires="p14">
      <p:transition spd="slow" p14:dur="2000" advTm="34360"/>
    </mc:Choice>
    <mc:Fallback xmlns="">
      <p:transition xmlns:p14="http://schemas.microsoft.com/office/powerpoint/2010/main" spd="slow" advTm="3436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831214"/>
            <a:ext cx="6502400" cy="8402302"/>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b="1" dirty="0">
                <a:ln w="11430"/>
                <a:solidFill>
                  <a:srgbClr val="000000"/>
                </a:solidFill>
                <a:effectLst>
                  <a:outerShdw blurRad="50800" dist="39000" dir="5460000" algn="tl">
                    <a:srgbClr val="000000">
                      <a:alpha val="38000"/>
                    </a:srgbClr>
                  </a:outerShdw>
                </a:effectLst>
              </a:rPr>
              <a:t>Students to have the ability to listen. </a:t>
            </a:r>
            <a:endParaRPr lang="en-US" b="1" dirty="0" smtClean="0">
              <a:ln w="11430"/>
              <a:solidFill>
                <a:srgbClr val="000000"/>
              </a:solidFill>
              <a:effectLst>
                <a:outerShdw blurRad="50800" dist="39000" dir="5460000" algn="tl">
                  <a:srgbClr val="000000">
                    <a:alpha val="38000"/>
                  </a:srgbClr>
                </a:outerShdw>
              </a:effectLst>
            </a:endParaRP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can you do? </a:t>
            </a:r>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sure that your child can follow one-step directions. Introduce two-step directions. (One-step example: Please put on your jacket. Two-step example: Please put on your jacket and brush your hair.) Ask them to repeat the directions back to you.</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448579092"/>
      </p:ext>
    </p:extLst>
  </p:cSld>
  <p:clrMapOvr>
    <a:masterClrMapping/>
  </p:clrMapOvr>
  <mc:AlternateContent xmlns:mc="http://schemas.openxmlformats.org/markup-compatibility/2006" xmlns:p14="http://schemas.microsoft.com/office/powerpoint/2010/main">
    <mc:Choice Requires="p14">
      <p:transition spd="slow" p14:dur="2000" advTm="26770"/>
    </mc:Choice>
    <mc:Fallback xmlns="">
      <p:transition xmlns:p14="http://schemas.microsoft.com/office/powerpoint/2010/main" spd="slow" advTm="2677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39524" y="1283445"/>
            <a:ext cx="6502400" cy="7848303"/>
          </a:xfrm>
          <a:prstGeom prst="rect">
            <a:avLst/>
          </a:prstGeom>
        </p:spPr>
        <p:txBody>
          <a:bodyPr>
            <a:spAutoFit/>
          </a:bodyPr>
          <a:lstStyle/>
          <a:p>
            <a:pPr algn="l"/>
            <a:r>
              <a:rPr lang="en-US" sz="7200" b="1" dirty="0" smtClean="0">
                <a:ln w="17780" cmpd="sng">
                  <a:solidFill>
                    <a:srgbClr val="FFFFFF"/>
                  </a:solidFill>
                  <a:prstDash val="solid"/>
                  <a:miter lim="800000"/>
                </a:ln>
                <a:solidFill>
                  <a:schemeClr val="tx1"/>
                </a:solidFill>
                <a:effectLst>
                  <a:outerShdw blurRad="50800" algn="tl" rotWithShape="0">
                    <a:srgbClr val="000000"/>
                  </a:outerShdw>
                </a:effectLst>
              </a:rPr>
              <a:t>The night </a:t>
            </a:r>
            <a:r>
              <a:rPr lang="en-US" sz="7200" b="1" dirty="0">
                <a:ln w="17780" cmpd="sng">
                  <a:solidFill>
                    <a:srgbClr val="FFFFFF"/>
                  </a:solidFill>
                  <a:prstDash val="solid"/>
                  <a:miter lim="800000"/>
                </a:ln>
                <a:solidFill>
                  <a:schemeClr val="tx1"/>
                </a:solidFill>
                <a:effectLst>
                  <a:outerShdw blurRad="50800" algn="tl" rotWithShape="0">
                    <a:srgbClr val="000000"/>
                  </a:outerShdw>
                </a:effectLst>
              </a:rPr>
              <a:t>before school </a:t>
            </a:r>
            <a:r>
              <a:rPr lang="en-US" sz="7200" b="1" dirty="0" smtClean="0">
                <a:ln w="17780" cmpd="sng">
                  <a:solidFill>
                    <a:srgbClr val="FFFFFF"/>
                  </a:solidFill>
                  <a:prstDash val="solid"/>
                  <a:miter lim="800000"/>
                </a:ln>
                <a:solidFill>
                  <a:schemeClr val="tx1"/>
                </a:solidFill>
                <a:effectLst>
                  <a:outerShdw blurRad="50800" algn="tl" rotWithShape="0">
                    <a:srgbClr val="000000"/>
                  </a:outerShdw>
                </a:effectLst>
              </a:rPr>
              <a:t>starts, the </a:t>
            </a:r>
            <a:r>
              <a:rPr lang="en-US" sz="7200" b="1" dirty="0">
                <a:ln w="17780" cmpd="sng">
                  <a:solidFill>
                    <a:srgbClr val="FFFFFF"/>
                  </a:solidFill>
                  <a:prstDash val="solid"/>
                  <a:miter lim="800000"/>
                </a:ln>
                <a:solidFill>
                  <a:schemeClr val="tx1"/>
                </a:solidFill>
                <a:effectLst>
                  <a:outerShdw blurRad="50800" algn="tl" rotWithShape="0">
                    <a:srgbClr val="000000"/>
                  </a:outerShdw>
                </a:effectLst>
              </a:rPr>
              <a:t>day school </a:t>
            </a:r>
            <a:r>
              <a:rPr lang="en-US" sz="7200" b="1" dirty="0" smtClean="0">
                <a:ln w="17780" cmpd="sng">
                  <a:solidFill>
                    <a:srgbClr val="FFFFFF"/>
                  </a:solidFill>
                  <a:prstDash val="solid"/>
                  <a:miter lim="800000"/>
                </a:ln>
                <a:solidFill>
                  <a:schemeClr val="tx1"/>
                </a:solidFill>
                <a:effectLst>
                  <a:outerShdw blurRad="50800" algn="tl" rotWithShape="0">
                    <a:srgbClr val="000000"/>
                  </a:outerShdw>
                </a:effectLst>
              </a:rPr>
              <a:t>starts,  </a:t>
            </a:r>
            <a:r>
              <a:rPr lang="en-US" sz="7200" b="1" dirty="0">
                <a:ln w="17780" cmpd="sng">
                  <a:solidFill>
                    <a:srgbClr val="FFFFFF"/>
                  </a:solidFill>
                  <a:prstDash val="solid"/>
                  <a:miter lim="800000"/>
                </a:ln>
                <a:solidFill>
                  <a:schemeClr val="tx1"/>
                </a:solidFill>
                <a:effectLst>
                  <a:outerShdw blurRad="50800" algn="tl" rotWithShape="0">
                    <a:srgbClr val="000000"/>
                  </a:outerShdw>
                </a:effectLst>
              </a:rPr>
              <a:t>and all the other days after...</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120650227"/>
      </p:ext>
    </p:extLst>
  </p:cSld>
  <p:clrMapOvr>
    <a:masterClrMapping/>
  </p:clrMapOvr>
  <mc:AlternateContent xmlns:mc="http://schemas.openxmlformats.org/markup-compatibility/2006" xmlns:p14="http://schemas.microsoft.com/office/powerpoint/2010/main">
    <mc:Choice Requires="p14">
      <p:transition spd="slow" p14:dur="2000" advTm="7779"/>
    </mc:Choice>
    <mc:Fallback xmlns="">
      <p:transition xmlns:p14="http://schemas.microsoft.com/office/powerpoint/2010/main" spd="slow" advTm="777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36" presetClass="emph" presetSubtype="0" fill="hold" grpId="0" nodeType="clickEffect">
                                  <p:stCondLst>
                                    <p:cond delay="0"/>
                                  </p:stCondLst>
                                  <p:iterate type="lt">
                                    <p:tmPct val="10000"/>
                                  </p:iterate>
                                  <p:childTnLst>
                                    <p:animScale>
                                      <p:cBhvr>
                                        <p:cTn id="10" dur="250" autoRev="1" fill="hold">
                                          <p:stCondLst>
                                            <p:cond delay="0"/>
                                          </p:stCondLst>
                                        </p:cTn>
                                        <p:tgtEl>
                                          <p:spTgt spid="2"/>
                                        </p:tgtEl>
                                      </p:cBhvr>
                                      <p:to x="80000" y="100000"/>
                                    </p:animScale>
                                    <p:anim by="(#ppt_w*0.10)" calcmode="lin" valueType="num">
                                      <p:cBhvr>
                                        <p:cTn id="11" dur="250" autoRev="1" fill="hold">
                                          <p:stCondLst>
                                            <p:cond delay="0"/>
                                          </p:stCondLst>
                                        </p:cTn>
                                        <p:tgtEl>
                                          <p:spTgt spid="2"/>
                                        </p:tgtEl>
                                        <p:attrNameLst>
                                          <p:attrName>ppt_x</p:attrName>
                                        </p:attrNameLst>
                                      </p:cBhvr>
                                    </p:anim>
                                    <p:anim by="(-#ppt_w*0.10)" calcmode="lin" valueType="num">
                                      <p:cBhvr>
                                        <p:cTn id="12" dur="250" autoRev="1" fill="hold">
                                          <p:stCondLst>
                                            <p:cond delay="0"/>
                                          </p:stCondLst>
                                        </p:cTn>
                                        <p:tgtEl>
                                          <p:spTgt spid="2"/>
                                        </p:tgtEl>
                                        <p:attrNameLst>
                                          <p:attrName>ppt_y</p:attrName>
                                        </p:attrNameLst>
                                      </p:cBhvr>
                                    </p:anim>
                                    <p:animRot by="-480000">
                                      <p:cBhvr>
                                        <p:cTn id="13"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7260" y="723144"/>
            <a:ext cx="11254069" cy="6740306"/>
          </a:xfrm>
          <a:prstGeom prst="rect">
            <a:avLst/>
          </a:prstGeom>
        </p:spPr>
        <p:txBody>
          <a:bodyPr wrap="square">
            <a:spAutoFit/>
          </a:bodyPr>
          <a:lstStyle/>
          <a:p>
            <a:pPr algn="l"/>
            <a:r>
              <a:rPr lang="en-US" sz="2400" dirty="0"/>
              <a:t>Children can experience a variety of feelings the night before school starts, the morning of the first day of school and the many days after their first day. </a:t>
            </a:r>
            <a:endParaRPr lang="en-US" sz="2400" dirty="0" smtClean="0"/>
          </a:p>
          <a:p>
            <a:pPr algn="l"/>
            <a:endParaRPr lang="en-US" sz="2400" dirty="0"/>
          </a:p>
          <a:p>
            <a:pPr algn="l"/>
            <a:r>
              <a:rPr lang="en-US" sz="2400" dirty="0" smtClean="0"/>
              <a:t>Here's </a:t>
            </a:r>
            <a:r>
              <a:rPr lang="en-US" sz="2400" dirty="0"/>
              <a:t>where </a:t>
            </a:r>
            <a:r>
              <a:rPr lang="en-US" sz="2400" dirty="0" smtClean="0"/>
              <a:t>your adult </a:t>
            </a:r>
            <a:r>
              <a:rPr lang="en-US" sz="2400" dirty="0"/>
              <a:t>self-care comes in...take those deep breaths! </a:t>
            </a:r>
            <a:endParaRPr lang="en-US" sz="2400" dirty="0" smtClean="0"/>
          </a:p>
          <a:p>
            <a:pPr algn="l"/>
            <a:endParaRPr lang="en-US" sz="2400" dirty="0"/>
          </a:p>
          <a:p>
            <a:pPr algn="l"/>
            <a:r>
              <a:rPr lang="en-US" sz="2400" dirty="0" smtClean="0"/>
              <a:t>Some </a:t>
            </a:r>
            <a:r>
              <a:rPr lang="en-US" sz="2400" dirty="0"/>
              <a:t>kids will take to school like they've been doing it </a:t>
            </a:r>
            <a:r>
              <a:rPr lang="en-US" sz="2400" dirty="0" smtClean="0"/>
              <a:t>their whole life</a:t>
            </a:r>
            <a:r>
              <a:rPr lang="en-US" sz="2400" dirty="0"/>
              <a:t>. </a:t>
            </a:r>
            <a:endParaRPr lang="en-US" sz="2400" dirty="0" smtClean="0"/>
          </a:p>
          <a:p>
            <a:pPr algn="l"/>
            <a:endParaRPr lang="en-US" sz="2400" dirty="0" smtClean="0"/>
          </a:p>
          <a:p>
            <a:pPr algn="l"/>
            <a:r>
              <a:rPr lang="en-US" sz="2400" dirty="0" smtClean="0"/>
              <a:t>Some </a:t>
            </a:r>
            <a:r>
              <a:rPr lang="en-US" sz="2400" dirty="0"/>
              <a:t>kids are super scared and hardly get rest before the big day. </a:t>
            </a:r>
            <a:endParaRPr lang="en-US" sz="2400" dirty="0" smtClean="0"/>
          </a:p>
          <a:p>
            <a:pPr algn="l"/>
            <a:endParaRPr lang="en-US" sz="2400" dirty="0"/>
          </a:p>
          <a:p>
            <a:pPr algn="l"/>
            <a:r>
              <a:rPr lang="en-US" sz="2400" dirty="0" smtClean="0"/>
              <a:t>Others </a:t>
            </a:r>
            <a:r>
              <a:rPr lang="en-US" sz="2400" dirty="0"/>
              <a:t>absolutely love the clothes and supply shopping, the morning photo shoot, the first day meeting their teacher and </a:t>
            </a:r>
            <a:r>
              <a:rPr lang="en-US" sz="2400" dirty="0" smtClean="0"/>
              <a:t>meeting new </a:t>
            </a:r>
            <a:r>
              <a:rPr lang="en-US" sz="2400" dirty="0"/>
              <a:t>friends...and then they realize that this will be life for well over a decade. </a:t>
            </a:r>
            <a:endParaRPr lang="en-US" sz="2400" dirty="0" smtClean="0"/>
          </a:p>
          <a:p>
            <a:pPr algn="l"/>
            <a:endParaRPr lang="en-US" sz="2400" dirty="0"/>
          </a:p>
          <a:p>
            <a:pPr algn="l"/>
            <a:r>
              <a:rPr lang="en-US" sz="2400" dirty="0" smtClean="0"/>
              <a:t>All </a:t>
            </a:r>
            <a:r>
              <a:rPr lang="en-US" sz="2400" dirty="0"/>
              <a:t>of these feelings and reactions are PERFECTLY NORMAL. And I am a therapist. I never like to use the word normal! But trust me, it is. Here are some super </a:t>
            </a:r>
            <a:r>
              <a:rPr lang="en-US" sz="2400" dirty="0" smtClean="0"/>
              <a:t>handy </a:t>
            </a:r>
            <a:r>
              <a:rPr lang="en-US" sz="2400" dirty="0"/>
              <a:t>tips to use until you can't possibly get away with it any longer:</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847565123"/>
      </p:ext>
    </p:extLst>
  </p:cSld>
  <p:clrMapOvr>
    <a:masterClrMapping/>
  </p:clrMapOvr>
  <mc:AlternateContent xmlns:mc="http://schemas.openxmlformats.org/markup-compatibility/2006" xmlns:p14="http://schemas.microsoft.com/office/powerpoint/2010/main">
    <mc:Choice Requires="p14">
      <p:transition spd="slow" p14:dur="2000" advTm="50020"/>
    </mc:Choice>
    <mc:Fallback xmlns="">
      <p:transition xmlns:p14="http://schemas.microsoft.com/office/powerpoint/2010/main" spd="slow" advTm="5002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398650"/>
            <a:ext cx="6502400" cy="8094524"/>
          </a:xfrm>
          <a:prstGeom prst="rect">
            <a:avLst/>
          </a:prstGeom>
        </p:spPr>
        <p:txBody>
          <a:bodyPr>
            <a:spAutoFit/>
          </a:bodyPr>
          <a:lstStyle/>
          <a:p>
            <a:pPr algn="l"/>
            <a:r>
              <a:rPr lang="en-US" u="sng" dirty="0"/>
              <a:t>Calm Down Jars or Bottles: </a:t>
            </a:r>
            <a:endParaRPr lang="en-US" u="sng" dirty="0" smtClean="0"/>
          </a:p>
          <a:p>
            <a:pPr algn="l"/>
            <a:endParaRPr lang="en-US" sz="2800" dirty="0"/>
          </a:p>
          <a:p>
            <a:pPr algn="l"/>
            <a:r>
              <a:rPr lang="en-US" sz="2800" dirty="0" smtClean="0"/>
              <a:t>Calm </a:t>
            </a:r>
            <a:r>
              <a:rPr lang="en-US" sz="2800" dirty="0"/>
              <a:t>down bottles help young children relax and soothe themselves by focusing on the motion happening inside the calm down bottle. They are an effective and easy way to help children focus on deep breaths and relaxing after a temper tantrum or an upsetting event. </a:t>
            </a:r>
            <a:endParaRPr lang="en-US" sz="2800" dirty="0" smtClean="0"/>
          </a:p>
          <a:p>
            <a:pPr algn="l"/>
            <a:endParaRPr lang="en-US" sz="2800" dirty="0"/>
          </a:p>
          <a:p>
            <a:pPr algn="l"/>
            <a:r>
              <a:rPr lang="en-US" sz="2800" dirty="0" smtClean="0"/>
              <a:t>Fill </a:t>
            </a:r>
            <a:r>
              <a:rPr lang="en-US" sz="2800" dirty="0"/>
              <a:t>it with some LEGO </a:t>
            </a:r>
            <a:r>
              <a:rPr lang="en-US" sz="2800" dirty="0" err="1"/>
              <a:t>minifigures</a:t>
            </a:r>
            <a:r>
              <a:rPr lang="en-US" sz="2800" dirty="0"/>
              <a:t> and tell your child to make the figures dance. </a:t>
            </a:r>
            <a:endParaRPr lang="en-US" sz="2800" dirty="0" smtClean="0"/>
          </a:p>
          <a:p>
            <a:pPr algn="l"/>
            <a:endParaRPr lang="en-US" sz="2800" dirty="0"/>
          </a:p>
          <a:p>
            <a:pPr algn="l"/>
            <a:r>
              <a:rPr lang="en-US" sz="2800" dirty="0" smtClean="0"/>
              <a:t>Fill </a:t>
            </a:r>
            <a:r>
              <a:rPr lang="en-US" sz="2800" dirty="0"/>
              <a:t>it with alphabet letters and ask your child to spell something out</a:t>
            </a:r>
            <a:r>
              <a:rPr lang="en-US" dirty="0"/>
              <a:t>.</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626599120"/>
      </p:ext>
    </p:extLst>
  </p:cSld>
  <p:clrMapOvr>
    <a:masterClrMapping/>
  </p:clrMapOvr>
  <mc:AlternateContent xmlns:mc="http://schemas.openxmlformats.org/markup-compatibility/2006" xmlns:p14="http://schemas.microsoft.com/office/powerpoint/2010/main">
    <mc:Choice Requires="p14">
      <p:transition spd="slow" p14:dur="2000" advTm="29149"/>
    </mc:Choice>
    <mc:Fallback xmlns="">
      <p:transition xmlns:p14="http://schemas.microsoft.com/office/powerpoint/2010/main" spd="slow" advTm="2914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9564" y="1924247"/>
            <a:ext cx="2304893"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sng" strike="noStrike" cap="none" spc="0" normalizeH="0" baseline="0" dirty="0" smtClean="0">
                <a:ln>
                  <a:noFill/>
                </a:ln>
                <a:solidFill>
                  <a:srgbClr val="000000"/>
                </a:solidFill>
                <a:effectLst/>
                <a:uFillTx/>
                <a:latin typeface="+mn-lt"/>
                <a:ea typeface="+mn-ea"/>
                <a:cs typeface="+mn-cs"/>
                <a:sym typeface="Helvetica Light"/>
              </a:rPr>
              <a:t>Easy Recipe</a:t>
            </a:r>
            <a:r>
              <a:rPr kumimoji="0" lang="en-US" sz="2800" b="0" i="0" u="none" strike="noStrike" cap="none" spc="0" normalizeH="0" baseline="0" dirty="0" smtClean="0">
                <a:ln>
                  <a:noFill/>
                </a:ln>
                <a:solidFill>
                  <a:srgbClr val="000000"/>
                </a:solidFill>
                <a:effectLst/>
                <a:uFillTx/>
                <a:latin typeface="+mn-lt"/>
                <a:ea typeface="+mn-ea"/>
                <a:cs typeface="+mn-cs"/>
                <a:sym typeface="Helvetica Light"/>
              </a:rPr>
              <a:t>:</a:t>
            </a:r>
          </a:p>
        </p:txBody>
      </p:sp>
      <p:sp>
        <p:nvSpPr>
          <p:cNvPr id="4" name="Rectangle 3"/>
          <p:cNvSpPr/>
          <p:nvPr/>
        </p:nvSpPr>
        <p:spPr>
          <a:xfrm>
            <a:off x="0" y="3025477"/>
            <a:ext cx="13004799" cy="4339650"/>
          </a:xfrm>
          <a:prstGeom prst="rect">
            <a:avLst/>
          </a:prstGeom>
        </p:spPr>
        <p:txBody>
          <a:bodyPr wrap="square">
            <a:spAutoFit/>
          </a:bodyPr>
          <a:lstStyle/>
          <a:p>
            <a:pPr marL="514350" indent="-514350" algn="l">
              <a:buFont typeface="+mj-lt"/>
              <a:buAutoNum type="arabicPeriod"/>
            </a:pPr>
            <a:r>
              <a:rPr lang="en-US" sz="2800" dirty="0" smtClean="0"/>
              <a:t>  Add warm water to your jar or bottle until it reaches about a third of         	 the way up. </a:t>
            </a:r>
          </a:p>
          <a:p>
            <a:pPr marL="742950" indent="-742950" algn="l">
              <a:buFont typeface="+mj-lt"/>
              <a:buAutoNum type="arabicPeriod"/>
            </a:pPr>
            <a:r>
              <a:rPr lang="en-US" sz="2800" dirty="0" smtClean="0"/>
              <a:t>Add </a:t>
            </a:r>
            <a:r>
              <a:rPr lang="en-US" sz="2800" dirty="0"/>
              <a:t>glitter glue and stir until it is combined with the water</a:t>
            </a:r>
            <a:r>
              <a:rPr lang="en-US" sz="2800" dirty="0" smtClean="0"/>
              <a:t>.</a:t>
            </a:r>
          </a:p>
          <a:p>
            <a:pPr marL="742950" indent="-742950" algn="l">
              <a:buAutoNum type="arabicPeriod"/>
            </a:pPr>
            <a:r>
              <a:rPr lang="en-US" sz="2800" dirty="0" smtClean="0"/>
              <a:t>Add around 3 drops of food coloring and stir</a:t>
            </a:r>
          </a:p>
          <a:p>
            <a:pPr marL="742950" indent="-742950" algn="l">
              <a:buAutoNum type="arabicPeriod"/>
            </a:pPr>
            <a:r>
              <a:rPr lang="en-US" sz="2800" dirty="0" smtClean="0"/>
              <a:t>Put some regular glitter in there, too</a:t>
            </a:r>
          </a:p>
          <a:p>
            <a:pPr marL="742950" indent="-742950" algn="l">
              <a:buAutoNum type="arabicPeriod"/>
            </a:pPr>
            <a:r>
              <a:rPr lang="en-US" sz="2800" dirty="0" smtClean="0"/>
              <a:t>Top your jar off with the rest of the warm water until it’s full.</a:t>
            </a:r>
          </a:p>
          <a:p>
            <a:pPr algn="l"/>
            <a:endParaRPr lang="en-US" dirty="0" smtClean="0"/>
          </a:p>
          <a:p>
            <a:pPr algn="l"/>
            <a:r>
              <a:rPr lang="en-US" dirty="0" smtClean="0"/>
              <a:t>PLEASE MAKE SURE THE CAP IS ON SUPER TIGHT.</a:t>
            </a:r>
          </a:p>
          <a:p>
            <a:pPr algn="l"/>
            <a:r>
              <a:rPr lang="en-US" dirty="0" smtClean="0"/>
              <a:t>Parents, use your adult strength to do this part.  </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490913612"/>
      </p:ext>
    </p:extLst>
  </p:cSld>
  <p:clrMapOvr>
    <a:masterClrMapping/>
  </p:clrMapOvr>
  <mc:AlternateContent xmlns:mc="http://schemas.openxmlformats.org/markup-compatibility/2006" xmlns:p14="http://schemas.microsoft.com/office/powerpoint/2010/main">
    <mc:Choice Requires="p14">
      <p:transition spd="slow" p14:dur="2000" advTm="10891"/>
    </mc:Choice>
    <mc:Fallback xmlns="">
      <p:transition xmlns:p14="http://schemas.microsoft.com/office/powerpoint/2010/main" spd="slow" advTm="1089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7723" y="1847848"/>
            <a:ext cx="6502400" cy="1754327"/>
          </a:xfrm>
          <a:prstGeom prst="rect">
            <a:avLst/>
          </a:prstGeom>
        </p:spPr>
        <p:txBody>
          <a:bodyPr>
            <a:spAutoFit/>
          </a:bodyPr>
          <a:lstStyle/>
          <a:p>
            <a:r>
              <a:rPr lang="en-US" dirty="0" smtClean="0">
                <a:hlinkClick r:id="rId4"/>
              </a:rPr>
              <a:t>11 Best Calm Down Jars Recipes</a:t>
            </a:r>
            <a:endParaRPr lang="en-US" dirty="0" smtClean="0"/>
          </a:p>
          <a:p>
            <a:endParaRPr lang="en-US" dirty="0"/>
          </a:p>
        </p:txBody>
      </p:sp>
      <p:sp>
        <p:nvSpPr>
          <p:cNvPr id="3" name="Rectangle 2"/>
          <p:cNvSpPr/>
          <p:nvPr/>
        </p:nvSpPr>
        <p:spPr>
          <a:xfrm>
            <a:off x="3251200" y="4208541"/>
            <a:ext cx="6502400" cy="1200329"/>
          </a:xfrm>
          <a:prstGeom prst="rect">
            <a:avLst/>
          </a:prstGeom>
        </p:spPr>
        <p:txBody>
          <a:bodyPr>
            <a:spAutoFit/>
          </a:bodyPr>
          <a:lstStyle/>
          <a:p>
            <a:r>
              <a:rPr lang="en-US" dirty="0" smtClean="0">
                <a:hlinkClick r:id="rId5"/>
              </a:rPr>
              <a:t>LEGO Calm Down Jar Recipe</a:t>
            </a:r>
            <a:endParaRPr lang="en-US" dirty="0" smtClean="0"/>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991714548"/>
      </p:ext>
    </p:extLst>
  </p:cSld>
  <p:clrMapOvr>
    <a:masterClrMapping/>
  </p:clrMapOvr>
  <mc:AlternateContent xmlns:mc="http://schemas.openxmlformats.org/markup-compatibility/2006" xmlns:p14="http://schemas.microsoft.com/office/powerpoint/2010/main">
    <mc:Choice Requires="p14">
      <p:transition spd="slow" p14:dur="2000" advTm="11627"/>
    </mc:Choice>
    <mc:Fallback xmlns="">
      <p:transition xmlns:p14="http://schemas.microsoft.com/office/powerpoint/2010/main" spd="slow" advTm="1162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4107" y="1783643"/>
            <a:ext cx="10937768" cy="3231654"/>
          </a:xfrm>
          <a:prstGeom prst="rect">
            <a:avLst/>
          </a:prstGeom>
        </p:spPr>
        <p:txBody>
          <a:bodyPr wrap="square">
            <a:spAutoFit/>
          </a:bodyPr>
          <a:lstStyle/>
          <a:p>
            <a:r>
              <a:rPr lang="en-US" u="sng" dirty="0"/>
              <a:t>Magic is Everywhere: </a:t>
            </a:r>
            <a:endParaRPr lang="en-US" u="sng" dirty="0" smtClean="0"/>
          </a:p>
          <a:p>
            <a:endParaRPr lang="en-US" sz="2800" dirty="0"/>
          </a:p>
          <a:p>
            <a:r>
              <a:rPr lang="en-US" sz="2800" dirty="0" smtClean="0"/>
              <a:t>Hand </a:t>
            </a:r>
            <a:r>
              <a:rPr lang="en-US" sz="2800" dirty="0"/>
              <a:t>your child a special bracelet, ring, necklace, rubber band, keychain, feather, (you get the picture) and tell them it's filled with magic to make the owner brave. Get creative and elaborate. Create a story. Make a spell. Discuss how a child can touch the item to get a zap! of powers.</a:t>
            </a:r>
          </a:p>
        </p:txBody>
      </p:sp>
      <p:sp>
        <p:nvSpPr>
          <p:cNvPr id="3" name="Rectangle 2"/>
          <p:cNvSpPr/>
          <p:nvPr/>
        </p:nvSpPr>
        <p:spPr>
          <a:xfrm>
            <a:off x="1244107" y="6087195"/>
            <a:ext cx="10937767" cy="2677656"/>
          </a:xfrm>
          <a:prstGeom prst="rect">
            <a:avLst/>
          </a:prstGeom>
        </p:spPr>
        <p:txBody>
          <a:bodyPr wrap="square">
            <a:spAutoFit/>
          </a:bodyPr>
          <a:lstStyle/>
          <a:p>
            <a:r>
              <a:rPr lang="en-US" sz="2800" dirty="0"/>
              <a:t>Create a special potion/lotion/spray that </a:t>
            </a:r>
            <a:r>
              <a:rPr lang="en-US" sz="2800" dirty="0" smtClean="0"/>
              <a:t>will </a:t>
            </a:r>
            <a:r>
              <a:rPr lang="en-US" sz="2800" dirty="0"/>
              <a:t>bring super powers of bravery, happiness and fun. Use regular lotion but say some magic words. Spray your child with some essential oils that are filled with magic</a:t>
            </a:r>
            <a:r>
              <a:rPr lang="en-US" sz="2800" dirty="0" smtClean="0"/>
              <a:t>. Spray your child’s pillow for good dreams. Spray your child’s book-bag for a happy day at school. </a:t>
            </a:r>
            <a:endParaRPr lang="en-US" sz="2800" dirty="0"/>
          </a:p>
        </p:txBody>
      </p:sp>
      <p:pic>
        <p:nvPicPr>
          <p:cNvPr id="6" name="Sou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331585372"/>
      </p:ext>
    </p:extLst>
  </p:cSld>
  <p:clrMapOvr>
    <a:masterClrMapping/>
  </p:clrMapOvr>
  <mc:AlternateContent xmlns:mc="http://schemas.openxmlformats.org/markup-compatibility/2006" xmlns:p14="http://schemas.microsoft.com/office/powerpoint/2010/main">
    <mc:Choice Requires="p14">
      <p:transition spd="slow" p14:dur="2000" advTm="63297"/>
    </mc:Choice>
    <mc:Fallback xmlns="">
      <p:transition xmlns:p14="http://schemas.microsoft.com/office/powerpoint/2010/main" spd="slow" advTm="63297"/>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00865" y="2119644"/>
            <a:ext cx="5803069" cy="1200329"/>
          </a:xfrm>
          <a:prstGeom prst="rect">
            <a:avLst/>
          </a:prstGeom>
        </p:spPr>
        <p:txBody>
          <a:bodyPr wrap="none">
            <a:spAutoFit/>
          </a:bodyPr>
          <a:lstStyle/>
          <a:p>
            <a:r>
              <a:rPr lang="en-US" dirty="0" smtClean="0">
                <a:hlinkClick r:id="rId4"/>
              </a:rPr>
              <a:t>Magic Bracelet Description</a:t>
            </a:r>
            <a:endParaRPr lang="en-US" dirty="0" smtClean="0"/>
          </a:p>
          <a:p>
            <a:endParaRPr lang="en-US" dirty="0"/>
          </a:p>
        </p:txBody>
      </p:sp>
      <p:sp>
        <p:nvSpPr>
          <p:cNvPr id="3" name="Rectangle 2"/>
          <p:cNvSpPr/>
          <p:nvPr/>
        </p:nvSpPr>
        <p:spPr>
          <a:xfrm>
            <a:off x="3251200" y="3840711"/>
            <a:ext cx="6502400" cy="1754327"/>
          </a:xfrm>
          <a:prstGeom prst="rect">
            <a:avLst/>
          </a:prstGeom>
        </p:spPr>
        <p:txBody>
          <a:bodyPr>
            <a:spAutoFit/>
          </a:bodyPr>
          <a:lstStyle/>
          <a:p>
            <a:r>
              <a:rPr lang="en-US" dirty="0" smtClean="0">
                <a:hlinkClick r:id="rId5"/>
              </a:rPr>
              <a:t>Do's and Don'ts of an Anxious Child</a:t>
            </a:r>
            <a:endParaRPr lang="en-US" dirty="0" smtClean="0"/>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688269487"/>
      </p:ext>
    </p:extLst>
  </p:cSld>
  <p:clrMapOvr>
    <a:masterClrMapping/>
  </p:clrMapOvr>
  <mc:AlternateContent xmlns:mc="http://schemas.openxmlformats.org/markup-compatibility/2006" xmlns:p14="http://schemas.microsoft.com/office/powerpoint/2010/main">
    <mc:Choice Requires="p14">
      <p:transition spd="slow" p14:dur="2000" advTm="14603"/>
    </mc:Choice>
    <mc:Fallback xmlns="">
      <p:transition xmlns:p14="http://schemas.microsoft.com/office/powerpoint/2010/main" spd="slow" advTm="1460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945" y="1229645"/>
            <a:ext cx="10937768" cy="3662541"/>
          </a:xfrm>
          <a:prstGeom prst="rect">
            <a:avLst/>
          </a:prstGeom>
        </p:spPr>
        <p:txBody>
          <a:bodyPr wrap="square">
            <a:spAutoFit/>
          </a:bodyPr>
          <a:lstStyle/>
          <a:p>
            <a:pPr algn="l"/>
            <a:r>
              <a:rPr lang="en-US" u="sng" dirty="0" smtClean="0"/>
              <a:t>Meditate </a:t>
            </a:r>
            <a:r>
              <a:rPr lang="en-US" u="sng" dirty="0"/>
              <a:t>together: </a:t>
            </a:r>
          </a:p>
          <a:p>
            <a:pPr algn="l"/>
            <a:endParaRPr lang="en-US" sz="2800" dirty="0" smtClean="0"/>
          </a:p>
          <a:p>
            <a:pPr algn="l"/>
            <a:r>
              <a:rPr lang="en-US" sz="2800" dirty="0" smtClean="0"/>
              <a:t>Check </a:t>
            </a:r>
            <a:r>
              <a:rPr lang="en-US" sz="2800" dirty="0"/>
              <a:t>out apps such as "Calm" or Headspace" or </a:t>
            </a:r>
            <a:r>
              <a:rPr lang="en-US" sz="2800" dirty="0" err="1"/>
              <a:t>google</a:t>
            </a:r>
            <a:r>
              <a:rPr lang="en-US" sz="2800" dirty="0"/>
              <a:t> fun "Jedi Meditations for Kids" or "Barbie Meditations". </a:t>
            </a:r>
            <a:endParaRPr lang="en-US" sz="2800" dirty="0" smtClean="0"/>
          </a:p>
          <a:p>
            <a:pPr algn="l"/>
            <a:endParaRPr lang="en-US" sz="2800" dirty="0"/>
          </a:p>
          <a:p>
            <a:pPr algn="l"/>
            <a:r>
              <a:rPr lang="en-US" sz="2800" dirty="0" smtClean="0"/>
              <a:t>Try </a:t>
            </a:r>
            <a:r>
              <a:rPr lang="en-US" sz="2800" dirty="0"/>
              <a:t>different breathing techniques together. Practice these together as a family even when you are not stressed to introduce coping </a:t>
            </a:r>
            <a:r>
              <a:rPr lang="en-US" sz="2800" dirty="0" smtClean="0"/>
              <a:t>skills.</a:t>
            </a:r>
            <a:endParaRPr lang="en-US" sz="2800"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936183166"/>
      </p:ext>
    </p:extLst>
  </p:cSld>
  <p:clrMapOvr>
    <a:masterClrMapping/>
  </p:clrMapOvr>
  <mc:AlternateContent xmlns:mc="http://schemas.openxmlformats.org/markup-compatibility/2006" xmlns:p14="http://schemas.microsoft.com/office/powerpoint/2010/main">
    <mc:Choice Requires="p14">
      <p:transition spd="slow" p14:dur="2000" advTm="19596"/>
    </mc:Choice>
    <mc:Fallback xmlns="">
      <p:transition xmlns:p14="http://schemas.microsoft.com/office/powerpoint/2010/main" spd="slow" advTm="1959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88588" y="4553635"/>
            <a:ext cx="3827623" cy="1200329"/>
          </a:xfrm>
          <a:prstGeom prst="rect">
            <a:avLst/>
          </a:prstGeom>
        </p:spPr>
        <p:txBody>
          <a:bodyPr wrap="none">
            <a:spAutoFit/>
          </a:bodyPr>
          <a:lstStyle/>
          <a:p>
            <a:r>
              <a:rPr lang="en-US" dirty="0" smtClean="0">
                <a:hlinkClick r:id="rId4"/>
              </a:rPr>
              <a:t>Barbie Meditation</a:t>
            </a:r>
            <a:endParaRPr lang="en-US" dirty="0" smtClean="0"/>
          </a:p>
          <a:p>
            <a:endParaRPr lang="en-US"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519477472"/>
      </p:ext>
    </p:extLst>
  </p:cSld>
  <p:clrMapOvr>
    <a:masterClrMapping/>
  </p:clrMapOvr>
  <mc:AlternateContent xmlns:mc="http://schemas.openxmlformats.org/markup-compatibility/2006" xmlns:p14="http://schemas.microsoft.com/office/powerpoint/2010/main">
    <mc:Choice Requires="p14">
      <p:transition spd="slow" p14:dur="2000" advTm="3584"/>
    </mc:Choice>
    <mc:Fallback xmlns="">
      <p:transition xmlns:p14="http://schemas.microsoft.com/office/powerpoint/2010/main" spd="slow" advTm="358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umb-f2154e35d6d795c1f5d1d9612d0762f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7701" y="705505"/>
            <a:ext cx="10544707" cy="8499982"/>
          </a:xfrm>
          <a:prstGeom prst="rect">
            <a:avLst/>
          </a:prstGeo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265904176"/>
      </p:ext>
    </p:extLst>
  </p:cSld>
  <p:clrMapOvr>
    <a:masterClrMapping/>
  </p:clrMapOvr>
  <mc:AlternateContent xmlns:mc="http://schemas.openxmlformats.org/markup-compatibility/2006" xmlns:p14="http://schemas.microsoft.com/office/powerpoint/2010/main">
    <mc:Choice Requires="p14">
      <p:transition spd="slow" p14:dur="2000" advTm="9725"/>
    </mc:Choice>
    <mc:Fallback xmlns="">
      <p:transition xmlns:p14="http://schemas.microsoft.com/office/powerpoint/2010/main" spd="slow" advTm="972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7972" y="2060644"/>
            <a:ext cx="10885931" cy="3231654"/>
          </a:xfrm>
          <a:prstGeom prst="rect">
            <a:avLst/>
          </a:prstGeom>
        </p:spPr>
        <p:txBody>
          <a:bodyPr wrap="square">
            <a:spAutoFit/>
          </a:bodyPr>
          <a:lstStyle/>
          <a:p>
            <a:r>
              <a:rPr lang="en-US" u="sng" dirty="0" smtClean="0"/>
              <a:t>Exercise:</a:t>
            </a:r>
          </a:p>
          <a:p>
            <a:endParaRPr lang="en-US" sz="2800" u="sng" dirty="0"/>
          </a:p>
          <a:p>
            <a:r>
              <a:rPr lang="en-US" sz="2800" dirty="0" smtClean="0"/>
              <a:t>Get </a:t>
            </a:r>
            <a:r>
              <a:rPr lang="en-US" sz="2800" dirty="0"/>
              <a:t>your child moving. It helps pop endorphins and </a:t>
            </a:r>
            <a:r>
              <a:rPr lang="en-US" sz="2800" dirty="0" smtClean="0"/>
              <a:t>eases </a:t>
            </a:r>
            <a:r>
              <a:rPr lang="en-US" sz="2800" dirty="0"/>
              <a:t>stress. (https://</a:t>
            </a:r>
            <a:r>
              <a:rPr lang="en-US" sz="2800" dirty="0" err="1"/>
              <a:t>marathonkids.org</a:t>
            </a:r>
            <a:r>
              <a:rPr lang="en-US" sz="2800" dirty="0"/>
              <a:t>/physical-activity-benefits/) Move with your child to shake away any anxieties. Have an impromptu dance party in the kitchen. Or try some of these exercises:</a:t>
            </a:r>
          </a:p>
        </p:txBody>
      </p:sp>
      <p:sp>
        <p:nvSpPr>
          <p:cNvPr id="3" name="TextBox 2"/>
          <p:cNvSpPr txBox="1"/>
          <p:nvPr/>
        </p:nvSpPr>
        <p:spPr>
          <a:xfrm>
            <a:off x="4396550" y="5476964"/>
            <a:ext cx="3232178"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rtl="0" latinLnBrk="1" hangingPunct="0"/>
            <a:r>
              <a:rPr lang="en-US" dirty="0" smtClean="0">
                <a:solidFill>
                  <a:srgbClr val="000000"/>
                </a:solidFill>
                <a:hlinkClick r:id="rId4"/>
              </a:rPr>
              <a:t>Melting Activity</a:t>
            </a:r>
            <a:endParaRPr lang="en-US" dirty="0" smtClean="0">
              <a:solidFill>
                <a:srgbClr val="000000"/>
              </a:solidFill>
            </a:endParaRPr>
          </a:p>
          <a:p>
            <a:pPr rtl="0" latinLnBrk="1" hangingPunct="0"/>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4" name="Rectangle 3"/>
          <p:cNvSpPr/>
          <p:nvPr/>
        </p:nvSpPr>
        <p:spPr>
          <a:xfrm>
            <a:off x="2814165" y="6087387"/>
            <a:ext cx="7375542" cy="1200329"/>
          </a:xfrm>
          <a:prstGeom prst="rect">
            <a:avLst/>
          </a:prstGeom>
        </p:spPr>
        <p:txBody>
          <a:bodyPr wrap="square">
            <a:spAutoFit/>
          </a:bodyPr>
          <a:lstStyle/>
          <a:p>
            <a:r>
              <a:rPr lang="en-US" dirty="0" smtClean="0">
                <a:hlinkClick r:id="rId5"/>
              </a:rPr>
              <a:t>Lion King Exercises</a:t>
            </a:r>
            <a:endParaRPr lang="en-US" dirty="0" smtClean="0"/>
          </a:p>
          <a:p>
            <a:endParaRPr lang="en-US" dirty="0"/>
          </a:p>
        </p:txBody>
      </p:sp>
      <p:sp>
        <p:nvSpPr>
          <p:cNvPr id="5" name="Rectangle 4"/>
          <p:cNvSpPr/>
          <p:nvPr/>
        </p:nvSpPr>
        <p:spPr>
          <a:xfrm>
            <a:off x="3166957" y="6638021"/>
            <a:ext cx="6502400" cy="1200329"/>
          </a:xfrm>
          <a:prstGeom prst="rect">
            <a:avLst/>
          </a:prstGeom>
        </p:spPr>
        <p:txBody>
          <a:bodyPr>
            <a:spAutoFit/>
          </a:bodyPr>
          <a:lstStyle/>
          <a:p>
            <a:r>
              <a:rPr lang="en-US" dirty="0" smtClean="0">
                <a:hlinkClick r:id="rId6"/>
              </a:rPr>
              <a:t>Calming Activities for Kids</a:t>
            </a:r>
            <a:endParaRPr lang="en-US" dirty="0" smtClean="0"/>
          </a:p>
          <a:p>
            <a:endParaRPr lang="en-US" dirty="0"/>
          </a:p>
        </p:txBody>
      </p:sp>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280489116"/>
      </p:ext>
    </p:extLst>
  </p:cSld>
  <p:clrMapOvr>
    <a:masterClrMapping/>
  </p:clrMapOvr>
  <mc:AlternateContent xmlns:mc="http://schemas.openxmlformats.org/markup-compatibility/2006" xmlns:p14="http://schemas.microsoft.com/office/powerpoint/2010/main">
    <mc:Choice Requires="p14">
      <p:transition spd="slow" p14:dur="2000" advTm="31462"/>
    </mc:Choice>
    <mc:Fallback xmlns="">
      <p:transition xmlns:p14="http://schemas.microsoft.com/office/powerpoint/2010/main" spd="slow" advTm="3146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221" y="3636103"/>
            <a:ext cx="7964871"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7200" b="1" i="0" u="none" strike="noStrike" normalizeH="0" baseline="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Tx/>
                <a:latin typeface="+mn-lt"/>
                <a:ea typeface="+mn-ea"/>
                <a:cs typeface="+mn-cs"/>
                <a:sym typeface="Helvetica Light"/>
              </a:rPr>
              <a:t>Some More</a:t>
            </a:r>
            <a:r>
              <a:rPr kumimoji="0" lang="en-US" sz="7200" b="1" i="0" u="none" strike="noStrike" normalizeH="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Tx/>
                <a:latin typeface="+mn-lt"/>
                <a:ea typeface="+mn-ea"/>
                <a:cs typeface="+mn-cs"/>
                <a:sym typeface="Helvetica Light"/>
              </a:rPr>
              <a:t> Tips…</a:t>
            </a:r>
            <a:endParaRPr kumimoji="0" lang="en-US" sz="7200" b="1" i="0" u="none" strike="noStrike" normalizeH="0" baseline="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FillTx/>
              <a:latin typeface="+mn-lt"/>
              <a:ea typeface="+mn-ea"/>
              <a:cs typeface="+mn-cs"/>
              <a:sym typeface="Helvetica Light"/>
            </a:endParaRP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812405454"/>
      </p:ext>
    </p:extLst>
  </p:cSld>
  <p:clrMapOvr>
    <a:masterClrMapping/>
  </p:clrMapOvr>
  <mc:AlternateContent xmlns:mc="http://schemas.openxmlformats.org/markup-compatibility/2006" xmlns:p14="http://schemas.microsoft.com/office/powerpoint/2010/main">
    <mc:Choice Requires="p14">
      <p:transition spd="slow" p14:dur="2000" advTm="3715"/>
    </mc:Choice>
    <mc:Fallback xmlns="">
      <p:transition xmlns:p14="http://schemas.microsoft.com/office/powerpoint/2010/main" spd="slow" advTm="371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0.70"/>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3168640"/>
            <a:ext cx="6502400" cy="3416320"/>
          </a:xfrm>
          <a:prstGeom prst="rect">
            <a:avLst/>
          </a:prstGeom>
        </p:spPr>
        <p:txBody>
          <a:bodyPr>
            <a:spAutoFit/>
          </a:bodyPr>
          <a:lstStyle/>
          <a:p>
            <a:r>
              <a:rPr lang="en-US" dirty="0"/>
              <a:t>Over the summer, drive to your child's school. Play on the playground. Explore the area. Get your child used to the building and walk to school. </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273925209"/>
      </p:ext>
    </p:extLst>
  </p:cSld>
  <p:clrMapOvr>
    <a:masterClrMapping/>
  </p:clrMapOvr>
  <mc:AlternateContent xmlns:mc="http://schemas.openxmlformats.org/markup-compatibility/2006" xmlns:p14="http://schemas.microsoft.com/office/powerpoint/2010/main">
    <mc:Choice Requires="p14">
      <p:transition spd="slow" p14:dur="2000" advTm="10063"/>
    </mc:Choice>
    <mc:Fallback xmlns="">
      <p:transition xmlns:p14="http://schemas.microsoft.com/office/powerpoint/2010/main" spd="slow" advTm="1006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3940" y="1138284"/>
            <a:ext cx="8049433" cy="7294306"/>
          </a:xfrm>
          <a:prstGeom prst="rect">
            <a:avLst/>
          </a:prstGeom>
        </p:spPr>
        <p:txBody>
          <a:bodyPr wrap="square">
            <a:spAutoFit/>
          </a:bodyPr>
          <a:lstStyle/>
          <a:p>
            <a:pPr algn="l"/>
            <a:r>
              <a:rPr lang="en-US" dirty="0"/>
              <a:t>Don't wait </a:t>
            </a:r>
            <a:r>
              <a:rPr lang="en-US" dirty="0" smtClean="0"/>
              <a:t>until </a:t>
            </a:r>
            <a:r>
              <a:rPr lang="en-US" dirty="0"/>
              <a:t>the night before to start a bedtime routine, a behavior chart, and to teach deep breathing. </a:t>
            </a:r>
            <a:endParaRPr lang="en-US" dirty="0" smtClean="0"/>
          </a:p>
          <a:p>
            <a:pPr algn="l"/>
            <a:endParaRPr lang="en-US" dirty="0"/>
          </a:p>
          <a:p>
            <a:pPr algn="l"/>
            <a:r>
              <a:rPr lang="en-US" dirty="0" smtClean="0"/>
              <a:t>Start </a:t>
            </a:r>
            <a:r>
              <a:rPr lang="en-US" dirty="0"/>
              <a:t>over the summer. </a:t>
            </a:r>
            <a:endParaRPr lang="en-US" dirty="0" smtClean="0"/>
          </a:p>
          <a:p>
            <a:pPr algn="l"/>
            <a:endParaRPr lang="en-US" dirty="0"/>
          </a:p>
          <a:p>
            <a:pPr algn="l"/>
            <a:r>
              <a:rPr lang="en-US" dirty="0" smtClean="0"/>
              <a:t>A </a:t>
            </a:r>
            <a:r>
              <a:rPr lang="en-US" dirty="0"/>
              <a:t>week or two prior to the </a:t>
            </a:r>
            <a:r>
              <a:rPr lang="en-US" dirty="0" smtClean="0"/>
              <a:t>first day of school, </a:t>
            </a:r>
            <a:r>
              <a:rPr lang="en-US" dirty="0"/>
              <a:t>start having your child go to bed at a good time and get up early. </a:t>
            </a:r>
            <a:endParaRPr lang="en-US" dirty="0" smtClean="0"/>
          </a:p>
          <a:p>
            <a:pPr algn="l"/>
            <a:endParaRPr lang="en-US" dirty="0"/>
          </a:p>
          <a:p>
            <a:pPr algn="l"/>
            <a:r>
              <a:rPr lang="en-US" dirty="0" smtClean="0"/>
              <a:t>Practice </a:t>
            </a:r>
            <a:r>
              <a:rPr lang="en-US" dirty="0"/>
              <a:t>routines!</a:t>
            </a:r>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750224660"/>
      </p:ext>
    </p:extLst>
  </p:cSld>
  <p:clrMapOvr>
    <a:masterClrMapping/>
  </p:clrMapOvr>
  <mc:AlternateContent xmlns:mc="http://schemas.openxmlformats.org/markup-compatibility/2006" xmlns:p14="http://schemas.microsoft.com/office/powerpoint/2010/main">
    <mc:Choice Requires="p14">
      <p:transition spd="slow" p14:dur="2000" advTm="17372"/>
    </mc:Choice>
    <mc:Fallback xmlns="">
      <p:transition xmlns:p14="http://schemas.microsoft.com/office/powerpoint/2010/main" spd="slow" advTm="1737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3445639"/>
            <a:ext cx="6502400" cy="1754327"/>
          </a:xfrm>
          <a:prstGeom prst="rect">
            <a:avLst/>
          </a:prstGeom>
        </p:spPr>
        <p:txBody>
          <a:bodyPr>
            <a:spAutoFit/>
          </a:bodyPr>
          <a:lstStyle/>
          <a:p>
            <a:r>
              <a:rPr lang="en-US" dirty="0" smtClean="0">
                <a:hlinkClick r:id="rId4"/>
              </a:rPr>
              <a:t>Sesame Street Ready for Kindergarten Activities</a:t>
            </a:r>
            <a:endParaRPr lang="en-US" dirty="0" smtClean="0"/>
          </a:p>
          <a:p>
            <a:endParaRPr lang="en-US" dirty="0"/>
          </a:p>
        </p:txBody>
      </p:sp>
      <p:sp>
        <p:nvSpPr>
          <p:cNvPr id="3" name="Rectangle 2"/>
          <p:cNvSpPr/>
          <p:nvPr/>
        </p:nvSpPr>
        <p:spPr>
          <a:xfrm>
            <a:off x="3251200" y="1218715"/>
            <a:ext cx="6502400" cy="1754327"/>
          </a:xfrm>
          <a:prstGeom prst="rect">
            <a:avLst/>
          </a:prstGeom>
        </p:spPr>
        <p:txBody>
          <a:bodyPr>
            <a:spAutoFit/>
          </a:bodyPr>
          <a:lstStyle/>
          <a:p>
            <a:r>
              <a:rPr lang="en-US" dirty="0" smtClean="0">
                <a:hlinkClick r:id="rId5"/>
              </a:rPr>
              <a:t>Sesame Street Startin’ Kindergarten Song</a:t>
            </a:r>
            <a:endParaRPr lang="en-US" dirty="0" smtClean="0"/>
          </a:p>
          <a:p>
            <a:endParaRPr lang="en-US" dirty="0"/>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158494684"/>
      </p:ext>
    </p:extLst>
  </p:cSld>
  <p:clrMapOvr>
    <a:masterClrMapping/>
  </p:clrMapOvr>
  <mc:AlternateContent xmlns:mc="http://schemas.openxmlformats.org/markup-compatibility/2006" xmlns:p14="http://schemas.microsoft.com/office/powerpoint/2010/main">
    <mc:Choice Requires="p14">
      <p:transition spd="slow" p14:dur="2000" advTm="18420"/>
    </mc:Choice>
    <mc:Fallback xmlns="">
      <p:transition xmlns:p14="http://schemas.microsoft.com/office/powerpoint/2010/main" spd="slow" advTm="1842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200" y="1787704"/>
            <a:ext cx="6502400" cy="6186308"/>
          </a:xfrm>
          <a:prstGeom prst="rect">
            <a:avLst/>
          </a:prstGeom>
        </p:spPr>
        <p:txBody>
          <a:bodyPr>
            <a:spAutoFit/>
          </a:bodyPr>
          <a:lstStyle/>
          <a:p>
            <a:r>
              <a:rPr lang="en-US"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Thank you for listening to my presentation! Please reach out to me with specific questions or concerns! </a:t>
            </a:r>
            <a:endParaRPr lang="en-US"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n-US"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r>
              <a:rPr lang="en-US"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See you in September!</a:t>
            </a:r>
          </a:p>
          <a:p>
            <a:endParaRPr lang="en-US"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r>
              <a:rPr lang="en-US" sz="44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pfernandez@htsd.us</a:t>
            </a:r>
            <a:endParaRPr lang="en-US"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5" name="Sound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2039600" y="8788400"/>
            <a:ext cx="812800" cy="812800"/>
          </a:xfrm>
          <a:prstGeom prst="rect">
            <a:avLst/>
          </a:prstGeom>
        </p:spPr>
      </p:pic>
    </p:spTree>
    <p:custDataLst>
      <p:tags r:id="rId1"/>
    </p:custDataLst>
    <p:extLst>
      <p:ext uri="{BB962C8B-B14F-4D97-AF65-F5344CB8AC3E}">
        <p14:creationId xmlns:p14="http://schemas.microsoft.com/office/powerpoint/2010/main" val="3090909040"/>
      </p:ext>
    </p:extLst>
  </p:cSld>
  <p:clrMapOvr>
    <a:masterClrMapping/>
  </p:clrMapOvr>
  <mc:AlternateContent xmlns:mc="http://schemas.openxmlformats.org/markup-compatibility/2006" xmlns:p14="http://schemas.microsoft.com/office/powerpoint/2010/main">
    <mc:Choice Requires="p14">
      <p:transition spd="slow" p14:dur="2000" advTm="13100"/>
    </mc:Choice>
    <mc:Fallback xmlns="">
      <p:transition xmlns:p14="http://schemas.microsoft.com/office/powerpoint/2010/main" spd="slow" advTm="1310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900" decel="100000" fill="hold"/>
                                        <p:tgtEl>
                                          <p:spTgt spid="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
</p:tagLst>
</file>

<file path=ppt/tags/tag2.xml><?xml version="1.0" encoding="utf-8"?>
<p:tagLst xmlns:a="http://schemas.openxmlformats.org/drawingml/2006/main" xmlns:r="http://schemas.openxmlformats.org/officeDocument/2006/relationships" xmlns:p="http://schemas.openxmlformats.org/presentationml/2006/main">
  <p:tag name="TIMING" val="|1.5|2.1"/>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9"/>
</p:tagLst>
</file>

<file path=ppt/theme/_rels/theme2.xml.rels><?xml version="1.0" encoding="UTF-8" standalone="yes"?>
<Relationships xmlns="http://schemas.openxmlformats.org/package/2006/relationships"><Relationship Id="rId1" Type="http://schemas.openxmlformats.org/officeDocument/2006/relationships/image" Target="../media/image5.png"/></Relationships>
</file>

<file path=ppt/theme/theme1.xml><?xml version="1.0" encoding="utf-8"?>
<a:theme xmlns:a="http://schemas.openxmlformats.org/drawingml/2006/main" name="Summer">
  <a:themeElements>
    <a:clrScheme name="Summer">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Summer">
      <a:fillStyleLst>
        <a:solidFill>
          <a:schemeClr val="phClr"/>
        </a:solidFill>
        <a:solidFill>
          <a:schemeClr val="phClr">
            <a:tint val="90000"/>
            <a:satMod val="135000"/>
          </a:schemeClr>
        </a:solidFill>
        <a:solidFill>
          <a:schemeClr val="phClr">
            <a:shade val="80000"/>
            <a:satMod val="110000"/>
          </a:schemeClr>
        </a:solidFill>
      </a:fillStyleLst>
      <a:lnStyleLst>
        <a:ln w="9525" cap="flat" cmpd="sng" algn="ctr">
          <a:solidFill>
            <a:schemeClr val="phClr">
              <a:satMod val="135000"/>
            </a:schemeClr>
          </a:solidFill>
          <a:prstDash val="solid"/>
        </a:ln>
        <a:ln w="25400" cap="flat" cmpd="sng" algn="ctr">
          <a:solidFill>
            <a:schemeClr val="phClr">
              <a:satMod val="150000"/>
            </a:schemeClr>
          </a:solidFill>
          <a:prstDash val="solid"/>
        </a:ln>
        <a:ln w="38100" cap="flat" cmpd="sng" algn="ctr">
          <a:solidFill>
            <a:schemeClr val="phClr">
              <a:satMod val="150000"/>
            </a:schemeClr>
          </a:solidFill>
          <a:prstDash val="solid"/>
        </a:ln>
      </a:lnStyleLst>
      <a:effectStyleLst>
        <a:effectStyle>
          <a:effectLst/>
        </a:effectStyle>
        <a:effectStyle>
          <a:effectLst>
            <a:outerShdw blurRad="76200" sx="101000" sy="101000" algn="ctr" rotWithShape="0">
              <a:srgbClr val="000000">
                <a:alpha val="50000"/>
              </a:srgbClr>
            </a:outerShdw>
            <a:reflection blurRad="12700" stA="20000" endPos="35000" dist="63500" dir="5400000" sy="-100000" rotWithShape="0"/>
          </a:effectLst>
        </a:effectStyle>
        <a:effectStyle>
          <a:effectLst>
            <a:outerShdw blurRad="127000" sx="103000" sy="103000" algn="ctr" rotWithShape="0">
              <a:srgbClr val="FFFFFF">
                <a:alpha val="65000"/>
              </a:srgbClr>
            </a:outerShdw>
          </a:effectLst>
          <a:scene3d>
            <a:camera prst="orthographicFront">
              <a:rot lat="0" lon="0" rev="0"/>
            </a:camera>
            <a:lightRig rig="morning" dir="t">
              <a:rot lat="0" lon="0" rev="12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gs>
            <a:gs pos="100000">
              <a:schemeClr val="tx2"/>
            </a:gs>
          </a:gsLst>
          <a:lin ang="5400000" scaled="0"/>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Summer.thmx</Template>
  <TotalTime>271</TotalTime>
  <Words>2009</Words>
  <Application>Microsoft Macintosh PowerPoint</Application>
  <PresentationFormat>Custom</PresentationFormat>
  <Paragraphs>232</Paragraphs>
  <Slides>59</Slides>
  <Notes>3</Notes>
  <HiddenSlides>0</HiddenSlides>
  <MMClips>59</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Summer</vt:lpstr>
      <vt:lpstr>WELCOME TO KINDERGARTEN! </vt:lpstr>
      <vt:lpstr>This presentation will provide you with helpful hints, strategies and activities to prepare your student (and yourself!) for the start of Kindergarten! </vt:lpstr>
      <vt:lpstr>Before we start, a little bit about me. My name is Pamela Fernandez and I am the current School Counselor at Stoy, Strawbridge and Jennings.  This is me remote learning since March 16th!   Currently, most of my days are filled with Zooms. Zoom meetings. Zoom class check ins. Zoom social groups. Zoom individual sessions. I miss the kids and my co-workers so much! But I am fortunate for many things and that I can still "see" them.   Ok, now that you can put a face to the name, onto the most thrilling presentation of your lives!</vt:lpstr>
      <vt:lpstr>Ok…maybe not THAT thrilling…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KINDERGARTEN! </dc:title>
  <cp:lastModifiedBy>Pamela Fernandez</cp:lastModifiedBy>
  <cp:revision>34</cp:revision>
  <dcterms:modified xsi:type="dcterms:W3CDTF">2020-05-30T23:49:34Z</dcterms:modified>
</cp:coreProperties>
</file>