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  <p:sldMasterId id="2147483836" r:id="rId2"/>
  </p:sldMasterIdLst>
  <p:notesMasterIdLst>
    <p:notesMasterId r:id="rId13"/>
  </p:notesMasterIdLst>
  <p:handoutMasterIdLst>
    <p:handoutMasterId r:id="rId14"/>
  </p:handoutMasterIdLst>
  <p:sldIdLst>
    <p:sldId id="256" r:id="rId3"/>
    <p:sldId id="285" r:id="rId4"/>
    <p:sldId id="297" r:id="rId5"/>
    <p:sldId id="305" r:id="rId6"/>
    <p:sldId id="298" r:id="rId7"/>
    <p:sldId id="307" r:id="rId8"/>
    <p:sldId id="316" r:id="rId9"/>
    <p:sldId id="311" r:id="rId10"/>
    <p:sldId id="312" r:id="rId11"/>
    <p:sldId id="317" r:id="rId12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5pPr>
    <a:lvl6pPr marL="22860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6pPr>
    <a:lvl7pPr marL="27432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7pPr>
    <a:lvl8pPr marL="32004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8pPr>
    <a:lvl9pPr marL="3657600" algn="l" defTabSz="457200" rtl="0" eaLnBrk="1" latinLnBrk="0" hangingPunct="1">
      <a:defRPr sz="2400" kern="1200">
        <a:solidFill>
          <a:schemeClr val="folHlink"/>
        </a:solidFill>
        <a:latin typeface="Times New Roman" pitchFamily="84" charset="0"/>
        <a:ea typeface="ＭＳ Ｐゴシック" pitchFamily="84" charset="-128"/>
        <a:cs typeface="ＭＳ Ｐゴシック" pitchFamily="84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9" autoAdjust="0"/>
    <p:restoredTop sz="94660"/>
  </p:normalViewPr>
  <p:slideViewPr>
    <p:cSldViewPr>
      <p:cViewPr varScale="1">
        <p:scale>
          <a:sx n="140" d="100"/>
          <a:sy n="140" d="100"/>
        </p:scale>
        <p:origin x="-248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4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Relationship Id="rId3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6167433310398"/>
          <c:y val="0.140886241916683"/>
          <c:w val="0.424700943592635"/>
          <c:h val="0.80221289345275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19"/>
          <c:dLbls>
            <c:dLbl>
              <c:idx val="1"/>
              <c:layout>
                <c:manualLayout>
                  <c:x val="0.17017553605155"/>
                  <c:y val="-0.15103321853127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0.123124624808261"/>
                  <c:y val="0.016797075457224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Co-Curricular </a:t>
                    </a:r>
                    <a:r>
                      <a:rPr lang="en-US" dirty="0"/>
                      <a:t>Athletics
2%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73709223718373"/>
                  <c:y val="0.0027995125762040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Sheet1!$A$2:$A$6</c:f>
              <c:strCache>
                <c:ptCount val="5"/>
                <c:pt idx="0">
                  <c:v>Instructional Programs</c:v>
                </c:pt>
                <c:pt idx="1">
                  <c:v>Support Services</c:v>
                </c:pt>
                <c:pt idx="2">
                  <c:v>Co-curricular Athletics</c:v>
                </c:pt>
                <c:pt idx="3">
                  <c:v>Capital Equipment</c:v>
                </c:pt>
                <c:pt idx="4">
                  <c:v>Interest on Reserves</c:v>
                </c:pt>
              </c:strCache>
            </c:strRef>
          </c:cat>
          <c:val>
            <c:numRef>
              <c:f>Sheet1!$B$2:$B$6</c:f>
              <c:numCache>
                <c:formatCode>_(* #,##0_);_(* \(#,##0\);_(* "-"??_);_(@_)</c:formatCode>
                <c:ptCount val="5"/>
                <c:pt idx="0">
                  <c:v>1.3067063E7</c:v>
                </c:pt>
                <c:pt idx="1">
                  <c:v>1.8770161E7</c:v>
                </c:pt>
                <c:pt idx="2">
                  <c:v>773106.0</c:v>
                </c:pt>
                <c:pt idx="3">
                  <c:v>460800.0</c:v>
                </c:pt>
                <c:pt idx="4">
                  <c:v>6600.0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0.74747</cdr:x>
      <cdr:y>0.01667</cdr:y>
    </cdr:from>
    <cdr:to>
      <cdr:x>1</cdr:x>
      <cdr:y>0.41667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328592" y="72008"/>
          <a:ext cx="1800200" cy="17281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0.71717</cdr:x>
      <cdr:y>0.31667</cdr:y>
    </cdr:from>
    <cdr:to>
      <cdr:x>0.9899</cdr:x>
      <cdr:y>0.53226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835557" y="1413757"/>
          <a:ext cx="2219156" cy="962507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Instructional Programs</a:t>
          </a:r>
          <a:r>
            <a:rPr lang="en-US" b="1" dirty="0" smtClean="0"/>
            <a:t>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 - General &amp; </a:t>
          </a:r>
          <a:r>
            <a:rPr lang="en-US" dirty="0"/>
            <a:t>s</a:t>
          </a:r>
          <a:r>
            <a:rPr lang="en-US" dirty="0" smtClean="0"/>
            <a:t>pecial </a:t>
          </a:r>
          <a:r>
            <a:rPr lang="en-US" dirty="0"/>
            <a:t>e</a:t>
          </a:r>
          <a:r>
            <a:rPr lang="en-US" dirty="0" smtClean="0"/>
            <a:t>ducation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    related expenses, including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    salaries &amp; supplies</a:t>
          </a:r>
        </a:p>
        <a:p xmlns:a="http://schemas.openxmlformats.org/drawingml/2006/main">
          <a:r>
            <a:rPr lang="en-US" dirty="0" smtClean="0"/>
            <a:t>      - Out of district tuition</a:t>
          </a:r>
        </a:p>
        <a:p xmlns:a="http://schemas.openxmlformats.org/drawingml/2006/main">
          <a:endParaRPr lang="en-US" dirty="0" smtClean="0"/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</a:t>
          </a:r>
        </a:p>
        <a:p xmlns:a="http://schemas.openxmlformats.org/drawingml/2006/main">
          <a:r>
            <a:rPr lang="en-US" dirty="0"/>
            <a:t>	</a:t>
          </a:r>
          <a:endParaRPr lang="en-US" dirty="0" smtClean="0"/>
        </a:p>
        <a:p xmlns:a="http://schemas.openxmlformats.org/drawingml/2006/main">
          <a:endParaRPr lang="en-US" sz="1100" dirty="0" smtClean="0"/>
        </a:p>
      </cdr:txBody>
    </cdr:sp>
  </cdr:relSizeAnchor>
  <cdr:relSizeAnchor xmlns:cdr="http://schemas.openxmlformats.org/drawingml/2006/chartDrawing">
    <cdr:from>
      <cdr:x>0.0354</cdr:x>
      <cdr:y>0.40323</cdr:y>
    </cdr:from>
    <cdr:to>
      <cdr:x>0.27434</cdr:x>
      <cdr:y>0.83871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88032" y="1800201"/>
          <a:ext cx="1944216" cy="194421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000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Support Services: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Attendance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Health 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Guidance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Education media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Child Study Team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Administration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Custodial, maintenance &amp;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   grounds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 - Benefits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  - Transportation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0.75221</cdr:x>
      <cdr:y>0.01613</cdr:y>
    </cdr:from>
    <cdr:to>
      <cdr:x>0.9469</cdr:x>
      <cdr:y>0.22581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120680" y="72008"/>
          <a:ext cx="1584176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0.74336</cdr:x>
      <cdr:y>0.01613</cdr:y>
    </cdr:from>
    <cdr:to>
      <cdr:x>0.9823</cdr:x>
      <cdr:y>0.24194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048672" y="72008"/>
          <a:ext cx="1944216" cy="10081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0.76106</cdr:x>
      <cdr:y>0.03226</cdr:y>
    </cdr:from>
    <cdr:to>
      <cdr:x>0.99115</cdr:x>
      <cdr:y>0.17742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192672" y="144025"/>
          <a:ext cx="1872220" cy="648064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>
          <a:solidFill>
            <a:schemeClr val="tx2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Capital Equipment: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- Buses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 - Maintenance vehicles</a:t>
          </a:r>
        </a:p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0.00885</cdr:x>
      <cdr:y>0.06452</cdr:y>
    </cdr:from>
    <cdr:to>
      <cdr:x>0.20354</cdr:x>
      <cdr:y>0.20968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72008" y="288032"/>
          <a:ext cx="1584176" cy="64807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rgbClr val="000000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 smtClean="0"/>
            <a:t>Co-Curricular Athletics:</a:t>
          </a:r>
        </a:p>
        <a:p xmlns:a="http://schemas.openxmlformats.org/drawingml/2006/main">
          <a:r>
            <a:rPr lang="en-US" dirty="0"/>
            <a:t> </a:t>
          </a:r>
          <a:r>
            <a:rPr lang="en-US" dirty="0" smtClean="0"/>
            <a:t>  - Stipends</a:t>
          </a:r>
        </a:p>
        <a:p xmlns:a="http://schemas.openxmlformats.org/drawingml/2006/main">
          <a:r>
            <a:rPr lang="en-US" sz="1100" dirty="0"/>
            <a:t> </a:t>
          </a:r>
          <a:r>
            <a:rPr lang="en-US" sz="1100" dirty="0" smtClean="0"/>
            <a:t>  - Supplies</a:t>
          </a:r>
          <a:endParaRPr lang="en-US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8C66E9-9EC5-4441-9619-BEB1589DDD53}" type="datetimeFigureOut">
              <a:rPr lang="en-US" smtClean="0"/>
              <a:t>3/9/17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5FDE5-99AF-0948-A3C1-3480475B17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010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E0D413E-C1AD-40CE-8721-32E849CC9B97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188"/>
            <a:ext cx="5619750" cy="4189412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51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CD69098-D700-44FB-8C3F-5ED2EEBBEC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43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ＭＳ Ｐゴシック" pitchFamily="8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Placeholder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Placeholder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0C507-212B-4891-8CCA-06E391C06765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30BBD-08A9-4810-9715-FCED00995E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4E244-34C5-486E-A66C-001E16956CB8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99232-F463-4C0A-B28D-5801988399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F0134-1B5B-4360-8EDF-96A9ABBE2AD0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63D3F-EE60-4C50-8356-C100C649E7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8A1F1-2A09-4C98-85BA-881DDEFB98C3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2108-BBEB-45CD-A221-4EEA1E6B9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0840F-FA55-487A-9671-4B30ABE38FB7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2F84B-32D0-4C83-82BF-2502BE3369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88662-9C83-4496-8B4E-3B08DA750749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3027-11C7-4478-A82C-40FED15B65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3BCD9-68E5-4C49-A7F3-CE3B2A485CC1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6493E-8768-472A-A641-44E69F82543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61A34-ED01-48E3-8543-A193FE34B235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05CA-80C7-4D0E-A45D-4A937159CAE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437CD-8C41-481D-852E-167262B9D017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1FCFA-A511-4B83-BE18-2D89DC7C5A2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3484B-D0A2-4B11-AFC1-CAC539CE4CED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9B5F7-EA9B-4753-8CFD-9C00575D1C7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1D08B-7776-47C2-BE4F-103C71738EDA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9C4E-7196-4D41-B54B-85F18B3DEA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0C507-212B-4891-8CCA-06E391C0676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430BBD-08A9-4810-9715-FCED00995E1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34E244-34C5-486E-A66C-001E16956CB8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99232-F463-4C0A-B28D-5801988399F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F0134-1B5B-4360-8EDF-96A9ABBE2AD0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63D3F-EE60-4C50-8356-C100C649E7C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98A1F1-2A09-4C98-85BA-881DDEFB98C3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2108-BBEB-45CD-A221-4EEA1E6B906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60840F-FA55-487A-9671-4B30ABE38FB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2F84B-32D0-4C83-82BF-2502BE3369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88662-9C83-4496-8B4E-3B08DA750749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3027-11C7-4478-A82C-40FED15B65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3BCD9-68E5-4C49-A7F3-CE3B2A485CC1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6493E-8768-472A-A641-44E69F82543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61A34-ED01-48E3-8543-A193FE34B235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E05CA-80C7-4D0E-A45D-4A937159CAE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437CD-8C41-481D-852E-167262B9D01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1FCFA-A511-4B83-BE18-2D89DC7C5A2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3484B-D0A2-4B11-AFC1-CAC539CE4CED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9B5F7-EA9B-4753-8CFD-9C00575D1C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667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667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1D08B-7776-47C2-BE4F-103C71738EDA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19812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29C4E-7196-4D41-B54B-85F18B3DEAF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800" dirty="0"/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B2BD9F-9758-404A-94FC-17ACFBBF8077}" type="datetimeFigureOut">
              <a:rPr lang="en-US"/>
              <a:pPr>
                <a:defRPr/>
              </a:pPr>
              <a:t>3/9/17</a:t>
            </a:fld>
            <a:endParaRPr lang="en-US" dirty="0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98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77811E-B1D1-43B6-B75E-E00DABB72A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3" r:id="rId2"/>
    <p:sldLayoutId id="2147483832" r:id="rId3"/>
    <p:sldLayoutId id="2147483831" r:id="rId4"/>
    <p:sldLayoutId id="2147483830" r:id="rId5"/>
    <p:sldLayoutId id="2147483829" r:id="rId6"/>
    <p:sldLayoutId id="2147483828" r:id="rId7"/>
    <p:sldLayoutId id="2147483827" r:id="rId8"/>
    <p:sldLayoutId id="2147483826" r:id="rId9"/>
    <p:sldLayoutId id="2147483825" r:id="rId10"/>
    <p:sldLayoutId id="2147483835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30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600">
          <a:solidFill>
            <a:schemeClr val="tx1"/>
          </a:solidFill>
          <a:latin typeface="+mn-lt"/>
          <a:ea typeface="ＭＳ Ｐゴシック" pitchFamily="84" charset="-128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2300">
          <a:solidFill>
            <a:schemeClr val="tx1"/>
          </a:solidFill>
          <a:latin typeface="+mn-lt"/>
          <a:ea typeface="ＭＳ Ｐゴシック" pitchFamily="84" charset="-128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000">
          <a:solidFill>
            <a:schemeClr val="tx1"/>
          </a:solidFill>
          <a:latin typeface="+mn-lt"/>
          <a:ea typeface="ＭＳ Ｐゴシック" pitchFamily="84" charset="-128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9876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9877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 sz="1800" dirty="0">
              <a:solidFill>
                <a:srgbClr val="003366"/>
              </a:solidFill>
            </a:endParaRP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3B2BD9F-9758-404A-94FC-17ACFBBF8077}" type="datetimeFigureOut">
              <a:rPr lang="en-US">
                <a:solidFill>
                  <a:srgbClr val="000000"/>
                </a:solidFill>
              </a:rPr>
              <a:pPr>
                <a:defRPr/>
              </a:pPr>
              <a:t>3/9/17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9880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F77811E-B1D1-43B6-B75E-E00DABB72A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ＭＳ Ｐゴシック" pitchFamily="84" charset="-128"/>
          <a:cs typeface="ＭＳ Ｐゴシック" pitchFamily="84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  <a:ea typeface="ＭＳ Ｐゴシック" pitchFamily="84" charset="-128"/>
          <a:cs typeface="ＭＳ Ｐゴシック" pitchFamily="8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imes New Roman" pitchFamily="8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3000">
          <a:solidFill>
            <a:schemeClr val="tx1"/>
          </a:solidFill>
          <a:latin typeface="+mn-lt"/>
          <a:ea typeface="ＭＳ Ｐゴシック" pitchFamily="84" charset="-128"/>
          <a:cs typeface="ＭＳ Ｐゴシック" pitchFamily="84" charset="-128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600">
          <a:solidFill>
            <a:schemeClr val="tx1"/>
          </a:solidFill>
          <a:latin typeface="+mn-lt"/>
          <a:ea typeface="ＭＳ Ｐゴシック" pitchFamily="84" charset="-128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o"/>
        <a:defRPr sz="2300">
          <a:solidFill>
            <a:schemeClr val="tx1"/>
          </a:solidFill>
          <a:latin typeface="+mn-lt"/>
          <a:ea typeface="ＭＳ Ｐゴシック" pitchFamily="84" charset="-128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84" charset="2"/>
        <a:buChar char="n"/>
        <a:defRPr sz="2000">
          <a:solidFill>
            <a:schemeClr val="tx1"/>
          </a:solidFill>
          <a:latin typeface="+mn-lt"/>
          <a:ea typeface="ＭＳ Ｐゴシック" pitchFamily="84" charset="-128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84" charset="2"/>
        <a:buChar char="§"/>
        <a:defRPr sz="2000">
          <a:solidFill>
            <a:schemeClr val="tx1"/>
          </a:solidFill>
          <a:latin typeface="+mn-lt"/>
          <a:ea typeface="ＭＳ Ｐゴシック" pitchFamily="84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0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381000" y="685800"/>
            <a:ext cx="8458200" cy="4724400"/>
          </a:xfrm>
        </p:spPr>
        <p:txBody>
          <a:bodyPr anchor="t"/>
          <a:lstStyle/>
          <a:p>
            <a:pPr algn="ctr" eaLnBrk="1" hangingPunct="1">
              <a:defRPr/>
            </a:pPr>
            <a:r>
              <a:rPr lang="en-US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The </a:t>
            </a:r>
            <a:r>
              <a:rPr lang="en-US" sz="4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2017-18 </a:t>
            </a:r>
            <a:r>
              <a:rPr lang="en-US" sz="4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Budget</a:t>
            </a:r>
            <a: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2400" b="1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2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First in a Series of Meetings – Goals &amp; Highlights</a:t>
            </a:r>
            <a:br>
              <a:rPr lang="en-US" sz="2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3200" b="1" i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 </a:t>
            </a:r>
            <a:r>
              <a:rPr lang="en-US" sz="24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24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Bonnie J. Edwards, </a:t>
            </a: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Superintendent</a:t>
            </a:r>
            <a:b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Jennifer Gauld, </a:t>
            </a: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School Business Administrator / Board Secretary</a:t>
            </a: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Elizabeth </a:t>
            </a: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Mennig</a:t>
            </a:r>
            <a:r>
              <a:rPr lang="en-US" sz="18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, </a:t>
            </a:r>
            <a:r>
              <a:rPr lang="en-US" sz="18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Assistant Superintendent for Curriculum and Instruction </a:t>
            </a:r>
            <a: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1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/>
            </a:r>
            <a:br>
              <a:rPr lang="en-US" sz="1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</a:br>
            <a:r>
              <a:rPr 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+mj-ea"/>
                <a:cs typeface="+mj-cs"/>
              </a:rPr>
              <a:t>Haddon Township Board of Education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6096000" y="5775325"/>
            <a:ext cx="2514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b="1" dirty="0" smtClean="0"/>
              <a:t>February 16, 2017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Calendar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05000"/>
            <a:ext cx="8272462" cy="4548336"/>
          </a:xfrm>
        </p:spPr>
        <p:txBody>
          <a:bodyPr/>
          <a:lstStyle/>
          <a:p>
            <a:pPr eaLnBrk="1" hangingPunct="1"/>
            <a:r>
              <a:rPr lang="en-US" sz="2400" i="1" dirty="0" smtClean="0">
                <a:solidFill>
                  <a:schemeClr val="folHlink"/>
                </a:solidFill>
              </a:rPr>
              <a:t>January 2017 </a:t>
            </a:r>
            <a:r>
              <a:rPr lang="en-US" sz="2400" dirty="0" smtClean="0">
                <a:solidFill>
                  <a:schemeClr val="folHlink"/>
                </a:solidFill>
              </a:rPr>
              <a:t>– Meetings with individual administrators to address staffing needs and additional non-staffing requests</a:t>
            </a:r>
            <a:endParaRPr lang="en-US" sz="2400" dirty="0">
              <a:solidFill>
                <a:schemeClr val="folHlink"/>
              </a:solidFill>
            </a:endParaRPr>
          </a:p>
          <a:p>
            <a:pPr eaLnBrk="1" hangingPunct="1"/>
            <a:r>
              <a:rPr lang="en-US" sz="2400" i="1" dirty="0" smtClean="0">
                <a:solidFill>
                  <a:schemeClr val="folHlink"/>
                </a:solidFill>
              </a:rPr>
              <a:t>February 16, 2017 </a:t>
            </a:r>
            <a:r>
              <a:rPr lang="en-US" sz="2400" dirty="0" smtClean="0">
                <a:solidFill>
                  <a:schemeClr val="folHlink"/>
                </a:solidFill>
              </a:rPr>
              <a:t>– Proposed budget </a:t>
            </a:r>
            <a:r>
              <a:rPr lang="en-US" sz="2400" dirty="0">
                <a:solidFill>
                  <a:schemeClr val="folHlink"/>
                </a:solidFill>
              </a:rPr>
              <a:t>g</a:t>
            </a:r>
            <a:r>
              <a:rPr lang="en-US" sz="2400" dirty="0" smtClean="0">
                <a:solidFill>
                  <a:schemeClr val="folHlink"/>
                </a:solidFill>
              </a:rPr>
              <a:t>oals &amp; highlights</a:t>
            </a:r>
            <a:r>
              <a:rPr lang="en-US" sz="2400" dirty="0">
                <a:solidFill>
                  <a:schemeClr val="folHlink"/>
                </a:solidFill>
              </a:rPr>
              <a:t> –</a:t>
            </a:r>
            <a:r>
              <a:rPr lang="en-US" sz="2400" b="1" dirty="0" smtClean="0">
                <a:solidFill>
                  <a:schemeClr val="folHlink"/>
                </a:solidFill>
              </a:rPr>
              <a:t>expenditure</a:t>
            </a:r>
            <a:r>
              <a:rPr lang="en-US" sz="2400" dirty="0" smtClean="0">
                <a:solidFill>
                  <a:schemeClr val="folHlink"/>
                </a:solidFill>
              </a:rPr>
              <a:t> </a:t>
            </a:r>
            <a:r>
              <a:rPr lang="en-US" sz="2400" b="1" dirty="0" smtClean="0">
                <a:solidFill>
                  <a:schemeClr val="folHlink"/>
                </a:solidFill>
              </a:rPr>
              <a:t>side only </a:t>
            </a:r>
            <a:r>
              <a:rPr lang="en-US" sz="2400" dirty="0" smtClean="0">
                <a:solidFill>
                  <a:schemeClr val="folHlink"/>
                </a:solidFill>
              </a:rPr>
              <a:t>– awaiting receipt of state aid figures</a:t>
            </a:r>
            <a:endParaRPr lang="en-US" sz="2400" i="1" dirty="0" smtClean="0">
              <a:solidFill>
                <a:schemeClr val="folHlink"/>
              </a:solidFill>
            </a:endParaRPr>
          </a:p>
          <a:p>
            <a:pPr eaLnBrk="1" hangingPunct="1"/>
            <a:r>
              <a:rPr lang="en-US" sz="2400" i="1" dirty="0" smtClean="0">
                <a:solidFill>
                  <a:schemeClr val="folHlink"/>
                </a:solidFill>
              </a:rPr>
              <a:t>March 2, 2017 </a:t>
            </a:r>
            <a:r>
              <a:rPr lang="en-US" sz="2400" dirty="0">
                <a:solidFill>
                  <a:schemeClr val="folHlink"/>
                </a:solidFill>
              </a:rPr>
              <a:t>– </a:t>
            </a:r>
            <a:r>
              <a:rPr lang="en-US" sz="2400" dirty="0" smtClean="0">
                <a:solidFill>
                  <a:schemeClr val="folHlink"/>
                </a:solidFill>
              </a:rPr>
              <a:t>Review of preliminary budget (tentative)</a:t>
            </a:r>
          </a:p>
          <a:p>
            <a:pPr eaLnBrk="1" hangingPunct="1"/>
            <a:r>
              <a:rPr lang="en-US" sz="2400" dirty="0" smtClean="0">
                <a:solidFill>
                  <a:schemeClr val="folHlink"/>
                </a:solidFill>
              </a:rPr>
              <a:t> </a:t>
            </a:r>
            <a:r>
              <a:rPr lang="en-US" sz="2400" i="1" dirty="0">
                <a:solidFill>
                  <a:schemeClr val="folHlink"/>
                </a:solidFill>
              </a:rPr>
              <a:t>March 9</a:t>
            </a:r>
            <a:r>
              <a:rPr lang="en-US" sz="2400" i="1" dirty="0" smtClean="0">
                <a:solidFill>
                  <a:schemeClr val="folHlink"/>
                </a:solidFill>
              </a:rPr>
              <a:t>, 2017 </a:t>
            </a:r>
            <a:r>
              <a:rPr lang="en-US" sz="2400" dirty="0">
                <a:solidFill>
                  <a:schemeClr val="folHlink"/>
                </a:solidFill>
              </a:rPr>
              <a:t>– R</a:t>
            </a:r>
            <a:r>
              <a:rPr lang="en-US" sz="2400" dirty="0" smtClean="0">
                <a:solidFill>
                  <a:schemeClr val="folHlink"/>
                </a:solidFill>
              </a:rPr>
              <a:t>eview </a:t>
            </a:r>
            <a:r>
              <a:rPr lang="en-US" sz="2400" dirty="0">
                <a:solidFill>
                  <a:schemeClr val="folHlink"/>
                </a:solidFill>
              </a:rPr>
              <a:t>of preliminary </a:t>
            </a:r>
            <a:r>
              <a:rPr lang="en-US" sz="2400" dirty="0" smtClean="0">
                <a:solidFill>
                  <a:schemeClr val="folHlink"/>
                </a:solidFill>
              </a:rPr>
              <a:t>budget with State Aid numbers </a:t>
            </a:r>
          </a:p>
          <a:p>
            <a:pPr eaLnBrk="1" hangingPunct="1"/>
            <a:r>
              <a:rPr lang="en-US" sz="2400" i="1" dirty="0" smtClean="0">
                <a:solidFill>
                  <a:schemeClr val="folHlink"/>
                </a:solidFill>
              </a:rPr>
              <a:t>March 16, 2017 – </a:t>
            </a:r>
            <a:r>
              <a:rPr lang="en-US" sz="2400" dirty="0">
                <a:solidFill>
                  <a:schemeClr val="folHlink"/>
                </a:solidFill>
              </a:rPr>
              <a:t>A</a:t>
            </a:r>
            <a:r>
              <a:rPr lang="en-US" sz="2400" dirty="0" smtClean="0">
                <a:solidFill>
                  <a:schemeClr val="folHlink"/>
                </a:solidFill>
              </a:rPr>
              <a:t>pproval </a:t>
            </a:r>
            <a:r>
              <a:rPr lang="en-US" sz="2400" dirty="0">
                <a:solidFill>
                  <a:schemeClr val="folHlink"/>
                </a:solidFill>
              </a:rPr>
              <a:t>of the preliminary budget  for submission to County Office of Education</a:t>
            </a:r>
            <a:r>
              <a:rPr lang="en-US" sz="2400" i="1" dirty="0">
                <a:solidFill>
                  <a:schemeClr val="folHlink"/>
                </a:solidFill>
              </a:rPr>
              <a:t> </a:t>
            </a:r>
            <a:endParaRPr lang="en-US" sz="2400" dirty="0">
              <a:solidFill>
                <a:schemeClr val="folHlink"/>
              </a:solidFill>
            </a:endParaRPr>
          </a:p>
          <a:p>
            <a:pPr eaLnBrk="1" hangingPunct="1"/>
            <a:r>
              <a:rPr lang="en-US" sz="2400" i="1" dirty="0" smtClean="0">
                <a:solidFill>
                  <a:schemeClr val="folHlink"/>
                </a:solidFill>
              </a:rPr>
              <a:t>May 4, 2017 </a:t>
            </a:r>
            <a:r>
              <a:rPr lang="en-US" sz="2400" dirty="0" smtClean="0">
                <a:solidFill>
                  <a:schemeClr val="folHlink"/>
                </a:solidFill>
              </a:rPr>
              <a:t>– Public hearing and adoption of 2017-18 budget</a:t>
            </a:r>
            <a:endParaRPr lang="en-US" sz="2400" dirty="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Assumptions 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for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2017-2018</a:t>
            </a: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844824"/>
            <a:ext cx="8272462" cy="4771256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Continuation of flat state </a:t>
            </a:r>
            <a:r>
              <a:rPr lang="en-US" sz="2800" dirty="0">
                <a:solidFill>
                  <a:schemeClr val="folHlink"/>
                </a:solidFill>
              </a:rPr>
              <a:t>a</a:t>
            </a:r>
            <a:r>
              <a:rPr lang="en-US" sz="2800" dirty="0" smtClean="0">
                <a:solidFill>
                  <a:schemeClr val="folHlink"/>
                </a:solidFill>
              </a:rPr>
              <a:t>id</a:t>
            </a:r>
            <a:endParaRPr lang="en-US" sz="2800" dirty="0">
              <a:solidFill>
                <a:schemeClr val="folHlink"/>
              </a:solidFill>
            </a:endParaRPr>
          </a:p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2% increase in local tax levy</a:t>
            </a:r>
          </a:p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Maintain existing staffing, programs and services</a:t>
            </a:r>
          </a:p>
          <a:p>
            <a:pPr eaLnBrk="1" hangingPunct="1"/>
            <a:r>
              <a:rPr lang="en-US" sz="2800" dirty="0" smtClean="0">
                <a:solidFill>
                  <a:schemeClr val="folHlink"/>
                </a:solidFill>
              </a:rPr>
              <a:t>State </a:t>
            </a:r>
            <a:r>
              <a:rPr lang="en-US" sz="2800" dirty="0">
                <a:solidFill>
                  <a:schemeClr val="folHlink"/>
                </a:solidFill>
              </a:rPr>
              <a:t>a</a:t>
            </a:r>
            <a:r>
              <a:rPr lang="en-US" sz="2800" dirty="0" smtClean="0">
                <a:solidFill>
                  <a:schemeClr val="folHlink"/>
                </a:solidFill>
              </a:rPr>
              <a:t>id numbers available on or about March 2, 2017 and will be included in the March 9, 2017 presentation</a:t>
            </a:r>
            <a:endParaRPr lang="en-US" sz="2800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46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Review of 2016-2017 District Goals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05000"/>
            <a:ext cx="8272462" cy="4267200"/>
          </a:xfrm>
        </p:spPr>
        <p:txBody>
          <a:bodyPr/>
          <a:lstStyle/>
          <a:p>
            <a:r>
              <a:rPr lang="en-US" sz="1800" dirty="0">
                <a:solidFill>
                  <a:srgbClr val="000073"/>
                </a:solidFill>
              </a:rPr>
              <a:t>Complete all Phase I referendum projects (elevators/stair tower additions, new MPR and classroom spaces at </a:t>
            </a:r>
            <a:r>
              <a:rPr lang="en-US" sz="1800" dirty="0" err="1">
                <a:solidFill>
                  <a:srgbClr val="000073"/>
                </a:solidFill>
              </a:rPr>
              <a:t>Stoy</a:t>
            </a:r>
            <a:r>
              <a:rPr lang="en-US" sz="1800" dirty="0">
                <a:solidFill>
                  <a:srgbClr val="000073"/>
                </a:solidFill>
              </a:rPr>
              <a:t> and Strawbridge) and Phase II projects (mechanical upgrades, renovations of interior spaces, exterior doors, interior doors, and re-roofing) for elementary schools and HTHS, as well as all electrical system upgrades (door controls, cameras, fire alarms, and clocks). </a:t>
            </a:r>
          </a:p>
          <a:p>
            <a:r>
              <a:rPr lang="en-US" sz="1800" dirty="0">
                <a:solidFill>
                  <a:srgbClr val="000073"/>
                </a:solidFill>
              </a:rPr>
              <a:t>Provide ongoing, targeted professional development to support teachers’ ability to enhance instruction and assessment (Math in Focus, Creative Curriculum, and use of technology). </a:t>
            </a:r>
          </a:p>
          <a:p>
            <a:r>
              <a:rPr lang="en-US" sz="1800" dirty="0">
                <a:solidFill>
                  <a:srgbClr val="000073"/>
                </a:solidFill>
              </a:rPr>
              <a:t>Revise and align the elementary, middle and high school math, language arts and science curricula with the updated New Jersey approved standards (New Jersey Student Learning Standards &amp; Next Generation Science Standards). </a:t>
            </a:r>
            <a:endParaRPr lang="en-US" sz="1800" dirty="0" smtClean="0">
              <a:solidFill>
                <a:srgbClr val="000073"/>
              </a:solidFill>
            </a:endParaRPr>
          </a:p>
          <a:p>
            <a:r>
              <a:rPr lang="en-US" sz="1800" dirty="0">
                <a:solidFill>
                  <a:srgbClr val="000073"/>
                </a:solidFill>
              </a:rPr>
              <a:t>Create new and enhance existing pathways for community members to learn about and engage with Haddon Township Public Schools (areas including referendum project completion, technology, academics, and adult education). </a:t>
            </a:r>
          </a:p>
          <a:p>
            <a:endParaRPr lang="en-US" sz="1800" dirty="0"/>
          </a:p>
          <a:p>
            <a:endParaRPr lang="en-US" sz="2200" dirty="0">
              <a:solidFill>
                <a:srgbClr val="0000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955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Priorities 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for 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2017-2018</a:t>
            </a:r>
            <a:r>
              <a:rPr lang="en-US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 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72816"/>
            <a:ext cx="8272462" cy="42672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000073"/>
                </a:solidFill>
              </a:rPr>
              <a:t>Meet our district goals</a:t>
            </a:r>
          </a:p>
          <a:p>
            <a:pPr eaLnBrk="1" hangingPunct="1"/>
            <a:r>
              <a:rPr lang="en-US" sz="2800" dirty="0" smtClean="0">
                <a:solidFill>
                  <a:srgbClr val="000073"/>
                </a:solidFill>
              </a:rPr>
              <a:t>Maintain our facilities</a:t>
            </a:r>
          </a:p>
          <a:p>
            <a:pPr eaLnBrk="1" hangingPunct="1"/>
            <a:r>
              <a:rPr lang="en-US" sz="2800" dirty="0" smtClean="0">
                <a:solidFill>
                  <a:srgbClr val="000073"/>
                </a:solidFill>
              </a:rPr>
              <a:t>Maintain existing </a:t>
            </a:r>
            <a:r>
              <a:rPr lang="en-US" sz="2800" dirty="0">
                <a:solidFill>
                  <a:srgbClr val="000073"/>
                </a:solidFill>
              </a:rPr>
              <a:t>academic, athletic, and aesthetic </a:t>
            </a:r>
            <a:r>
              <a:rPr lang="en-US" sz="2800" dirty="0" smtClean="0">
                <a:solidFill>
                  <a:srgbClr val="000073"/>
                </a:solidFill>
              </a:rPr>
              <a:t>programs</a:t>
            </a:r>
          </a:p>
          <a:p>
            <a:pPr eaLnBrk="1" hangingPunct="1"/>
            <a:r>
              <a:rPr lang="en-US" sz="2800" dirty="0" smtClean="0">
                <a:solidFill>
                  <a:srgbClr val="000073"/>
                </a:solidFill>
              </a:rPr>
              <a:t>Address student support needs</a:t>
            </a:r>
            <a:endParaRPr lang="en-US" sz="2800" dirty="0">
              <a:solidFill>
                <a:srgbClr val="000073"/>
              </a:solidFill>
            </a:endParaRPr>
          </a:p>
          <a:p>
            <a:pPr eaLnBrk="1" hangingPunct="1"/>
            <a:endParaRPr lang="en-US" sz="2800" dirty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8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2304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Highlights 2017-18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700808"/>
            <a:ext cx="8325742" cy="4752528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chemeClr val="folHlink"/>
                </a:solidFill>
              </a:rPr>
              <a:t>District-wide facilities upgrades and maintenance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Safety and security 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Replace pocket lunch tables at one elementary school 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Replace 1 out-of-date bus – 24 passenger (#6)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2 way radios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Security camera upgrades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Security alarm system upgrades</a:t>
            </a:r>
          </a:p>
          <a:p>
            <a:pPr lvl="1" eaLnBrk="1" hangingPunct="1"/>
            <a:endParaRPr lang="en-US" sz="27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960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Highlights 2017-18 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(cont’d) 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72816"/>
            <a:ext cx="8325742" cy="4752528"/>
          </a:xfrm>
        </p:spPr>
        <p:txBody>
          <a:bodyPr/>
          <a:lstStyle/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Maintenance </a:t>
            </a:r>
            <a:r>
              <a:rPr lang="en-US" sz="2400" dirty="0">
                <a:solidFill>
                  <a:schemeClr val="folHlink"/>
                </a:solidFill>
              </a:rPr>
              <a:t>(</a:t>
            </a:r>
            <a:r>
              <a:rPr lang="en-US" sz="2400" dirty="0" smtClean="0">
                <a:solidFill>
                  <a:schemeClr val="folHlink"/>
                </a:solidFill>
              </a:rPr>
              <a:t>on-going)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District-wide painting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Replace vinyl asbestos tile with vinyl composite tile according to schedule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Concrete replacement as needed</a:t>
            </a:r>
          </a:p>
          <a:p>
            <a:pPr marL="909637" lvl="2" indent="0" eaLnBrk="1" hangingPunct="1">
              <a:buNone/>
            </a:pPr>
            <a:endParaRPr lang="en-US" sz="24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170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Highlights 2017-18 (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cont’d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6738" y="1905000"/>
            <a:ext cx="8325742" cy="4548336"/>
          </a:xfrm>
        </p:spPr>
        <p:txBody>
          <a:bodyPr/>
          <a:lstStyle/>
          <a:p>
            <a:pPr eaLnBrk="1" hangingPunct="1"/>
            <a:r>
              <a:rPr lang="en-US" sz="2400" dirty="0" smtClean="0">
                <a:solidFill>
                  <a:schemeClr val="folHlink"/>
                </a:solidFill>
              </a:rPr>
              <a:t>Technology maintenance and enhancement</a:t>
            </a:r>
          </a:p>
          <a:p>
            <a:pPr lvl="1" eaLnBrk="1" hangingPunct="1"/>
            <a:r>
              <a:rPr lang="en-US" sz="2400" dirty="0" err="1" smtClean="0">
                <a:solidFill>
                  <a:schemeClr val="folHlink"/>
                </a:solidFill>
              </a:rPr>
              <a:t>iPad</a:t>
            </a:r>
            <a:r>
              <a:rPr lang="en-US" sz="2400" dirty="0" smtClean="0">
                <a:solidFill>
                  <a:schemeClr val="folHlink"/>
                </a:solidFill>
              </a:rPr>
              <a:t> replacement/upgrade  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Consolidate district servers</a:t>
            </a:r>
          </a:p>
          <a:p>
            <a:pPr eaLnBrk="1" hangingPunct="1"/>
            <a:r>
              <a:rPr lang="en-US" sz="2400" dirty="0" smtClean="0">
                <a:solidFill>
                  <a:schemeClr val="folHlink"/>
                </a:solidFill>
              </a:rPr>
              <a:t>Support for in-district programming </a:t>
            </a:r>
            <a:r>
              <a:rPr lang="en-US" sz="2400" dirty="0">
                <a:solidFill>
                  <a:schemeClr val="folHlink"/>
                </a:solidFill>
              </a:rPr>
              <a:t>for students with </a:t>
            </a:r>
            <a:r>
              <a:rPr lang="en-US" sz="2400" dirty="0" smtClean="0">
                <a:solidFill>
                  <a:schemeClr val="folHlink"/>
                </a:solidFill>
              </a:rPr>
              <a:t>disabilities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Paraprofessional support and training</a:t>
            </a:r>
            <a:endParaRPr lang="en-US" sz="2400" dirty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100" dirty="0" smtClean="0">
              <a:solidFill>
                <a:schemeClr val="folHlink"/>
              </a:solidFill>
            </a:endParaRPr>
          </a:p>
          <a:p>
            <a:pPr marL="471487" lvl="1" indent="0" eaLnBrk="1" hangingPunct="1">
              <a:buNone/>
            </a:pPr>
            <a:endParaRPr lang="en-US" sz="2400" dirty="0" smtClean="0">
              <a:solidFill>
                <a:schemeClr val="folHlink"/>
              </a:solidFill>
            </a:endParaRPr>
          </a:p>
          <a:p>
            <a:pPr lvl="1" eaLnBrk="1" hangingPunct="1"/>
            <a:endParaRPr lang="en-US" sz="2400" dirty="0" smtClean="0">
              <a:solidFill>
                <a:schemeClr val="folHlink"/>
              </a:solidFill>
            </a:endParaRPr>
          </a:p>
          <a:p>
            <a:pPr lvl="1" eaLnBrk="1" hangingPunct="1"/>
            <a:endParaRPr lang="en-US" sz="2400" dirty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879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Budget Highlights 2017-18 (</a:t>
            </a:r>
            <a:r>
              <a:rPr lang="en-US" sz="40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cont’d</a:t>
            </a:r>
            <a:r>
              <a:rPr lang="en-US" sz="40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)</a:t>
            </a:r>
            <a:endParaRPr lang="en-US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772816"/>
            <a:ext cx="8325742" cy="2808312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folHlink"/>
                </a:solidFill>
              </a:rPr>
              <a:t>Curriculum </a:t>
            </a:r>
            <a:r>
              <a:rPr lang="en-US" sz="2400" dirty="0" smtClean="0">
                <a:solidFill>
                  <a:schemeClr val="folHlink"/>
                </a:solidFill>
              </a:rPr>
              <a:t>and assessment </a:t>
            </a:r>
            <a:endParaRPr lang="en-US" sz="2400" dirty="0">
              <a:solidFill>
                <a:schemeClr val="folHlink"/>
              </a:solidFill>
            </a:endParaRPr>
          </a:p>
          <a:p>
            <a:pPr lvl="1" eaLnBrk="1" hangingPunct="1"/>
            <a:r>
              <a:rPr lang="en-US" sz="2400" dirty="0">
                <a:solidFill>
                  <a:schemeClr val="folHlink"/>
                </a:solidFill>
              </a:rPr>
              <a:t>Math </a:t>
            </a:r>
          </a:p>
          <a:p>
            <a:pPr lvl="2" eaLnBrk="1" hangingPunct="1"/>
            <a:r>
              <a:rPr lang="en-US" sz="2400" dirty="0">
                <a:solidFill>
                  <a:schemeClr val="folHlink"/>
                </a:solidFill>
              </a:rPr>
              <a:t>Elementary </a:t>
            </a:r>
            <a:r>
              <a:rPr lang="en-US" sz="2400" dirty="0" smtClean="0">
                <a:solidFill>
                  <a:schemeClr val="folHlink"/>
                </a:solidFill>
              </a:rPr>
              <a:t>adoption  - 4</a:t>
            </a:r>
            <a:r>
              <a:rPr lang="en-US" sz="2400" baseline="30000" dirty="0" smtClean="0">
                <a:solidFill>
                  <a:schemeClr val="folHlink"/>
                </a:solidFill>
              </a:rPr>
              <a:t>th</a:t>
            </a:r>
            <a:r>
              <a:rPr lang="en-US" sz="2400" dirty="0" smtClean="0">
                <a:solidFill>
                  <a:schemeClr val="folHlink"/>
                </a:solidFill>
              </a:rPr>
              <a:t> grade</a:t>
            </a:r>
            <a:endParaRPr lang="en-US" sz="2400" dirty="0">
              <a:solidFill>
                <a:schemeClr val="folHlink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Science</a:t>
            </a:r>
          </a:p>
          <a:p>
            <a:pPr lvl="2" eaLnBrk="1" hangingPunct="1"/>
            <a:r>
              <a:rPr lang="en-US" sz="2400" dirty="0" smtClean="0">
                <a:solidFill>
                  <a:schemeClr val="folHlink"/>
                </a:solidFill>
              </a:rPr>
              <a:t>Elementary adoption</a:t>
            </a:r>
          </a:p>
          <a:p>
            <a:pPr lvl="1" eaLnBrk="1" hangingPunct="1"/>
            <a:r>
              <a:rPr lang="en-US" sz="2400" dirty="0" smtClean="0">
                <a:solidFill>
                  <a:schemeClr val="folHlink"/>
                </a:solidFill>
              </a:rPr>
              <a:t>Preschool assessment</a:t>
            </a:r>
          </a:p>
          <a:p>
            <a:pPr eaLnBrk="1" hangingPunct="1"/>
            <a:r>
              <a:rPr lang="en-US" sz="2400" dirty="0">
                <a:solidFill>
                  <a:schemeClr val="folHlink"/>
                </a:solidFill>
              </a:rPr>
              <a:t>New high school course offerings </a:t>
            </a:r>
          </a:p>
          <a:p>
            <a:pPr lvl="1" eaLnBrk="1" hangingPunct="1"/>
            <a:r>
              <a:rPr lang="en-US" sz="2400" dirty="0">
                <a:solidFill>
                  <a:schemeClr val="folHlink"/>
                </a:solidFill>
              </a:rPr>
              <a:t>AP Physics</a:t>
            </a:r>
          </a:p>
          <a:p>
            <a:pPr lvl="1" eaLnBrk="1" hangingPunct="1"/>
            <a:r>
              <a:rPr lang="en-US" sz="2400" dirty="0">
                <a:solidFill>
                  <a:schemeClr val="folHlink"/>
                </a:solidFill>
              </a:rPr>
              <a:t>AP Chemistry &amp; Biology open to juniors and seniors</a:t>
            </a:r>
          </a:p>
          <a:p>
            <a:pPr eaLnBrk="1" hangingPunct="1"/>
            <a:r>
              <a:rPr lang="en-US" sz="2400" dirty="0">
                <a:solidFill>
                  <a:schemeClr val="folHlink"/>
                </a:solidFill>
              </a:rPr>
              <a:t>Data warehousing</a:t>
            </a:r>
          </a:p>
          <a:p>
            <a:pPr eaLnBrk="1" hangingPunct="1"/>
            <a:endParaRPr lang="en-US" sz="2800" dirty="0" smtClean="0">
              <a:solidFill>
                <a:schemeClr val="folHlink"/>
              </a:solidFill>
            </a:endParaRPr>
          </a:p>
          <a:p>
            <a:pPr marL="0" indent="0" eaLnBrk="1" hangingPunct="1">
              <a:buNone/>
            </a:pPr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  <a:p>
            <a:pPr eaLnBrk="1" hangingPunct="1"/>
            <a:endParaRPr lang="en-US" sz="2200" dirty="0" smtClean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034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11560" y="188640"/>
            <a:ext cx="8001000" cy="1216025"/>
          </a:xfrm>
        </p:spPr>
        <p:txBody>
          <a:bodyPr/>
          <a:lstStyle/>
          <a:p>
            <a:r>
              <a:rPr lang="en-US" sz="3600" b="1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Expenditure Budget by Major Function</a:t>
            </a:r>
            <a:endParaRPr lang="en-US" sz="3600" b="1" dirty="0">
              <a:solidFill>
                <a:schemeClr val="folHlink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129473277"/>
              </p:ext>
            </p:extLst>
          </p:nvPr>
        </p:nvGraphicFramePr>
        <p:xfrm>
          <a:off x="323528" y="1772816"/>
          <a:ext cx="813690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480778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folHlink"/>
            </a:solidFill>
            <a:effectLst/>
            <a:latin typeface="Times New Roman" pitchFamily="84" charset="0"/>
            <a:ea typeface="ＭＳ Ｐゴシック" pitchFamily="84" charset="-128"/>
            <a:cs typeface="ＭＳ Ｐゴシック" pitchFamily="84" charset="-128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Profile 9">
    <a:dk1>
      <a:srgbClr val="000000"/>
    </a:dk1>
    <a:lt1>
      <a:srgbClr val="FFFFFF"/>
    </a:lt1>
    <a:dk2>
      <a:srgbClr val="000000"/>
    </a:dk2>
    <a:lt2>
      <a:srgbClr val="DDDDDD"/>
    </a:lt2>
    <a:accent1>
      <a:srgbClr val="A3B2C1"/>
    </a:accent1>
    <a:accent2>
      <a:srgbClr val="CC0000"/>
    </a:accent2>
    <a:accent3>
      <a:srgbClr val="FFFFFF"/>
    </a:accent3>
    <a:accent4>
      <a:srgbClr val="000000"/>
    </a:accent4>
    <a:accent5>
      <a:srgbClr val="CED5DD"/>
    </a:accent5>
    <a:accent6>
      <a:srgbClr val="B90000"/>
    </a:accent6>
    <a:hlink>
      <a:srgbClr val="336699"/>
    </a:hlink>
    <a:folHlink>
      <a:srgbClr val="003366"/>
    </a:folHlink>
  </a:clrScheme>
  <a:fontScheme name="Profile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MacBookPro HD:Applications:Microsoft Office 2004:Templates:Presentations:Designs:Profile</Template>
  <TotalTime>6126</TotalTime>
  <Words>614</Words>
  <Application>Microsoft Macintosh PowerPoint</Application>
  <PresentationFormat>On-screen Show (4:3)</PresentationFormat>
  <Paragraphs>102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Profile</vt:lpstr>
      <vt:lpstr>1_Profile</vt:lpstr>
      <vt:lpstr>The 2017-18 Budget   First in a Series of Meetings – Goals &amp; Highlights   Bonnie J. Edwards, Superintendent  Jennifer Gauld, School Business Administrator / Board Secretary  Elizabeth Mennig, Assistant Superintendent for Curriculum and Instruction   Haddon Township Board of Education</vt:lpstr>
      <vt:lpstr>Budget Calendar</vt:lpstr>
      <vt:lpstr>Budget Assumptions for 2017-2018 </vt:lpstr>
      <vt:lpstr>Review of 2016-2017 District Goals</vt:lpstr>
      <vt:lpstr>Budget Priorities for 2017-2018 </vt:lpstr>
      <vt:lpstr>Budget Highlights 2017-18</vt:lpstr>
      <vt:lpstr>Budget Highlights 2017-18 (cont’d) </vt:lpstr>
      <vt:lpstr>Budget Highlights 2017-18 (cont’d)</vt:lpstr>
      <vt:lpstr>Budget Highlights 2017-18 (cont’d)</vt:lpstr>
      <vt:lpstr>Expenditure Budget by Major Function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 Saylor</dc:creator>
  <cp:lastModifiedBy>Dorothy Miller</cp:lastModifiedBy>
  <cp:revision>181</cp:revision>
  <cp:lastPrinted>2017-02-16T19:03:44Z</cp:lastPrinted>
  <dcterms:created xsi:type="dcterms:W3CDTF">2012-03-20T12:07:21Z</dcterms:created>
  <dcterms:modified xsi:type="dcterms:W3CDTF">2017-03-09T20:10:58Z</dcterms:modified>
</cp:coreProperties>
</file>