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tiff" ContentType="image/tiff"/>
  <Default Extension="vml" ContentType="application/vnd.openxmlformats-officedocument.vmlDrawin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embeddings/oleObject2.bin" ContentType="application/vnd.openxmlformats-officedocument.oleObject"/>
  <Override PartName="/ppt/notesSlides/notesSlide7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  <p:sldMasterId id="2147483836" r:id="rId2"/>
  </p:sldMasterIdLst>
  <p:notesMasterIdLst>
    <p:notesMasterId r:id="rId23"/>
  </p:notesMasterIdLst>
  <p:handoutMasterIdLst>
    <p:handoutMasterId r:id="rId24"/>
  </p:handoutMasterIdLst>
  <p:sldIdLst>
    <p:sldId id="256" r:id="rId3"/>
    <p:sldId id="336" r:id="rId4"/>
    <p:sldId id="337" r:id="rId5"/>
    <p:sldId id="338" r:id="rId6"/>
    <p:sldId id="339" r:id="rId7"/>
    <p:sldId id="319" r:id="rId8"/>
    <p:sldId id="320" r:id="rId9"/>
    <p:sldId id="326" r:id="rId10"/>
    <p:sldId id="333" r:id="rId11"/>
    <p:sldId id="335" r:id="rId12"/>
    <p:sldId id="323" r:id="rId13"/>
    <p:sldId id="324" r:id="rId14"/>
    <p:sldId id="321" r:id="rId15"/>
    <p:sldId id="322" r:id="rId16"/>
    <p:sldId id="334" r:id="rId17"/>
    <p:sldId id="328" r:id="rId18"/>
    <p:sldId id="340" r:id="rId19"/>
    <p:sldId id="330" r:id="rId20"/>
    <p:sldId id="325" r:id="rId21"/>
    <p:sldId id="329" r:id="rId22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 G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9" autoAdjust="0"/>
    <p:restoredTop sz="94660"/>
  </p:normalViewPr>
  <p:slideViewPr>
    <p:cSldViewPr>
      <p:cViewPr varScale="1">
        <p:scale>
          <a:sx n="134" d="100"/>
          <a:sy n="134" d="100"/>
        </p:scale>
        <p:origin x="-18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commentAuthors" Target="commentAuthor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4.xlsx"/><Relationship Id="rId3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1298670187439"/>
          <c:y val="0.0"/>
          <c:w val="0.579769782524164"/>
          <c:h val="0.99898793296471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dLbls>
            <c:dLbl>
              <c:idx val="0"/>
              <c:layout>
                <c:manualLayout>
                  <c:x val="-0.133774384691383"/>
                  <c:y val="0.16822917111773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0906812065524465"/>
                  <c:y val="-0.1266455436575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04106240179663"/>
                  <c:y val="0.0019029936844624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0906438843104734"/>
                  <c:y val="0.11092592276071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32652299546082"/>
                  <c:y val="0.11143462692179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73916935816655"/>
                  <c:y val="-0.1709299394084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State Aid</c:v>
                </c:pt>
                <c:pt idx="1">
                  <c:v>Miscellaneous Revenue</c:v>
                </c:pt>
                <c:pt idx="2">
                  <c:v>Federal Grant Revenue</c:v>
                </c:pt>
                <c:pt idx="3">
                  <c:v>Budgeted Fund Balance</c:v>
                </c:pt>
                <c:pt idx="4">
                  <c:v>Debt Service</c:v>
                </c:pt>
                <c:pt idx="5">
                  <c:v>Haddon Township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0.225068797368044</c:v>
                </c:pt>
                <c:pt idx="1">
                  <c:v>0.0136465776563736</c:v>
                </c:pt>
                <c:pt idx="2">
                  <c:v>0.0312457496370131</c:v>
                </c:pt>
                <c:pt idx="3">
                  <c:v>0.0451885180950674</c:v>
                </c:pt>
                <c:pt idx="4">
                  <c:v>0.0685692619429086</c:v>
                </c:pt>
                <c:pt idx="5">
                  <c:v>0.616281095300594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State Aid</c:v>
                </c:pt>
                <c:pt idx="1">
                  <c:v>Miscellaneous Revenue</c:v>
                </c:pt>
                <c:pt idx="2">
                  <c:v>Federal Grant Revenue</c:v>
                </c:pt>
                <c:pt idx="3">
                  <c:v>Budgeted Fund Balance</c:v>
                </c:pt>
                <c:pt idx="4">
                  <c:v>Debt Service</c:v>
                </c:pt>
                <c:pt idx="5">
                  <c:v>Haddon Township</c:v>
                </c:pt>
              </c:strCache>
            </c:strRef>
          </c:cat>
          <c:val>
            <c:numRef>
              <c:f>Sheet1!$C$2:$C$7</c:f>
              <c:numCache>
                <c:formatCode>_-* #,##0.00_-;\-* #,##0.00_-;_-* "-"??_-;_-@_-</c:formatCode>
                <c:ptCount val="6"/>
                <c:pt idx="0">
                  <c:v>8.558503E6</c:v>
                </c:pt>
                <c:pt idx="1">
                  <c:v>518927.0</c:v>
                </c:pt>
                <c:pt idx="2">
                  <c:v>1.188156E6</c:v>
                </c:pt>
                <c:pt idx="3">
                  <c:v>1.718346E6</c:v>
                </c:pt>
                <c:pt idx="4">
                  <c:v>2.607426E6</c:v>
                </c:pt>
                <c:pt idx="5">
                  <c:v>2.3434806E7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6167433310398"/>
          <c:y val="0.140886241916683"/>
          <c:w val="0.424700943592635"/>
          <c:h val="0.80221289345275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19"/>
          <c:dLbls>
            <c:dLbl>
              <c:idx val="1"/>
              <c:layout>
                <c:manualLayout>
                  <c:x val="0.17017553605155"/>
                  <c:y val="-0.1510332185312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3124624808261"/>
                  <c:y val="0.016797075457224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Co-Curricular </a:t>
                    </a:r>
                    <a:r>
                      <a:rPr lang="en-US" dirty="0"/>
                      <a:t>Athletics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73709223718373"/>
                  <c:y val="0.0027995125762040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Instructional Programs</c:v>
                </c:pt>
                <c:pt idx="1">
                  <c:v>Support Services</c:v>
                </c:pt>
                <c:pt idx="2">
                  <c:v>Co-curricular Athletics</c:v>
                </c:pt>
                <c:pt idx="3">
                  <c:v>Capital Equipment</c:v>
                </c:pt>
                <c:pt idx="4">
                  <c:v>Interest on Reserves</c:v>
                </c:pt>
              </c:strCache>
            </c:strRef>
          </c:cat>
          <c:val>
            <c:numRef>
              <c:f>Sheet1!$B$2:$B$6</c:f>
              <c:numCache>
                <c:formatCode>_(* #,##0_);_(* \(#,##0\);_(* "-"??_);_(@_)</c:formatCode>
                <c:ptCount val="5"/>
                <c:pt idx="0">
                  <c:v>1.3549578E7</c:v>
                </c:pt>
                <c:pt idx="1">
                  <c:v>1.929426572537E7</c:v>
                </c:pt>
                <c:pt idx="2">
                  <c:v>782195.0</c:v>
                </c:pt>
                <c:pt idx="3">
                  <c:v>624844.0</c:v>
                </c:pt>
                <c:pt idx="4">
                  <c:v>6600.0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3-07T15:01:06.174" idx="1">
    <p:pos x="10" y="10"/>
    <p:text>speak to how we have to make up the difference.  we still have children that we have to educate!!
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3-07T15:37:06.126" idx="2">
    <p:pos x="10" y="10"/>
    <p:text>We did not include this slide at this point last year, however I think it is important enough to show at this point for 14/15.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3-07T15:37:06.126" idx="3">
    <p:pos x="10" y="10"/>
    <p:text>We did not include this slide at this point last year, however I think it is important enough to show at this point for 14/15.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0.74747</cdr:x>
      <cdr:y>0.01667</cdr:y>
    </cdr:from>
    <cdr:to>
      <cdr:x>1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28592" y="72008"/>
          <a:ext cx="1800200" cy="1728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0.71717</cdr:x>
      <cdr:y>0.31667</cdr:y>
    </cdr:from>
    <cdr:to>
      <cdr:x>0.9899</cdr:x>
      <cdr:y>0.53226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35557" y="1413757"/>
          <a:ext cx="2219156" cy="962507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Instructional Programs</a:t>
          </a:r>
          <a:r>
            <a:rPr lang="en-US" b="1" dirty="0" smtClean="0"/>
            <a:t>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- General &amp; </a:t>
          </a:r>
          <a:r>
            <a:rPr lang="en-US" dirty="0"/>
            <a:t>s</a:t>
          </a:r>
          <a:r>
            <a:rPr lang="en-US" dirty="0" smtClean="0"/>
            <a:t>pecial </a:t>
          </a:r>
          <a:r>
            <a:rPr lang="en-US" dirty="0"/>
            <a:t>e</a:t>
          </a:r>
          <a:r>
            <a:rPr lang="en-US" dirty="0" smtClean="0"/>
            <a:t>ducation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   related expenses, including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   salaries &amp; supplies</a:t>
          </a:r>
        </a:p>
        <a:p xmlns:a="http://schemas.openxmlformats.org/drawingml/2006/main">
          <a:r>
            <a:rPr lang="en-US" dirty="0" smtClean="0"/>
            <a:t>      - Out of district tuition</a:t>
          </a:r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</a:t>
          </a:r>
        </a:p>
        <a:p xmlns:a="http://schemas.openxmlformats.org/drawingml/2006/main">
          <a:r>
            <a:rPr lang="en-US" dirty="0"/>
            <a:t>	</a:t>
          </a:r>
          <a:endParaRPr lang="en-US" dirty="0" smtClean="0"/>
        </a:p>
        <a:p xmlns:a="http://schemas.openxmlformats.org/drawingml/2006/main">
          <a:endParaRPr lang="en-US" sz="1100" dirty="0" smtClean="0"/>
        </a:p>
      </cdr:txBody>
    </cdr:sp>
  </cdr:relSizeAnchor>
  <cdr:relSizeAnchor xmlns:cdr="http://schemas.openxmlformats.org/drawingml/2006/chartDrawing">
    <cdr:from>
      <cdr:x>0.0354</cdr:x>
      <cdr:y>0.40323</cdr:y>
    </cdr:from>
    <cdr:to>
      <cdr:x>0.27434</cdr:x>
      <cdr:y>0.83871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" y="1800201"/>
          <a:ext cx="1944216" cy="194421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Support Services: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Attendance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Health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Guidance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Education media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Child Study Team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Administration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Custodial, maintenance &amp;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   grounds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Benefits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Transportation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0.75221</cdr:x>
      <cdr:y>0.01613</cdr:y>
    </cdr:from>
    <cdr:to>
      <cdr:x>0.9469</cdr:x>
      <cdr:y>0.22581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20680" y="72008"/>
          <a:ext cx="158417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0.74336</cdr:x>
      <cdr:y>0.01613</cdr:y>
    </cdr:from>
    <cdr:to>
      <cdr:x>0.9823</cdr:x>
      <cdr:y>0.24194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048672" y="72008"/>
          <a:ext cx="1944216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0.76106</cdr:x>
      <cdr:y>0.03226</cdr:y>
    </cdr:from>
    <cdr:to>
      <cdr:x>0.99115</cdr:x>
      <cdr:y>0.29032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192672" y="144025"/>
          <a:ext cx="1872220" cy="11521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solidFill>
            <a:schemeClr val="tx2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Capital Equipment: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Bus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Van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HS Sign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New Mower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  <a:r>
            <a:rPr lang="en-US" smtClean="0"/>
            <a:t>- Compressor #2</a:t>
          </a:r>
          <a:endParaRPr lang="en-US" dirty="0" smtClean="0"/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/>
            <a:t> </a:t>
          </a:r>
          <a:endParaRPr lang="en-US" dirty="0" smtClean="0"/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0.00885</cdr:x>
      <cdr:y>0.06452</cdr:y>
    </cdr:from>
    <cdr:to>
      <cdr:x>0.20354</cdr:x>
      <cdr:y>0.20968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2008" y="288032"/>
          <a:ext cx="1584176" cy="64807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Co-Curricular/Athletics: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- Stipends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- Supplies</a:t>
          </a: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66E9-9EC5-4441-9619-BEB1589DDD53}" type="datetimeFigureOut">
              <a:rPr lang="en-US" smtClean="0"/>
              <a:t>5/11/18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5FDE5-99AF-0948-A3C1-3480475B1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10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E0D413E-C1AD-40CE-8721-32E849CC9B97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D69098-D700-44FB-8C3F-5ED2EEBBE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3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From</a:t>
            </a:r>
            <a:r>
              <a:rPr lang="en-US" baseline="0" dirty="0" smtClean="0"/>
              <a:t> 2009-10 to 2010-11 we lost 1.7 million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B86CA6-EB73-4F98-8CF9-D7B292EBCBE7}" type="slidenum">
              <a:rPr lang="en-US">
                <a:latin typeface="Times New Roman" pitchFamily="84" charset="0"/>
                <a:ea typeface="ＭＳ Ｐゴシック" pitchFamily="84" charset="-128"/>
                <a:cs typeface="ＭＳ Ｐゴシック" pitchFamily="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>
              <a:latin typeface="Times New Roman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B86CA6-EB73-4F98-8CF9-D7B292EBCBE7}" type="slidenum">
              <a:rPr lang="en-US">
                <a:latin typeface="Times New Roman" pitchFamily="84" charset="0"/>
                <a:ea typeface="ＭＳ Ｐゴシック" pitchFamily="84" charset="-128"/>
                <a:cs typeface="ＭＳ Ｐゴシック" pitchFamily="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dirty="0">
              <a:latin typeface="Times New Roman" pitchFamily="84" charset="0"/>
              <a:ea typeface="ＭＳ Ｐゴシック" pitchFamily="84" charset="-128"/>
              <a:cs typeface="ＭＳ Ｐゴシック" pitchFamily="84" charset="-128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0C507-212B-4891-8CCA-06E391C06765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0BBD-08A9-4810-9715-FCED00995E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4E244-34C5-486E-A66C-001E16956CB8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99232-F463-4C0A-B28D-5801988399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F0134-1B5B-4360-8EDF-96A9ABBE2AD0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3D3F-EE60-4C50-8356-C100C649E7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8A1F1-2A09-4C98-85BA-881DDEFB98C3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2108-BBEB-45CD-A221-4EEA1E6B9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0840F-FA55-487A-9671-4B30ABE38FB7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2F84B-32D0-4C83-82BF-2502BE336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88662-9C83-4496-8B4E-3B08DA750749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3027-11C7-4478-A82C-40FED15B65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3BCD9-68E5-4C49-A7F3-CE3B2A485CC1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493E-8768-472A-A641-44E69F8254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61A34-ED01-48E3-8543-A193FE34B235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05CA-80C7-4D0E-A45D-4A937159CA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437CD-8C41-481D-852E-167262B9D017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1FCFA-A511-4B83-BE18-2D89DC7C5A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3484B-D0A2-4B11-AFC1-CAC539CE4CED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9B5F7-EA9B-4753-8CFD-9C00575D1C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1D08B-7776-47C2-BE4F-103C71738EDA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9C4E-7196-4D41-B54B-85F18B3DE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0C507-212B-4891-8CCA-06E391C0676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0BBD-08A9-4810-9715-FCED00995E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4E244-34C5-486E-A66C-001E16956CB8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99232-F463-4C0A-B28D-5801988399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F0134-1B5B-4360-8EDF-96A9ABBE2AD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3D3F-EE60-4C50-8356-C100C649E7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8A1F1-2A09-4C98-85BA-881DDEFB98C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2108-BBEB-45CD-A221-4EEA1E6B90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0840F-FA55-487A-9671-4B30ABE38FB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2F84B-32D0-4C83-82BF-2502BE3369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88662-9C83-4496-8B4E-3B08DA75074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3027-11C7-4478-A82C-40FED15B65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3BCD9-68E5-4C49-A7F3-CE3B2A485CC1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493E-8768-472A-A641-44E69F8254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61A34-ED01-48E3-8543-A193FE34B23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05CA-80C7-4D0E-A45D-4A937159CA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437CD-8C41-481D-852E-167262B9D01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1FCFA-A511-4B83-BE18-2D89DC7C5A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3484B-D0A2-4B11-AFC1-CAC539CE4CE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9B5F7-EA9B-4753-8CFD-9C00575D1C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1D08B-7776-47C2-BE4F-103C71738EDA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9C4E-7196-4D41-B54B-85F18B3DEA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800" dirty="0"/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B2BD9F-9758-404A-94FC-17ACFBBF8077}" type="datetimeFigureOut">
              <a:rPr lang="en-US"/>
              <a:pPr>
                <a:defRPr/>
              </a:pPr>
              <a:t>5/11/18</a:t>
            </a:fld>
            <a:endParaRPr lang="en-US" dirty="0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98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7811E-B1D1-43B6-B75E-E00DABB72A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3" r:id="rId2"/>
    <p:sldLayoutId id="2147483832" r:id="rId3"/>
    <p:sldLayoutId id="2147483831" r:id="rId4"/>
    <p:sldLayoutId id="2147483830" r:id="rId5"/>
    <p:sldLayoutId id="2147483829" r:id="rId6"/>
    <p:sldLayoutId id="2147483828" r:id="rId7"/>
    <p:sldLayoutId id="2147483827" r:id="rId8"/>
    <p:sldLayoutId id="2147483826" r:id="rId9"/>
    <p:sldLayoutId id="2147483825" r:id="rId10"/>
    <p:sldLayoutId id="214748383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600">
          <a:solidFill>
            <a:schemeClr val="tx1"/>
          </a:solidFill>
          <a:latin typeface="+mn-lt"/>
          <a:ea typeface="ＭＳ Ｐゴシック" pitchFamily="84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2300">
          <a:solidFill>
            <a:schemeClr val="tx1"/>
          </a:solidFill>
          <a:latin typeface="+mn-lt"/>
          <a:ea typeface="ＭＳ Ｐゴシック" pitchFamily="84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000">
          <a:solidFill>
            <a:schemeClr val="tx1"/>
          </a:solidFill>
          <a:latin typeface="+mn-lt"/>
          <a:ea typeface="ＭＳ Ｐゴシック" pitchFamily="84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800" dirty="0">
              <a:solidFill>
                <a:srgbClr val="003366"/>
              </a:solidFill>
            </a:endParaRP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B2BD9F-9758-404A-94FC-17ACFBBF807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5/11/18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7811E-B1D1-43B6-B75E-E00DABB72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600">
          <a:solidFill>
            <a:schemeClr val="tx1"/>
          </a:solidFill>
          <a:latin typeface="+mn-lt"/>
          <a:ea typeface="ＭＳ Ｐゴシック" pitchFamily="84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2300">
          <a:solidFill>
            <a:schemeClr val="tx1"/>
          </a:solidFill>
          <a:latin typeface="+mn-lt"/>
          <a:ea typeface="ＭＳ Ｐゴシック" pitchFamily="84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000">
          <a:solidFill>
            <a:schemeClr val="tx1"/>
          </a:solidFill>
          <a:latin typeface="+mn-lt"/>
          <a:ea typeface="ＭＳ Ｐゴシック" pitchFamily="84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Excel_Sheet1.xlsx"/><Relationship Id="rId5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Excel_Sheet2.xlsx"/><Relationship Id="rId5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81000" y="685800"/>
            <a:ext cx="8458200" cy="4724400"/>
          </a:xfrm>
        </p:spPr>
        <p:txBody>
          <a:bodyPr anchor="t"/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The </a:t>
            </a:r>
            <a:r>
              <a:rPr lang="en-US" sz="4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2018-19 </a:t>
            </a:r>
            <a:r>
              <a:rPr 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Budget</a:t>
            </a:r>
            <a: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32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Bonnie J. Edwards, 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Superintendent</a:t>
            </a:r>
            <a:b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Jennifer Gauld, 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School Business Administrator / Board Secretary</a:t>
            </a: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Elizabeth </a:t>
            </a: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Mennig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, </a:t>
            </a: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Assistant Superintendent for Curriculum and Instruction </a:t>
            </a: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Haddon Township Board of Education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6096000" y="5775325"/>
            <a:ext cx="251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dirty="0" smtClean="0"/>
              <a:t>March 27, 2018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Priorities 2018-19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00808"/>
            <a:ext cx="8325742" cy="4752528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Substance Abuse Coordinator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Currently outsourced – hire district employee</a:t>
            </a:r>
          </a:p>
          <a:p>
            <a:pPr eaLnBrk="1" hangingPunct="1"/>
            <a:r>
              <a:rPr lang="en-US" sz="2800" dirty="0">
                <a:solidFill>
                  <a:schemeClr val="folHlink"/>
                </a:solidFill>
              </a:rPr>
              <a:t>Support for in-district programming for students with </a:t>
            </a:r>
            <a:r>
              <a:rPr lang="en-US" sz="2800" dirty="0" smtClean="0">
                <a:solidFill>
                  <a:schemeClr val="folHlink"/>
                </a:solidFill>
              </a:rPr>
              <a:t>disabilities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.5 FTE Speech Therapist</a:t>
            </a:r>
            <a:endParaRPr lang="en-US" sz="2400" dirty="0">
              <a:solidFill>
                <a:schemeClr val="fol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Paraprofessional support &amp; training </a:t>
            </a:r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Supports for students with physical disabilities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Technology-based support for 504s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Training for inclusion </a:t>
            </a:r>
            <a:endParaRPr lang="en-US" sz="27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6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Priorities 2018-19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(cont’d) 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72816"/>
            <a:ext cx="8325742" cy="4752528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Buildings Maintenance &amp; Grounds</a:t>
            </a:r>
          </a:p>
          <a:p>
            <a:pPr lvl="1" eaLnBrk="1" hangingPunct="1"/>
            <a:r>
              <a:rPr lang="en-US" sz="2400" b="1" dirty="0" smtClean="0">
                <a:solidFill>
                  <a:schemeClr val="folHlink"/>
                </a:solidFill>
              </a:rPr>
              <a:t>1 FTE 2</a:t>
            </a:r>
            <a:r>
              <a:rPr lang="en-US" sz="2400" b="1" baseline="30000" dirty="0" smtClean="0">
                <a:solidFill>
                  <a:schemeClr val="folHlink"/>
                </a:solidFill>
              </a:rPr>
              <a:t>nd</a:t>
            </a:r>
            <a:r>
              <a:rPr lang="en-US" sz="2400" b="1" dirty="0" smtClean="0">
                <a:solidFill>
                  <a:schemeClr val="folHlink"/>
                </a:solidFill>
              </a:rPr>
              <a:t> Shift Custodian/Supervisor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District-wide painting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Concrete replacement as needed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New </a:t>
            </a:r>
            <a:r>
              <a:rPr lang="en-US" sz="2400" dirty="0">
                <a:solidFill>
                  <a:schemeClr val="folHlink"/>
                </a:solidFill>
              </a:rPr>
              <a:t>e</a:t>
            </a:r>
            <a:r>
              <a:rPr lang="en-US" sz="2400" dirty="0" smtClean="0">
                <a:solidFill>
                  <a:schemeClr val="folHlink"/>
                </a:solidFill>
              </a:rPr>
              <a:t>lectronic sign </a:t>
            </a:r>
            <a:r>
              <a:rPr lang="en-US" sz="2400" dirty="0">
                <a:solidFill>
                  <a:schemeClr val="folHlink"/>
                </a:solidFill>
              </a:rPr>
              <a:t>for the high </a:t>
            </a:r>
            <a:r>
              <a:rPr lang="en-US" sz="2400" dirty="0" smtClean="0">
                <a:solidFill>
                  <a:schemeClr val="folHlink"/>
                </a:solidFill>
              </a:rPr>
              <a:t>school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Replacement of a four-wheel drive mower with snow attachment</a:t>
            </a:r>
          </a:p>
          <a:p>
            <a:pPr marL="909637" lvl="2" indent="0" eaLnBrk="1" hangingPunct="1">
              <a:buNone/>
            </a:pPr>
            <a:endParaRPr lang="en-US" sz="2400" dirty="0">
              <a:solidFill>
                <a:schemeClr val="folHlink"/>
              </a:solidFill>
            </a:endParaRPr>
          </a:p>
          <a:p>
            <a:pPr marL="909637" lvl="2" indent="0" eaLnBrk="1" hangingPunct="1">
              <a:buNone/>
            </a:pPr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17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Priorities 2018-19 (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cont’d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05000"/>
            <a:ext cx="8325742" cy="4548336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Technology Maintenance &amp; </a:t>
            </a:r>
            <a:r>
              <a:rPr lang="en-US" sz="2800" dirty="0">
                <a:solidFill>
                  <a:schemeClr val="folHlink"/>
                </a:solidFill>
              </a:rPr>
              <a:t>E</a:t>
            </a:r>
            <a:r>
              <a:rPr lang="en-US" sz="2800" dirty="0" smtClean="0">
                <a:solidFill>
                  <a:schemeClr val="folHlink"/>
                </a:solidFill>
              </a:rPr>
              <a:t>nhancement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Improve internet accessibility</a:t>
            </a:r>
          </a:p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Transportation </a:t>
            </a:r>
            <a:r>
              <a:rPr lang="en-US" sz="2800" dirty="0">
                <a:solidFill>
                  <a:schemeClr val="folHlink"/>
                </a:solidFill>
              </a:rPr>
              <a:t>&amp;</a:t>
            </a:r>
            <a:r>
              <a:rPr lang="en-US" sz="2800" dirty="0" smtClean="0">
                <a:solidFill>
                  <a:schemeClr val="folHlink"/>
                </a:solidFill>
              </a:rPr>
              <a:t> </a:t>
            </a:r>
            <a:r>
              <a:rPr lang="en-US" sz="2800" dirty="0">
                <a:solidFill>
                  <a:schemeClr val="folHlink"/>
                </a:solidFill>
              </a:rPr>
              <a:t>S</a:t>
            </a:r>
            <a:r>
              <a:rPr lang="en-US" sz="2800" dirty="0" smtClean="0">
                <a:solidFill>
                  <a:schemeClr val="folHlink"/>
                </a:solidFill>
              </a:rPr>
              <a:t>ecurity</a:t>
            </a:r>
            <a:endParaRPr lang="en-US" sz="2800" dirty="0">
              <a:solidFill>
                <a:schemeClr val="fol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Replace one </a:t>
            </a:r>
            <a:r>
              <a:rPr lang="en-US" sz="2400" dirty="0">
                <a:solidFill>
                  <a:schemeClr val="folHlink"/>
                </a:solidFill>
              </a:rPr>
              <a:t>out-of-date bus – 54 passenger (#5</a:t>
            </a:r>
            <a:r>
              <a:rPr lang="en-US" sz="2400" dirty="0" smtClean="0">
                <a:solidFill>
                  <a:schemeClr val="folHlink"/>
                </a:solidFill>
              </a:rPr>
              <a:t>)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New </a:t>
            </a:r>
            <a:r>
              <a:rPr lang="en-US" sz="2400" dirty="0">
                <a:solidFill>
                  <a:schemeClr val="folHlink"/>
                </a:solidFill>
              </a:rPr>
              <a:t>transportation van – 9 passenger (#20</a:t>
            </a:r>
            <a:r>
              <a:rPr lang="en-US" sz="2400" dirty="0" smtClean="0">
                <a:solidFill>
                  <a:schemeClr val="folHlink"/>
                </a:solidFill>
              </a:rPr>
              <a:t>)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Two-way radios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Security </a:t>
            </a:r>
            <a:r>
              <a:rPr lang="en-US" sz="2400" dirty="0">
                <a:solidFill>
                  <a:schemeClr val="folHlink"/>
                </a:solidFill>
              </a:rPr>
              <a:t>camera upgrades</a:t>
            </a:r>
          </a:p>
          <a:p>
            <a:pPr marL="471487" lvl="1" indent="0" eaLnBrk="1" hangingPunct="1">
              <a:buNone/>
            </a:pPr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87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Priorities 2018-19 (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cont’d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05000"/>
            <a:ext cx="8325742" cy="4548336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chemeClr val="folHlink"/>
                </a:solidFill>
              </a:rPr>
              <a:t>Curriculum </a:t>
            </a: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Pilot for math at middle school</a:t>
            </a: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Complete Math in Focus implementation at elementary level</a:t>
            </a: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Implement Touchstones Project at high school</a:t>
            </a:r>
          </a:p>
          <a:p>
            <a:pPr marL="471487" lvl="1" indent="0" eaLnBrk="1" hangingPunct="1">
              <a:buNone/>
            </a:pPr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401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640960" cy="1216025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Revenue for 2018-19</a:t>
            </a:r>
            <a:endParaRPr lang="en-US" sz="4000" b="1" dirty="0">
              <a:solidFill>
                <a:srgbClr val="004A8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52600"/>
            <a:ext cx="8568952" cy="42672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 smtClean="0">
                <a:solidFill>
                  <a:schemeClr val="folHlink"/>
                </a:solidFill>
              </a:rPr>
              <a:t>State Aid figures Increase $114,870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folHlink"/>
                </a:solidFill>
              </a:rPr>
              <a:t>  </a:t>
            </a:r>
          </a:p>
          <a:p>
            <a:pPr marL="0" indent="0">
              <a:buNone/>
            </a:pPr>
            <a:endParaRPr lang="en-US" sz="3200" b="1" dirty="0" smtClean="0">
              <a:solidFill>
                <a:schemeClr val="folHlink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32952"/>
              </p:ext>
            </p:extLst>
          </p:nvPr>
        </p:nvGraphicFramePr>
        <p:xfrm>
          <a:off x="425450" y="1863105"/>
          <a:ext cx="11283950" cy="509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Worksheet" r:id="rId4" imgW="11315700" imgH="4838700" progId="Excel.Sheet.12">
                  <p:embed/>
                </p:oleObj>
              </mc:Choice>
              <mc:Fallback>
                <p:oleObj name="Worksheet" r:id="rId4" imgW="11315700" imgH="4838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5450" y="1863105"/>
                        <a:ext cx="11283950" cy="5094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4801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784976" cy="936104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New Jersey State Aid Revenue Analysis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916832"/>
            <a:ext cx="6264696" cy="3528392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8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>
              <a:solidFill>
                <a:schemeClr val="folHlink"/>
              </a:solidFill>
            </a:endParaRPr>
          </a:p>
          <a:p>
            <a:pPr marL="0" indent="0" algn="ctr" eaLnBrk="1" hangingPunct="1">
              <a:buNone/>
            </a:pPr>
            <a:endParaRPr lang="en-US" sz="2800" dirty="0" smtClean="0">
              <a:solidFill>
                <a:schemeClr val="folHlink"/>
              </a:solidFill>
            </a:endParaRPr>
          </a:p>
          <a:p>
            <a:pPr marL="0" indent="0" algn="ctr" eaLnBrk="1" hangingPunct="1">
              <a:buNone/>
            </a:pPr>
            <a:r>
              <a:rPr lang="en-US" sz="2200" dirty="0" smtClean="0">
                <a:solidFill>
                  <a:schemeClr val="folHlink"/>
                </a:solidFill>
              </a:rPr>
              <a:t>2018-2019 State Aid is </a:t>
            </a:r>
            <a:r>
              <a:rPr lang="en-US" sz="2200" dirty="0" smtClean="0">
                <a:solidFill>
                  <a:srgbClr val="FF0000"/>
                </a:solidFill>
              </a:rPr>
              <a:t>$332,650 </a:t>
            </a:r>
            <a:r>
              <a:rPr lang="en-US" sz="2200" dirty="0" smtClean="0">
                <a:solidFill>
                  <a:schemeClr val="folHlink"/>
                </a:solidFill>
              </a:rPr>
              <a:t>below what the district received in 2009-2010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72267" y="2082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3479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725144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212250"/>
              </p:ext>
            </p:extLst>
          </p:nvPr>
        </p:nvGraphicFramePr>
        <p:xfrm>
          <a:off x="1907704" y="1733438"/>
          <a:ext cx="4824536" cy="3601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2268"/>
                <a:gridCol w="2412268"/>
              </a:tblGrid>
              <a:tr h="3803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73"/>
                          </a:solidFill>
                        </a:rPr>
                        <a:t>YEAR</a:t>
                      </a:r>
                      <a:endParaRPr lang="en-US" dirty="0">
                        <a:solidFill>
                          <a:srgbClr val="00007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0073"/>
                          </a:solidFill>
                        </a:rPr>
                        <a:t>STATE AID</a:t>
                      </a:r>
                      <a:endParaRPr lang="en-US" dirty="0">
                        <a:solidFill>
                          <a:srgbClr val="000073"/>
                        </a:solidFill>
                      </a:endParaRPr>
                    </a:p>
                  </a:txBody>
                  <a:tcPr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2009-2010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$8,891,153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2010-2011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$7,399,451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2011-2012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$7,698,150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2012-2013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$8,353,533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2013-2014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$8,353,533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2014-2015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$8,392,963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2015-2016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$8,392,963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2016-2017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$8,443,633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2017-2018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8,443,633</a:t>
                      </a:r>
                    </a:p>
                  </a:txBody>
                  <a:tcPr marL="12700" marR="12700" marT="12700" marB="0" anchor="b"/>
                </a:tc>
              </a:tr>
              <a:tr h="3221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2018-2019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$8,558,503</a:t>
                      </a: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423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040" y="332656"/>
            <a:ext cx="8640960" cy="1216025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Why 2%?</a:t>
            </a:r>
            <a:endParaRPr lang="en-US" sz="4000" b="1" dirty="0">
              <a:solidFill>
                <a:srgbClr val="004A8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52600"/>
            <a:ext cx="8568952" cy="4267200"/>
          </a:xfrm>
        </p:spPr>
        <p:txBody>
          <a:bodyPr/>
          <a:lstStyle/>
          <a:p>
            <a:pPr>
              <a:buFont typeface="Wingdings" charset="2"/>
              <a:buChar char="§"/>
            </a:pPr>
            <a:r>
              <a:rPr lang="en-US" sz="2400" dirty="0" smtClean="0">
                <a:solidFill>
                  <a:schemeClr val="folHlink"/>
                </a:solidFill>
              </a:rPr>
              <a:t>$114,870 increase in State aid =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folHlink"/>
                </a:solidFill>
              </a:rPr>
              <a:t>1 FTE + Benefits  </a:t>
            </a:r>
          </a:p>
          <a:p>
            <a:pPr lvl="1">
              <a:buFont typeface="Wingdings" charset="2"/>
              <a:buChar char="§"/>
            </a:pPr>
            <a:r>
              <a:rPr lang="en-US" sz="2000" dirty="0" smtClean="0">
                <a:solidFill>
                  <a:schemeClr val="folHlink"/>
                </a:solidFill>
              </a:rPr>
              <a:t>Minor increase in supplies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solidFill>
                  <a:schemeClr val="folHlink"/>
                </a:solidFill>
              </a:rPr>
              <a:t>Expenditures continue to rise </a:t>
            </a:r>
          </a:p>
          <a:p>
            <a:pPr marL="1255713" lvl="3" indent="-469900">
              <a:buFont typeface="Wingdings" charset="2"/>
              <a:buChar char="§"/>
            </a:pPr>
            <a:r>
              <a:rPr lang="en-US" sz="2400" dirty="0">
                <a:solidFill>
                  <a:schemeClr val="folHlink"/>
                </a:solidFill>
              </a:rPr>
              <a:t>Increases beyond our control</a:t>
            </a:r>
            <a:r>
              <a:rPr lang="en-US" sz="2400" dirty="0" smtClean="0">
                <a:solidFill>
                  <a:schemeClr val="folHlink"/>
                </a:solidFill>
              </a:rPr>
              <a:t>:</a:t>
            </a:r>
          </a:p>
          <a:p>
            <a:pPr marL="1738313" lvl="3" indent="-514350">
              <a:buFont typeface="Wingdings" charset="2"/>
              <a:buChar char="§"/>
            </a:pPr>
            <a:r>
              <a:rPr lang="en-US" sz="2400" dirty="0" smtClean="0">
                <a:solidFill>
                  <a:schemeClr val="folHlink"/>
                </a:solidFill>
              </a:rPr>
              <a:t>Anticipate </a:t>
            </a:r>
            <a:r>
              <a:rPr lang="en-US" sz="2400" dirty="0">
                <a:solidFill>
                  <a:schemeClr val="folHlink"/>
                </a:solidFill>
              </a:rPr>
              <a:t>increase in medical benefits alone = </a:t>
            </a:r>
            <a:r>
              <a:rPr lang="en-US" sz="2400" dirty="0" smtClean="0">
                <a:solidFill>
                  <a:schemeClr val="folHlink"/>
                </a:solidFill>
              </a:rPr>
              <a:t>256k</a:t>
            </a:r>
            <a:endParaRPr lang="en-US" sz="2400" dirty="0">
              <a:solidFill>
                <a:schemeClr val="folHlink"/>
              </a:solidFill>
            </a:endParaRPr>
          </a:p>
          <a:p>
            <a:pPr marL="1738313" lvl="3" indent="-514350">
              <a:buFont typeface="Wingdings" charset="2"/>
              <a:buChar char="§"/>
            </a:pPr>
            <a:r>
              <a:rPr lang="en-US" sz="2400" dirty="0">
                <a:solidFill>
                  <a:schemeClr val="folHlink"/>
                </a:solidFill>
              </a:rPr>
              <a:t>S</a:t>
            </a:r>
            <a:r>
              <a:rPr lang="en-US" sz="2400" dirty="0" smtClean="0">
                <a:solidFill>
                  <a:schemeClr val="folHlink"/>
                </a:solidFill>
              </a:rPr>
              <a:t>alaries</a:t>
            </a:r>
            <a:r>
              <a:rPr lang="en-US" sz="2400" dirty="0">
                <a:solidFill>
                  <a:schemeClr val="folHlink"/>
                </a:solidFill>
              </a:rPr>
              <a:t>/costs of </a:t>
            </a:r>
            <a:r>
              <a:rPr lang="en-US" sz="2400" dirty="0" smtClean="0">
                <a:solidFill>
                  <a:schemeClr val="folHlink"/>
                </a:solidFill>
              </a:rPr>
              <a:t>programs/supplies/out </a:t>
            </a:r>
            <a:r>
              <a:rPr lang="en-US" sz="2400" dirty="0">
                <a:solidFill>
                  <a:schemeClr val="folHlink"/>
                </a:solidFill>
              </a:rPr>
              <a:t>of district </a:t>
            </a:r>
            <a:r>
              <a:rPr lang="en-US" sz="2400" dirty="0" smtClean="0">
                <a:solidFill>
                  <a:schemeClr val="folHlink"/>
                </a:solidFill>
              </a:rPr>
              <a:t>tuition</a:t>
            </a:r>
          </a:p>
          <a:p>
            <a:pPr marL="909637" lvl="2" indent="0">
              <a:buNone/>
            </a:pPr>
            <a:endParaRPr lang="en-US" sz="1300" b="1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448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04800"/>
            <a:ext cx="8640960" cy="121602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2% Builds a Revenue Base</a:t>
            </a:r>
            <a:endParaRPr lang="en-US" sz="4000" b="1" dirty="0">
              <a:solidFill>
                <a:srgbClr val="00007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14" name="Content Placeholder 1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0381122"/>
              </p:ext>
            </p:extLst>
          </p:nvPr>
        </p:nvGraphicFramePr>
        <p:xfrm>
          <a:off x="3059832" y="1916832"/>
          <a:ext cx="5481455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Worksheet" r:id="rId4" imgW="9563100" imgH="6908800" progId="Excel.Sheet.12">
                  <p:embed/>
                </p:oleObj>
              </mc:Choice>
              <mc:Fallback>
                <p:oleObj name="Worksheet" r:id="rId4" imgW="9563100" imgH="690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59832" y="1916832"/>
                        <a:ext cx="5481455" cy="3960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5147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640960" cy="1216025"/>
          </a:xfrm>
        </p:spPr>
        <p:txBody>
          <a:bodyPr/>
          <a:lstStyle/>
          <a:p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How Are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W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aving?</a:t>
            </a:r>
            <a:endParaRPr lang="en-US" sz="4000" b="1" dirty="0">
              <a:solidFill>
                <a:srgbClr val="004A8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52600"/>
            <a:ext cx="8568952" cy="4267200"/>
          </a:xfrm>
        </p:spPr>
        <p:txBody>
          <a:bodyPr/>
          <a:lstStyle/>
          <a:p>
            <a:pPr lvl="1">
              <a:buFont typeface="Wingdings" charset="2"/>
              <a:buChar char="§"/>
            </a:pPr>
            <a:r>
              <a:rPr lang="en-US" sz="1600" dirty="0" err="1">
                <a:solidFill>
                  <a:schemeClr val="folHlink"/>
                </a:solidFill>
              </a:rPr>
              <a:t>Uniflow</a:t>
            </a:r>
            <a:r>
              <a:rPr lang="en-US" sz="1600" dirty="0">
                <a:solidFill>
                  <a:schemeClr val="folHlink"/>
                </a:solidFill>
              </a:rPr>
              <a:t>: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System for tracking printing in an effort to reduce printing costs</a:t>
            </a:r>
          </a:p>
          <a:p>
            <a:pPr lvl="1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Decreasing the amount of out of district placements – 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33  - 14/15 school year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24 -  17/18 school year </a:t>
            </a:r>
          </a:p>
          <a:p>
            <a:pPr lvl="1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Share services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Educational Data Services Inc. - EDS</a:t>
            </a:r>
          </a:p>
          <a:p>
            <a:pPr lvl="3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Cooperative bidding management program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Alliance for Competitive Energy Services - ACES </a:t>
            </a:r>
          </a:p>
          <a:p>
            <a:pPr lvl="3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Electric &amp; gas consortium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Educational Services Commission of NJ – ESCNJ formerly Mercer County Regional Services Cooperative (MRESC)</a:t>
            </a:r>
          </a:p>
          <a:p>
            <a:pPr lvl="3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Purchasing consortium (buses)</a:t>
            </a:r>
          </a:p>
          <a:p>
            <a:pPr lvl="2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Camden County Education Services Commission (CCESC)</a:t>
            </a:r>
          </a:p>
          <a:p>
            <a:pPr lvl="3">
              <a:buFont typeface="Wingdings" charset="2"/>
              <a:buChar char="§"/>
            </a:pPr>
            <a:r>
              <a:rPr lang="en-US" sz="1600" dirty="0">
                <a:solidFill>
                  <a:schemeClr val="folHlink"/>
                </a:solidFill>
              </a:rPr>
              <a:t>Services consortium</a:t>
            </a:r>
          </a:p>
          <a:p>
            <a:pPr lvl="1">
              <a:buFont typeface="Wingdings" charset="2"/>
              <a:buChar char="§"/>
            </a:pPr>
            <a:endParaRPr lang="en-US" sz="16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99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F3027-11C7-4478-A82C-40FED15B65F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836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48117" y="260648"/>
            <a:ext cx="8604448" cy="1216025"/>
          </a:xfrm>
        </p:spPr>
        <p:txBody>
          <a:bodyPr/>
          <a:lstStyle/>
          <a:p>
            <a:pPr eaLnBrk="1" hangingPunct="1"/>
            <a:r>
              <a:rPr lang="en-US" sz="35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Impact on </a:t>
            </a:r>
            <a:r>
              <a:rPr lang="en-US" sz="35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Haddon </a:t>
            </a:r>
            <a:r>
              <a:rPr lang="en-US" sz="35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Township </a:t>
            </a:r>
            <a:r>
              <a:rPr lang="en-US" sz="35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Taxpayer </a:t>
            </a:r>
            <a:endParaRPr lang="en-US" sz="3500" dirty="0"/>
          </a:p>
        </p:txBody>
      </p:sp>
      <p:sp>
        <p:nvSpPr>
          <p:cNvPr id="58370" name="Rectangle 11"/>
          <p:cNvSpPr>
            <a:spLocks noChangeArrowheads="1"/>
          </p:cNvSpPr>
          <p:nvPr/>
        </p:nvSpPr>
        <p:spPr bwMode="auto">
          <a:xfrm>
            <a:off x="582613" y="1676400"/>
            <a:ext cx="8329612" cy="487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14075A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Increase in tax levy – General Fund: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dirty="0" smtClean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.04014 </a:t>
            </a: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cents per $100 of assessed value.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For a home assessed at $225,796, this is a total increase of $90.63 per year.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.</a:t>
            </a: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800" dirty="0">
                <a:solidFill>
                  <a:srgbClr val="14075A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Increase in tax levy – </a:t>
            </a:r>
            <a:r>
              <a:rPr lang="en-US" sz="2800" dirty="0" smtClean="0">
                <a:solidFill>
                  <a:srgbClr val="14075A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Debt Service Fund</a:t>
            </a:r>
            <a:r>
              <a:rPr lang="en-US" sz="2800" dirty="0">
                <a:solidFill>
                  <a:srgbClr val="14075A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: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(.00086) </a:t>
            </a: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cents per $100 of assessed value.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For a home assessed at $</a:t>
            </a:r>
            <a:r>
              <a:rPr lang="en-US" dirty="0" smtClean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225,796, </a:t>
            </a: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this is a total increase </a:t>
            </a:r>
            <a:r>
              <a:rPr lang="en-US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of</a:t>
            </a:r>
            <a:r>
              <a:rPr lang="en-US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$(1.94</a:t>
            </a:r>
            <a:r>
              <a:rPr lang="en-US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 </a:t>
            </a:r>
            <a:r>
              <a:rPr lang="en-US" dirty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per year.  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757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8F3027-11C7-4478-A82C-40FED15B65F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836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304800"/>
            <a:ext cx="8604448" cy="1216025"/>
          </a:xfrm>
        </p:spPr>
        <p:txBody>
          <a:bodyPr/>
          <a:lstStyle/>
          <a:p>
            <a:pPr eaLnBrk="1" hangingPunct="1"/>
            <a:r>
              <a:rPr lang="en-US" sz="35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Impact on </a:t>
            </a:r>
            <a:r>
              <a:rPr lang="en-US" sz="35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Haddon </a:t>
            </a:r>
            <a:r>
              <a:rPr lang="en-US" sz="35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Township </a:t>
            </a:r>
            <a:r>
              <a:rPr lang="en-US" sz="35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Taxpayer</a:t>
            </a:r>
            <a:endParaRPr lang="en-US" sz="3500" dirty="0"/>
          </a:p>
        </p:txBody>
      </p:sp>
      <p:sp>
        <p:nvSpPr>
          <p:cNvPr id="58370" name="Rectangle 11"/>
          <p:cNvSpPr>
            <a:spLocks noChangeArrowheads="1"/>
          </p:cNvSpPr>
          <p:nvPr/>
        </p:nvSpPr>
        <p:spPr bwMode="auto">
          <a:xfrm>
            <a:off x="582613" y="1676400"/>
            <a:ext cx="8329612" cy="377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Increase in t</a:t>
            </a:r>
            <a:r>
              <a:rPr lang="en-US" sz="2800" dirty="0" smtClean="0"/>
              <a:t>ax levy - </a:t>
            </a:r>
            <a:r>
              <a:rPr lang="en-US" sz="2800" dirty="0"/>
              <a:t>General Fund  	              </a:t>
            </a:r>
            <a:r>
              <a:rPr lang="en-US" sz="2800" dirty="0" smtClean="0"/>
              <a:t>$459,506 Increase </a:t>
            </a:r>
            <a:r>
              <a:rPr lang="en-US" sz="2800" dirty="0"/>
              <a:t>in </a:t>
            </a:r>
            <a:r>
              <a:rPr lang="en-US" sz="2800" dirty="0" smtClean="0"/>
              <a:t>tax levy - Debt			    </a:t>
            </a:r>
            <a:r>
              <a:rPr lang="en-US" sz="2800" dirty="0" smtClean="0">
                <a:solidFill>
                  <a:srgbClr val="FF0000"/>
                </a:solidFill>
              </a:rPr>
              <a:t>$(15,599)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Total </a:t>
            </a:r>
            <a:r>
              <a:rPr lang="en-US" sz="2800" dirty="0" smtClean="0"/>
              <a:t>tax </a:t>
            </a:r>
            <a:r>
              <a:rPr lang="en-US" sz="2800" dirty="0"/>
              <a:t>l</a:t>
            </a:r>
            <a:r>
              <a:rPr lang="en-US" sz="2800" dirty="0" smtClean="0"/>
              <a:t>evy </a:t>
            </a:r>
            <a:r>
              <a:rPr lang="en-US" sz="2800" dirty="0"/>
              <a:t>i</a:t>
            </a:r>
            <a:r>
              <a:rPr lang="en-US" sz="2800" dirty="0" smtClean="0"/>
              <a:t>ncrease                                        $443,907</a:t>
            </a:r>
            <a:endParaRPr lang="en-US" sz="2800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2017 </a:t>
            </a:r>
            <a:r>
              <a:rPr lang="en-US" sz="2800" dirty="0"/>
              <a:t>Ratables </a:t>
            </a:r>
            <a:r>
              <a:rPr lang="en-US" sz="2000" dirty="0" smtClean="0"/>
              <a:t>				      </a:t>
            </a:r>
            <a:r>
              <a:rPr lang="en-US" sz="2800" dirty="0" smtClean="0"/>
              <a:t>$1,259,248,750</a:t>
            </a:r>
            <a:endParaRPr lang="en-US" sz="1000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The 2018-19 proposed 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</a:t>
            </a: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udget 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represents . . 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b="1" dirty="0"/>
              <a:t>an increase of  </a:t>
            </a:r>
            <a:r>
              <a:rPr lang="en-US" b="1" dirty="0" smtClean="0"/>
              <a:t>.03928 </a:t>
            </a:r>
            <a:r>
              <a:rPr lang="en-US" b="1" dirty="0"/>
              <a:t>cents per $100 of assessed </a:t>
            </a:r>
            <a:r>
              <a:rPr lang="en-US" b="1" dirty="0" smtClean="0"/>
              <a:t>value</a:t>
            </a:r>
            <a:r>
              <a:rPr lang="en-US" b="1" dirty="0"/>
              <a:t>.</a:t>
            </a:r>
            <a:r>
              <a:rPr lang="en-US" b="1" dirty="0" smtClean="0"/>
              <a:t> </a:t>
            </a:r>
            <a:endParaRPr lang="en-US" b="1" dirty="0"/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b="1" dirty="0"/>
              <a:t>F</a:t>
            </a:r>
            <a:r>
              <a:rPr lang="en-US" b="1" dirty="0" smtClean="0"/>
              <a:t>or a home </a:t>
            </a:r>
            <a:r>
              <a:rPr lang="en-US" b="1" dirty="0"/>
              <a:t>assessed at $</a:t>
            </a:r>
            <a:r>
              <a:rPr lang="en-US" b="1" dirty="0" smtClean="0"/>
              <a:t>225,796, this is </a:t>
            </a:r>
            <a:r>
              <a:rPr lang="en-US" b="1" dirty="0"/>
              <a:t>an increase  of </a:t>
            </a:r>
            <a:r>
              <a:rPr lang="en-US" b="1" dirty="0" smtClean="0"/>
              <a:t>$88.69 per year. </a:t>
            </a:r>
            <a:endParaRPr lang="en-US" b="1" dirty="0"/>
          </a:p>
        </p:txBody>
      </p:sp>
      <p:sp>
        <p:nvSpPr>
          <p:cNvPr id="122893" name="Text Box 13"/>
          <p:cNvSpPr txBox="1">
            <a:spLocks noChangeArrowheads="1"/>
          </p:cNvSpPr>
          <p:nvPr/>
        </p:nvSpPr>
        <p:spPr bwMode="auto">
          <a:xfrm>
            <a:off x="609600" y="5373216"/>
            <a:ext cx="8066856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smtClean="0">
                <a:solidFill>
                  <a:srgbClr val="00007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($225,796/$100) x $0.03928 = $88.69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980728"/>
            <a:ext cx="8001000" cy="576063"/>
          </a:xfrm>
        </p:spPr>
        <p:txBody>
          <a:bodyPr/>
          <a:lstStyle/>
          <a:p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Analysis of Revenue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2018-2019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868033840"/>
              </p:ext>
            </p:extLst>
          </p:nvPr>
        </p:nvGraphicFramePr>
        <p:xfrm>
          <a:off x="611560" y="1628800"/>
          <a:ext cx="8064896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4873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332656"/>
            <a:ext cx="8001000" cy="1216025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Expenditure Budget by Major Function</a:t>
            </a:r>
            <a:endParaRPr lang="en-US" sz="36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227254119"/>
              </p:ext>
            </p:extLst>
          </p:nvPr>
        </p:nvGraphicFramePr>
        <p:xfrm>
          <a:off x="323528" y="1772816"/>
          <a:ext cx="813690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267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4800"/>
            <a:ext cx="8496944" cy="1216025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Student Highlights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528"/>
          </a:xfrm>
        </p:spPr>
        <p:txBody>
          <a:bodyPr/>
          <a:lstStyle/>
          <a:p>
            <a:pPr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76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Seniors 1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1772816"/>
            <a:ext cx="4178221" cy="2808312"/>
          </a:xfrm>
          <a:prstGeom prst="rect">
            <a:avLst/>
          </a:prstGeom>
        </p:spPr>
      </p:pic>
      <p:pic>
        <p:nvPicPr>
          <p:cNvPr id="6" name="Picture 5" descr="madrigals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2780928"/>
            <a:ext cx="4212468" cy="312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6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4800"/>
            <a:ext cx="8496944" cy="1216025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Student Highlights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528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200" dirty="0" smtClean="0">
              <a:solidFill>
                <a:srgbClr val="004A82"/>
              </a:solidFill>
            </a:endParaRPr>
          </a:p>
          <a:p>
            <a:pPr marL="909637" lvl="2" indent="0" eaLnBrk="1" hangingPunct="1">
              <a:buNone/>
            </a:pPr>
            <a:endParaRPr lang="en-US" sz="1700" dirty="0">
              <a:solidFill>
                <a:schemeClr val="folHlink"/>
              </a:solidFill>
            </a:endParaRPr>
          </a:p>
          <a:p>
            <a:pPr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76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IMG_4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9"/>
            <a:ext cx="3816424" cy="2952327"/>
          </a:xfrm>
          <a:prstGeom prst="rect">
            <a:avLst/>
          </a:prstGeom>
        </p:spPr>
      </p:pic>
      <p:pic>
        <p:nvPicPr>
          <p:cNvPr id="6" name="Picture 5" descr="IMG_942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24944"/>
            <a:ext cx="4424039" cy="355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8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4800"/>
            <a:ext cx="8496944" cy="1216025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Student Highlights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528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200" dirty="0" smtClean="0">
              <a:solidFill>
                <a:srgbClr val="004A82"/>
              </a:solidFill>
            </a:endParaRPr>
          </a:p>
          <a:p>
            <a:pPr marL="909637" lvl="2" indent="0" eaLnBrk="1" hangingPunct="1">
              <a:buNone/>
            </a:pPr>
            <a:endParaRPr lang="en-US" sz="1700" dirty="0">
              <a:solidFill>
                <a:schemeClr val="folHlink"/>
              </a:solidFill>
            </a:endParaRPr>
          </a:p>
          <a:p>
            <a:pPr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76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DW_GSQTW0AEOaa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72816"/>
            <a:ext cx="3816424" cy="4109995"/>
          </a:xfrm>
          <a:prstGeom prst="rect">
            <a:avLst/>
          </a:prstGeom>
        </p:spPr>
      </p:pic>
      <p:pic>
        <p:nvPicPr>
          <p:cNvPr id="5" name="Picture 4" descr="IMG_1498 (1)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844824"/>
            <a:ext cx="4475989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19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304800"/>
            <a:ext cx="8496944" cy="1216025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Student Highlights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528"/>
          </a:xfrm>
        </p:spPr>
        <p:txBody>
          <a:bodyPr/>
          <a:lstStyle/>
          <a:p>
            <a:pPr marL="909637" lvl="2" indent="0" eaLnBrk="1" hangingPunct="1">
              <a:buNone/>
            </a:pPr>
            <a:endParaRPr lang="en-US" sz="1700" dirty="0">
              <a:solidFill>
                <a:schemeClr val="folHlink"/>
              </a:solidFill>
            </a:endParaRPr>
          </a:p>
          <a:p>
            <a:pPr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76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21686350_10214322742770697_6490235705492853319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0808"/>
            <a:ext cx="3240360" cy="4451404"/>
          </a:xfrm>
          <a:prstGeom prst="rect">
            <a:avLst/>
          </a:prstGeom>
        </p:spPr>
      </p:pic>
      <p:pic>
        <p:nvPicPr>
          <p:cNvPr id="11" name="Picture 10" descr="crest"/>
          <p:cNvPicPr preferRelativeResize="0">
            <a:picLocks noChangeArrowheads="1"/>
          </p:cNvPicPr>
          <p:nvPr/>
        </p:nvPicPr>
        <p:blipFill>
          <a:blip r:embed="rId4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132856"/>
            <a:ext cx="1512168" cy="195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95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23844806_10214824581036340_3842332378989230394_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72816"/>
            <a:ext cx="3096965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393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004A8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 Summary</a:t>
            </a:r>
            <a:endParaRPr lang="en-US" sz="4000" b="1" dirty="0">
              <a:solidFill>
                <a:srgbClr val="004A8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rgbClr val="004A82"/>
                </a:solidFill>
              </a:rPr>
              <a:t>Without being restored to the 2009-10 levels of State </a:t>
            </a:r>
            <a:r>
              <a:rPr lang="en-US" sz="2400" dirty="0">
                <a:solidFill>
                  <a:srgbClr val="004A82"/>
                </a:solidFill>
              </a:rPr>
              <a:t>A</a:t>
            </a:r>
            <a:r>
              <a:rPr lang="en-US" sz="2400" dirty="0" smtClean="0">
                <a:solidFill>
                  <a:srgbClr val="004A82"/>
                </a:solidFill>
              </a:rPr>
              <a:t>id, smart fiscal oversight allows the district to retain, restore and create programs and opportunities for our students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400" dirty="0" smtClean="0">
                <a:solidFill>
                  <a:srgbClr val="004A82"/>
                </a:solidFill>
              </a:rPr>
              <a:t>This will be done in the new school year with an increase of $88.69 for the average Haddon Township resident</a:t>
            </a:r>
            <a:endParaRPr lang="en-US" sz="2400" dirty="0"/>
          </a:p>
        </p:txBody>
      </p:sp>
      <p:pic>
        <p:nvPicPr>
          <p:cNvPr id="4" name="Picture 3" descr="save money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04664"/>
            <a:ext cx="14401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33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76672"/>
            <a:ext cx="8496944" cy="1044153"/>
          </a:xfrm>
        </p:spPr>
        <p:txBody>
          <a:bodyPr/>
          <a:lstStyle/>
          <a:p>
            <a:pPr algn="ctr" eaLnBrk="1" hangingPunct="1">
              <a:lnSpc>
                <a:spcPct val="200000"/>
              </a:lnSpc>
            </a:pP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/>
            </a:r>
            <a:b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</a:b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Questions?</a:t>
            </a:r>
            <a:endParaRPr lang="en-US" sz="40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528"/>
          </a:xfrm>
        </p:spPr>
        <p:txBody>
          <a:bodyPr/>
          <a:lstStyle/>
          <a:p>
            <a:pPr marL="0" indent="0" eaLnBrk="1" hangingPunct="1">
              <a:buNone/>
            </a:pPr>
            <a:endParaRPr lang="en-US" sz="2200" dirty="0" smtClean="0">
              <a:solidFill>
                <a:srgbClr val="004A82"/>
              </a:solidFill>
            </a:endParaRPr>
          </a:p>
          <a:p>
            <a:pPr marL="909637" lvl="2" indent="0" eaLnBrk="1" hangingPunct="1">
              <a:buNone/>
            </a:pPr>
            <a:endParaRPr lang="en-US" sz="1700" dirty="0">
              <a:solidFill>
                <a:schemeClr val="folHlink"/>
              </a:solidFill>
            </a:endParaRPr>
          </a:p>
          <a:p>
            <a:pPr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7900" y="76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Rainb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4824"/>
            <a:ext cx="8064896" cy="420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24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rofile 9">
    <a:dk1>
      <a:srgbClr val="000000"/>
    </a:dk1>
    <a:lt1>
      <a:srgbClr val="FFFFFF"/>
    </a:lt1>
    <a:dk2>
      <a:srgbClr val="000000"/>
    </a:dk2>
    <a:lt2>
      <a:srgbClr val="DDDDDD"/>
    </a:lt2>
    <a:accent1>
      <a:srgbClr val="A3B2C1"/>
    </a:accent1>
    <a:accent2>
      <a:srgbClr val="CC0000"/>
    </a:accent2>
    <a:accent3>
      <a:srgbClr val="FFFFFF"/>
    </a:accent3>
    <a:accent4>
      <a:srgbClr val="000000"/>
    </a:accent4>
    <a:accent5>
      <a:srgbClr val="CED5DD"/>
    </a:accent5>
    <a:accent6>
      <a:srgbClr val="B90000"/>
    </a:accent6>
    <a:hlink>
      <a:srgbClr val="336699"/>
    </a:hlink>
    <a:folHlink>
      <a:srgbClr val="003366"/>
    </a:folHlink>
  </a:clrScheme>
  <a:fontScheme name="Profil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MacBookPro HD:Applications:Microsoft Office 2004:Templates:Presentations:Designs:Profile</Template>
  <TotalTime>7648</TotalTime>
  <Words>735</Words>
  <Application>Microsoft Macintosh PowerPoint</Application>
  <PresentationFormat>On-screen Show (4:3)</PresentationFormat>
  <Paragraphs>205</Paragraphs>
  <Slides>20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Profile</vt:lpstr>
      <vt:lpstr>1_Profile</vt:lpstr>
      <vt:lpstr>Worksheet</vt:lpstr>
      <vt:lpstr>The 2018-19 Budget     Bonnie J. Edwards, Superintendent  Jennifer Gauld, School Business Administrator / Board Secretary  Elizabeth Mennig, Assistant Superintendent for Curriculum and Instruction   Haddon Township Board of Education</vt:lpstr>
      <vt:lpstr>Budget Priorities 2018-19</vt:lpstr>
      <vt:lpstr>Budget Priorities 2018-19 (cont’d) </vt:lpstr>
      <vt:lpstr>Budget Priorities 2018-19 (cont’d)</vt:lpstr>
      <vt:lpstr>Budget Priorities 2018-19 (cont’d)</vt:lpstr>
      <vt:lpstr>Revenue for 2018-19</vt:lpstr>
      <vt:lpstr>New Jersey State Aid Revenue Analysis</vt:lpstr>
      <vt:lpstr>Why 2%?</vt:lpstr>
      <vt:lpstr>2% Builds a Revenue Base</vt:lpstr>
      <vt:lpstr>How Are We Saving?</vt:lpstr>
      <vt:lpstr>Impact on the Haddon Township Taxpayer </vt:lpstr>
      <vt:lpstr>Impact on the Haddon Township Taxpayer</vt:lpstr>
      <vt:lpstr>Analysis of Revenue 2018-2019</vt:lpstr>
      <vt:lpstr>Expenditure Budget by Major Function</vt:lpstr>
      <vt:lpstr>    Student Highlights</vt:lpstr>
      <vt:lpstr>    Student Highlights</vt:lpstr>
      <vt:lpstr>    Student Highlights</vt:lpstr>
      <vt:lpstr>    Student Highlights</vt:lpstr>
      <vt:lpstr>In Summary</vt:lpstr>
      <vt:lpstr>   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Saylor</dc:creator>
  <cp:lastModifiedBy>Donna Colclough</cp:lastModifiedBy>
  <cp:revision>268</cp:revision>
  <cp:lastPrinted>2017-03-16T18:09:21Z</cp:lastPrinted>
  <dcterms:created xsi:type="dcterms:W3CDTF">2012-03-20T12:07:21Z</dcterms:created>
  <dcterms:modified xsi:type="dcterms:W3CDTF">2018-05-11T15:58:24Z</dcterms:modified>
</cp:coreProperties>
</file>