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handoutMasterIdLst>
    <p:handoutMasterId r:id="rId11"/>
  </p:handoutMasterIdLst>
  <p:sldIdLst>
    <p:sldId id="256" r:id="rId2"/>
    <p:sldId id="257" r:id="rId3"/>
    <p:sldId id="258" r:id="rId4"/>
    <p:sldId id="259" r:id="rId5"/>
    <p:sldId id="270" r:id="rId6"/>
    <p:sldId id="268" r:id="rId7"/>
    <p:sldId id="262" r:id="rId8"/>
    <p:sldId id="263" r:id="rId9"/>
    <p:sldId id="265" r:id="rId10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clrMode="bw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7" d="100"/>
          <a:sy n="77" d="100"/>
        </p:scale>
        <p:origin x="-3360" y="-7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6848818-AC06-3F41-ADDB-DD53C3EC2E9D}" type="datetimeFigureOut">
              <a:rPr lang="en-US" smtClean="0"/>
              <a:t>3/12/21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6C657F6-B270-7541-8F7A-F09CBDE48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3225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3/12/21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3/12/21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3/12/21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3/12/21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3/12/21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3/12/21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3/12/21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3/12/21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3/12/21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3/12/21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3/12/21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1A24CD3-204F-4468-8EE4-28A6668D006A}" type="datetimeFigureOut">
              <a:rPr lang="en-US" smtClean="0"/>
              <a:t>3/12/21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58112"/>
            <a:ext cx="7897368" cy="2808243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BI-ANNUAL REPORT ON </a:t>
            </a:r>
            <a:br>
              <a:rPr lang="en-US" sz="4800" dirty="0" smtClean="0"/>
            </a:br>
            <a:r>
              <a:rPr lang="en-US" sz="4800" dirty="0" smtClean="0"/>
              <a:t>VIOLENCE AND VANDALISM</a:t>
            </a:r>
            <a:br>
              <a:rPr lang="en-US" sz="4800" dirty="0" smtClean="0"/>
            </a:br>
            <a:r>
              <a:rPr lang="en-US" sz="4800" dirty="0" smtClean="0"/>
              <a:t>PERIOD 1:  </a:t>
            </a:r>
            <a:br>
              <a:rPr lang="en-US" sz="4800" dirty="0" smtClean="0"/>
            </a:br>
            <a:r>
              <a:rPr lang="en-US" sz="4800" dirty="0" smtClean="0"/>
              <a:t>Sept. 1 – Dec. 31</a:t>
            </a:r>
            <a:r>
              <a:rPr lang="en-US" sz="4800" smtClean="0"/>
              <a:t>, 2020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149090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Haddon Township School District</a:t>
            </a:r>
          </a:p>
          <a:p>
            <a:r>
              <a:rPr lang="en-US" sz="2400" dirty="0" smtClean="0"/>
              <a:t>Robert J. </a:t>
            </a:r>
            <a:r>
              <a:rPr lang="en-US" sz="2400" dirty="0" err="1" smtClean="0"/>
              <a:t>Fisicaro</a:t>
            </a:r>
            <a:r>
              <a:rPr lang="en-US" sz="2400" dirty="0" smtClean="0"/>
              <a:t> Ed. D., Superintendent</a:t>
            </a:r>
          </a:p>
          <a:p>
            <a:r>
              <a:rPr lang="en-US" sz="2400" smtClean="0"/>
              <a:t>February 18, 2021</a:t>
            </a:r>
            <a:endParaRPr lang="en-US" sz="2400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832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621828" cy="1600200"/>
          </a:xfrm>
        </p:spPr>
        <p:txBody>
          <a:bodyPr>
            <a:normAutofit/>
          </a:bodyPr>
          <a:lstStyle/>
          <a:p>
            <a:r>
              <a:rPr lang="en-US" dirty="0" smtClean="0"/>
              <a:t>REPORTING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773" y="685799"/>
            <a:ext cx="8703900" cy="4084085"/>
          </a:xfrm>
        </p:spPr>
        <p:txBody>
          <a:bodyPr>
            <a:noAutofit/>
          </a:bodyPr>
          <a:lstStyle/>
          <a:p>
            <a:r>
              <a:rPr lang="en-US" sz="3600" dirty="0" smtClean="0"/>
              <a:t>Summarize the monthly Student Safety Data System Report presented to the BOE at each meeting</a:t>
            </a:r>
          </a:p>
          <a:p>
            <a:r>
              <a:rPr lang="en-US" sz="3600" dirty="0" smtClean="0"/>
              <a:t>Identify the efforts of the district to address violence and vandalism</a:t>
            </a:r>
          </a:p>
          <a:p>
            <a:r>
              <a:rPr lang="en-US" sz="3600" dirty="0" smtClean="0"/>
              <a:t>Generate discussion about the district’s efforts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54650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999" y="4572000"/>
            <a:ext cx="7673453" cy="1600200"/>
          </a:xfrm>
        </p:spPr>
        <p:txBody>
          <a:bodyPr/>
          <a:lstStyle/>
          <a:p>
            <a:r>
              <a:rPr lang="en-US" dirty="0" smtClean="0"/>
              <a:t>REPORTING CATEGORIES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799"/>
            <a:ext cx="7801232" cy="4383493"/>
          </a:xfrm>
        </p:spPr>
        <p:txBody>
          <a:bodyPr>
            <a:normAutofit/>
          </a:bodyPr>
          <a:lstStyle/>
          <a:p>
            <a:r>
              <a:rPr lang="en-US" sz="3600" dirty="0"/>
              <a:t>Incidents </a:t>
            </a:r>
            <a:r>
              <a:rPr lang="en-US" sz="2800" dirty="0" smtClean="0"/>
              <a:t>(Violence, Vandalism, HIB, Weapons Offenses, Substance Offences) </a:t>
            </a:r>
          </a:p>
          <a:p>
            <a:r>
              <a:rPr lang="en-US" sz="3600" dirty="0" smtClean="0"/>
              <a:t>Other Incidents Leading to Removal</a:t>
            </a:r>
          </a:p>
          <a:p>
            <a:r>
              <a:rPr lang="en-US" sz="3600" dirty="0" smtClean="0"/>
              <a:t>HIB Alleged</a:t>
            </a:r>
          </a:p>
          <a:p>
            <a:r>
              <a:rPr lang="en-US" sz="3600" dirty="0" smtClean="0"/>
              <a:t>HIB Trainings</a:t>
            </a:r>
          </a:p>
          <a:p>
            <a:r>
              <a:rPr lang="en-US" sz="3600" dirty="0" smtClean="0"/>
              <a:t>HIB Programs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21595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177480"/>
            <a:ext cx="7543800" cy="994719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2020-2021 BIANNUAL REPORT INCLUDES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347" y="685799"/>
            <a:ext cx="8466427" cy="4321547"/>
          </a:xfrm>
        </p:spPr>
        <p:txBody>
          <a:bodyPr>
            <a:noAutofit/>
          </a:bodyPr>
          <a:lstStyle/>
          <a:p>
            <a:r>
              <a:rPr lang="en-US" sz="3600" dirty="0" smtClean="0"/>
              <a:t>Monthly data report on the DOE Student Safety Data System (SSDS)</a:t>
            </a:r>
          </a:p>
          <a:p>
            <a:r>
              <a:rPr lang="en-US" sz="3600" dirty="0" smtClean="0"/>
              <a:t>All required incidents</a:t>
            </a:r>
          </a:p>
          <a:p>
            <a:r>
              <a:rPr lang="en-US" sz="3600" dirty="0" smtClean="0"/>
              <a:t>Actions taken</a:t>
            </a:r>
          </a:p>
          <a:p>
            <a:pPr>
              <a:buFont typeface="Arial"/>
              <a:buChar char="•"/>
            </a:pPr>
            <a:r>
              <a:rPr lang="en-US" sz="3600" dirty="0" smtClean="0"/>
              <a:t>Program provided</a:t>
            </a:r>
          </a:p>
          <a:p>
            <a:pPr>
              <a:buFont typeface="Arial"/>
              <a:buChar char="•"/>
            </a:pPr>
            <a:r>
              <a:rPr lang="en-US" sz="3600" dirty="0" smtClean="0"/>
              <a:t>Efforts to address </a:t>
            </a:r>
            <a:r>
              <a:rPr lang="en-US" sz="3600" dirty="0"/>
              <a:t>v</a:t>
            </a:r>
            <a:r>
              <a:rPr lang="en-US" sz="3600" dirty="0" smtClean="0"/>
              <a:t>iolence vandalism and HIB in the district</a:t>
            </a:r>
          </a:p>
        </p:txBody>
      </p:sp>
    </p:spTree>
    <p:extLst>
      <p:ext uri="{BB962C8B-B14F-4D97-AF65-F5344CB8AC3E}">
        <p14:creationId xmlns:p14="http://schemas.microsoft.com/office/powerpoint/2010/main" val="143600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92320"/>
            <a:ext cx="7543800" cy="1600200"/>
          </a:xfrm>
        </p:spPr>
        <p:txBody>
          <a:bodyPr>
            <a:noAutofit/>
          </a:bodyPr>
          <a:lstStyle/>
          <a:p>
            <a:r>
              <a:rPr lang="en-US" sz="4800" dirty="0" smtClean="0"/>
              <a:t>SSDS 2019-20 PERIOD 1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>Incidents by Reporting </a:t>
            </a:r>
            <a:r>
              <a:rPr lang="en-US" sz="4000" dirty="0" smtClean="0"/>
              <a:t>Category</a:t>
            </a:r>
            <a:endParaRPr lang="en-US" sz="4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3777852"/>
              </p:ext>
            </p:extLst>
          </p:nvPr>
        </p:nvGraphicFramePr>
        <p:xfrm>
          <a:off x="762000" y="685800"/>
          <a:ext cx="7543800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3935"/>
                <a:gridCol w="1200665"/>
                <a:gridCol w="1257300"/>
                <a:gridCol w="1257300"/>
                <a:gridCol w="1257300"/>
                <a:gridCol w="12573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Incidents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PERIOD 1:  </a:t>
                      </a:r>
                      <a:br>
                        <a:rPr lang="en-US" sz="1600" dirty="0" smtClean="0"/>
                      </a:br>
                      <a:r>
                        <a:rPr lang="en-US" sz="1600" dirty="0" smtClean="0"/>
                        <a:t>Sept. 1 – Dec. 31, 2019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Other Incidents Leading</a:t>
                      </a:r>
                      <a:r>
                        <a:rPr lang="en-US" sz="1600" baseline="0" dirty="0" smtClean="0"/>
                        <a:t> to Removal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HIB Alleged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HIB Trainings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HIB Programs 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Edison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4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3</a:t>
                      </a:r>
                      <a:endParaRPr lang="en-US" i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Jennings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2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5</a:t>
                      </a:r>
                      <a:endParaRPr lang="en-US" i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Stoy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1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5</a:t>
                      </a:r>
                      <a:endParaRPr lang="en-US" i="0" dirty="0"/>
                    </a:p>
                  </a:txBody>
                  <a:tcPr/>
                </a:tc>
              </a:tr>
              <a:tr h="177937">
                <a:tc>
                  <a:txBody>
                    <a:bodyPr/>
                    <a:lstStyle/>
                    <a:p>
                      <a:r>
                        <a:rPr lang="en-US" dirty="0" smtClean="0"/>
                        <a:t>Strawbridge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4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3</a:t>
                      </a:r>
                      <a:endParaRPr lang="en-US" i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Van </a:t>
                      </a:r>
                      <a:r>
                        <a:rPr lang="en-US" dirty="0" err="1" smtClean="0"/>
                        <a:t>Sciver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1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1</a:t>
                      </a:r>
                      <a:endParaRPr lang="en-US" i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dirty="0" smtClean="0"/>
                        <a:t>5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dirty="0" smtClean="0"/>
                        <a:t>7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4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7</a:t>
                      </a:r>
                      <a:endParaRPr lang="en-US" i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dirty="0" smtClean="0"/>
                        <a:t>3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dirty="0" smtClean="0"/>
                        <a:t>34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1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2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 smtClean="0"/>
                        <a:t>5</a:t>
                      </a:r>
                      <a:endParaRPr lang="en-US" i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6268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92320"/>
            <a:ext cx="7543800" cy="1600200"/>
          </a:xfrm>
        </p:spPr>
        <p:txBody>
          <a:bodyPr>
            <a:noAutofit/>
          </a:bodyPr>
          <a:lstStyle/>
          <a:p>
            <a:r>
              <a:rPr lang="en-US" sz="4800" dirty="0" smtClean="0"/>
              <a:t>SSDS 2020-21 PERIOD 1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>Incidents by Reporting </a:t>
            </a:r>
            <a:r>
              <a:rPr lang="en-US" sz="4000" dirty="0" smtClean="0"/>
              <a:t>Category</a:t>
            </a:r>
            <a:endParaRPr lang="en-US" sz="4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093575"/>
              </p:ext>
            </p:extLst>
          </p:nvPr>
        </p:nvGraphicFramePr>
        <p:xfrm>
          <a:off x="762000" y="685800"/>
          <a:ext cx="7543800" cy="390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3935"/>
                <a:gridCol w="1200665"/>
                <a:gridCol w="1257300"/>
                <a:gridCol w="1257300"/>
                <a:gridCol w="1257300"/>
                <a:gridCol w="12573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Incidents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PERIOD 1:  </a:t>
                      </a:r>
                      <a:br>
                        <a:rPr lang="en-US" sz="1600" dirty="0" smtClean="0"/>
                      </a:br>
                      <a:r>
                        <a:rPr lang="en-US" sz="1600" dirty="0" smtClean="0"/>
                        <a:t>Sept. 1 – Dec. 31, 2020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Other Incidents Leading</a:t>
                      </a:r>
                      <a:r>
                        <a:rPr lang="en-US" sz="1600" baseline="0" dirty="0" smtClean="0"/>
                        <a:t> to Removal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HIB Alleged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HIB Trainings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HIB Programs 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Edison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Jennings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Stoy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Strawbridge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Van </a:t>
                      </a:r>
                      <a:r>
                        <a:rPr lang="en-US" dirty="0" err="1" smtClean="0"/>
                        <a:t>Sciver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2325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642478" cy="1600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PROGRAMS PROVIDED UPON DISCIPLINARY 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222" y="685800"/>
            <a:ext cx="8445778" cy="3886200"/>
          </a:xfrm>
        </p:spPr>
        <p:txBody>
          <a:bodyPr>
            <a:noAutofit/>
          </a:bodyPr>
          <a:lstStyle/>
          <a:p>
            <a:r>
              <a:rPr lang="en-US" sz="3200" dirty="0" smtClean="0"/>
              <a:t>Assignments,</a:t>
            </a:r>
            <a:r>
              <a:rPr lang="en-US" sz="1100" dirty="0" smtClean="0"/>
              <a:t> </a:t>
            </a:r>
            <a:r>
              <a:rPr lang="en-US" sz="3200" dirty="0" smtClean="0"/>
              <a:t>instruction and/or support services</a:t>
            </a:r>
          </a:p>
          <a:p>
            <a:r>
              <a:rPr lang="en-US" sz="3200" dirty="0" smtClean="0"/>
              <a:t>In-school programs</a:t>
            </a:r>
          </a:p>
          <a:p>
            <a:r>
              <a:rPr lang="en-US" sz="3200" dirty="0" smtClean="0"/>
              <a:t>In-district programs</a:t>
            </a:r>
          </a:p>
          <a:p>
            <a:r>
              <a:rPr lang="en-US" sz="3200" dirty="0" smtClean="0"/>
              <a:t>Home assignments/home instruction</a:t>
            </a:r>
          </a:p>
          <a:p>
            <a:r>
              <a:rPr lang="en-US" sz="3200" dirty="0" smtClean="0"/>
              <a:t>Counseling services</a:t>
            </a:r>
          </a:p>
          <a:p>
            <a:r>
              <a:rPr lang="en-US" sz="3200" dirty="0" smtClean="0"/>
              <a:t>Parent conference/student conference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85761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8012130" cy="1600200"/>
          </a:xfrm>
        </p:spPr>
        <p:txBody>
          <a:bodyPr>
            <a:noAutofit/>
          </a:bodyPr>
          <a:lstStyle/>
          <a:p>
            <a:r>
              <a:rPr lang="en-US" sz="4000" dirty="0" smtClean="0"/>
              <a:t>EFFORTS TO ADDRESS VIOLENCE AND VANDALISM CONCERNS IN THE DISTRICT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461874"/>
            <a:ext cx="7543800" cy="4338984"/>
          </a:xfrm>
        </p:spPr>
        <p:txBody>
          <a:bodyPr>
            <a:noAutofit/>
          </a:bodyPr>
          <a:lstStyle/>
          <a:p>
            <a:r>
              <a:rPr lang="en-US" sz="1600" dirty="0" smtClean="0"/>
              <a:t>Security cameras and new security protocols at HTHS and RMS</a:t>
            </a:r>
          </a:p>
          <a:p>
            <a:r>
              <a:rPr lang="en-US" sz="1600" dirty="0" smtClean="0"/>
              <a:t>Professional development for staff and training for students regarding HIB prevention</a:t>
            </a:r>
            <a:endParaRPr lang="en-US" sz="1600" dirty="0"/>
          </a:p>
          <a:p>
            <a:r>
              <a:rPr lang="en-US" sz="1600" dirty="0" smtClean="0"/>
              <a:t>Week of Respect</a:t>
            </a:r>
            <a:endParaRPr lang="en-US" sz="1600" dirty="0"/>
          </a:p>
          <a:p>
            <a:r>
              <a:rPr lang="en-US" sz="1600" dirty="0" smtClean="0"/>
              <a:t>Character Counts!</a:t>
            </a:r>
          </a:p>
          <a:p>
            <a:r>
              <a:rPr lang="en-US" sz="1600" dirty="0" smtClean="0"/>
              <a:t>Internet Acceptable Use Policy</a:t>
            </a:r>
          </a:p>
          <a:p>
            <a:r>
              <a:rPr lang="en-US" sz="1600" dirty="0" smtClean="0"/>
              <a:t>Student assemblies</a:t>
            </a:r>
          </a:p>
          <a:p>
            <a:pPr lvl="1"/>
            <a:r>
              <a:rPr lang="en-US" sz="1600" dirty="0" smtClean="0"/>
              <a:t>Dating violence awareness for middle school and high school students</a:t>
            </a:r>
          </a:p>
          <a:p>
            <a:pPr lvl="1"/>
            <a:r>
              <a:rPr lang="en-US" sz="1600" dirty="0"/>
              <a:t>Opiate a</a:t>
            </a:r>
            <a:r>
              <a:rPr lang="en-US" sz="1600" dirty="0" smtClean="0"/>
              <a:t>wareness </a:t>
            </a:r>
          </a:p>
          <a:p>
            <a:pPr lvl="1"/>
            <a:r>
              <a:rPr lang="en-US" sz="1600" dirty="0" smtClean="0"/>
              <a:t>Holocaust  </a:t>
            </a:r>
            <a:r>
              <a:rPr lang="en-US" sz="1600" dirty="0"/>
              <a:t>Remembrance </a:t>
            </a:r>
            <a:r>
              <a:rPr lang="en-US" sz="1600" dirty="0" smtClean="0"/>
              <a:t>Day</a:t>
            </a:r>
          </a:p>
          <a:p>
            <a:r>
              <a:rPr lang="en-US" sz="1600" dirty="0" smtClean="0"/>
              <a:t>Visibility of administrators in buildings </a:t>
            </a:r>
          </a:p>
          <a:p>
            <a:r>
              <a:rPr lang="en-US" sz="1600" dirty="0" smtClean="0"/>
              <a:t>Parent/Student Handbooks</a:t>
            </a:r>
          </a:p>
          <a:p>
            <a:r>
              <a:rPr lang="en-US" sz="1600" dirty="0" smtClean="0"/>
              <a:t>Grade level meetings</a:t>
            </a:r>
          </a:p>
          <a:p>
            <a:r>
              <a:rPr lang="en-US" sz="1600" dirty="0" smtClean="0"/>
              <a:t>Senior Ambassadors to support freshmen</a:t>
            </a:r>
          </a:p>
          <a:p>
            <a:r>
              <a:rPr lang="en-US" sz="1600" dirty="0" smtClean="0"/>
              <a:t>School Safety Team meetings</a:t>
            </a:r>
          </a:p>
        </p:txBody>
      </p:sp>
    </p:spTree>
    <p:extLst>
      <p:ext uri="{BB962C8B-B14F-4D97-AF65-F5344CB8AC3E}">
        <p14:creationId xmlns:p14="http://schemas.microsoft.com/office/powerpoint/2010/main" val="3398032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Questions/Discussion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873" y="685800"/>
            <a:ext cx="8827799" cy="3886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>
                <a:latin typeface="Calisto MT"/>
                <a:cs typeface="Calisto MT"/>
              </a:rPr>
              <a:t>Student Safety Data System Report</a:t>
            </a:r>
            <a:endParaRPr lang="en-US" sz="3600" dirty="0">
              <a:latin typeface="Calisto MT"/>
              <a:cs typeface="Calisto MT"/>
            </a:endParaRPr>
          </a:p>
        </p:txBody>
      </p:sp>
    </p:spTree>
    <p:extLst>
      <p:ext uri="{BB962C8B-B14F-4D97-AF65-F5344CB8AC3E}">
        <p14:creationId xmlns:p14="http://schemas.microsoft.com/office/powerpoint/2010/main" val="21594994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867</TotalTime>
  <Words>337</Words>
  <Application>Microsoft Macintosh PowerPoint</Application>
  <PresentationFormat>On-screen Show (4:3)</PresentationFormat>
  <Paragraphs>111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NewsPrint</vt:lpstr>
      <vt:lpstr>BI-ANNUAL REPORT ON  VIOLENCE AND VANDALISM PERIOD 1:   Sept. 1 – Dec. 31, 2020</vt:lpstr>
      <vt:lpstr>REPORTING REQUIREMENTS</vt:lpstr>
      <vt:lpstr>REPORTING CATEGORIES</vt:lpstr>
      <vt:lpstr>2020-2021 BIANNUAL REPORT INCLUDES</vt:lpstr>
      <vt:lpstr>SSDS 2019-20 PERIOD 1 Incidents by Reporting Category</vt:lpstr>
      <vt:lpstr>SSDS 2020-21 PERIOD 1 Incidents by Reporting Category</vt:lpstr>
      <vt:lpstr>PROGRAMS PROVIDED UPON DISCIPLINARY ACTION</vt:lpstr>
      <vt:lpstr>EFFORTS TO ADDRESS VIOLENCE AND VANDALISM CONCERNS IN THE DISTRICT</vt:lpstr>
      <vt:lpstr>Questions/Discussion</vt:lpstr>
    </vt:vector>
  </TitlesOfParts>
  <Company>Haddon Township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REPORT ON VIOLENCE AND VANDALISM:  2012-13</dc:title>
  <dc:creator>Nancy Ward</dc:creator>
  <cp:lastModifiedBy>Amy Ruta</cp:lastModifiedBy>
  <cp:revision>61</cp:revision>
  <cp:lastPrinted>2020-01-13T21:40:27Z</cp:lastPrinted>
  <dcterms:created xsi:type="dcterms:W3CDTF">2013-10-14T19:25:51Z</dcterms:created>
  <dcterms:modified xsi:type="dcterms:W3CDTF">2021-03-12T14:08:51Z</dcterms:modified>
</cp:coreProperties>
</file>