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0" r:id="rId4"/>
  </p:sldMasterIdLst>
  <p:notesMasterIdLst>
    <p:notesMasterId r:id="rId24"/>
  </p:notesMasterIdLst>
  <p:handoutMasterIdLst>
    <p:handoutMasterId r:id="rId25"/>
  </p:handoutMasterIdLst>
  <p:sldIdLst>
    <p:sldId id="256" r:id="rId5"/>
    <p:sldId id="493" r:id="rId6"/>
    <p:sldId id="494" r:id="rId7"/>
    <p:sldId id="495" r:id="rId8"/>
    <p:sldId id="496" r:id="rId9"/>
    <p:sldId id="497" r:id="rId10"/>
    <p:sldId id="487" r:id="rId11"/>
    <p:sldId id="485" r:id="rId12"/>
    <p:sldId id="486" r:id="rId13"/>
    <p:sldId id="481" r:id="rId14"/>
    <p:sldId id="482" r:id="rId15"/>
    <p:sldId id="483" r:id="rId16"/>
    <p:sldId id="491" r:id="rId17"/>
    <p:sldId id="484" r:id="rId18"/>
    <p:sldId id="489" r:id="rId19"/>
    <p:sldId id="492" r:id="rId20"/>
    <p:sldId id="498" r:id="rId21"/>
    <p:sldId id="499" r:id="rId22"/>
    <p:sldId id="48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865"/>
    <a:srgbClr val="000000"/>
    <a:srgbClr val="78BE21"/>
    <a:srgbClr val="0D0D0D"/>
    <a:srgbClr val="E8E8E8"/>
    <a:srgbClr val="B20738"/>
    <a:srgbClr val="00A3E2"/>
    <a:srgbClr val="2C2C2C"/>
    <a:srgbClr val="F5F5F5"/>
    <a:srgbClr val="38383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90" autoAdjust="0"/>
    <p:restoredTop sz="89889" autoAdjust="0"/>
  </p:normalViewPr>
  <p:slideViewPr>
    <p:cSldViewPr snapToGrid="0">
      <p:cViewPr varScale="1">
        <p:scale>
          <a:sx n="69" d="100"/>
          <a:sy n="69" d="100"/>
        </p:scale>
        <p:origin x="568" y="44"/>
      </p:cViewPr>
      <p:guideLst/>
    </p:cSldViewPr>
  </p:slideViewPr>
  <p:outlineViewPr>
    <p:cViewPr>
      <p:scale>
        <a:sx n="33" d="100"/>
        <a:sy n="33" d="100"/>
      </p:scale>
      <p:origin x="0" y="-2028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90" d="100"/>
          <a:sy n="90" d="100"/>
        </p:scale>
        <p:origin x="2604"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latin typeface="NeueHaasGroteskText Std" panose="020B0504020202020204" pitchFamily="34"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2A04DE5-F1A9-4D45-BF54-BEFDBA739CA2}" type="datetimeFigureOut">
              <a:rPr lang="en-US" smtClean="0">
                <a:latin typeface="NeueHaasGroteskText Std" panose="020B0504020202020204" pitchFamily="34" charset="0"/>
              </a:rPr>
              <a:t>9/19/2019</a:t>
            </a:fld>
            <a:endParaRPr lang="en-US" dirty="0">
              <a:latin typeface="NeueHaasGroteskText Std" panose="020B0504020202020204" pitchFamily="34"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latin typeface="NeueHaasGroteskText Std" panose="020B0504020202020204" pitchFamily="34"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3886E1E-70B3-41D2-AD41-BEE4979EC759}" type="slidenum">
              <a:rPr lang="en-US" smtClean="0">
                <a:latin typeface="NeueHaasGroteskText Std" panose="020B0504020202020204" pitchFamily="34" charset="0"/>
              </a:rPr>
              <a:t>‹#›</a:t>
            </a:fld>
            <a:endParaRPr lang="en-US" dirty="0">
              <a:latin typeface="NeueHaasGroteskText Std" panose="020B0504020202020204" pitchFamily="34" charset="0"/>
            </a:endParaRPr>
          </a:p>
        </p:txBody>
      </p:sp>
    </p:spTree>
    <p:extLst>
      <p:ext uri="{BB962C8B-B14F-4D97-AF65-F5344CB8AC3E}">
        <p14:creationId xmlns:p14="http://schemas.microsoft.com/office/powerpoint/2010/main" val="556611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NeueHaasGroteskText Std" panose="020B0504020202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NeueHaasGroteskText Std" panose="020B0504020202020204" pitchFamily="34" charset="0"/>
              </a:defRPr>
            </a:lvl1pPr>
          </a:lstStyle>
          <a:p>
            <a:fld id="{A50CD39D-89B0-4C68-805A-35C75A7C20C8}" type="datetimeFigureOut">
              <a:rPr lang="en-US" smtClean="0"/>
              <a:pPr/>
              <a:t>9/19/2019</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NeueHaasGroteskText Std" panose="020B0504020202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NeueHaasGroteskText Std" panose="020B0504020202020204" pitchFamily="34" charset="0"/>
              </a:defRPr>
            </a:lvl1pPr>
          </a:lstStyle>
          <a:p>
            <a:fld id="{F9F08466-AEA7-4FC0-9459-6A32F61DA297}" type="slidenum">
              <a:rPr lang="en-US" smtClean="0"/>
              <a:pPr/>
              <a:t>‹#›</a:t>
            </a:fld>
            <a:endParaRPr lang="en-US" dirty="0"/>
          </a:p>
        </p:txBody>
      </p:sp>
    </p:spTree>
    <p:extLst>
      <p:ext uri="{BB962C8B-B14F-4D97-AF65-F5344CB8AC3E}">
        <p14:creationId xmlns:p14="http://schemas.microsoft.com/office/powerpoint/2010/main" val="3209786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NeueHaasGroteskText Std" panose="020B0504020202020204" pitchFamily="34" charset="0"/>
        <a:ea typeface="+mn-ea"/>
        <a:cs typeface="+mn-cs"/>
      </a:defRPr>
    </a:lvl1pPr>
    <a:lvl2pPr marL="457200" algn="l" defTabSz="914400" rtl="0" eaLnBrk="1" latinLnBrk="0" hangingPunct="1">
      <a:defRPr sz="1200" kern="1200">
        <a:solidFill>
          <a:schemeClr val="tx1"/>
        </a:solidFill>
        <a:latin typeface="NeueHaasGroteskText Std" panose="020B0504020202020204" pitchFamily="34" charset="0"/>
        <a:ea typeface="+mn-ea"/>
        <a:cs typeface="+mn-cs"/>
      </a:defRPr>
    </a:lvl2pPr>
    <a:lvl3pPr marL="914400" algn="l" defTabSz="914400" rtl="0" eaLnBrk="1" latinLnBrk="0" hangingPunct="1">
      <a:defRPr sz="1200" kern="1200">
        <a:solidFill>
          <a:schemeClr val="tx1"/>
        </a:solidFill>
        <a:latin typeface="NeueHaasGroteskText Std" panose="020B0504020202020204" pitchFamily="34" charset="0"/>
        <a:ea typeface="+mn-ea"/>
        <a:cs typeface="+mn-cs"/>
      </a:defRPr>
    </a:lvl3pPr>
    <a:lvl4pPr marL="1371600" algn="l" defTabSz="914400" rtl="0" eaLnBrk="1" latinLnBrk="0" hangingPunct="1">
      <a:defRPr sz="1200" kern="1200">
        <a:solidFill>
          <a:schemeClr val="tx1"/>
        </a:solidFill>
        <a:latin typeface="NeueHaasGroteskText Std" panose="020B0504020202020204" pitchFamily="34" charset="0"/>
        <a:ea typeface="+mn-ea"/>
        <a:cs typeface="+mn-cs"/>
      </a:defRPr>
    </a:lvl4pPr>
    <a:lvl5pPr marL="1828800" algn="l" defTabSz="914400" rtl="0" eaLnBrk="1" latinLnBrk="0" hangingPunct="1">
      <a:defRPr sz="1200" kern="1200">
        <a:solidFill>
          <a:schemeClr val="tx1"/>
        </a:solidFill>
        <a:latin typeface="NeueHaasGroteskText Std" panose="020B05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9F08466-AEA7-4FC0-9459-6A32F61DA297}" type="slidenum">
              <a:rPr lang="en-US" smtClean="0"/>
              <a:pPr/>
              <a:t>1</a:t>
            </a:fld>
            <a:endParaRPr lang="en-US" dirty="0"/>
          </a:p>
        </p:txBody>
      </p:sp>
    </p:spTree>
    <p:extLst>
      <p:ext uri="{BB962C8B-B14F-4D97-AF65-F5344CB8AC3E}">
        <p14:creationId xmlns:p14="http://schemas.microsoft.com/office/powerpoint/2010/main" val="3579203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[INSTRUCTIONS</a:t>
            </a:r>
            <a:r>
              <a:rPr lang="en-US" baseline="0" dirty="0" smtClean="0"/>
              <a:t> – DELETE THESE NOTES WHEN USING SLIDE]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smtClean="0"/>
              <a:t>This slide</a:t>
            </a:r>
            <a:r>
              <a:rPr lang="en-US" baseline="0" dirty="0" smtClean="0"/>
              <a:t> can be used </a:t>
            </a:r>
            <a:r>
              <a:rPr lang="en-US" dirty="0" smtClean="0"/>
              <a:t>as</a:t>
            </a:r>
            <a:r>
              <a:rPr lang="en-US" baseline="0" dirty="0" smtClean="0"/>
              <a:t> a foundation for talking about equity during presentations. The green “highlight” shape can be used to indicate which commitments are directly connected to your work, or you can remove the green highlight and talk about the commitments generally.</a:t>
            </a:r>
            <a:endParaRPr lang="en-US" dirty="0" smtClean="0"/>
          </a:p>
        </p:txBody>
      </p:sp>
      <p:sp>
        <p:nvSpPr>
          <p:cNvPr id="4" name="Slide Number Placeholder 3"/>
          <p:cNvSpPr>
            <a:spLocks noGrp="1"/>
          </p:cNvSpPr>
          <p:nvPr>
            <p:ph type="sldNum" sz="quarter" idx="10"/>
          </p:nvPr>
        </p:nvSpPr>
        <p:spPr/>
        <p:txBody>
          <a:bodyPr/>
          <a:lstStyle/>
          <a:p>
            <a:fld id="{F9F08466-AEA7-4FC0-9459-6A32F61DA297}" type="slidenum">
              <a:rPr lang="en-US" smtClean="0"/>
              <a:pPr/>
              <a:t>3</a:t>
            </a:fld>
            <a:endParaRPr lang="en-US" dirty="0"/>
          </a:p>
        </p:txBody>
      </p:sp>
    </p:spTree>
    <p:extLst>
      <p:ext uri="{BB962C8B-B14F-4D97-AF65-F5344CB8AC3E}">
        <p14:creationId xmlns:p14="http://schemas.microsoft.com/office/powerpoint/2010/main" val="3298212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Guthrie</a:t>
            </a:r>
            <a:endParaRPr lang="en-US" dirty="0"/>
          </a:p>
        </p:txBody>
      </p:sp>
      <p:sp>
        <p:nvSpPr>
          <p:cNvPr id="4" name="Slide Number Placeholder 3"/>
          <p:cNvSpPr>
            <a:spLocks noGrp="1"/>
          </p:cNvSpPr>
          <p:nvPr>
            <p:ph type="sldNum" sz="quarter" idx="10"/>
          </p:nvPr>
        </p:nvSpPr>
        <p:spPr/>
        <p:txBody>
          <a:bodyPr/>
          <a:lstStyle/>
          <a:p>
            <a:fld id="{F9F08466-AEA7-4FC0-9459-6A32F61DA297}" type="slidenum">
              <a:rPr lang="en-US" smtClean="0"/>
              <a:pPr/>
              <a:t>6</a:t>
            </a:fld>
            <a:endParaRPr lang="en-US" dirty="0"/>
          </a:p>
        </p:txBody>
      </p:sp>
    </p:spTree>
    <p:extLst>
      <p:ext uri="{BB962C8B-B14F-4D97-AF65-F5344CB8AC3E}">
        <p14:creationId xmlns:p14="http://schemas.microsoft.com/office/powerpoint/2010/main" val="161147342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Logo Only)">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0" y="4188564"/>
            <a:ext cx="12192000" cy="1199223"/>
          </a:xfrm>
          <a:solidFill>
            <a:schemeClr val="accent2"/>
          </a:solidFill>
        </p:spPr>
        <p:txBody>
          <a:bodyPr wrap="square" lIns="182880" tIns="91440" rIns="182880" bIns="91440" spcCol="0" anchor="ctr">
            <a:normAutofit/>
          </a:bodyPr>
          <a:lstStyle>
            <a:lvl1pPr algn="ctr">
              <a:lnSpc>
                <a:spcPct val="90000"/>
              </a:lnSpc>
              <a:defRPr sz="3600" baseline="0">
                <a:solidFill>
                  <a:schemeClr val="tx1"/>
                </a:solidFill>
              </a:defRPr>
            </a:lvl1pPr>
          </a:lstStyle>
          <a:p>
            <a:r>
              <a:rPr lang="en-US" dirty="0" smtClean="0"/>
              <a:t>Click to enter the slideshow title</a:t>
            </a:r>
            <a:endParaRPr lang="en-US" dirty="0"/>
          </a:p>
        </p:txBody>
      </p:sp>
      <p:sp>
        <p:nvSpPr>
          <p:cNvPr id="3" name="Rectangle 2"/>
          <p:cNvSpPr/>
          <p:nvPr userDrawn="1"/>
        </p:nvSpPr>
        <p:spPr>
          <a:xfrm>
            <a:off x="0" y="5387787"/>
            <a:ext cx="12192000" cy="1470213"/>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12" name="Text Placeholder 10"/>
          <p:cNvSpPr>
            <a:spLocks noGrp="1"/>
          </p:cNvSpPr>
          <p:nvPr>
            <p:ph type="body" sz="quarter" idx="14" hasCustomPrompt="1"/>
          </p:nvPr>
        </p:nvSpPr>
        <p:spPr>
          <a:xfrm>
            <a:off x="2802467" y="5644884"/>
            <a:ext cx="6587067" cy="903062"/>
          </a:xfrm>
        </p:spPr>
        <p:txBody>
          <a:bodyPr>
            <a:normAutofit/>
          </a:bodyPr>
          <a:lstStyle>
            <a:lvl1pPr marL="0" indent="0" algn="ctr">
              <a:spcBef>
                <a:spcPts val="0"/>
              </a:spcBef>
              <a:spcAft>
                <a:spcPts val="1000"/>
              </a:spcAft>
              <a:buNone/>
              <a:defRPr sz="1800" baseline="0"/>
            </a:lvl1pPr>
          </a:lstStyle>
          <a:p>
            <a:r>
              <a:rPr lang="en-US" sz="1800" dirty="0" err="1" smtClean="0"/>
              <a:t>Firstname</a:t>
            </a:r>
            <a:r>
              <a:rPr lang="en-US" sz="1800" dirty="0" smtClean="0"/>
              <a:t> </a:t>
            </a:r>
            <a:r>
              <a:rPr lang="en-US" sz="1800" dirty="0" err="1" smtClean="0"/>
              <a:t>Lastname</a:t>
            </a:r>
            <a:r>
              <a:rPr lang="en-US" sz="1800" dirty="0" smtClean="0"/>
              <a:t> | Job Title</a:t>
            </a:r>
          </a:p>
          <a:p>
            <a:r>
              <a:rPr lang="en-US" sz="1800" dirty="0" smtClean="0"/>
              <a:t>Date</a:t>
            </a:r>
            <a:endParaRPr lang="en-US" dirty="0"/>
          </a:p>
        </p:txBody>
      </p:sp>
      <p:sp>
        <p:nvSpPr>
          <p:cNvPr id="18" name="Date Placeholder 17"/>
          <p:cNvSpPr>
            <a:spLocks noGrp="1"/>
          </p:cNvSpPr>
          <p:nvPr>
            <p:ph type="dt" sz="half" idx="15"/>
          </p:nvPr>
        </p:nvSpPr>
        <p:spPr/>
        <p:txBody>
          <a:bodyPr/>
          <a:lstStyle/>
          <a:p>
            <a:fld id="{D7ED242C-24FB-43A0-BCB6-43756FC812F6}" type="datetime1">
              <a:rPr lang="en-US" smtClean="0"/>
              <a:t>9/19/2019</a:t>
            </a:fld>
            <a:endParaRPr lang="en-US" dirty="0"/>
          </a:p>
        </p:txBody>
      </p:sp>
      <p:sp>
        <p:nvSpPr>
          <p:cNvPr id="19" name="Slide Number Placeholder 18"/>
          <p:cNvSpPr>
            <a:spLocks noGrp="1"/>
          </p:cNvSpPr>
          <p:nvPr>
            <p:ph type="sldNum" sz="quarter" idx="16"/>
          </p:nvPr>
        </p:nvSpPr>
        <p:spPr/>
        <p:txBody>
          <a:bodyPr/>
          <a:lstStyle/>
          <a:p>
            <a:fld id="{48F63A3B-78C7-47BE-AE5E-E10140E04643}" type="slidenum">
              <a:rPr lang="en-US" smtClean="0"/>
              <a:pPr/>
              <a:t>‹#›</a:t>
            </a:fld>
            <a:endParaRPr lang="en-US"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79118" y="1436952"/>
            <a:ext cx="5834253" cy="1348440"/>
          </a:xfrm>
          <a:prstGeom prst="rect">
            <a:avLst/>
          </a:prstGeom>
        </p:spPr>
      </p:pic>
    </p:spTree>
    <p:extLst>
      <p:ext uri="{BB962C8B-B14F-4D97-AF65-F5344CB8AC3E}">
        <p14:creationId xmlns:p14="http://schemas.microsoft.com/office/powerpoint/2010/main" val="369738922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Slide (Logo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0" y="4188564"/>
            <a:ext cx="12192000" cy="1199223"/>
          </a:xfrm>
          <a:solidFill>
            <a:schemeClr val="accent1"/>
          </a:solidFill>
        </p:spPr>
        <p:txBody>
          <a:bodyPr wrap="square" lIns="182880" tIns="91440" rIns="182880" bIns="91440" spcCol="0" anchor="ctr">
            <a:normAutofit/>
          </a:bodyPr>
          <a:lstStyle>
            <a:lvl1pPr algn="ctr">
              <a:lnSpc>
                <a:spcPct val="90000"/>
              </a:lnSpc>
              <a:defRPr sz="3600" baseline="0">
                <a:solidFill>
                  <a:schemeClr val="bg1"/>
                </a:solidFill>
              </a:defRPr>
            </a:lvl1pPr>
          </a:lstStyle>
          <a:p>
            <a:r>
              <a:rPr lang="en-US" dirty="0" smtClean="0"/>
              <a:t>Click to enter the slideshow title</a:t>
            </a:r>
            <a:endParaRPr lang="en-US" dirty="0"/>
          </a:p>
        </p:txBody>
      </p:sp>
      <p:sp>
        <p:nvSpPr>
          <p:cNvPr id="3" name="Rectangle 2"/>
          <p:cNvSpPr/>
          <p:nvPr userDrawn="1"/>
        </p:nvSpPr>
        <p:spPr>
          <a:xfrm>
            <a:off x="0" y="5387786"/>
            <a:ext cx="12192000" cy="1470213"/>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sp>
        <p:nvSpPr>
          <p:cNvPr id="12" name="Text Placeholder 10"/>
          <p:cNvSpPr>
            <a:spLocks noGrp="1"/>
          </p:cNvSpPr>
          <p:nvPr>
            <p:ph type="body" sz="quarter" idx="14" hasCustomPrompt="1"/>
          </p:nvPr>
        </p:nvSpPr>
        <p:spPr>
          <a:xfrm>
            <a:off x="2802467" y="5644884"/>
            <a:ext cx="6587067" cy="903062"/>
          </a:xfrm>
        </p:spPr>
        <p:txBody>
          <a:bodyPr>
            <a:normAutofit/>
          </a:bodyPr>
          <a:lstStyle>
            <a:lvl1pPr marL="0" indent="0" algn="ctr">
              <a:spcBef>
                <a:spcPts val="0"/>
              </a:spcBef>
              <a:spcAft>
                <a:spcPts val="1000"/>
              </a:spcAft>
              <a:buNone/>
              <a:defRPr sz="1800" baseline="0"/>
            </a:lvl1pPr>
          </a:lstStyle>
          <a:p>
            <a:r>
              <a:rPr lang="en-US" sz="1800" dirty="0" err="1" smtClean="0"/>
              <a:t>Firstname</a:t>
            </a:r>
            <a:r>
              <a:rPr lang="en-US" sz="1800" dirty="0" smtClean="0"/>
              <a:t> </a:t>
            </a:r>
            <a:r>
              <a:rPr lang="en-US" sz="1800" dirty="0" err="1" smtClean="0"/>
              <a:t>Lastname</a:t>
            </a:r>
            <a:r>
              <a:rPr lang="en-US" sz="1800" dirty="0" smtClean="0"/>
              <a:t> | Job Title</a:t>
            </a:r>
          </a:p>
          <a:p>
            <a:r>
              <a:rPr lang="en-US" sz="1800" dirty="0" smtClean="0"/>
              <a:t>Date</a:t>
            </a:r>
            <a:endParaRPr lang="en-US" dirty="0"/>
          </a:p>
        </p:txBody>
      </p:sp>
      <p:sp>
        <p:nvSpPr>
          <p:cNvPr id="18" name="Date Placeholder 17"/>
          <p:cNvSpPr>
            <a:spLocks noGrp="1"/>
          </p:cNvSpPr>
          <p:nvPr>
            <p:ph type="dt" sz="half" idx="15"/>
          </p:nvPr>
        </p:nvSpPr>
        <p:spPr/>
        <p:txBody>
          <a:bodyPr/>
          <a:lstStyle/>
          <a:p>
            <a:fld id="{D7ED242C-24FB-43A0-BCB6-43756FC812F6}" type="datetime1">
              <a:rPr lang="en-US" smtClean="0"/>
              <a:t>9/19/2019</a:t>
            </a:fld>
            <a:endParaRPr lang="en-US" dirty="0"/>
          </a:p>
        </p:txBody>
      </p:sp>
      <p:sp>
        <p:nvSpPr>
          <p:cNvPr id="9" name="Footer Placeholder 4"/>
          <p:cNvSpPr>
            <a:spLocks noGrp="1"/>
          </p:cNvSpPr>
          <p:nvPr>
            <p:ph type="ftr" sz="quarter" idx="3"/>
          </p:nvPr>
        </p:nvSpPr>
        <p:spPr>
          <a:xfrm>
            <a:off x="3302177" y="6356349"/>
            <a:ext cx="5587647" cy="365125"/>
          </a:xfrm>
          <a:prstGeom prst="rect">
            <a:avLst/>
          </a:prstGeom>
        </p:spPr>
        <p:txBody>
          <a:bodyPr anchor="ctr"/>
          <a:lstStyle>
            <a:lvl1pPr algn="ctr">
              <a:defRPr sz="1200">
                <a:solidFill>
                  <a:schemeClr val="tx2"/>
                </a:solidFill>
              </a:defRPr>
            </a:lvl1pPr>
          </a:lstStyle>
          <a:p>
            <a:r>
              <a:rPr lang="en-US" smtClean="0"/>
              <a:t>Optional Tagline Goes Here </a:t>
            </a:r>
            <a:r>
              <a:rPr lang="en-US" smtClean="0">
                <a:solidFill>
                  <a:schemeClr val="accent1"/>
                </a:solidFill>
              </a:rPr>
              <a:t>|</a:t>
            </a:r>
            <a:r>
              <a:rPr lang="en-US" smtClean="0"/>
              <a:t> mn.gov/websiteurl</a:t>
            </a:r>
            <a:endParaRPr lang="en-US" dirty="0"/>
          </a:p>
        </p:txBody>
      </p:sp>
      <p:sp>
        <p:nvSpPr>
          <p:cNvPr id="19" name="Slide Number Placeholder 18"/>
          <p:cNvSpPr>
            <a:spLocks noGrp="1"/>
          </p:cNvSpPr>
          <p:nvPr>
            <p:ph type="sldNum" sz="quarter" idx="16"/>
          </p:nvPr>
        </p:nvSpPr>
        <p:spPr/>
        <p:txBody>
          <a:bodyPr/>
          <a:lstStyle/>
          <a:p>
            <a:fld id="{48F63A3B-78C7-47BE-AE5E-E10140E04643}" type="slidenum">
              <a:rPr lang="en-US" smtClean="0"/>
              <a:pPr/>
              <a:t>‹#›</a:t>
            </a:fld>
            <a:endParaRPr lang="en-US" dirty="0"/>
          </a:p>
        </p:txBody>
      </p:sp>
      <p:pic>
        <p:nvPicPr>
          <p:cNvPr id="4" name="MN.IT Services Logo"/>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372377" y="1803811"/>
            <a:ext cx="5447246" cy="723760"/>
          </a:xfrm>
          <a:prstGeom prst="rect">
            <a:avLst/>
          </a:prstGeom>
        </p:spPr>
      </p:pic>
    </p:spTree>
    <p:extLst>
      <p:ext uri="{BB962C8B-B14F-4D97-AF65-F5344CB8AC3E}">
        <p14:creationId xmlns:p14="http://schemas.microsoft.com/office/powerpoint/2010/main" val="65725067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White)">
    <p:spTree>
      <p:nvGrpSpPr>
        <p:cNvPr id="1" name=""/>
        <p:cNvGrpSpPr/>
        <p:nvPr/>
      </p:nvGrpSpPr>
      <p:grpSpPr>
        <a:xfrm>
          <a:off x="0" y="0"/>
          <a:ext cx="0" cy="0"/>
          <a:chOff x="0" y="0"/>
          <a:chExt cx="0" cy="0"/>
        </a:xfrm>
      </p:grpSpPr>
      <p:sp>
        <p:nvSpPr>
          <p:cNvPr id="7" name="Rectangle 6"/>
          <p:cNvSpPr/>
          <p:nvPr userDrawn="1"/>
        </p:nvSpPr>
        <p:spPr>
          <a:xfrm>
            <a:off x="0" y="0"/>
            <a:ext cx="12192000" cy="1219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838200" y="152400"/>
            <a:ext cx="10515600" cy="914400"/>
          </a:xfrm>
        </p:spPr>
        <p:txBody>
          <a:bodyPr>
            <a:normAutofit/>
          </a:bodyPr>
          <a:lstStyle>
            <a:lvl1pPr algn="r">
              <a:defRPr sz="3600">
                <a:solidFill>
                  <a:schemeClr val="bg1"/>
                </a:solidFill>
              </a:defRPr>
            </a:lvl1pPr>
          </a:lstStyle>
          <a:p>
            <a:r>
              <a:rPr lang="en-US" dirty="0" smtClean="0"/>
              <a:t>Click to edit title</a:t>
            </a:r>
            <a:endParaRPr lang="en-US" dirty="0"/>
          </a:p>
        </p:txBody>
      </p:sp>
      <p:sp>
        <p:nvSpPr>
          <p:cNvPr id="3" name="Content Placeholder 2"/>
          <p:cNvSpPr>
            <a:spLocks noGrp="1"/>
          </p:cNvSpPr>
          <p:nvPr>
            <p:ph idx="1"/>
          </p:nvPr>
        </p:nvSpPr>
        <p:spPr/>
        <p:txBody>
          <a:bodyPr/>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24D5D47-1752-4D84-8BFB-C2F71A34C932}" type="datetime1">
              <a:rPr lang="en-US" smtClean="0"/>
              <a:t>9/19/2019</a:t>
            </a:fld>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8" name="Rectangle 7"/>
          <p:cNvSpPr/>
          <p:nvPr userDrawn="1"/>
        </p:nvSpPr>
        <p:spPr>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9" name="Footer Placeholder 4"/>
          <p:cNvSpPr>
            <a:spLocks noGrp="1"/>
          </p:cNvSpPr>
          <p:nvPr>
            <p:ph type="ftr" sz="quarter" idx="13"/>
          </p:nvPr>
        </p:nvSpPr>
        <p:spPr>
          <a:xfrm>
            <a:off x="2885256" y="6356350"/>
            <a:ext cx="6421487" cy="365125"/>
          </a:xfrm>
        </p:spPr>
        <p:txBody>
          <a:bodyPr/>
          <a:lstStyle>
            <a:lvl1pPr>
              <a:defRPr>
                <a:solidFill>
                  <a:schemeClr val="bg1"/>
                </a:solidFill>
              </a:defRPr>
            </a:lvl1pPr>
          </a:lstStyle>
          <a:p>
            <a:r>
              <a:rPr lang="en-US" dirty="0" smtClean="0">
                <a:solidFill>
                  <a:srgbClr val="003865"/>
                </a:solidFill>
              </a:rPr>
              <a:t>Leading for educational excellence and equity, every day for every one.</a:t>
            </a:r>
            <a:r>
              <a:rPr lang="en-US" dirty="0" smtClean="0"/>
              <a:t> </a:t>
            </a:r>
            <a:r>
              <a:rPr lang="en-US" dirty="0" smtClean="0">
                <a:solidFill>
                  <a:schemeClr val="accent2"/>
                </a:solidFill>
              </a:rPr>
              <a:t>|</a:t>
            </a:r>
            <a:r>
              <a:rPr lang="en-US" dirty="0" smtClean="0"/>
              <a:t> </a:t>
            </a:r>
            <a:r>
              <a:rPr lang="en-US" dirty="0" smtClean="0">
                <a:solidFill>
                  <a:srgbClr val="003865"/>
                </a:solidFill>
              </a:rPr>
              <a:t>education.state.mn.us</a:t>
            </a:r>
            <a:endParaRPr lang="en-US" dirty="0">
              <a:solidFill>
                <a:srgbClr val="003865"/>
              </a:solidFill>
            </a:endParaRPr>
          </a:p>
        </p:txBody>
      </p:sp>
    </p:spTree>
    <p:extLst>
      <p:ext uri="{BB962C8B-B14F-4D97-AF65-F5344CB8AC3E}">
        <p14:creationId xmlns:p14="http://schemas.microsoft.com/office/powerpoint/2010/main" val="353249975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Split White BG)">
    <p:bg>
      <p:bgPr>
        <a:solidFill>
          <a:schemeClr val="bg1"/>
        </a:solidFill>
        <a:effectLst/>
      </p:bgPr>
    </p:bg>
    <p:spTree>
      <p:nvGrpSpPr>
        <p:cNvPr id="1" name=""/>
        <p:cNvGrpSpPr/>
        <p:nvPr/>
      </p:nvGrpSpPr>
      <p:grpSpPr>
        <a:xfrm>
          <a:off x="0" y="0"/>
          <a:ext cx="0" cy="0"/>
          <a:chOff x="0" y="0"/>
          <a:chExt cx="0" cy="0"/>
        </a:xfrm>
      </p:grpSpPr>
      <p:sp>
        <p:nvSpPr>
          <p:cNvPr id="8" name="Rectangle 7"/>
          <p:cNvSpPr/>
          <p:nvPr userDrawn="1"/>
        </p:nvSpPr>
        <p:spPr>
          <a:xfrm>
            <a:off x="0" y="0"/>
            <a:ext cx="12192000" cy="1219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12" name="Title 1"/>
          <p:cNvSpPr>
            <a:spLocks noGrp="1"/>
          </p:cNvSpPr>
          <p:nvPr>
            <p:ph type="title" hasCustomPrompt="1"/>
          </p:nvPr>
        </p:nvSpPr>
        <p:spPr>
          <a:xfrm>
            <a:off x="838200" y="152400"/>
            <a:ext cx="10515600" cy="914400"/>
          </a:xfrm>
        </p:spPr>
        <p:txBody>
          <a:bodyPr>
            <a:normAutofit/>
          </a:bodyPr>
          <a:lstStyle>
            <a:lvl1pPr algn="r">
              <a:defRPr sz="3600">
                <a:solidFill>
                  <a:schemeClr val="bg1"/>
                </a:solidFill>
              </a:defRPr>
            </a:lvl1pPr>
          </a:lstStyle>
          <a:p>
            <a:r>
              <a:rPr lang="en-US" dirty="0" smtClean="0"/>
              <a:t>Click to edit title</a:t>
            </a:r>
            <a:endParaRPr lang="en-US" dirty="0"/>
          </a:p>
        </p:txBody>
      </p:sp>
      <p:sp>
        <p:nvSpPr>
          <p:cNvPr id="3" name="Content Placeholder 2"/>
          <p:cNvSpPr>
            <a:spLocks noGrp="1"/>
          </p:cNvSpPr>
          <p:nvPr>
            <p:ph sz="half" idx="1"/>
          </p:nvPr>
        </p:nvSpPr>
        <p:spPr>
          <a:xfrm>
            <a:off x="838200" y="1594624"/>
            <a:ext cx="5181600" cy="4582339"/>
          </a:xfrm>
          <a:solidFill>
            <a:schemeClr val="bg1"/>
          </a:solidFill>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594624"/>
            <a:ext cx="5181600" cy="4582339"/>
          </a:xfrm>
          <a:solidFill>
            <a:schemeClr val="bg1"/>
          </a:solidFill>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C198DD1-C477-482D-A126-3FBDD1778E48}" type="datetime1">
              <a:rPr lang="en-US" smtClean="0"/>
              <a:t>9/19/2019</a:t>
            </a:fld>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
        <p:nvSpPr>
          <p:cNvPr id="10" name="Rectangle 9"/>
          <p:cNvSpPr/>
          <p:nvPr userDrawn="1"/>
        </p:nvSpPr>
        <p:spPr>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solidFill>
                <a:schemeClr val="accent2"/>
              </a:solidFill>
            </a:endParaRPr>
          </a:p>
        </p:txBody>
      </p:sp>
      <p:sp>
        <p:nvSpPr>
          <p:cNvPr id="9" name="Footer Placeholder 4"/>
          <p:cNvSpPr>
            <a:spLocks noGrp="1"/>
          </p:cNvSpPr>
          <p:nvPr>
            <p:ph type="ftr" sz="quarter" idx="13"/>
          </p:nvPr>
        </p:nvSpPr>
        <p:spPr>
          <a:xfrm>
            <a:off x="2885256" y="6356350"/>
            <a:ext cx="6421487" cy="365125"/>
          </a:xfrm>
        </p:spPr>
        <p:txBody>
          <a:bodyPr/>
          <a:lstStyle>
            <a:lvl1pPr>
              <a:defRPr>
                <a:solidFill>
                  <a:schemeClr val="bg1"/>
                </a:solidFill>
              </a:defRPr>
            </a:lvl1pPr>
          </a:lstStyle>
          <a:p>
            <a:r>
              <a:rPr lang="en-US" dirty="0" smtClean="0">
                <a:solidFill>
                  <a:srgbClr val="003865"/>
                </a:solidFill>
              </a:rPr>
              <a:t>Leading for educational excellence and equity, every day for every one.</a:t>
            </a:r>
            <a:r>
              <a:rPr lang="en-US" dirty="0" smtClean="0"/>
              <a:t> </a:t>
            </a:r>
            <a:r>
              <a:rPr lang="en-US" dirty="0" smtClean="0">
                <a:solidFill>
                  <a:schemeClr val="accent2"/>
                </a:solidFill>
              </a:rPr>
              <a:t>|</a:t>
            </a:r>
            <a:r>
              <a:rPr lang="en-US" dirty="0" smtClean="0"/>
              <a:t> </a:t>
            </a:r>
            <a:r>
              <a:rPr lang="en-US" dirty="0" smtClean="0">
                <a:solidFill>
                  <a:srgbClr val="003865"/>
                </a:solidFill>
              </a:rPr>
              <a:t>education.state.mn.us</a:t>
            </a:r>
            <a:endParaRPr lang="en-US" dirty="0">
              <a:solidFill>
                <a:srgbClr val="003865"/>
              </a:solidFill>
            </a:endParaRPr>
          </a:p>
        </p:txBody>
      </p:sp>
    </p:spTree>
    <p:extLst>
      <p:ext uri="{BB962C8B-B14F-4D97-AF65-F5344CB8AC3E}">
        <p14:creationId xmlns:p14="http://schemas.microsoft.com/office/powerpoint/2010/main" val="71661008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1_Title and Content (Boxed)">
    <p:bg>
      <p:bgPr>
        <a:solidFill>
          <a:srgbClr val="E8E8E8"/>
        </a:solidFill>
        <a:effectLst/>
      </p:bgPr>
    </p:bg>
    <p:spTree>
      <p:nvGrpSpPr>
        <p:cNvPr id="1" name=""/>
        <p:cNvGrpSpPr/>
        <p:nvPr/>
      </p:nvGrpSpPr>
      <p:grpSpPr>
        <a:xfrm>
          <a:off x="0" y="0"/>
          <a:ext cx="0" cy="0"/>
          <a:chOff x="0" y="0"/>
          <a:chExt cx="0" cy="0"/>
        </a:xfrm>
      </p:grpSpPr>
      <p:sp>
        <p:nvSpPr>
          <p:cNvPr id="7" name="Rectangle 6"/>
          <p:cNvSpPr/>
          <p:nvPr userDrawn="1"/>
        </p:nvSpPr>
        <p:spPr>
          <a:xfrm>
            <a:off x="0" y="0"/>
            <a:ext cx="12192000" cy="1219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1"/>
          <p:cNvSpPr>
            <a:spLocks noGrp="1"/>
          </p:cNvSpPr>
          <p:nvPr>
            <p:ph type="title" hasCustomPrompt="1"/>
          </p:nvPr>
        </p:nvSpPr>
        <p:spPr>
          <a:xfrm>
            <a:off x="838200" y="152400"/>
            <a:ext cx="10515600" cy="914400"/>
          </a:xfrm>
        </p:spPr>
        <p:txBody>
          <a:bodyPr>
            <a:normAutofit/>
          </a:bodyPr>
          <a:lstStyle>
            <a:lvl1pPr algn="r">
              <a:defRPr sz="3600">
                <a:solidFill>
                  <a:schemeClr val="bg1"/>
                </a:solidFill>
              </a:defRPr>
            </a:lvl1pPr>
          </a:lstStyle>
          <a:p>
            <a:r>
              <a:rPr lang="en-US" dirty="0" smtClean="0"/>
              <a:t>Click to edit title</a:t>
            </a:r>
            <a:endParaRPr lang="en-US" dirty="0"/>
          </a:p>
        </p:txBody>
      </p:sp>
      <p:sp>
        <p:nvSpPr>
          <p:cNvPr id="3" name="Content Placeholder 2"/>
          <p:cNvSpPr>
            <a:spLocks noGrp="1"/>
          </p:cNvSpPr>
          <p:nvPr>
            <p:ph idx="1"/>
          </p:nvPr>
        </p:nvSpPr>
        <p:spPr>
          <a:xfrm>
            <a:off x="838200" y="1335281"/>
            <a:ext cx="10515600" cy="4841682"/>
          </a:xfrm>
          <a:solidFill>
            <a:schemeClr val="bg1"/>
          </a:solidFill>
        </p:spPr>
        <p:txBody>
          <a:bodyPr lIns="228600" tIns="548640" rIns="274320"/>
          <a:lstStyle>
            <a:lvl1pPr marL="342900" indent="-342900">
              <a:lnSpc>
                <a:spcPct val="100000"/>
              </a:lnSpc>
              <a:spcAft>
                <a:spcPts val="1000"/>
              </a:spcAft>
              <a:buClr>
                <a:schemeClr val="accent1"/>
              </a:buClr>
              <a:buFont typeface="Arial" panose="020B0604020202020204" pitchFamily="34" charset="0"/>
              <a:buChar char="•"/>
              <a:defRPr sz="2500"/>
            </a:lvl1pPr>
            <a:lvl2pPr marL="800100" indent="-342900">
              <a:lnSpc>
                <a:spcPct val="100000"/>
              </a:lnSpc>
              <a:spcAft>
                <a:spcPts val="1000"/>
              </a:spcAft>
              <a:buClr>
                <a:schemeClr val="accent1"/>
              </a:buClr>
              <a:buFont typeface="Arial" panose="020B0604020202020204" pitchFamily="34" charset="0"/>
              <a:buChar char="•"/>
              <a:defRPr sz="2100"/>
            </a:lvl2pPr>
            <a:lvl3pPr marL="1200150" indent="-285750">
              <a:lnSpc>
                <a:spcPct val="100000"/>
              </a:lnSpc>
              <a:spcAft>
                <a:spcPts val="1000"/>
              </a:spcAft>
              <a:buClr>
                <a:schemeClr val="accent1"/>
              </a:buClr>
              <a:buFont typeface="Arial" panose="020B0604020202020204" pitchFamily="34" charset="0"/>
              <a:buChar char="•"/>
              <a:defRPr sz="1700"/>
            </a:lvl3pPr>
            <a:lvl4pPr marL="1657350" indent="-285750">
              <a:lnSpc>
                <a:spcPct val="100000"/>
              </a:lnSpc>
              <a:spcAft>
                <a:spcPts val="1000"/>
              </a:spcAft>
              <a:buClr>
                <a:schemeClr val="accent1"/>
              </a:buClr>
              <a:buFont typeface="Arial" panose="020B0604020202020204" pitchFamily="34" charset="0"/>
              <a:buChar char="•"/>
              <a:defRPr sz="1700"/>
            </a:lvl4pPr>
            <a:lvl5pPr marL="2114550" indent="-285750">
              <a:lnSpc>
                <a:spcPct val="100000"/>
              </a:lnSpc>
              <a:spcAft>
                <a:spcPts val="1000"/>
              </a:spcAft>
              <a:buClr>
                <a:schemeClr val="accent1"/>
              </a:buClr>
              <a:buFont typeface="Arial" panose="020B0604020202020204" pitchFamily="34" charset="0"/>
              <a:buChar char="•"/>
              <a:defRPr sz="17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A198C9B-0587-4A1E-9E03-E4C9FE222F08}" type="datetime1">
              <a:rPr lang="en-US" smtClean="0"/>
              <a:t>9/19/2019</a:t>
            </a:fld>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9" name="Rectangle 8"/>
          <p:cNvSpPr/>
          <p:nvPr userDrawn="1"/>
        </p:nvSpPr>
        <p:spPr>
          <a:xfrm>
            <a:off x="0" y="1216025"/>
            <a:ext cx="12192000" cy="11925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8" name="Footer Placeholder 4"/>
          <p:cNvSpPr>
            <a:spLocks noGrp="1"/>
          </p:cNvSpPr>
          <p:nvPr>
            <p:ph type="ftr" sz="quarter" idx="13"/>
          </p:nvPr>
        </p:nvSpPr>
        <p:spPr>
          <a:xfrm>
            <a:off x="2885256" y="6356350"/>
            <a:ext cx="6421487" cy="365125"/>
          </a:xfrm>
        </p:spPr>
        <p:txBody>
          <a:bodyPr/>
          <a:lstStyle>
            <a:lvl1pPr>
              <a:defRPr>
                <a:solidFill>
                  <a:schemeClr val="bg1"/>
                </a:solidFill>
              </a:defRPr>
            </a:lvl1pPr>
          </a:lstStyle>
          <a:p>
            <a:r>
              <a:rPr lang="en-US" dirty="0" smtClean="0">
                <a:solidFill>
                  <a:srgbClr val="003865"/>
                </a:solidFill>
              </a:rPr>
              <a:t>Leading for educational excellence and equity, every day for every one.</a:t>
            </a:r>
            <a:r>
              <a:rPr lang="en-US" dirty="0" smtClean="0"/>
              <a:t> </a:t>
            </a:r>
            <a:r>
              <a:rPr lang="en-US" dirty="0" smtClean="0">
                <a:solidFill>
                  <a:schemeClr val="accent2"/>
                </a:solidFill>
              </a:rPr>
              <a:t>|</a:t>
            </a:r>
            <a:r>
              <a:rPr lang="en-US" dirty="0" smtClean="0"/>
              <a:t> </a:t>
            </a:r>
            <a:r>
              <a:rPr lang="en-US" dirty="0" smtClean="0">
                <a:solidFill>
                  <a:srgbClr val="003865"/>
                </a:solidFill>
              </a:rPr>
              <a:t>education.state.mn.us</a:t>
            </a:r>
            <a:endParaRPr lang="en-US" dirty="0">
              <a:solidFill>
                <a:srgbClr val="003865"/>
              </a:solidFill>
            </a:endParaRPr>
          </a:p>
        </p:txBody>
      </p:sp>
    </p:spTree>
    <p:extLst>
      <p:ext uri="{BB962C8B-B14F-4D97-AF65-F5344CB8AC3E}">
        <p14:creationId xmlns:p14="http://schemas.microsoft.com/office/powerpoint/2010/main" val="34858415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Quote Solid Red Background">
    <p:bg>
      <p:bgPr>
        <a:gradFill>
          <a:gsLst>
            <a:gs pos="100000">
              <a:schemeClr val="accent1">
                <a:lumMod val="50000"/>
              </a:schemeClr>
            </a:gs>
            <a:gs pos="20000">
              <a:schemeClr val="accent1"/>
            </a:gs>
          </a:gsLst>
          <a:path path="circle">
            <a:fillToRect l="50000" t="50000" r="50000" b="50000"/>
          </a:path>
        </a:gradFill>
        <a:effectLst/>
      </p:bgPr>
    </p:bg>
    <p:spTree>
      <p:nvGrpSpPr>
        <p:cNvPr id="1" name=""/>
        <p:cNvGrpSpPr/>
        <p:nvPr/>
      </p:nvGrpSpPr>
      <p:grpSpPr>
        <a:xfrm>
          <a:off x="0" y="0"/>
          <a:ext cx="0" cy="0"/>
          <a:chOff x="0" y="0"/>
          <a:chExt cx="0" cy="0"/>
        </a:xfrm>
      </p:grpSpPr>
      <p:sp>
        <p:nvSpPr>
          <p:cNvPr id="7" name="Title 1"/>
          <p:cNvSpPr>
            <a:spLocks noGrp="1"/>
          </p:cNvSpPr>
          <p:nvPr>
            <p:ph type="title" hasCustomPrompt="1"/>
          </p:nvPr>
        </p:nvSpPr>
        <p:spPr>
          <a:xfrm>
            <a:off x="838200" y="2212733"/>
            <a:ext cx="10515600" cy="1472163"/>
          </a:xfrm>
        </p:spPr>
        <p:txBody>
          <a:bodyPr>
            <a:noAutofit/>
          </a:bodyPr>
          <a:lstStyle>
            <a:lvl1pPr algn="ctr">
              <a:tabLst>
                <a:tab pos="3770313" algn="l"/>
              </a:tabLst>
              <a:defRPr sz="7000">
                <a:solidFill>
                  <a:schemeClr val="bg1"/>
                </a:solidFill>
              </a:defRPr>
            </a:lvl1pPr>
          </a:lstStyle>
          <a:p>
            <a:r>
              <a:rPr lang="en-US" dirty="0" smtClean="0"/>
              <a:t>Thank you!</a:t>
            </a:r>
            <a:endParaRPr lang="en-US" dirty="0"/>
          </a:p>
        </p:txBody>
      </p:sp>
      <p:sp>
        <p:nvSpPr>
          <p:cNvPr id="11" name="Text Placeholder 6"/>
          <p:cNvSpPr>
            <a:spLocks noGrp="1"/>
          </p:cNvSpPr>
          <p:nvPr>
            <p:ph type="body" sz="quarter" idx="13" hasCustomPrompt="1"/>
          </p:nvPr>
        </p:nvSpPr>
        <p:spPr>
          <a:xfrm>
            <a:off x="838200" y="3684897"/>
            <a:ext cx="10515600" cy="2517600"/>
          </a:xfrm>
        </p:spPr>
        <p:txBody>
          <a:bodyPr anchor="ctr"/>
          <a:lstStyle>
            <a:lvl1pPr marL="0" indent="0" algn="ctr">
              <a:lnSpc>
                <a:spcPct val="100000"/>
              </a:lnSpc>
              <a:spcBef>
                <a:spcPts val="0"/>
              </a:spcBef>
              <a:buNone/>
              <a:defRPr baseline="0">
                <a:solidFill>
                  <a:schemeClr val="bg1"/>
                </a:solidFill>
              </a:defRPr>
            </a:lvl1pPr>
          </a:lstStyle>
          <a:p>
            <a:pPr lvl="0"/>
            <a:r>
              <a:rPr lang="en-US" dirty="0" err="1" smtClean="0"/>
              <a:t>Firstname</a:t>
            </a:r>
            <a:r>
              <a:rPr lang="en-US" dirty="0" smtClean="0"/>
              <a:t> </a:t>
            </a:r>
            <a:r>
              <a:rPr lang="en-US" dirty="0" err="1" smtClean="0"/>
              <a:t>Lastname</a:t>
            </a:r>
            <a:endParaRPr lang="en-US" dirty="0" smtClean="0"/>
          </a:p>
          <a:p>
            <a:pPr lvl="0"/>
            <a:r>
              <a:rPr lang="en-US" dirty="0" smtClean="0"/>
              <a:t>firstname.lastname@state.mn.us</a:t>
            </a:r>
          </a:p>
          <a:p>
            <a:pPr lvl="0"/>
            <a:r>
              <a:rPr lang="en-US" dirty="0" smtClean="0"/>
              <a:t>555-555-5555</a:t>
            </a:r>
            <a:endParaRPr lang="en-US" dirty="0"/>
          </a:p>
        </p:txBody>
      </p:sp>
      <p:sp>
        <p:nvSpPr>
          <p:cNvPr id="3" name="Date Placeholder 2"/>
          <p:cNvSpPr>
            <a:spLocks noGrp="1"/>
          </p:cNvSpPr>
          <p:nvPr>
            <p:ph type="dt" sz="half" idx="10"/>
          </p:nvPr>
        </p:nvSpPr>
        <p:spPr/>
        <p:txBody>
          <a:bodyPr/>
          <a:lstStyle>
            <a:lvl1pPr>
              <a:defRPr>
                <a:solidFill>
                  <a:schemeClr val="bg1"/>
                </a:solidFill>
              </a:defRPr>
            </a:lvl1pPr>
          </a:lstStyle>
          <a:p>
            <a:fld id="{D094F804-653A-41F1-A565-1098D9DEB37A}" type="datetime1">
              <a:rPr lang="en-US" smtClean="0"/>
              <a:t>9/19/2019</a:t>
            </a:fld>
            <a:endParaRPr lang="en-US" dirty="0"/>
          </a:p>
        </p:txBody>
      </p:sp>
      <p:sp>
        <p:nvSpPr>
          <p:cNvPr id="5" name="Footer Placeholder 4"/>
          <p:cNvSpPr>
            <a:spLocks noGrp="1"/>
          </p:cNvSpPr>
          <p:nvPr>
            <p:ph type="ftr" sz="quarter" idx="12"/>
          </p:nvPr>
        </p:nvSpPr>
        <p:spPr>
          <a:xfrm>
            <a:off x="2885256" y="6356350"/>
            <a:ext cx="6421487" cy="365125"/>
          </a:xfrm>
        </p:spPr>
        <p:txBody>
          <a:bodyPr/>
          <a:lstStyle>
            <a:lvl1pPr>
              <a:defRPr>
                <a:solidFill>
                  <a:schemeClr val="bg1"/>
                </a:solidFill>
              </a:defRPr>
            </a:lvl1pPr>
          </a:lstStyle>
          <a:p>
            <a:r>
              <a:rPr lang="en-US" dirty="0" smtClean="0"/>
              <a:t>Leading for educational excellence and equity, every day for every one. </a:t>
            </a:r>
            <a:r>
              <a:rPr lang="en-US" dirty="0" smtClean="0">
                <a:solidFill>
                  <a:schemeClr val="accent2"/>
                </a:solidFill>
              </a:rPr>
              <a:t>|</a:t>
            </a:r>
            <a:r>
              <a:rPr lang="en-US" dirty="0" smtClean="0"/>
              <a:t> education.state.mn.us</a:t>
            </a:r>
            <a:endParaRPr lang="en-US" dirty="0"/>
          </a:p>
        </p:txBody>
      </p:sp>
      <p:sp>
        <p:nvSpPr>
          <p:cNvPr id="4" name="Slide Number Placeholder 3"/>
          <p:cNvSpPr>
            <a:spLocks noGrp="1"/>
          </p:cNvSpPr>
          <p:nvPr>
            <p:ph type="sldNum" sz="quarter" idx="11"/>
          </p:nvPr>
        </p:nvSpPr>
        <p:spPr/>
        <p:txBody>
          <a:bodyPr/>
          <a:lstStyle>
            <a:lvl1pPr>
              <a:defRPr>
                <a:solidFill>
                  <a:schemeClr val="bg1"/>
                </a:solidFill>
              </a:defRPr>
            </a:lvl1pPr>
          </a:lstStyle>
          <a:p>
            <a:fld id="{48F63A3B-78C7-47BE-AE5E-E10140E04643}" type="slidenum">
              <a:rPr lang="en-US" smtClean="0"/>
              <a:pPr/>
              <a:t>‹#›</a:t>
            </a:fld>
            <a:endParaRPr lang="en-US" dirty="0"/>
          </a:p>
        </p:txBody>
      </p:sp>
      <p:sp>
        <p:nvSpPr>
          <p:cNvPr id="8" name="Rectangle 7"/>
          <p:cNvSpPr/>
          <p:nvPr userDrawn="1"/>
        </p:nvSpPr>
        <p:spPr>
          <a:xfrm>
            <a:off x="0" y="0"/>
            <a:ext cx="12192000" cy="165138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867176" y="594061"/>
            <a:ext cx="3486624" cy="463258"/>
          </a:xfrm>
          <a:prstGeom prst="rect">
            <a:avLst/>
          </a:prstGeom>
        </p:spPr>
      </p:pic>
    </p:spTree>
    <p:extLst>
      <p:ext uri="{BB962C8B-B14F-4D97-AF65-F5344CB8AC3E}">
        <p14:creationId xmlns:p14="http://schemas.microsoft.com/office/powerpoint/2010/main" val="555963846"/>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Full Image Multiple Circle Overlay">
    <p:bg>
      <p:bgPr>
        <a:solidFill>
          <a:schemeClr val="bg1"/>
        </a:solidFill>
        <a:effectLst/>
      </p:bgPr>
    </p:bg>
    <p:spTree>
      <p:nvGrpSpPr>
        <p:cNvPr id="1" name=""/>
        <p:cNvGrpSpPr/>
        <p:nvPr/>
      </p:nvGrpSpPr>
      <p:grpSpPr>
        <a:xfrm>
          <a:off x="0" y="0"/>
          <a:ext cx="0" cy="0"/>
          <a:chOff x="0" y="0"/>
          <a:chExt cx="0" cy="0"/>
        </a:xfrm>
      </p:grpSpPr>
      <p:sp>
        <p:nvSpPr>
          <p:cNvPr id="10" name="Picture Placeholder 6"/>
          <p:cNvSpPr>
            <a:spLocks noGrp="1"/>
          </p:cNvSpPr>
          <p:nvPr>
            <p:ph type="pic" sz="quarter" idx="15"/>
          </p:nvPr>
        </p:nvSpPr>
        <p:spPr bwMode="gray">
          <a:xfrm>
            <a:off x="0" y="0"/>
            <a:ext cx="12192000" cy="6858000"/>
          </a:xfrm>
        </p:spPr>
        <p:txBody>
          <a:bodyPr/>
          <a:lstStyle/>
          <a:p>
            <a:r>
              <a:rPr lang="en-US" smtClean="0"/>
              <a:t>Click icon to add picture</a:t>
            </a:r>
            <a:endParaRPr lang="en-US" dirty="0"/>
          </a:p>
        </p:txBody>
      </p:sp>
      <p:sp>
        <p:nvSpPr>
          <p:cNvPr id="2" name="Title 1"/>
          <p:cNvSpPr>
            <a:spLocks noGrp="1"/>
          </p:cNvSpPr>
          <p:nvPr>
            <p:ph type="title" hasCustomPrompt="1"/>
          </p:nvPr>
        </p:nvSpPr>
        <p:spPr bwMode="auto">
          <a:xfrm>
            <a:off x="5720397" y="912530"/>
            <a:ext cx="4661388" cy="4661388"/>
          </a:xfrm>
          <a:prstGeom prst="ellipse">
            <a:avLst/>
          </a:prstGeom>
          <a:solidFill>
            <a:srgbClr val="003865">
              <a:alpha val="87843"/>
            </a:srgbClr>
          </a:solidFill>
        </p:spPr>
        <p:txBody>
          <a:bodyPr>
            <a:noAutofit/>
          </a:bodyPr>
          <a:lstStyle>
            <a:lvl1pPr algn="ctr">
              <a:tabLst>
                <a:tab pos="3770313" algn="l"/>
              </a:tabLst>
              <a:defRPr sz="4500" baseline="0">
                <a:solidFill>
                  <a:schemeClr val="bg1"/>
                </a:solidFill>
              </a:defRPr>
            </a:lvl1pPr>
          </a:lstStyle>
          <a:p>
            <a:r>
              <a:rPr lang="en-US" dirty="0" smtClean="0"/>
              <a:t>Click to edit title</a:t>
            </a:r>
            <a:endParaRPr lang="en-US" dirty="0"/>
          </a:p>
        </p:txBody>
      </p:sp>
      <p:sp>
        <p:nvSpPr>
          <p:cNvPr id="9" name="Text Placeholder 7"/>
          <p:cNvSpPr>
            <a:spLocks noGrp="1"/>
          </p:cNvSpPr>
          <p:nvPr>
            <p:ph type="body" sz="quarter" idx="14" hasCustomPrompt="1"/>
          </p:nvPr>
        </p:nvSpPr>
        <p:spPr bwMode="auto">
          <a:xfrm>
            <a:off x="9544816" y="524007"/>
            <a:ext cx="2155300" cy="2155300"/>
          </a:xfrm>
          <a:prstGeom prst="ellipse">
            <a:avLst/>
          </a:prstGeom>
          <a:solidFill>
            <a:srgbClr val="78BE21">
              <a:alpha val="87843"/>
            </a:srgbClr>
          </a:solidFill>
        </p:spPr>
        <p:txBody>
          <a:bodyPr anchor="ctr">
            <a:normAutofit/>
          </a:bodyPr>
          <a:lstStyle>
            <a:lvl1pPr marL="0" indent="0" algn="ctr">
              <a:buNone/>
              <a:defRPr sz="2500" baseline="0">
                <a:solidFill>
                  <a:schemeClr val="tx2"/>
                </a:solidFill>
                <a:latin typeface="+mn-lt"/>
              </a:defRPr>
            </a:lvl1pPr>
          </a:lstStyle>
          <a:p>
            <a:pPr lvl="0"/>
            <a:r>
              <a:rPr lang="en-US" dirty="0" smtClean="0"/>
              <a:t>Second Point</a:t>
            </a:r>
            <a:endParaRPr lang="en-US" dirty="0"/>
          </a:p>
        </p:txBody>
      </p:sp>
      <p:sp>
        <p:nvSpPr>
          <p:cNvPr id="8" name="Text Placeholder 7"/>
          <p:cNvSpPr>
            <a:spLocks noGrp="1"/>
          </p:cNvSpPr>
          <p:nvPr>
            <p:ph type="body" sz="quarter" idx="13" hasCustomPrompt="1"/>
          </p:nvPr>
        </p:nvSpPr>
        <p:spPr bwMode="auto">
          <a:xfrm>
            <a:off x="9251002" y="3581845"/>
            <a:ext cx="2637978" cy="2637978"/>
          </a:xfrm>
          <a:prstGeom prst="ellipse">
            <a:avLst/>
          </a:prstGeom>
          <a:solidFill>
            <a:srgbClr val="000000">
              <a:alpha val="87843"/>
            </a:srgbClr>
          </a:solidFill>
        </p:spPr>
        <p:txBody>
          <a:bodyPr anchor="ctr">
            <a:normAutofit/>
          </a:bodyPr>
          <a:lstStyle>
            <a:lvl1pPr marL="0" indent="0" algn="ctr">
              <a:buNone/>
              <a:defRPr sz="2500" baseline="0">
                <a:solidFill>
                  <a:schemeClr val="bg1"/>
                </a:solidFill>
                <a:latin typeface="+mn-lt"/>
              </a:defRPr>
            </a:lvl1pPr>
          </a:lstStyle>
          <a:p>
            <a:pPr lvl="0"/>
            <a:r>
              <a:rPr lang="en-US" dirty="0" smtClean="0"/>
              <a:t>Third Point</a:t>
            </a:r>
            <a:endParaRPr lang="en-US" dirty="0"/>
          </a:p>
        </p:txBody>
      </p:sp>
    </p:spTree>
    <p:extLst>
      <p:ext uri="{BB962C8B-B14F-4D97-AF65-F5344CB8AC3E}">
        <p14:creationId xmlns:p14="http://schemas.microsoft.com/office/powerpoint/2010/main" val="1897220233"/>
      </p:ext>
    </p:extLst>
  </p:cSld>
  <p:clrMapOvr>
    <a:masterClrMapping/>
  </p:clrMapOvr>
  <p:timing>
    <p:tnLst>
      <p:par>
        <p:cTn id="1" dur="indefinite" restart="never" nodeType="tmRoot"/>
      </p:par>
    </p:tnLst>
  </p:timing>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1358590" cy="365125"/>
          </a:xfrm>
          <a:prstGeom prst="rect">
            <a:avLst/>
          </a:prstGeom>
        </p:spPr>
        <p:txBody>
          <a:bodyPr vert="horz" lIns="91440" tIns="45720" rIns="91440" bIns="45720" rtlCol="0" anchor="ctr"/>
          <a:lstStyle>
            <a:lvl1pPr algn="l">
              <a:defRPr sz="1200">
                <a:solidFill>
                  <a:schemeClr val="tx2"/>
                </a:solidFill>
              </a:defRPr>
            </a:lvl1pPr>
          </a:lstStyle>
          <a:p>
            <a:fld id="{068C556E-7101-4471-A958-3911E20944AB}" type="datetime1">
              <a:rPr lang="en-US" smtClean="0"/>
              <a:t>9/19/2019</a:t>
            </a:fld>
            <a:endParaRPr lang="en-US" dirty="0"/>
          </a:p>
        </p:txBody>
      </p:sp>
      <p:sp>
        <p:nvSpPr>
          <p:cNvPr id="12" name="Footer Placeholder 4"/>
          <p:cNvSpPr>
            <a:spLocks noGrp="1"/>
          </p:cNvSpPr>
          <p:nvPr>
            <p:ph type="ftr" sz="quarter" idx="3"/>
          </p:nvPr>
        </p:nvSpPr>
        <p:spPr>
          <a:xfrm>
            <a:off x="3302177" y="6356349"/>
            <a:ext cx="5587647" cy="365125"/>
          </a:xfrm>
          <a:prstGeom prst="rect">
            <a:avLst/>
          </a:prstGeom>
        </p:spPr>
        <p:txBody>
          <a:bodyPr anchor="ctr"/>
          <a:lstStyle>
            <a:lvl1pPr algn="ctr">
              <a:defRPr sz="1200">
                <a:solidFill>
                  <a:schemeClr val="tx2"/>
                </a:solidFill>
              </a:defRPr>
            </a:lvl1pPr>
          </a:lstStyle>
          <a:p>
            <a:r>
              <a:rPr lang="en-US" smtClean="0"/>
              <a:t>Optional Tagline Goes Here </a:t>
            </a:r>
            <a:r>
              <a:rPr lang="en-US" smtClean="0">
                <a:solidFill>
                  <a:schemeClr val="accent1"/>
                </a:solidFill>
              </a:rPr>
              <a:t>|</a:t>
            </a:r>
            <a:r>
              <a:rPr lang="en-US" smtClean="0"/>
              <a:t> mn.gov/websiteurl</a:t>
            </a:r>
            <a:endParaRPr lang="en-US" dirty="0"/>
          </a:p>
        </p:txBody>
      </p:sp>
      <p:sp>
        <p:nvSpPr>
          <p:cNvPr id="6" name="Slide Number Placeholder 5"/>
          <p:cNvSpPr>
            <a:spLocks noGrp="1"/>
          </p:cNvSpPr>
          <p:nvPr>
            <p:ph type="sldNum" sz="quarter" idx="4"/>
          </p:nvPr>
        </p:nvSpPr>
        <p:spPr>
          <a:xfrm>
            <a:off x="9891132" y="6356350"/>
            <a:ext cx="1462668" cy="365125"/>
          </a:xfrm>
          <a:prstGeom prst="rect">
            <a:avLst/>
          </a:prstGeom>
        </p:spPr>
        <p:txBody>
          <a:bodyPr vert="horz" lIns="91440" tIns="45720" rIns="91440" bIns="45720" rtlCol="0" anchor="ctr"/>
          <a:lstStyle>
            <a:lvl1pPr algn="r">
              <a:defRPr sz="1200">
                <a:solidFill>
                  <a:schemeClr val="tx2"/>
                </a:solidFill>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77062332"/>
      </p:ext>
    </p:extLst>
  </p:cSld>
  <p:clrMap bg1="lt1" tx1="dk1" bg2="lt2" tx2="dk2" accent1="accent1" accent2="accent2" accent3="accent3" accent4="accent4" accent5="accent5" accent6="accent6" hlink="hlink" folHlink="folHlink"/>
  <p:sldLayoutIdLst>
    <p:sldLayoutId id="2147483788" r:id="rId1"/>
    <p:sldLayoutId id="2147483799" r:id="rId2"/>
    <p:sldLayoutId id="2147483712" r:id="rId3"/>
    <p:sldLayoutId id="2147483790" r:id="rId4"/>
    <p:sldLayoutId id="2147483789" r:id="rId5"/>
    <p:sldLayoutId id="2147483798" r:id="rId6"/>
    <p:sldLayoutId id="2147483800" r:id="rId7"/>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1000"/>
        </a:spcBef>
        <a:spcAft>
          <a:spcPts val="1000"/>
        </a:spcAft>
        <a:buClr>
          <a:schemeClr val="accent1"/>
        </a:buClr>
        <a:buFont typeface="Arial" panose="020B0604020202020204" pitchFamily="34" charset="0"/>
        <a:buChar char="•"/>
        <a:defRPr sz="25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21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ww.revisor.mn.gov/statutes/cite/124D.82" TargetMode="External"/><Relationship Id="rId2" Type="http://schemas.openxmlformats.org/officeDocument/2006/relationships/hyperlink" Target="https://www.revisor.mn.gov/statutes/cite/124D.71"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hyperlink" Target="mailto:mde.analytics@state.mn.us" TargetMode="External"/><Relationship Id="rId2" Type="http://schemas.openxmlformats.org/officeDocument/2006/relationships/hyperlink" Target="http://w20.education.state.mn.us/MDEAnalytics/DataTopic.jsp?TOPICID=450" TargetMode="External"/><Relationship Id="rId1" Type="http://schemas.openxmlformats.org/officeDocument/2006/relationships/slideLayout" Target="../slideLayouts/slideLayout5.xml"/><Relationship Id="rId4" Type="http://schemas.openxmlformats.org/officeDocument/2006/relationships/hyperlink" Target="https://rc.education.state.mn.us/#mySchool/p--3"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8" Type="http://schemas.openxmlformats.org/officeDocument/2006/relationships/hyperlink" Target="https://images.artsmia.org/wp-content/uploads/2019/07/11101731/Mia_NativeArtNativeVoices_LearningResource_K12_V2.pdf" TargetMode="External"/><Relationship Id="rId3" Type="http://schemas.openxmlformats.org/officeDocument/2006/relationships/hyperlink" Target="http://treatiesmatter.org/exhibit/" TargetMode="External"/><Relationship Id="rId7" Type="http://schemas.openxmlformats.org/officeDocument/2006/relationships/hyperlink" Target="http://www.humanitieslearning.org/resource/" TargetMode="External"/><Relationship Id="rId12" Type="http://schemas.openxmlformats.org/officeDocument/2006/relationships/hyperlink" Target="https://americanindiansinchildrensliterature.blogspot.com/" TargetMode="External"/><Relationship Id="rId2" Type="http://schemas.openxmlformats.org/officeDocument/2006/relationships/hyperlink" Target="http://bdotememorymap.org/" TargetMode="External"/><Relationship Id="rId1" Type="http://schemas.openxmlformats.org/officeDocument/2006/relationships/slideLayout" Target="../slideLayouts/slideLayout3.xml"/><Relationship Id="rId6" Type="http://schemas.openxmlformats.org/officeDocument/2006/relationships/hyperlink" Target="http://education.mnhs.org/aied" TargetMode="External"/><Relationship Id="rId11" Type="http://schemas.openxmlformats.org/officeDocument/2006/relationships/hyperlink" Target="https://www.district279.org/images/Dept/CIES/AmericanIndianEd/2013_IndianEducationBooklet.pdf" TargetMode="External"/><Relationship Id="rId5" Type="http://schemas.openxmlformats.org/officeDocument/2006/relationships/hyperlink" Target="https://dakotawicohan.org/documentary-film/" TargetMode="External"/><Relationship Id="rId10" Type="http://schemas.openxmlformats.org/officeDocument/2006/relationships/hyperlink" Target="https://www.mncsse.org/curriculum/dakota-ojibwe-resources" TargetMode="External"/><Relationship Id="rId4" Type="http://schemas.openxmlformats.org/officeDocument/2006/relationships/hyperlink" Target="http://www.usdakotawar.org/" TargetMode="External"/><Relationship Id="rId9" Type="http://schemas.openxmlformats.org/officeDocument/2006/relationships/hyperlink" Target="http://www.ojibwe-dakota-in-mn.com/"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minnesotaindianeducation.org/" TargetMode="External"/><Relationship Id="rId2" Type="http://schemas.openxmlformats.org/officeDocument/2006/relationships/hyperlink" Target="https://education.mn.gov/MDE/dse/MDE086456" TargetMode="External"/><Relationship Id="rId1" Type="http://schemas.openxmlformats.org/officeDocument/2006/relationships/slideLayout" Target="../slideLayouts/slideLayout3.xml"/><Relationship Id="rId5" Type="http://schemas.openxmlformats.org/officeDocument/2006/relationships/hyperlink" Target="https://education.mn.gov/MDE/dse/indian/" TargetMode="External"/><Relationship Id="rId4" Type="http://schemas.openxmlformats.org/officeDocument/2006/relationships/hyperlink" Target="http://www.niea.org/"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p:txBody>
          <a:bodyPr/>
          <a:lstStyle/>
          <a:p>
            <a:pPr algn="r"/>
            <a:r>
              <a:rPr lang="en-US" dirty="0" smtClean="0"/>
              <a:t>American Indian Parent Advisory Committee (AIPAC)</a:t>
            </a:r>
            <a:endParaRPr lang="en-US" dirty="0"/>
          </a:p>
        </p:txBody>
      </p:sp>
      <p:sp>
        <p:nvSpPr>
          <p:cNvPr id="2" name="Text Placeholder 1"/>
          <p:cNvSpPr>
            <a:spLocks noGrp="1"/>
          </p:cNvSpPr>
          <p:nvPr>
            <p:ph type="body" sz="quarter" idx="14"/>
          </p:nvPr>
        </p:nvSpPr>
        <p:spPr/>
        <p:txBody>
          <a:bodyPr>
            <a:normAutofit fontScale="85000" lnSpcReduction="20000"/>
          </a:bodyPr>
          <a:lstStyle/>
          <a:p>
            <a:r>
              <a:rPr lang="en-US" dirty="0" smtClean="0"/>
              <a:t>Guthrie Capossela</a:t>
            </a:r>
            <a:r>
              <a:rPr lang="en-US" dirty="0" smtClean="0">
                <a:solidFill>
                  <a:schemeClr val="accent2"/>
                </a:solidFill>
              </a:rPr>
              <a:t>|</a:t>
            </a:r>
            <a:r>
              <a:rPr lang="en-US" dirty="0" smtClean="0"/>
              <a:t> Indian Education Program Specialist</a:t>
            </a:r>
            <a:endParaRPr lang="en-US" dirty="0"/>
          </a:p>
          <a:p>
            <a:r>
              <a:rPr lang="en-US" dirty="0" err="1" smtClean="0"/>
              <a:t>Kȟáŋtašá</a:t>
            </a:r>
            <a:r>
              <a:rPr lang="en-US" dirty="0" smtClean="0"/>
              <a:t> </a:t>
            </a:r>
            <a:r>
              <a:rPr lang="en-US" dirty="0" err="1" smtClean="0"/>
              <a:t>wí</a:t>
            </a:r>
            <a:r>
              <a:rPr lang="en-US" dirty="0" smtClean="0"/>
              <a:t> </a:t>
            </a:r>
            <a:r>
              <a:rPr lang="en-US" dirty="0" err="1" smtClean="0"/>
              <a:t>lé</a:t>
            </a:r>
            <a:r>
              <a:rPr lang="en-US" dirty="0" smtClean="0"/>
              <a:t> </a:t>
            </a:r>
            <a:r>
              <a:rPr lang="en-US" dirty="0" err="1" smtClean="0"/>
              <a:t>aŋpetu</a:t>
            </a:r>
            <a:r>
              <a:rPr lang="en-US" dirty="0" smtClean="0"/>
              <a:t> </a:t>
            </a:r>
            <a:r>
              <a:rPr lang="en-US" dirty="0" err="1" smtClean="0"/>
              <a:t>wičhemna</a:t>
            </a:r>
            <a:r>
              <a:rPr lang="en-US" dirty="0" smtClean="0"/>
              <a:t> </a:t>
            </a:r>
            <a:r>
              <a:rPr lang="en-US" dirty="0" err="1" smtClean="0"/>
              <a:t>nuŋpa</a:t>
            </a:r>
            <a:r>
              <a:rPr lang="en-US" dirty="0" smtClean="0"/>
              <a:t> </a:t>
            </a:r>
            <a:r>
              <a:rPr lang="en-US" dirty="0" err="1" smtClean="0"/>
              <a:t>sám</a:t>
            </a:r>
            <a:r>
              <a:rPr lang="en-US" dirty="0" smtClean="0"/>
              <a:t> </a:t>
            </a:r>
            <a:r>
              <a:rPr lang="en-US" dirty="0" err="1" smtClean="0"/>
              <a:t>waŋzí</a:t>
            </a:r>
            <a:r>
              <a:rPr lang="en-US" dirty="0" smtClean="0"/>
              <a:t>, </a:t>
            </a:r>
          </a:p>
          <a:p>
            <a:r>
              <a:rPr lang="en-US" dirty="0" err="1" smtClean="0"/>
              <a:t>khektópawiŋǧe</a:t>
            </a:r>
            <a:r>
              <a:rPr lang="en-US" dirty="0" smtClean="0"/>
              <a:t> </a:t>
            </a:r>
            <a:r>
              <a:rPr lang="en-US" dirty="0" err="1" smtClean="0"/>
              <a:t>núm</a:t>
            </a:r>
            <a:r>
              <a:rPr lang="en-US" dirty="0" smtClean="0"/>
              <a:t> </a:t>
            </a:r>
            <a:r>
              <a:rPr lang="en-US" dirty="0" err="1" smtClean="0"/>
              <a:t>sám</a:t>
            </a:r>
            <a:r>
              <a:rPr lang="en-US" dirty="0" smtClean="0"/>
              <a:t> </a:t>
            </a:r>
            <a:r>
              <a:rPr lang="en-US" dirty="0" err="1" smtClean="0"/>
              <a:t>akhé</a:t>
            </a:r>
            <a:r>
              <a:rPr lang="en-US" dirty="0" smtClean="0"/>
              <a:t> </a:t>
            </a:r>
            <a:r>
              <a:rPr lang="en-US" dirty="0" err="1" smtClean="0"/>
              <a:t>napčíyuŋka</a:t>
            </a:r>
            <a:r>
              <a:rPr lang="en-US" dirty="0" smtClean="0"/>
              <a:t> </a:t>
            </a:r>
            <a:endParaRPr lang="en-US" dirty="0"/>
          </a:p>
        </p:txBody>
      </p:sp>
    </p:spTree>
    <p:extLst>
      <p:ext uri="{BB962C8B-B14F-4D97-AF65-F5344CB8AC3E}">
        <p14:creationId xmlns:p14="http://schemas.microsoft.com/office/powerpoint/2010/main" val="28542732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Territory </a:t>
            </a:r>
            <a:r>
              <a:rPr lang="en-US" dirty="0" smtClean="0"/>
              <a:t>and Treaty Acknowledgement</a:t>
            </a:r>
            <a:endParaRPr lang="en-US" dirty="0"/>
          </a:p>
        </p:txBody>
      </p:sp>
      <p:sp>
        <p:nvSpPr>
          <p:cNvPr id="3" name="Content Placeholder 2"/>
          <p:cNvSpPr>
            <a:spLocks noGrp="1"/>
          </p:cNvSpPr>
          <p:nvPr>
            <p:ph idx="1"/>
          </p:nvPr>
        </p:nvSpPr>
        <p:spPr>
          <a:xfrm>
            <a:off x="1655592" y="1535906"/>
            <a:ext cx="4440407" cy="4351338"/>
          </a:xfrm>
        </p:spPr>
        <p:txBody>
          <a:bodyPr numCol="2">
            <a:normAutofit fontScale="92500" lnSpcReduction="10000"/>
          </a:bodyPr>
          <a:lstStyle/>
          <a:p>
            <a:r>
              <a:rPr lang="en-US" sz="3500" dirty="0" smtClean="0"/>
              <a:t>1805</a:t>
            </a:r>
          </a:p>
          <a:p>
            <a:r>
              <a:rPr lang="en-US" sz="3500" dirty="0" smtClean="0"/>
              <a:t>1825</a:t>
            </a:r>
          </a:p>
          <a:p>
            <a:r>
              <a:rPr lang="en-US" sz="3500" dirty="0" smtClean="0"/>
              <a:t>1837</a:t>
            </a:r>
          </a:p>
          <a:p>
            <a:r>
              <a:rPr lang="en-US" sz="3500" dirty="0" smtClean="0"/>
              <a:t>1847</a:t>
            </a:r>
          </a:p>
          <a:p>
            <a:r>
              <a:rPr lang="en-US" sz="3500" dirty="0" smtClean="0"/>
              <a:t>1851 </a:t>
            </a:r>
            <a:r>
              <a:rPr lang="en-US" sz="3500" dirty="0" smtClean="0">
                <a:effectLst>
                  <a:outerShdw blurRad="38100" dist="38100" dir="2700000" algn="tl">
                    <a:srgbClr val="000000">
                      <a:alpha val="43137"/>
                    </a:srgbClr>
                  </a:outerShdw>
                </a:effectLst>
              </a:rPr>
              <a:t> </a:t>
            </a:r>
          </a:p>
          <a:p>
            <a:r>
              <a:rPr lang="en-US" sz="3500" dirty="0" smtClean="0"/>
              <a:t>1854</a:t>
            </a:r>
          </a:p>
          <a:p>
            <a:r>
              <a:rPr lang="en-US" sz="3500" dirty="0" smtClean="0"/>
              <a:t>1855</a:t>
            </a:r>
          </a:p>
          <a:p>
            <a:r>
              <a:rPr lang="en-US" sz="3500" dirty="0" smtClean="0"/>
              <a:t>1858</a:t>
            </a:r>
          </a:p>
          <a:p>
            <a:r>
              <a:rPr lang="en-US" sz="3500" dirty="0" smtClean="0"/>
              <a:t>1863</a:t>
            </a:r>
          </a:p>
          <a:p>
            <a:r>
              <a:rPr lang="en-US" sz="3500" dirty="0" smtClean="0"/>
              <a:t>1866</a:t>
            </a:r>
          </a:p>
          <a:p>
            <a:r>
              <a:rPr lang="en-US" sz="3500" dirty="0" smtClean="0"/>
              <a:t>1889</a:t>
            </a:r>
          </a:p>
          <a:p>
            <a:endParaRPr lang="en-US" dirty="0" smtClean="0"/>
          </a:p>
          <a:p>
            <a:endParaRPr lang="en-US" dirty="0"/>
          </a:p>
        </p:txBody>
      </p:sp>
      <p:sp>
        <p:nvSpPr>
          <p:cNvPr id="4" name="Date Placeholder 3"/>
          <p:cNvSpPr>
            <a:spLocks noGrp="1"/>
          </p:cNvSpPr>
          <p:nvPr>
            <p:ph type="dt" sz="half" idx="10"/>
          </p:nvPr>
        </p:nvSpPr>
        <p:spPr/>
        <p:txBody>
          <a:bodyPr/>
          <a:lstStyle/>
          <a:p>
            <a:fld id="{9A198C9B-0587-4A1E-9E03-E4C9FE222F08}" type="datetime1">
              <a:rPr lang="en-US" smtClean="0">
                <a:solidFill>
                  <a:srgbClr val="000000"/>
                </a:solidFill>
              </a:rPr>
              <a:pPr/>
              <a:t>9/19/2019</a:t>
            </a:fld>
            <a:endParaRPr lang="en-US" dirty="0">
              <a:solidFill>
                <a:srgbClr val="000000"/>
              </a:solidFill>
            </a:endParaRPr>
          </a:p>
        </p:txBody>
      </p:sp>
      <p:sp>
        <p:nvSpPr>
          <p:cNvPr id="5" name="Slide Number Placeholder 4"/>
          <p:cNvSpPr>
            <a:spLocks noGrp="1"/>
          </p:cNvSpPr>
          <p:nvPr>
            <p:ph type="sldNum" sz="quarter" idx="12"/>
          </p:nvPr>
        </p:nvSpPr>
        <p:spPr/>
        <p:txBody>
          <a:bodyPr/>
          <a:lstStyle/>
          <a:p>
            <a:fld id="{48F63A3B-78C7-47BE-AE5E-E10140E04643}" type="slidenum">
              <a:rPr lang="en-US" smtClean="0">
                <a:solidFill>
                  <a:srgbClr val="000000"/>
                </a:solidFill>
              </a:rPr>
              <a:pPr/>
              <a:t>2</a:t>
            </a:fld>
            <a:endParaRPr lang="en-US" dirty="0">
              <a:solidFill>
                <a:srgbClr val="000000"/>
              </a:solidFill>
            </a:endParaRPr>
          </a:p>
        </p:txBody>
      </p:sp>
      <p:sp>
        <p:nvSpPr>
          <p:cNvPr id="6" name="Footer Placeholder 5"/>
          <p:cNvSpPr>
            <a:spLocks noGrp="1"/>
          </p:cNvSpPr>
          <p:nvPr>
            <p:ph type="ftr" sz="quarter" idx="13"/>
          </p:nvPr>
        </p:nvSpPr>
        <p:spPr/>
        <p:txBody>
          <a:bodyPr/>
          <a:lstStyle/>
          <a:p>
            <a:r>
              <a:rPr lang="en-US" smtClean="0">
                <a:solidFill>
                  <a:srgbClr val="003865"/>
                </a:solidFill>
              </a:rPr>
              <a:t>Leading for educational excellence and equity, every day for every one.</a:t>
            </a:r>
            <a:r>
              <a:rPr lang="en-US" smtClean="0">
                <a:solidFill>
                  <a:srgbClr val="FFFFFF"/>
                </a:solidFill>
              </a:rPr>
              <a:t> </a:t>
            </a:r>
            <a:r>
              <a:rPr lang="en-US" smtClean="0">
                <a:solidFill>
                  <a:srgbClr val="78BE21"/>
                </a:solidFill>
              </a:rPr>
              <a:t>|</a:t>
            </a:r>
            <a:r>
              <a:rPr lang="en-US" smtClean="0">
                <a:solidFill>
                  <a:srgbClr val="FFFFFF"/>
                </a:solidFill>
              </a:rPr>
              <a:t> </a:t>
            </a:r>
            <a:r>
              <a:rPr lang="en-US" smtClean="0">
                <a:solidFill>
                  <a:srgbClr val="003865"/>
                </a:solidFill>
              </a:rPr>
              <a:t>education.state.mn.us</a:t>
            </a:r>
            <a:endParaRPr lang="en-US" dirty="0">
              <a:solidFill>
                <a:srgbClr val="003865"/>
              </a:solidFill>
            </a:endParaRPr>
          </a:p>
        </p:txBody>
      </p:sp>
      <p:pic>
        <p:nvPicPr>
          <p:cNvPr id="1026" name="Picture 2" descr="Indian Land Cessions and Reservations to 185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7101" y="1384570"/>
            <a:ext cx="3792555" cy="519750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4978976" y="6199851"/>
            <a:ext cx="6555179" cy="276999"/>
          </a:xfrm>
          <a:prstGeom prst="rect">
            <a:avLst/>
          </a:prstGeom>
          <a:noFill/>
        </p:spPr>
        <p:txBody>
          <a:bodyPr wrap="square" rtlCol="0">
            <a:spAutoFit/>
          </a:bodyPr>
          <a:lstStyle/>
          <a:p>
            <a:r>
              <a:rPr lang="en-US" sz="1200" dirty="0">
                <a:solidFill>
                  <a:srgbClr val="003865"/>
                </a:solidFill>
              </a:rPr>
              <a:t>http://www.mnopedia.org/multimedia/native-american-land-cessions-and-reservations-1858</a:t>
            </a:r>
          </a:p>
        </p:txBody>
      </p:sp>
      <p:sp>
        <p:nvSpPr>
          <p:cNvPr id="9" name="Rounded Rectangle 8"/>
          <p:cNvSpPr/>
          <p:nvPr/>
        </p:nvSpPr>
        <p:spPr>
          <a:xfrm>
            <a:off x="1701490" y="4275802"/>
            <a:ext cx="1183766" cy="548640"/>
          </a:xfrm>
          <a:prstGeom prst="roundRect">
            <a:avLst/>
          </a:prstGeom>
          <a:noFill/>
          <a:ln w="57150" cap="flat" cmpd="sng" algn="ctr">
            <a:solidFill>
              <a:schemeClr val="accent2"/>
            </a:solidFill>
            <a:prstDash val="solid"/>
            <a:round/>
            <a:headEnd type="none" w="med" len="med"/>
            <a:tailEnd type="none" w="med" len="med"/>
          </a:ln>
          <a:effectLst>
            <a:glow rad="63500">
              <a:schemeClr val="accent2">
                <a:satMod val="175000"/>
                <a:alpha val="40000"/>
              </a:schemeClr>
            </a:glow>
          </a:effectLst>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spTree>
    <p:extLst>
      <p:ext uri="{BB962C8B-B14F-4D97-AF65-F5344CB8AC3E}">
        <p14:creationId xmlns:p14="http://schemas.microsoft.com/office/powerpoint/2010/main" val="2884012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rotWithShape="1">
          <a:blip r:embed="rId3" cstate="print">
            <a:duotone>
              <a:schemeClr val="bg2">
                <a:shade val="45000"/>
                <a:satMod val="135000"/>
              </a:schemeClr>
              <a:prstClr val="white"/>
            </a:duotone>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rcRect l="6462" t="16273" r="1173" b="5794"/>
          <a:stretch/>
        </p:blipFill>
        <p:spPr>
          <a:xfrm>
            <a:off x="-1" y="1"/>
            <a:ext cx="12192001" cy="6857994"/>
          </a:xfrm>
          <a:prstGeom prst="rect">
            <a:avLst/>
          </a:prstGeom>
          <a:noFill/>
          <a:ln>
            <a:noFill/>
          </a:ln>
        </p:spPr>
      </p:pic>
      <p:sp>
        <p:nvSpPr>
          <p:cNvPr id="2" name="Title 1"/>
          <p:cNvSpPr>
            <a:spLocks noGrp="1"/>
          </p:cNvSpPr>
          <p:nvPr>
            <p:ph type="title"/>
          </p:nvPr>
        </p:nvSpPr>
        <p:spPr>
          <a:xfrm>
            <a:off x="296985" y="924943"/>
            <a:ext cx="4923059" cy="4923059"/>
          </a:xfrm>
        </p:spPr>
        <p:txBody>
          <a:bodyPr/>
          <a:lstStyle/>
          <a:p>
            <a:r>
              <a:rPr lang="en-US" dirty="0" smtClean="0"/>
              <a:t>Ten Minnesota Commitments to Equity</a:t>
            </a:r>
            <a:endParaRPr lang="en-US" dirty="0"/>
          </a:p>
        </p:txBody>
      </p:sp>
      <p:sp>
        <p:nvSpPr>
          <p:cNvPr id="18" name="TextBox 17"/>
          <p:cNvSpPr txBox="1"/>
          <p:nvPr/>
        </p:nvSpPr>
        <p:spPr>
          <a:xfrm>
            <a:off x="5877099" y="598946"/>
            <a:ext cx="6314902" cy="5693866"/>
          </a:xfrm>
          <a:prstGeom prst="rect">
            <a:avLst/>
          </a:prstGeom>
          <a:noFill/>
        </p:spPr>
        <p:txBody>
          <a:bodyPr wrap="square" rtlCol="0">
            <a:spAutoFit/>
          </a:bodyPr>
          <a:lstStyle/>
          <a:p>
            <a:pPr marL="342900" indent="-342900">
              <a:lnSpc>
                <a:spcPct val="130000"/>
              </a:lnSpc>
              <a:buFont typeface="+mj-lt"/>
              <a:buAutoNum type="arabicPeriod"/>
            </a:pPr>
            <a:r>
              <a:rPr lang="en-US" sz="2800" b="1" dirty="0" smtClean="0"/>
              <a:t>Prioritize equity.</a:t>
            </a:r>
          </a:p>
          <a:p>
            <a:pPr marL="342900" indent="-342900">
              <a:lnSpc>
                <a:spcPct val="130000"/>
              </a:lnSpc>
              <a:buFont typeface="+mj-lt"/>
              <a:buAutoNum type="arabicPeriod"/>
            </a:pPr>
            <a:r>
              <a:rPr lang="en-US" sz="2800" b="1" dirty="0" smtClean="0"/>
              <a:t>Start from within.</a:t>
            </a:r>
          </a:p>
          <a:p>
            <a:pPr marL="342900" indent="-342900">
              <a:lnSpc>
                <a:spcPct val="130000"/>
              </a:lnSpc>
              <a:buFont typeface="+mj-lt"/>
              <a:buAutoNum type="arabicPeriod"/>
            </a:pPr>
            <a:r>
              <a:rPr lang="en-US" sz="2800" b="1" dirty="0" smtClean="0"/>
              <a:t>Measure what matters.</a:t>
            </a:r>
          </a:p>
          <a:p>
            <a:pPr marL="342900" indent="-342900">
              <a:lnSpc>
                <a:spcPct val="130000"/>
              </a:lnSpc>
              <a:buFont typeface="+mj-lt"/>
              <a:buAutoNum type="arabicPeriod"/>
            </a:pPr>
            <a:r>
              <a:rPr lang="en-US" sz="2800" b="1" dirty="0" smtClean="0"/>
              <a:t>Go local.</a:t>
            </a:r>
          </a:p>
          <a:p>
            <a:pPr marL="342900" indent="-342900">
              <a:lnSpc>
                <a:spcPct val="130000"/>
              </a:lnSpc>
              <a:buFont typeface="+mj-lt"/>
              <a:buAutoNum type="arabicPeriod"/>
            </a:pPr>
            <a:r>
              <a:rPr lang="en-US" sz="2800" b="1" dirty="0" smtClean="0"/>
              <a:t>Follow the money.</a:t>
            </a:r>
          </a:p>
          <a:p>
            <a:pPr marL="342900" indent="-342900">
              <a:lnSpc>
                <a:spcPct val="130000"/>
              </a:lnSpc>
              <a:buFont typeface="+mj-lt"/>
              <a:buAutoNum type="arabicPeriod"/>
            </a:pPr>
            <a:r>
              <a:rPr lang="en-US" sz="2800" b="1" dirty="0" smtClean="0"/>
              <a:t>Start early.</a:t>
            </a:r>
          </a:p>
          <a:p>
            <a:pPr marL="342900" indent="-342900">
              <a:lnSpc>
                <a:spcPct val="130000"/>
              </a:lnSpc>
              <a:buFont typeface="+mj-lt"/>
              <a:buAutoNum type="arabicPeriod"/>
            </a:pPr>
            <a:r>
              <a:rPr lang="en-US" sz="2800" b="1" dirty="0" smtClean="0"/>
              <a:t>Monitor implementation of standards.</a:t>
            </a:r>
          </a:p>
          <a:p>
            <a:pPr marL="342900" indent="-342900">
              <a:lnSpc>
                <a:spcPct val="130000"/>
              </a:lnSpc>
              <a:buFont typeface="+mj-lt"/>
              <a:buAutoNum type="arabicPeriod"/>
            </a:pPr>
            <a:r>
              <a:rPr lang="en-US" sz="2800" b="1" dirty="0" smtClean="0"/>
              <a:t>Value people.</a:t>
            </a:r>
          </a:p>
          <a:p>
            <a:pPr marL="342900" indent="-342900">
              <a:lnSpc>
                <a:spcPct val="130000"/>
              </a:lnSpc>
              <a:buFont typeface="+mj-lt"/>
              <a:buAutoNum type="arabicPeriod"/>
            </a:pPr>
            <a:r>
              <a:rPr lang="en-US" sz="2800" b="1" dirty="0" smtClean="0"/>
              <a:t>Improve conditions for learning.</a:t>
            </a:r>
          </a:p>
          <a:p>
            <a:pPr marL="342900" indent="-342900">
              <a:lnSpc>
                <a:spcPct val="130000"/>
              </a:lnSpc>
              <a:buFont typeface="+mj-lt"/>
              <a:buAutoNum type="arabicPeriod"/>
            </a:pPr>
            <a:r>
              <a:rPr lang="en-US" sz="2800" b="1" dirty="0" smtClean="0"/>
              <a:t>Give students options.</a:t>
            </a:r>
            <a:endParaRPr lang="en-US" sz="2800" b="1" dirty="0"/>
          </a:p>
        </p:txBody>
      </p:sp>
      <p:sp>
        <p:nvSpPr>
          <p:cNvPr id="3" name="Rounded Rectangle 2"/>
          <p:cNvSpPr/>
          <p:nvPr/>
        </p:nvSpPr>
        <p:spPr>
          <a:xfrm>
            <a:off x="5517030" y="598946"/>
            <a:ext cx="6547591" cy="5693866"/>
          </a:xfrm>
          <a:prstGeom prst="roundRect">
            <a:avLst/>
          </a:prstGeom>
          <a:noFill/>
          <a:ln w="57150" cap="flat" cmpd="sng" algn="ctr">
            <a:solidFill>
              <a:schemeClr val="accent2"/>
            </a:solidFill>
            <a:prstDash val="solid"/>
            <a:round/>
            <a:headEnd type="none" w="med" len="med"/>
            <a:tailEnd type="none" w="med" len="med"/>
          </a:ln>
          <a:effectLst>
            <a:glow rad="63500">
              <a:schemeClr val="accent2">
                <a:satMod val="175000"/>
                <a:alpha val="40000"/>
              </a:schemeClr>
            </a:glow>
          </a:effectLst>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spTree>
    <p:extLst>
      <p:ext uri="{BB962C8B-B14F-4D97-AF65-F5344CB8AC3E}">
        <p14:creationId xmlns:p14="http://schemas.microsoft.com/office/powerpoint/2010/main" val="399089345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Vision</a:t>
            </a:r>
            <a:endParaRPr lang="en-US" dirty="0"/>
          </a:p>
        </p:txBody>
      </p:sp>
      <p:sp>
        <p:nvSpPr>
          <p:cNvPr id="3" name="Content Placeholder 2"/>
          <p:cNvSpPr>
            <a:spLocks noGrp="1"/>
          </p:cNvSpPr>
          <p:nvPr>
            <p:ph idx="1"/>
          </p:nvPr>
        </p:nvSpPr>
        <p:spPr>
          <a:xfrm>
            <a:off x="838200" y="1463040"/>
            <a:ext cx="10515600" cy="4713923"/>
          </a:xfrm>
        </p:spPr>
        <p:txBody>
          <a:bodyPr>
            <a:normAutofit/>
          </a:bodyPr>
          <a:lstStyle/>
          <a:p>
            <a:pPr algn="ctr"/>
            <a:endParaRPr lang="en-US" sz="4000" b="1" dirty="0" smtClean="0"/>
          </a:p>
          <a:p>
            <a:pPr marL="0" indent="0" algn="ctr">
              <a:buNone/>
            </a:pPr>
            <a:r>
              <a:rPr lang="en-US" sz="4000" b="1" dirty="0" smtClean="0"/>
              <a:t>American </a:t>
            </a:r>
            <a:r>
              <a:rPr lang="en-US" sz="4000" b="1" dirty="0"/>
              <a:t>Indian students will reach their full potential within their school communities through meaningful, equitable, and targeted educational experiences that affirms and values their unique cultural identities. </a:t>
            </a:r>
          </a:p>
          <a:p>
            <a:endParaRPr lang="en-US" dirty="0"/>
          </a:p>
        </p:txBody>
      </p:sp>
      <p:sp>
        <p:nvSpPr>
          <p:cNvPr id="4" name="Date Placeholder 3"/>
          <p:cNvSpPr>
            <a:spLocks noGrp="1"/>
          </p:cNvSpPr>
          <p:nvPr>
            <p:ph type="dt" sz="half" idx="10"/>
          </p:nvPr>
        </p:nvSpPr>
        <p:spPr/>
        <p:txBody>
          <a:bodyPr/>
          <a:lstStyle/>
          <a:p>
            <a:fld id="{824D5D47-1752-4D84-8BFB-C2F71A34C932}" type="datetime1">
              <a:rPr lang="en-US" smtClean="0"/>
              <a:t>9/19/2019</a:t>
            </a:fld>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4</a:t>
            </a:fld>
            <a:endParaRPr lang="en-US" dirty="0"/>
          </a:p>
        </p:txBody>
      </p:sp>
      <p:sp>
        <p:nvSpPr>
          <p:cNvPr id="6" name="Footer Placeholder 5"/>
          <p:cNvSpPr>
            <a:spLocks noGrp="1"/>
          </p:cNvSpPr>
          <p:nvPr>
            <p:ph type="ftr" sz="quarter" idx="13"/>
          </p:nvPr>
        </p:nvSpPr>
        <p:spPr/>
        <p:txBody>
          <a:bodyPr/>
          <a:lstStyle/>
          <a:p>
            <a:r>
              <a:rPr lang="en-US" dirty="0" smtClean="0">
                <a:solidFill>
                  <a:srgbClr val="003865"/>
                </a:solidFill>
              </a:rPr>
              <a:t>Leading for educational excellence and equity, every day for every one.</a:t>
            </a:r>
            <a:r>
              <a:rPr lang="en-US" dirty="0" smtClean="0"/>
              <a:t> </a:t>
            </a:r>
            <a:r>
              <a:rPr lang="en-US" dirty="0" smtClean="0">
                <a:solidFill>
                  <a:schemeClr val="accent2"/>
                </a:solidFill>
              </a:rPr>
              <a:t>|</a:t>
            </a:r>
            <a:r>
              <a:rPr lang="en-US" dirty="0" smtClean="0"/>
              <a:t> </a:t>
            </a:r>
            <a:r>
              <a:rPr lang="en-US" dirty="0" smtClean="0">
                <a:solidFill>
                  <a:srgbClr val="003865"/>
                </a:solidFill>
              </a:rPr>
              <a:t>education.mn.gov</a:t>
            </a:r>
            <a:endParaRPr lang="en-US" dirty="0">
              <a:solidFill>
                <a:srgbClr val="003865"/>
              </a:solidFill>
            </a:endParaRPr>
          </a:p>
        </p:txBody>
      </p:sp>
    </p:spTree>
    <p:extLst>
      <p:ext uri="{BB962C8B-B14F-4D97-AF65-F5344CB8AC3E}">
        <p14:creationId xmlns:p14="http://schemas.microsoft.com/office/powerpoint/2010/main" val="31335464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Mission</a:t>
            </a:r>
            <a:endParaRPr lang="en-US" dirty="0"/>
          </a:p>
        </p:txBody>
      </p:sp>
      <p:sp>
        <p:nvSpPr>
          <p:cNvPr id="16" name="Content Placeholder 15"/>
          <p:cNvSpPr>
            <a:spLocks noGrp="1"/>
          </p:cNvSpPr>
          <p:nvPr>
            <p:ph idx="1"/>
          </p:nvPr>
        </p:nvSpPr>
        <p:spPr/>
        <p:txBody>
          <a:bodyPr>
            <a:normAutofit fontScale="92500" lnSpcReduction="20000"/>
          </a:bodyPr>
          <a:lstStyle/>
          <a:p>
            <a:pPr marL="0" indent="0">
              <a:lnSpc>
                <a:spcPct val="112000"/>
              </a:lnSpc>
              <a:buNone/>
            </a:pPr>
            <a:r>
              <a:rPr lang="en-US" sz="3000" b="1" dirty="0" smtClean="0">
                <a:latin typeface="Calibri" panose="020F0502020204030204" pitchFamily="34" charset="0"/>
                <a:ea typeface="Times New Roman" panose="02020603050405020304" pitchFamily="18" charset="0"/>
                <a:cs typeface="Times New Roman" panose="02020603050405020304" pitchFamily="18" charset="0"/>
              </a:rPr>
              <a:t>The </a:t>
            </a:r>
            <a:r>
              <a:rPr lang="en-US" sz="3000" b="1" dirty="0">
                <a:latin typeface="Calibri" panose="020F0502020204030204" pitchFamily="34" charset="0"/>
                <a:ea typeface="Times New Roman" panose="02020603050405020304" pitchFamily="18" charset="0"/>
                <a:cs typeface="Times New Roman" panose="02020603050405020304" pitchFamily="18" charset="0"/>
              </a:rPr>
              <a:t>Office of Indian Education works to strengthen and promote positive experiences and educational outcomes for American Indian students statewide. We work to accomplish this mission by:</a:t>
            </a:r>
            <a:endParaRPr lang="en-US" sz="2200" b="1"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nSpc>
                <a:spcPct val="112000"/>
              </a:lnSpc>
              <a:spcAft>
                <a:spcPts val="0"/>
              </a:spcAft>
              <a:buFont typeface="+mj-lt"/>
              <a:buAutoNum type="arabicPeriod"/>
            </a:pPr>
            <a:r>
              <a:rPr lang="en-US" sz="2800" dirty="0">
                <a:latin typeface="Calibri" panose="020F0502020204030204" pitchFamily="34" charset="0"/>
                <a:ea typeface="Times New Roman" panose="02020603050405020304" pitchFamily="18" charset="0"/>
                <a:cs typeface="Times New Roman" panose="02020603050405020304" pitchFamily="18" charset="0"/>
              </a:rPr>
              <a:t>Actualizing Minnesota’s ten commitments to </a:t>
            </a:r>
            <a:r>
              <a:rPr lang="en-US" sz="2800" dirty="0" smtClean="0">
                <a:latin typeface="Calibri" panose="020F0502020204030204" pitchFamily="34" charset="0"/>
                <a:ea typeface="Times New Roman" panose="02020603050405020304" pitchFamily="18" charset="0"/>
                <a:cs typeface="Times New Roman" panose="02020603050405020304" pitchFamily="18" charset="0"/>
              </a:rPr>
              <a:t>equity.</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nSpc>
                <a:spcPct val="112000"/>
              </a:lnSpc>
              <a:spcBef>
                <a:spcPts val="0"/>
              </a:spcBef>
              <a:spcAft>
                <a:spcPts val="0"/>
              </a:spcAft>
              <a:buFont typeface="+mj-lt"/>
              <a:buAutoNum type="arabicPeriod"/>
            </a:pPr>
            <a:r>
              <a:rPr lang="en-US" sz="2800" dirty="0">
                <a:latin typeface="Calibri" panose="020F0502020204030204" pitchFamily="34" charset="0"/>
                <a:ea typeface="Times New Roman" panose="02020603050405020304" pitchFamily="18" charset="0"/>
                <a:cs typeface="Times New Roman" panose="02020603050405020304" pitchFamily="18" charset="0"/>
              </a:rPr>
              <a:t>Building meaningful </a:t>
            </a:r>
            <a:r>
              <a:rPr lang="en-US" sz="2800" dirty="0" smtClean="0">
                <a:latin typeface="Calibri" panose="020F0502020204030204" pitchFamily="34" charset="0"/>
                <a:ea typeface="Times New Roman" panose="02020603050405020304" pitchFamily="18" charset="0"/>
                <a:cs typeface="Times New Roman" panose="02020603050405020304" pitchFamily="18" charset="0"/>
              </a:rPr>
              <a:t>relationships.</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nSpc>
                <a:spcPct val="112000"/>
              </a:lnSpc>
              <a:spcBef>
                <a:spcPts val="0"/>
              </a:spcBef>
              <a:spcAft>
                <a:spcPts val="0"/>
              </a:spcAft>
              <a:buFont typeface="+mj-lt"/>
              <a:buAutoNum type="arabicPeriod"/>
            </a:pPr>
            <a:r>
              <a:rPr lang="en-US" sz="2800" dirty="0">
                <a:latin typeface="Calibri" panose="020F0502020204030204" pitchFamily="34" charset="0"/>
                <a:ea typeface="Times New Roman" panose="02020603050405020304" pitchFamily="18" charset="0"/>
                <a:cs typeface="Times New Roman" panose="02020603050405020304" pitchFamily="18" charset="0"/>
              </a:rPr>
              <a:t>Engaging in timely and courageous </a:t>
            </a:r>
            <a:r>
              <a:rPr lang="en-US" sz="2800" dirty="0" smtClean="0">
                <a:latin typeface="Calibri" panose="020F0502020204030204" pitchFamily="34" charset="0"/>
                <a:ea typeface="Times New Roman" panose="02020603050405020304" pitchFamily="18" charset="0"/>
                <a:cs typeface="Times New Roman" panose="02020603050405020304" pitchFamily="18" charset="0"/>
              </a:rPr>
              <a:t>conversations.</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nSpc>
                <a:spcPct val="112000"/>
              </a:lnSpc>
              <a:spcBef>
                <a:spcPts val="0"/>
              </a:spcBef>
              <a:spcAft>
                <a:spcPts val="0"/>
              </a:spcAft>
              <a:buFont typeface="+mj-lt"/>
              <a:buAutoNum type="arabicPeriod"/>
            </a:pPr>
            <a:r>
              <a:rPr lang="en-US" sz="2800" dirty="0">
                <a:latin typeface="Calibri" panose="020F0502020204030204" pitchFamily="34" charset="0"/>
                <a:ea typeface="Times New Roman" panose="02020603050405020304" pitchFamily="18" charset="0"/>
                <a:cs typeface="Times New Roman" panose="02020603050405020304" pitchFamily="18" charset="0"/>
              </a:rPr>
              <a:t>Providing education and professional </a:t>
            </a:r>
            <a:r>
              <a:rPr lang="en-US" sz="2800" dirty="0" smtClean="0">
                <a:latin typeface="Calibri" panose="020F0502020204030204" pitchFamily="34" charset="0"/>
                <a:ea typeface="Times New Roman" panose="02020603050405020304" pitchFamily="18" charset="0"/>
                <a:cs typeface="Times New Roman" panose="02020603050405020304" pitchFamily="18" charset="0"/>
              </a:rPr>
              <a:t>development.</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pPr marL="342900" marR="0" lvl="0" indent="-342900">
              <a:lnSpc>
                <a:spcPct val="112000"/>
              </a:lnSpc>
              <a:spcBef>
                <a:spcPts val="0"/>
              </a:spcBef>
              <a:spcAft>
                <a:spcPts val="0"/>
              </a:spcAft>
              <a:buFont typeface="+mj-lt"/>
              <a:buAutoNum type="arabicPeriod"/>
            </a:pPr>
            <a:r>
              <a:rPr lang="en-US" sz="2800" dirty="0">
                <a:latin typeface="Calibri" panose="020F0502020204030204" pitchFamily="34" charset="0"/>
                <a:ea typeface="Times New Roman" panose="02020603050405020304" pitchFamily="18" charset="0"/>
                <a:cs typeface="Times New Roman" panose="02020603050405020304" pitchFamily="18" charset="0"/>
              </a:rPr>
              <a:t>Proposing and supporting </a:t>
            </a:r>
            <a:r>
              <a:rPr lang="en-US" sz="2800" dirty="0" smtClean="0">
                <a:latin typeface="Calibri" panose="020F0502020204030204" pitchFamily="34" charset="0"/>
                <a:ea typeface="Times New Roman" panose="02020603050405020304" pitchFamily="18" charset="0"/>
                <a:cs typeface="Times New Roman" panose="02020603050405020304" pitchFamily="18" charset="0"/>
              </a:rPr>
              <a:t>policies.</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nSpc>
                <a:spcPct val="112000"/>
              </a:lnSpc>
              <a:spcBef>
                <a:spcPts val="0"/>
              </a:spcBef>
              <a:buFont typeface="+mj-lt"/>
              <a:buAutoNum type="arabicPeriod"/>
            </a:pPr>
            <a:r>
              <a:rPr lang="en-US" sz="2800" dirty="0">
                <a:latin typeface="Calibri" panose="020F0502020204030204" pitchFamily="34" charset="0"/>
                <a:ea typeface="Times New Roman" panose="02020603050405020304" pitchFamily="18" charset="0"/>
                <a:cs typeface="Times New Roman" panose="02020603050405020304" pitchFamily="18" charset="0"/>
              </a:rPr>
              <a:t>Efficiently providing guidance and resources to districts and </a:t>
            </a:r>
            <a:r>
              <a:rPr lang="en-US" sz="2800" dirty="0" smtClean="0">
                <a:latin typeface="Calibri" panose="020F0502020204030204" pitchFamily="34" charset="0"/>
                <a:ea typeface="Times New Roman" panose="02020603050405020304" pitchFamily="18" charset="0"/>
                <a:cs typeface="Times New Roman" panose="02020603050405020304" pitchFamily="18" charset="0"/>
              </a:rPr>
              <a:t>stakeholders.</a:t>
            </a:r>
            <a:endParaRPr lang="en-US" sz="2000" dirty="0">
              <a:latin typeface="Calibri" panose="020F0502020204030204" pitchFamily="34" charset="0"/>
              <a:ea typeface="Times New Roman" panose="02020603050405020304" pitchFamily="18" charset="0"/>
              <a:cs typeface="Times New Roman" panose="02020603050405020304" pitchFamily="18" charset="0"/>
            </a:endParaRPr>
          </a:p>
          <a:p>
            <a:endParaRPr lang="en-US" dirty="0"/>
          </a:p>
          <a:p>
            <a:endParaRPr lang="en-US" dirty="0"/>
          </a:p>
        </p:txBody>
      </p:sp>
      <p:sp>
        <p:nvSpPr>
          <p:cNvPr id="5" name="Date Placeholder 4"/>
          <p:cNvSpPr>
            <a:spLocks noGrp="1"/>
          </p:cNvSpPr>
          <p:nvPr>
            <p:ph type="dt" sz="half" idx="10"/>
          </p:nvPr>
        </p:nvSpPr>
        <p:spPr/>
        <p:txBody>
          <a:bodyPr/>
          <a:lstStyle/>
          <a:p>
            <a:fld id="{7C198DD1-C477-482D-A126-3FBDD1778E48}" type="datetime1">
              <a:rPr lang="en-US" smtClean="0"/>
              <a:t>9/19/2019</a:t>
            </a:fld>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5</a:t>
            </a:fld>
            <a:endParaRPr lang="en-US" dirty="0"/>
          </a:p>
        </p:txBody>
      </p:sp>
      <p:sp>
        <p:nvSpPr>
          <p:cNvPr id="7" name="Footer Placeholder 6"/>
          <p:cNvSpPr>
            <a:spLocks noGrp="1"/>
          </p:cNvSpPr>
          <p:nvPr>
            <p:ph type="ftr" sz="quarter" idx="13"/>
          </p:nvPr>
        </p:nvSpPr>
        <p:spPr/>
        <p:txBody>
          <a:bodyPr/>
          <a:lstStyle/>
          <a:p>
            <a:r>
              <a:rPr lang="en-US" dirty="0" smtClean="0">
                <a:solidFill>
                  <a:srgbClr val="003865"/>
                </a:solidFill>
              </a:rPr>
              <a:t>Leading for educational excellence and equity, every day for every one.</a:t>
            </a:r>
            <a:r>
              <a:rPr lang="en-US" dirty="0" smtClean="0"/>
              <a:t> </a:t>
            </a:r>
            <a:r>
              <a:rPr lang="en-US" dirty="0" smtClean="0">
                <a:solidFill>
                  <a:schemeClr val="accent2"/>
                </a:solidFill>
              </a:rPr>
              <a:t>|</a:t>
            </a:r>
            <a:r>
              <a:rPr lang="en-US" dirty="0" smtClean="0"/>
              <a:t> </a:t>
            </a:r>
            <a:r>
              <a:rPr lang="en-US" dirty="0" smtClean="0">
                <a:solidFill>
                  <a:srgbClr val="003865"/>
                </a:solidFill>
              </a:rPr>
              <a:t>education.mn.gov</a:t>
            </a:r>
            <a:endParaRPr lang="en-US" dirty="0">
              <a:solidFill>
                <a:srgbClr val="003865"/>
              </a:solidFill>
            </a:endParaRPr>
          </a:p>
        </p:txBody>
      </p:sp>
    </p:spTree>
    <p:extLst>
      <p:ext uri="{BB962C8B-B14F-4D97-AF65-F5344CB8AC3E}">
        <p14:creationId xmlns:p14="http://schemas.microsoft.com/office/powerpoint/2010/main" val="258376083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 Value</a:t>
            </a:r>
            <a:endParaRPr lang="en-US" dirty="0"/>
          </a:p>
        </p:txBody>
      </p:sp>
      <p:sp>
        <p:nvSpPr>
          <p:cNvPr id="3" name="Content Placeholder 2"/>
          <p:cNvSpPr>
            <a:spLocks noGrp="1"/>
          </p:cNvSpPr>
          <p:nvPr>
            <p:ph idx="1"/>
          </p:nvPr>
        </p:nvSpPr>
        <p:spPr/>
        <p:txBody>
          <a:bodyPr/>
          <a:lstStyle/>
          <a:p>
            <a:pPr marL="0" lvl="0" indent="0">
              <a:buNone/>
            </a:pPr>
            <a:r>
              <a:rPr lang="en-US" dirty="0" smtClean="0"/>
              <a:t>1. Language</a:t>
            </a:r>
            <a:r>
              <a:rPr lang="en-US" dirty="0"/>
              <a:t>, culture, and the significant and complex histories of </a:t>
            </a:r>
            <a:r>
              <a:rPr lang="en-US" dirty="0" smtClean="0"/>
              <a:t>Indigenous peoples</a:t>
            </a:r>
            <a:r>
              <a:rPr lang="en-US" dirty="0"/>
              <a:t>. </a:t>
            </a:r>
          </a:p>
          <a:p>
            <a:pPr marL="0" lvl="0" indent="0">
              <a:buNone/>
            </a:pPr>
            <a:r>
              <a:rPr lang="en-US" dirty="0" smtClean="0"/>
              <a:t>2. The </a:t>
            </a:r>
            <a:r>
              <a:rPr lang="en-US" dirty="0"/>
              <a:t>input of Minnesota‘s Tribal Nations and communities.</a:t>
            </a:r>
          </a:p>
          <a:p>
            <a:pPr marL="0" lvl="0" indent="0">
              <a:buNone/>
            </a:pPr>
            <a:r>
              <a:rPr lang="en-US" dirty="0" smtClean="0"/>
              <a:t>3. American </a:t>
            </a:r>
            <a:r>
              <a:rPr lang="en-US" dirty="0"/>
              <a:t>Indian student gifts and unique cultural </a:t>
            </a:r>
            <a:r>
              <a:rPr lang="en-US" dirty="0" smtClean="0"/>
              <a:t>needs.</a:t>
            </a:r>
            <a:endParaRPr lang="en-US" dirty="0"/>
          </a:p>
          <a:p>
            <a:pPr marL="0" lvl="0" indent="0">
              <a:buNone/>
            </a:pPr>
            <a:r>
              <a:rPr lang="en-US" dirty="0" smtClean="0"/>
              <a:t>4. The </a:t>
            </a:r>
            <a:r>
              <a:rPr lang="en-US" dirty="0"/>
              <a:t>perspective of parents and </a:t>
            </a:r>
            <a:r>
              <a:rPr lang="en-US" dirty="0" smtClean="0"/>
              <a:t>students.</a:t>
            </a:r>
            <a:endParaRPr lang="en-US" dirty="0"/>
          </a:p>
          <a:p>
            <a:pPr marL="0" lvl="0" indent="0">
              <a:buNone/>
            </a:pPr>
            <a:r>
              <a:rPr lang="en-US" dirty="0" smtClean="0"/>
              <a:t>5. Effective </a:t>
            </a:r>
            <a:r>
              <a:rPr lang="en-US" dirty="0"/>
              <a:t>and innovative programming </a:t>
            </a:r>
            <a:r>
              <a:rPr lang="en-US" dirty="0" smtClean="0"/>
              <a:t>options.</a:t>
            </a:r>
            <a:endParaRPr lang="en-US" dirty="0"/>
          </a:p>
        </p:txBody>
      </p:sp>
      <p:sp>
        <p:nvSpPr>
          <p:cNvPr id="4" name="Date Placeholder 3"/>
          <p:cNvSpPr>
            <a:spLocks noGrp="1"/>
          </p:cNvSpPr>
          <p:nvPr>
            <p:ph type="dt" sz="half" idx="10"/>
          </p:nvPr>
        </p:nvSpPr>
        <p:spPr/>
        <p:txBody>
          <a:bodyPr/>
          <a:lstStyle/>
          <a:p>
            <a:fld id="{9A198C9B-0587-4A1E-9E03-E4C9FE222F08}" type="datetime1">
              <a:rPr lang="en-US" smtClean="0"/>
              <a:t>9/19/2019</a:t>
            </a:fld>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6</a:t>
            </a:fld>
            <a:endParaRPr lang="en-US" dirty="0"/>
          </a:p>
        </p:txBody>
      </p:sp>
      <p:sp>
        <p:nvSpPr>
          <p:cNvPr id="6" name="Footer Placeholder 5"/>
          <p:cNvSpPr>
            <a:spLocks noGrp="1"/>
          </p:cNvSpPr>
          <p:nvPr>
            <p:ph type="ftr" sz="quarter" idx="13"/>
          </p:nvPr>
        </p:nvSpPr>
        <p:spPr/>
        <p:txBody>
          <a:bodyPr/>
          <a:lstStyle/>
          <a:p>
            <a:r>
              <a:rPr lang="en-US" dirty="0" smtClean="0">
                <a:solidFill>
                  <a:srgbClr val="003865"/>
                </a:solidFill>
              </a:rPr>
              <a:t>Leading for educational excellence and equity, every day for every one.</a:t>
            </a:r>
            <a:r>
              <a:rPr lang="en-US" dirty="0" smtClean="0"/>
              <a:t> </a:t>
            </a:r>
            <a:r>
              <a:rPr lang="en-US" dirty="0" smtClean="0">
                <a:solidFill>
                  <a:schemeClr val="accent2"/>
                </a:solidFill>
              </a:rPr>
              <a:t>|</a:t>
            </a:r>
            <a:r>
              <a:rPr lang="en-US" smtClean="0"/>
              <a:t> </a:t>
            </a:r>
            <a:r>
              <a:rPr lang="en-US" smtClean="0">
                <a:solidFill>
                  <a:srgbClr val="003865"/>
                </a:solidFill>
              </a:rPr>
              <a:t>education.mn.gov</a:t>
            </a:r>
            <a:endParaRPr lang="en-US" dirty="0">
              <a:solidFill>
                <a:srgbClr val="003865"/>
              </a:solidFill>
            </a:endParaRPr>
          </a:p>
        </p:txBody>
      </p:sp>
    </p:spTree>
    <p:extLst>
      <p:ext uri="{BB962C8B-B14F-4D97-AF65-F5344CB8AC3E}">
        <p14:creationId xmlns:p14="http://schemas.microsoft.com/office/powerpoint/2010/main" val="42794850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Fast Facts</a:t>
            </a:r>
            <a:endParaRPr lang="en-US" dirty="0"/>
          </a:p>
        </p:txBody>
      </p:sp>
      <p:sp>
        <p:nvSpPr>
          <p:cNvPr id="3" name="Content Placeholder 2"/>
          <p:cNvSpPr>
            <a:spLocks noGrp="1"/>
          </p:cNvSpPr>
          <p:nvPr>
            <p:ph idx="1"/>
          </p:nvPr>
        </p:nvSpPr>
        <p:spPr>
          <a:xfrm>
            <a:off x="247973" y="1425844"/>
            <a:ext cx="11944027" cy="4930506"/>
          </a:xfrm>
        </p:spPr>
        <p:txBody>
          <a:bodyPr>
            <a:normAutofit/>
          </a:bodyPr>
          <a:lstStyle/>
          <a:p>
            <a:r>
              <a:rPr lang="en-US" dirty="0"/>
              <a:t>There are approximately </a:t>
            </a:r>
            <a:r>
              <a:rPr lang="en-US" dirty="0" smtClean="0"/>
              <a:t>23,145 </a:t>
            </a:r>
            <a:r>
              <a:rPr lang="en-US" dirty="0"/>
              <a:t>American Indian students who identify as American Indian.</a:t>
            </a:r>
          </a:p>
          <a:p>
            <a:r>
              <a:rPr lang="en-US" dirty="0"/>
              <a:t>93% of American Indian Students attend public schools.</a:t>
            </a:r>
          </a:p>
          <a:p>
            <a:r>
              <a:rPr lang="en-US" dirty="0"/>
              <a:t>MN statutes are designed so that schools and districts recognize the unique educational and culturally related academic needs of  American Indian students</a:t>
            </a:r>
            <a:r>
              <a:rPr lang="en-US" dirty="0" smtClean="0"/>
              <a:t>.</a:t>
            </a:r>
          </a:p>
          <a:p>
            <a:r>
              <a:rPr lang="en-US" dirty="0" smtClean="0"/>
              <a:t>The State defines American Indian as: </a:t>
            </a:r>
          </a:p>
          <a:p>
            <a:pPr marL="0" indent="0">
              <a:buNone/>
            </a:pPr>
            <a:r>
              <a:rPr lang="en-US" i="1" dirty="0"/>
              <a:t>	P</a:t>
            </a:r>
            <a:r>
              <a:rPr lang="en-US" i="1" dirty="0" smtClean="0"/>
              <a:t>ersons having origins in any of the original peoples of North America 	and who 	maintain cultural identification through tribal affiliation or community recognition</a:t>
            </a:r>
            <a:r>
              <a:rPr lang="en-US" dirty="0" smtClean="0"/>
              <a:t>.</a:t>
            </a:r>
          </a:p>
        </p:txBody>
      </p:sp>
      <p:sp>
        <p:nvSpPr>
          <p:cNvPr id="4" name="Date Placeholder 3"/>
          <p:cNvSpPr>
            <a:spLocks noGrp="1"/>
          </p:cNvSpPr>
          <p:nvPr>
            <p:ph type="dt" sz="half" idx="10"/>
          </p:nvPr>
        </p:nvSpPr>
        <p:spPr/>
        <p:txBody>
          <a:bodyPr/>
          <a:lstStyle/>
          <a:p>
            <a:fld id="{824D5D47-1752-4D84-8BFB-C2F71A34C932}" type="datetime1">
              <a:rPr lang="en-US" smtClean="0"/>
              <a:t>9/19/2019</a:t>
            </a:fld>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7</a:t>
            </a:fld>
            <a:endParaRPr lang="en-US" dirty="0"/>
          </a:p>
        </p:txBody>
      </p:sp>
      <p:sp>
        <p:nvSpPr>
          <p:cNvPr id="6" name="Footer Placeholder 5"/>
          <p:cNvSpPr>
            <a:spLocks noGrp="1"/>
          </p:cNvSpPr>
          <p:nvPr>
            <p:ph type="ftr" sz="quarter" idx="13"/>
          </p:nvPr>
        </p:nvSpPr>
        <p:spPr/>
        <p:txBody>
          <a:bodyPr/>
          <a:lstStyle/>
          <a:p>
            <a:r>
              <a:rPr lang="en-US" smtClean="0">
                <a:solidFill>
                  <a:srgbClr val="003865"/>
                </a:solidFill>
              </a:rPr>
              <a:t>Leading for educational excellence and equity, every day for every one.</a:t>
            </a:r>
            <a:r>
              <a:rPr lang="en-US" smtClean="0"/>
              <a:t> </a:t>
            </a:r>
            <a:r>
              <a:rPr lang="en-US" smtClean="0">
                <a:solidFill>
                  <a:schemeClr val="accent2"/>
                </a:solidFill>
              </a:rPr>
              <a:t>|</a:t>
            </a:r>
            <a:r>
              <a:rPr lang="en-US" smtClean="0"/>
              <a:t> </a:t>
            </a:r>
            <a:r>
              <a:rPr lang="en-US" smtClean="0">
                <a:solidFill>
                  <a:srgbClr val="003865"/>
                </a:solidFill>
              </a:rPr>
              <a:t>education.state.mn.us</a:t>
            </a:r>
            <a:endParaRPr lang="en-US" dirty="0">
              <a:solidFill>
                <a:srgbClr val="003865"/>
              </a:solidFill>
            </a:endParaRPr>
          </a:p>
        </p:txBody>
      </p:sp>
    </p:spTree>
    <p:extLst>
      <p:ext uri="{BB962C8B-B14F-4D97-AF65-F5344CB8AC3E}">
        <p14:creationId xmlns:p14="http://schemas.microsoft.com/office/powerpoint/2010/main" val="23111332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AIPAC?</a:t>
            </a:r>
          </a:p>
        </p:txBody>
      </p:sp>
      <p:sp>
        <p:nvSpPr>
          <p:cNvPr id="3" name="Content Placeholder 2"/>
          <p:cNvSpPr>
            <a:spLocks noGrp="1"/>
          </p:cNvSpPr>
          <p:nvPr>
            <p:ph sz="half" idx="1"/>
          </p:nvPr>
        </p:nvSpPr>
        <p:spPr/>
        <p:txBody>
          <a:bodyPr/>
          <a:lstStyle/>
          <a:p>
            <a:r>
              <a:rPr lang="en-US" dirty="0" smtClean="0"/>
              <a:t>MN History of Indian Education</a:t>
            </a:r>
          </a:p>
          <a:p>
            <a:r>
              <a:rPr lang="en-US" dirty="0" smtClean="0"/>
              <a:t>1936 – MN state entered into $80,000 contract with BIA</a:t>
            </a:r>
          </a:p>
          <a:p>
            <a:r>
              <a:rPr lang="en-US" dirty="0" smtClean="0"/>
              <a:t>1954 – $5,000 for American Indian scholarships</a:t>
            </a:r>
          </a:p>
          <a:p>
            <a:r>
              <a:rPr lang="en-US" dirty="0" smtClean="0"/>
              <a:t>1970’s 1</a:t>
            </a:r>
            <a:r>
              <a:rPr lang="en-US" baseline="30000" dirty="0" smtClean="0"/>
              <a:t>st</a:t>
            </a:r>
            <a:r>
              <a:rPr lang="en-US" dirty="0" smtClean="0"/>
              <a:t> Indian education program grants</a:t>
            </a:r>
          </a:p>
          <a:p>
            <a:r>
              <a:rPr lang="en-US" dirty="0" smtClean="0"/>
              <a:t>1982 – 1</a:t>
            </a:r>
            <a:r>
              <a:rPr lang="en-US" baseline="30000" dirty="0" smtClean="0"/>
              <a:t>st</a:t>
            </a:r>
            <a:r>
              <a:rPr lang="en-US" dirty="0" smtClean="0"/>
              <a:t> adopted policy for Indian Education</a:t>
            </a:r>
            <a:endParaRPr lang="en-US" dirty="0"/>
          </a:p>
        </p:txBody>
      </p:sp>
      <p:sp>
        <p:nvSpPr>
          <p:cNvPr id="4" name="Content Placeholder 3"/>
          <p:cNvSpPr>
            <a:spLocks noGrp="1"/>
          </p:cNvSpPr>
          <p:nvPr>
            <p:ph sz="half" idx="2"/>
          </p:nvPr>
        </p:nvSpPr>
        <p:spPr/>
        <p:txBody>
          <a:bodyPr/>
          <a:lstStyle/>
          <a:p>
            <a:r>
              <a:rPr lang="en-US" dirty="0" smtClean="0"/>
              <a:t>1986- Needs assessment and statewide plan</a:t>
            </a:r>
          </a:p>
          <a:p>
            <a:r>
              <a:rPr lang="en-US" dirty="0" smtClean="0"/>
              <a:t>1988 – State adopts Indian Education act</a:t>
            </a:r>
          </a:p>
          <a:p>
            <a:r>
              <a:rPr lang="en-US" dirty="0" smtClean="0"/>
              <a:t>1996 – Statewide needs assessment</a:t>
            </a:r>
          </a:p>
          <a:p>
            <a:r>
              <a:rPr lang="en-US" dirty="0" smtClean="0"/>
              <a:t>2002 – Indian Education reduced during state budget deficit</a:t>
            </a:r>
          </a:p>
          <a:p>
            <a:r>
              <a:rPr lang="en-US" dirty="0" smtClean="0"/>
              <a:t>2014 – MN Legislature appropriates $4.25 million for Indian education</a:t>
            </a:r>
            <a:endParaRPr lang="en-US" dirty="0"/>
          </a:p>
        </p:txBody>
      </p:sp>
      <p:sp>
        <p:nvSpPr>
          <p:cNvPr id="5" name="Date Placeholder 4"/>
          <p:cNvSpPr>
            <a:spLocks noGrp="1"/>
          </p:cNvSpPr>
          <p:nvPr>
            <p:ph type="dt" sz="half" idx="10"/>
          </p:nvPr>
        </p:nvSpPr>
        <p:spPr/>
        <p:txBody>
          <a:bodyPr/>
          <a:lstStyle/>
          <a:p>
            <a:fld id="{7C198DD1-C477-482D-A126-3FBDD1778E48}" type="datetime1">
              <a:rPr lang="en-US" smtClean="0"/>
              <a:t>9/19/2019</a:t>
            </a:fld>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8</a:t>
            </a:fld>
            <a:endParaRPr lang="en-US" dirty="0"/>
          </a:p>
        </p:txBody>
      </p:sp>
      <p:sp>
        <p:nvSpPr>
          <p:cNvPr id="7" name="Footer Placeholder 6"/>
          <p:cNvSpPr>
            <a:spLocks noGrp="1"/>
          </p:cNvSpPr>
          <p:nvPr>
            <p:ph type="ftr" sz="quarter" idx="13"/>
          </p:nvPr>
        </p:nvSpPr>
        <p:spPr/>
        <p:txBody>
          <a:bodyPr/>
          <a:lstStyle/>
          <a:p>
            <a:r>
              <a:rPr lang="en-US" smtClean="0">
                <a:solidFill>
                  <a:srgbClr val="003865"/>
                </a:solidFill>
              </a:rPr>
              <a:t>Leading for educational excellence and equity, every day for every one.</a:t>
            </a:r>
            <a:r>
              <a:rPr lang="en-US" smtClean="0"/>
              <a:t> </a:t>
            </a:r>
            <a:r>
              <a:rPr lang="en-US" smtClean="0">
                <a:solidFill>
                  <a:schemeClr val="accent2"/>
                </a:solidFill>
              </a:rPr>
              <a:t>|</a:t>
            </a:r>
            <a:r>
              <a:rPr lang="en-US" smtClean="0"/>
              <a:t> </a:t>
            </a:r>
            <a:r>
              <a:rPr lang="en-US" smtClean="0">
                <a:solidFill>
                  <a:srgbClr val="003865"/>
                </a:solidFill>
              </a:rPr>
              <a:t>education.state.mn.us</a:t>
            </a:r>
            <a:endParaRPr lang="en-US" dirty="0">
              <a:solidFill>
                <a:srgbClr val="003865"/>
              </a:solidFill>
            </a:endParaRPr>
          </a:p>
        </p:txBody>
      </p:sp>
    </p:spTree>
    <p:extLst>
      <p:ext uri="{BB962C8B-B14F-4D97-AF65-F5344CB8AC3E}">
        <p14:creationId xmlns:p14="http://schemas.microsoft.com/office/powerpoint/2010/main" val="3650953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MN Statute 124D.72</a:t>
            </a:r>
            <a:endParaRPr lang="en-US" dirty="0"/>
          </a:p>
        </p:txBody>
      </p:sp>
      <p:sp>
        <p:nvSpPr>
          <p:cNvPr id="3" name="Content Placeholder 2"/>
          <p:cNvSpPr>
            <a:spLocks noGrp="1"/>
          </p:cNvSpPr>
          <p:nvPr>
            <p:ph idx="1"/>
          </p:nvPr>
        </p:nvSpPr>
        <p:spPr/>
        <p:txBody>
          <a:bodyPr/>
          <a:lstStyle/>
          <a:p>
            <a:r>
              <a:rPr lang="en-US" dirty="0"/>
              <a:t>The legislature finds that a more adequate education is needed for American Indian people in the state of Minnesota. The legislature recognizes the unique educational and culturally related academic needs of American Indian people. The legislature also is concerned about the lack of American Indian teachers in the state. Therefore, pursuant to the policy of the state to ensure equal educational opportunity to every individual, it is the purpose of sections </a:t>
            </a:r>
            <a:r>
              <a:rPr lang="en-US" u="sng" dirty="0">
                <a:hlinkClick r:id="rId2"/>
              </a:rPr>
              <a:t>124D.71</a:t>
            </a:r>
            <a:r>
              <a:rPr lang="en-US" dirty="0"/>
              <a:t> to </a:t>
            </a:r>
            <a:r>
              <a:rPr lang="en-US" u="sng" dirty="0">
                <a:hlinkClick r:id="rId3"/>
              </a:rPr>
              <a:t>124D.82</a:t>
            </a:r>
            <a:r>
              <a:rPr lang="en-US" dirty="0"/>
              <a:t> to provide for American Indian education programs specially designed to meet these unique educational or culturally related academic needs or both.</a:t>
            </a:r>
          </a:p>
        </p:txBody>
      </p:sp>
      <p:sp>
        <p:nvSpPr>
          <p:cNvPr id="4" name="Date Placeholder 3"/>
          <p:cNvSpPr>
            <a:spLocks noGrp="1"/>
          </p:cNvSpPr>
          <p:nvPr>
            <p:ph type="dt" sz="half" idx="10"/>
          </p:nvPr>
        </p:nvSpPr>
        <p:spPr/>
        <p:txBody>
          <a:bodyPr/>
          <a:lstStyle/>
          <a:p>
            <a:fld id="{824D5D47-1752-4D84-8BFB-C2F71A34C932}" type="datetime1">
              <a:rPr lang="en-US" smtClean="0"/>
              <a:t>9/19/2019</a:t>
            </a:fld>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9</a:t>
            </a:fld>
            <a:endParaRPr lang="en-US" dirty="0"/>
          </a:p>
        </p:txBody>
      </p:sp>
      <p:sp>
        <p:nvSpPr>
          <p:cNvPr id="6" name="Footer Placeholder 5"/>
          <p:cNvSpPr>
            <a:spLocks noGrp="1"/>
          </p:cNvSpPr>
          <p:nvPr>
            <p:ph type="ftr" sz="quarter" idx="13"/>
          </p:nvPr>
        </p:nvSpPr>
        <p:spPr/>
        <p:txBody>
          <a:bodyPr/>
          <a:lstStyle/>
          <a:p>
            <a:r>
              <a:rPr lang="en-US" smtClean="0">
                <a:solidFill>
                  <a:srgbClr val="003865"/>
                </a:solidFill>
              </a:rPr>
              <a:t>Leading for educational excellence and equity, every day for every one.</a:t>
            </a:r>
            <a:r>
              <a:rPr lang="en-US" smtClean="0"/>
              <a:t> </a:t>
            </a:r>
            <a:r>
              <a:rPr lang="en-US" smtClean="0">
                <a:solidFill>
                  <a:schemeClr val="accent2"/>
                </a:solidFill>
              </a:rPr>
              <a:t>|</a:t>
            </a:r>
            <a:r>
              <a:rPr lang="en-US" smtClean="0"/>
              <a:t> </a:t>
            </a:r>
            <a:r>
              <a:rPr lang="en-US" smtClean="0">
                <a:solidFill>
                  <a:srgbClr val="003865"/>
                </a:solidFill>
              </a:rPr>
              <a:t>education.state.mn.us</a:t>
            </a:r>
            <a:endParaRPr lang="en-US" dirty="0">
              <a:solidFill>
                <a:srgbClr val="003865"/>
              </a:solidFill>
            </a:endParaRPr>
          </a:p>
        </p:txBody>
      </p:sp>
    </p:spTree>
    <p:extLst>
      <p:ext uri="{BB962C8B-B14F-4D97-AF65-F5344CB8AC3E}">
        <p14:creationId xmlns:p14="http://schemas.microsoft.com/office/powerpoint/2010/main" val="1010741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MN Statute 124D.78</a:t>
            </a:r>
          </a:p>
        </p:txBody>
      </p:sp>
      <p:sp>
        <p:nvSpPr>
          <p:cNvPr id="3" name="Content Placeholder 2"/>
          <p:cNvSpPr>
            <a:spLocks noGrp="1"/>
          </p:cNvSpPr>
          <p:nvPr>
            <p:ph idx="1"/>
          </p:nvPr>
        </p:nvSpPr>
        <p:spPr/>
        <p:txBody>
          <a:bodyPr>
            <a:normAutofit lnSpcReduction="10000"/>
          </a:bodyPr>
          <a:lstStyle/>
          <a:p>
            <a:r>
              <a:rPr lang="en-US" dirty="0" smtClean="0"/>
              <a:t>Parent and Community Participation</a:t>
            </a:r>
          </a:p>
          <a:p>
            <a:r>
              <a:rPr lang="en-US" dirty="0" smtClean="0"/>
              <a:t>School </a:t>
            </a:r>
            <a:r>
              <a:rPr lang="en-US" dirty="0"/>
              <a:t>boards and schools must provide for the maximum involvement of parents of children enrolled in education programs</a:t>
            </a:r>
            <a:r>
              <a:rPr lang="en-US" dirty="0" smtClean="0"/>
              <a:t>.</a:t>
            </a:r>
          </a:p>
          <a:p>
            <a:r>
              <a:rPr lang="en-US" dirty="0"/>
              <a:t> The school board or American Indian school must ensure that programs are planned, operated, and evaluated with the involvement of and in consultation with parents of students served by the programs.</a:t>
            </a:r>
          </a:p>
          <a:p>
            <a:r>
              <a:rPr lang="en-US" dirty="0"/>
              <a:t>Per statute, must form a parent committee if 10 or more American Indian students are enrolled in a district</a:t>
            </a:r>
            <a:r>
              <a:rPr lang="en-US" dirty="0" smtClean="0"/>
              <a:t>.</a:t>
            </a:r>
          </a:p>
          <a:p>
            <a:r>
              <a:rPr lang="en-US" dirty="0" smtClean="0"/>
              <a:t>Prior to March 1, Resolution of </a:t>
            </a:r>
            <a:r>
              <a:rPr lang="en-US" dirty="0"/>
              <a:t>C</a:t>
            </a:r>
            <a:r>
              <a:rPr lang="en-US" dirty="0" smtClean="0"/>
              <a:t>oncurrence </a:t>
            </a:r>
            <a:endParaRPr lang="en-US" dirty="0"/>
          </a:p>
          <a:p>
            <a:pPr marL="0" indent="0">
              <a:buNone/>
            </a:pPr>
            <a:endParaRPr lang="en-US" dirty="0"/>
          </a:p>
        </p:txBody>
      </p:sp>
      <p:sp>
        <p:nvSpPr>
          <p:cNvPr id="4" name="Date Placeholder 3"/>
          <p:cNvSpPr>
            <a:spLocks noGrp="1"/>
          </p:cNvSpPr>
          <p:nvPr>
            <p:ph type="dt" sz="half" idx="10"/>
          </p:nvPr>
        </p:nvSpPr>
        <p:spPr/>
        <p:txBody>
          <a:bodyPr/>
          <a:lstStyle/>
          <a:p>
            <a:fld id="{824D5D47-1752-4D84-8BFB-C2F71A34C932}" type="datetime1">
              <a:rPr lang="en-US" smtClean="0"/>
              <a:t>9/19/2019</a:t>
            </a:fld>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10</a:t>
            </a:fld>
            <a:endParaRPr lang="en-US" dirty="0"/>
          </a:p>
        </p:txBody>
      </p:sp>
      <p:sp>
        <p:nvSpPr>
          <p:cNvPr id="6" name="Footer Placeholder 5"/>
          <p:cNvSpPr>
            <a:spLocks noGrp="1"/>
          </p:cNvSpPr>
          <p:nvPr>
            <p:ph type="ftr" sz="quarter" idx="13"/>
          </p:nvPr>
        </p:nvSpPr>
        <p:spPr/>
        <p:txBody>
          <a:bodyPr/>
          <a:lstStyle/>
          <a:p>
            <a:r>
              <a:rPr lang="en-US" smtClean="0">
                <a:solidFill>
                  <a:srgbClr val="003865"/>
                </a:solidFill>
              </a:rPr>
              <a:t>Leading for educational excellence and equity, every day for every one.</a:t>
            </a:r>
            <a:r>
              <a:rPr lang="en-US" smtClean="0"/>
              <a:t> </a:t>
            </a:r>
            <a:r>
              <a:rPr lang="en-US" smtClean="0">
                <a:solidFill>
                  <a:schemeClr val="accent2"/>
                </a:solidFill>
              </a:rPr>
              <a:t>|</a:t>
            </a:r>
            <a:r>
              <a:rPr lang="en-US" smtClean="0"/>
              <a:t> </a:t>
            </a:r>
            <a:r>
              <a:rPr lang="en-US" smtClean="0">
                <a:solidFill>
                  <a:srgbClr val="003865"/>
                </a:solidFill>
              </a:rPr>
              <a:t>education.state.mn.us</a:t>
            </a:r>
            <a:endParaRPr lang="en-US" dirty="0">
              <a:solidFill>
                <a:srgbClr val="003865"/>
              </a:solidFill>
            </a:endParaRPr>
          </a:p>
        </p:txBody>
      </p:sp>
    </p:spTree>
    <p:extLst>
      <p:ext uri="{BB962C8B-B14F-4D97-AF65-F5344CB8AC3E}">
        <p14:creationId xmlns:p14="http://schemas.microsoft.com/office/powerpoint/2010/main" val="7309830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AIPAC Distinctions</a:t>
            </a:r>
            <a:endParaRPr lang="en-US" dirty="0"/>
          </a:p>
        </p:txBody>
      </p:sp>
      <p:sp>
        <p:nvSpPr>
          <p:cNvPr id="3" name="Content Placeholder 2"/>
          <p:cNvSpPr>
            <a:spLocks noGrp="1"/>
          </p:cNvSpPr>
          <p:nvPr>
            <p:ph sz="half" idx="1"/>
          </p:nvPr>
        </p:nvSpPr>
        <p:spPr>
          <a:xfrm>
            <a:off x="838199" y="1594624"/>
            <a:ext cx="10442171" cy="4582339"/>
          </a:xfrm>
        </p:spPr>
        <p:txBody>
          <a:bodyPr>
            <a:normAutofit/>
          </a:bodyPr>
          <a:lstStyle/>
          <a:p>
            <a:pPr marL="0" indent="0">
              <a:buNone/>
            </a:pPr>
            <a:r>
              <a:rPr lang="en-US" dirty="0" smtClean="0"/>
              <a:t>Multiple American Indian Education funding sources requiring committees</a:t>
            </a:r>
          </a:p>
          <a:p>
            <a:r>
              <a:rPr lang="en-US" dirty="0" smtClean="0"/>
              <a:t>US Department of Education – Title VI Indian Education</a:t>
            </a:r>
          </a:p>
          <a:p>
            <a:pPr lvl="1"/>
            <a:r>
              <a:rPr lang="en-US" dirty="0" smtClean="0"/>
              <a:t>(</a:t>
            </a:r>
            <a:r>
              <a:rPr lang="en-US" dirty="0"/>
              <a:t>1) Parents and family members of eligible Indian children enrolled in the LEA. (2) Representatives of Indian Tribes on Indian lands located within 50 miles of any school that the agency will serve if such Tribes have any children in the school. (3) At least one teacher from the LEA. NOTE: the teacher should not be paid with project funds. (4) If appropriate, Indian students attending secondary schools of the agency. </a:t>
            </a:r>
            <a:endParaRPr lang="en-US" dirty="0" smtClean="0"/>
          </a:p>
          <a:p>
            <a:r>
              <a:rPr lang="en-US" dirty="0" smtClean="0"/>
              <a:t>Minnesota Department of Education, Office of Indian Education </a:t>
            </a:r>
          </a:p>
          <a:p>
            <a:pPr lvl="1"/>
            <a:r>
              <a:rPr lang="en-US" dirty="0" smtClean="0"/>
              <a:t>“membership </a:t>
            </a:r>
            <a:r>
              <a:rPr lang="en-US" dirty="0"/>
              <a:t>consists of a majority of parents of American Indian </a:t>
            </a:r>
            <a:r>
              <a:rPr lang="en-US" dirty="0" smtClean="0"/>
              <a:t>children”</a:t>
            </a:r>
          </a:p>
          <a:p>
            <a:pPr marL="0" indent="0">
              <a:buNone/>
            </a:pPr>
            <a:endParaRPr lang="en-US" dirty="0" smtClean="0"/>
          </a:p>
          <a:p>
            <a:pPr lvl="1"/>
            <a:endParaRPr lang="en-US" dirty="0" smtClean="0"/>
          </a:p>
          <a:p>
            <a:endParaRPr lang="en-US" dirty="0"/>
          </a:p>
        </p:txBody>
      </p:sp>
      <p:sp>
        <p:nvSpPr>
          <p:cNvPr id="5" name="Date Placeholder 4"/>
          <p:cNvSpPr>
            <a:spLocks noGrp="1"/>
          </p:cNvSpPr>
          <p:nvPr>
            <p:ph type="dt" sz="half" idx="10"/>
          </p:nvPr>
        </p:nvSpPr>
        <p:spPr/>
        <p:txBody>
          <a:bodyPr/>
          <a:lstStyle/>
          <a:p>
            <a:fld id="{7C198DD1-C477-482D-A126-3FBDD1778E48}" type="datetime1">
              <a:rPr lang="en-US" smtClean="0"/>
              <a:t>9/19/2019</a:t>
            </a:fld>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11</a:t>
            </a:fld>
            <a:endParaRPr lang="en-US" dirty="0"/>
          </a:p>
        </p:txBody>
      </p:sp>
      <p:sp>
        <p:nvSpPr>
          <p:cNvPr id="7" name="Footer Placeholder 6"/>
          <p:cNvSpPr>
            <a:spLocks noGrp="1"/>
          </p:cNvSpPr>
          <p:nvPr>
            <p:ph type="ftr" sz="quarter" idx="13"/>
          </p:nvPr>
        </p:nvSpPr>
        <p:spPr/>
        <p:txBody>
          <a:bodyPr/>
          <a:lstStyle/>
          <a:p>
            <a:r>
              <a:rPr lang="en-US" smtClean="0">
                <a:solidFill>
                  <a:srgbClr val="003865"/>
                </a:solidFill>
              </a:rPr>
              <a:t>Leading for educational excellence and equity, every day for every one.</a:t>
            </a:r>
            <a:r>
              <a:rPr lang="en-US" smtClean="0"/>
              <a:t> </a:t>
            </a:r>
            <a:r>
              <a:rPr lang="en-US" smtClean="0">
                <a:solidFill>
                  <a:schemeClr val="accent2"/>
                </a:solidFill>
              </a:rPr>
              <a:t>|</a:t>
            </a:r>
            <a:r>
              <a:rPr lang="en-US" smtClean="0"/>
              <a:t> </a:t>
            </a:r>
            <a:r>
              <a:rPr lang="en-US" smtClean="0">
                <a:solidFill>
                  <a:srgbClr val="003865"/>
                </a:solidFill>
              </a:rPr>
              <a:t>education.state.mn.us</a:t>
            </a:r>
            <a:endParaRPr lang="en-US" dirty="0">
              <a:solidFill>
                <a:srgbClr val="003865"/>
              </a:solidFill>
            </a:endParaRPr>
          </a:p>
        </p:txBody>
      </p:sp>
    </p:spTree>
    <p:extLst>
      <p:ext uri="{BB962C8B-B14F-4D97-AF65-F5344CB8AC3E}">
        <p14:creationId xmlns:p14="http://schemas.microsoft.com/office/powerpoint/2010/main" val="981799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Roles and Responsibilities</a:t>
            </a:r>
            <a:endParaRPr lang="en-US" dirty="0"/>
          </a:p>
        </p:txBody>
      </p:sp>
      <p:sp>
        <p:nvSpPr>
          <p:cNvPr id="3" name="Content Placeholder 2"/>
          <p:cNvSpPr>
            <a:spLocks noGrp="1"/>
          </p:cNvSpPr>
          <p:nvPr>
            <p:ph idx="1"/>
          </p:nvPr>
        </p:nvSpPr>
        <p:spPr/>
        <p:txBody>
          <a:bodyPr/>
          <a:lstStyle/>
          <a:p>
            <a:r>
              <a:rPr lang="en-US" dirty="0" smtClean="0"/>
              <a:t>Primary Functions </a:t>
            </a:r>
          </a:p>
          <a:p>
            <a:pPr lvl="1"/>
            <a:r>
              <a:rPr lang="en-US" b="1" dirty="0" smtClean="0"/>
              <a:t>Indian Education Aid </a:t>
            </a:r>
          </a:p>
          <a:p>
            <a:pPr lvl="2"/>
            <a:r>
              <a:rPr lang="en-US" dirty="0" smtClean="0"/>
              <a:t>Minnesota Department of Education – Office of Indian Education – Due October 1</a:t>
            </a:r>
            <a:r>
              <a:rPr lang="en-US" baseline="30000" dirty="0" smtClean="0"/>
              <a:t>st</a:t>
            </a:r>
            <a:endParaRPr lang="en-US" dirty="0" smtClean="0"/>
          </a:p>
          <a:p>
            <a:pPr lvl="2"/>
            <a:r>
              <a:rPr lang="en-US" dirty="0" smtClean="0"/>
              <a:t>US Department of Education - Title VI Indian Education – April or May (NOT MDE RELATED)</a:t>
            </a:r>
          </a:p>
          <a:p>
            <a:pPr lvl="1"/>
            <a:r>
              <a:rPr lang="en-US" b="1" dirty="0" smtClean="0"/>
              <a:t>Letter of Compliance – March 1</a:t>
            </a:r>
            <a:r>
              <a:rPr lang="en-US" b="1" baseline="30000" dirty="0" smtClean="0"/>
              <a:t>st</a:t>
            </a:r>
            <a:endParaRPr lang="en-US" b="1" dirty="0"/>
          </a:p>
          <a:p>
            <a:pPr lvl="2"/>
            <a:r>
              <a:rPr lang="en-US" dirty="0" smtClean="0"/>
              <a:t>Within compliance the intent is to work with school board to facilitate positive school experiences for American Indian students and families</a:t>
            </a:r>
            <a:endParaRPr lang="en-US" dirty="0"/>
          </a:p>
        </p:txBody>
      </p:sp>
      <p:sp>
        <p:nvSpPr>
          <p:cNvPr id="4" name="Date Placeholder 3"/>
          <p:cNvSpPr>
            <a:spLocks noGrp="1"/>
          </p:cNvSpPr>
          <p:nvPr>
            <p:ph type="dt" sz="half" idx="10"/>
          </p:nvPr>
        </p:nvSpPr>
        <p:spPr/>
        <p:txBody>
          <a:bodyPr/>
          <a:lstStyle/>
          <a:p>
            <a:fld id="{9A198C9B-0587-4A1E-9E03-E4C9FE222F08}" type="datetime1">
              <a:rPr lang="en-US" smtClean="0"/>
              <a:t>9/19/2019</a:t>
            </a:fld>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12</a:t>
            </a:fld>
            <a:endParaRPr lang="en-US" dirty="0"/>
          </a:p>
        </p:txBody>
      </p:sp>
      <p:sp>
        <p:nvSpPr>
          <p:cNvPr id="6" name="Footer Placeholder 5"/>
          <p:cNvSpPr>
            <a:spLocks noGrp="1"/>
          </p:cNvSpPr>
          <p:nvPr>
            <p:ph type="ftr" sz="quarter" idx="13"/>
          </p:nvPr>
        </p:nvSpPr>
        <p:spPr/>
        <p:txBody>
          <a:bodyPr/>
          <a:lstStyle/>
          <a:p>
            <a:r>
              <a:rPr lang="en-US" smtClean="0">
                <a:solidFill>
                  <a:srgbClr val="003865"/>
                </a:solidFill>
              </a:rPr>
              <a:t>Leading for educational excellence and equity, every day for every one.</a:t>
            </a:r>
            <a:r>
              <a:rPr lang="en-US" smtClean="0"/>
              <a:t> </a:t>
            </a:r>
            <a:r>
              <a:rPr lang="en-US" smtClean="0">
                <a:solidFill>
                  <a:schemeClr val="accent2"/>
                </a:solidFill>
              </a:rPr>
              <a:t>|</a:t>
            </a:r>
            <a:r>
              <a:rPr lang="en-US" smtClean="0"/>
              <a:t> </a:t>
            </a:r>
            <a:r>
              <a:rPr lang="en-US" smtClean="0">
                <a:solidFill>
                  <a:srgbClr val="003865"/>
                </a:solidFill>
              </a:rPr>
              <a:t>education.state.mn.us</a:t>
            </a:r>
            <a:endParaRPr lang="en-US" dirty="0">
              <a:solidFill>
                <a:srgbClr val="003865"/>
              </a:solidFill>
            </a:endParaRPr>
          </a:p>
        </p:txBody>
      </p:sp>
    </p:spTree>
    <p:extLst>
      <p:ext uri="{BB962C8B-B14F-4D97-AF65-F5344CB8AC3E}">
        <p14:creationId xmlns:p14="http://schemas.microsoft.com/office/powerpoint/2010/main" val="25192883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Committees to Consider</a:t>
            </a:r>
            <a:endParaRPr lang="en-US" dirty="0"/>
          </a:p>
        </p:txBody>
      </p:sp>
      <p:sp>
        <p:nvSpPr>
          <p:cNvPr id="3" name="Content Placeholder 2"/>
          <p:cNvSpPr>
            <a:spLocks noGrp="1"/>
          </p:cNvSpPr>
          <p:nvPr>
            <p:ph idx="1"/>
          </p:nvPr>
        </p:nvSpPr>
        <p:spPr/>
        <p:txBody>
          <a:bodyPr/>
          <a:lstStyle/>
          <a:p>
            <a:r>
              <a:rPr lang="en-US" dirty="0" smtClean="0"/>
              <a:t>Worlds Best Workforce</a:t>
            </a:r>
          </a:p>
          <a:p>
            <a:r>
              <a:rPr lang="en-US" dirty="0" smtClean="0"/>
              <a:t>Curriculum</a:t>
            </a:r>
          </a:p>
          <a:p>
            <a:pPr marL="0" indent="0">
              <a:buNone/>
            </a:pPr>
            <a:endParaRPr lang="en-US" dirty="0"/>
          </a:p>
        </p:txBody>
      </p:sp>
      <p:sp>
        <p:nvSpPr>
          <p:cNvPr id="4" name="Date Placeholder 3"/>
          <p:cNvSpPr>
            <a:spLocks noGrp="1"/>
          </p:cNvSpPr>
          <p:nvPr>
            <p:ph type="dt" sz="half" idx="10"/>
          </p:nvPr>
        </p:nvSpPr>
        <p:spPr/>
        <p:txBody>
          <a:bodyPr/>
          <a:lstStyle/>
          <a:p>
            <a:fld id="{9A198C9B-0587-4A1E-9E03-E4C9FE222F08}" type="datetime1">
              <a:rPr lang="en-US" smtClean="0"/>
              <a:t>9/19/2019</a:t>
            </a:fld>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13</a:t>
            </a:fld>
            <a:endParaRPr lang="en-US" dirty="0"/>
          </a:p>
        </p:txBody>
      </p:sp>
      <p:sp>
        <p:nvSpPr>
          <p:cNvPr id="6" name="Footer Placeholder 5"/>
          <p:cNvSpPr>
            <a:spLocks noGrp="1"/>
          </p:cNvSpPr>
          <p:nvPr>
            <p:ph type="ftr" sz="quarter" idx="13"/>
          </p:nvPr>
        </p:nvSpPr>
        <p:spPr/>
        <p:txBody>
          <a:bodyPr/>
          <a:lstStyle/>
          <a:p>
            <a:r>
              <a:rPr lang="en-US" smtClean="0">
                <a:solidFill>
                  <a:srgbClr val="003865"/>
                </a:solidFill>
              </a:rPr>
              <a:t>Leading for educational excellence and equity, every day for every one.</a:t>
            </a:r>
            <a:r>
              <a:rPr lang="en-US" smtClean="0"/>
              <a:t> </a:t>
            </a:r>
            <a:r>
              <a:rPr lang="en-US" smtClean="0">
                <a:solidFill>
                  <a:schemeClr val="accent2"/>
                </a:solidFill>
              </a:rPr>
              <a:t>|</a:t>
            </a:r>
            <a:r>
              <a:rPr lang="en-US" smtClean="0"/>
              <a:t> </a:t>
            </a:r>
            <a:r>
              <a:rPr lang="en-US" smtClean="0">
                <a:solidFill>
                  <a:srgbClr val="003865"/>
                </a:solidFill>
              </a:rPr>
              <a:t>education.state.mn.us</a:t>
            </a:r>
            <a:endParaRPr lang="en-US" dirty="0">
              <a:solidFill>
                <a:srgbClr val="003865"/>
              </a:solidFill>
            </a:endParaRPr>
          </a:p>
        </p:txBody>
      </p:sp>
    </p:spTree>
    <p:extLst>
      <p:ext uri="{BB962C8B-B14F-4D97-AF65-F5344CB8AC3E}">
        <p14:creationId xmlns:p14="http://schemas.microsoft.com/office/powerpoint/2010/main" val="22467286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AIPACs Provide Guidance</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Parent Committee Provides Input</a:t>
            </a:r>
          </a:p>
          <a:p>
            <a:r>
              <a:rPr lang="en-US" dirty="0" smtClean="0"/>
              <a:t>Parent Committee Supports with Ideas and Connections</a:t>
            </a:r>
          </a:p>
          <a:p>
            <a:r>
              <a:rPr lang="en-US" dirty="0" smtClean="0"/>
              <a:t>Parent Committee Can Review Disaggregated Student Data</a:t>
            </a:r>
          </a:p>
          <a:p>
            <a:r>
              <a:rPr lang="en-US" dirty="0" smtClean="0"/>
              <a:t>Parent Committee Does Not Handle Individual Student Issues</a:t>
            </a:r>
          </a:p>
          <a:p>
            <a:r>
              <a:rPr lang="en-US" dirty="0" smtClean="0"/>
              <a:t>Parent Committee Does Not Make Human Resources Decisions</a:t>
            </a:r>
          </a:p>
          <a:p>
            <a:pPr lvl="1"/>
            <a:r>
              <a:rPr lang="en-US" dirty="0" smtClean="0"/>
              <a:t>Such as Staff Salaries</a:t>
            </a:r>
          </a:p>
          <a:p>
            <a:pPr lvl="1"/>
            <a:r>
              <a:rPr lang="en-US" dirty="0" smtClean="0"/>
              <a:t>Hiring and Firing</a:t>
            </a:r>
          </a:p>
          <a:p>
            <a:pPr lvl="1"/>
            <a:r>
              <a:rPr lang="en-US" dirty="0" smtClean="0"/>
              <a:t>Individual Student Matters</a:t>
            </a:r>
            <a:endParaRPr lang="en-US" dirty="0"/>
          </a:p>
          <a:p>
            <a:pPr lvl="1"/>
            <a:endParaRPr lang="en-US" dirty="0" smtClean="0"/>
          </a:p>
        </p:txBody>
      </p:sp>
      <p:sp>
        <p:nvSpPr>
          <p:cNvPr id="4" name="Date Placeholder 3"/>
          <p:cNvSpPr>
            <a:spLocks noGrp="1"/>
          </p:cNvSpPr>
          <p:nvPr>
            <p:ph type="dt" sz="half" idx="10"/>
          </p:nvPr>
        </p:nvSpPr>
        <p:spPr/>
        <p:txBody>
          <a:bodyPr/>
          <a:lstStyle/>
          <a:p>
            <a:fld id="{9A198C9B-0587-4A1E-9E03-E4C9FE222F08}" type="datetime1">
              <a:rPr lang="en-US" smtClean="0"/>
              <a:t>9/19/2019</a:t>
            </a:fld>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14</a:t>
            </a:fld>
            <a:endParaRPr lang="en-US" dirty="0"/>
          </a:p>
        </p:txBody>
      </p:sp>
      <p:sp>
        <p:nvSpPr>
          <p:cNvPr id="6" name="Footer Placeholder 5"/>
          <p:cNvSpPr>
            <a:spLocks noGrp="1"/>
          </p:cNvSpPr>
          <p:nvPr>
            <p:ph type="ftr" sz="quarter" idx="13"/>
          </p:nvPr>
        </p:nvSpPr>
        <p:spPr/>
        <p:txBody>
          <a:bodyPr/>
          <a:lstStyle/>
          <a:p>
            <a:r>
              <a:rPr lang="en-US" smtClean="0">
                <a:solidFill>
                  <a:srgbClr val="003865"/>
                </a:solidFill>
              </a:rPr>
              <a:t>Leading for educational excellence and equity, every day for every one.</a:t>
            </a:r>
            <a:r>
              <a:rPr lang="en-US" smtClean="0"/>
              <a:t> </a:t>
            </a:r>
            <a:r>
              <a:rPr lang="en-US" smtClean="0">
                <a:solidFill>
                  <a:schemeClr val="accent2"/>
                </a:solidFill>
              </a:rPr>
              <a:t>|</a:t>
            </a:r>
            <a:r>
              <a:rPr lang="en-US" smtClean="0"/>
              <a:t> </a:t>
            </a:r>
            <a:r>
              <a:rPr lang="en-US" smtClean="0">
                <a:solidFill>
                  <a:srgbClr val="003865"/>
                </a:solidFill>
              </a:rPr>
              <a:t>education.state.mn.us</a:t>
            </a:r>
            <a:endParaRPr lang="en-US" dirty="0">
              <a:solidFill>
                <a:srgbClr val="003865"/>
              </a:solidFill>
            </a:endParaRPr>
          </a:p>
        </p:txBody>
      </p:sp>
    </p:spTree>
    <p:extLst>
      <p:ext uri="{BB962C8B-B14F-4D97-AF65-F5344CB8AC3E}">
        <p14:creationId xmlns:p14="http://schemas.microsoft.com/office/powerpoint/2010/main" val="24034904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a:t>
            </a:r>
            <a:endParaRPr lang="en-US" dirty="0"/>
          </a:p>
        </p:txBody>
      </p:sp>
      <p:sp>
        <p:nvSpPr>
          <p:cNvPr id="8" name="Content Placeholder 7"/>
          <p:cNvSpPr>
            <a:spLocks noGrp="1"/>
          </p:cNvSpPr>
          <p:nvPr>
            <p:ph idx="1"/>
          </p:nvPr>
        </p:nvSpPr>
        <p:spPr/>
        <p:txBody>
          <a:bodyPr/>
          <a:lstStyle/>
          <a:p>
            <a:r>
              <a:rPr lang="en-US" dirty="0"/>
              <a:t>New Data Reporting System called </a:t>
            </a:r>
            <a:r>
              <a:rPr lang="en-US" b="1" dirty="0"/>
              <a:t>North Star</a:t>
            </a:r>
          </a:p>
          <a:p>
            <a:r>
              <a:rPr lang="en-US" dirty="0" smtClean="0">
                <a:hlinkClick r:id="rId2"/>
              </a:rPr>
              <a:t>North Star Files</a:t>
            </a:r>
            <a:r>
              <a:rPr lang="en-US" dirty="0" smtClean="0"/>
              <a:t> </a:t>
            </a:r>
          </a:p>
          <a:p>
            <a:r>
              <a:rPr lang="en-US" dirty="0" smtClean="0"/>
              <a:t>Please contact MDE at </a:t>
            </a:r>
            <a:r>
              <a:rPr lang="en-US" dirty="0" smtClean="0">
                <a:hlinkClick r:id="rId3"/>
              </a:rPr>
              <a:t>mde.analytics@state.mn.us</a:t>
            </a:r>
            <a:r>
              <a:rPr lang="en-US" dirty="0" smtClean="0"/>
              <a:t> to ask about your test scores utilizing the state count of American Indian students.</a:t>
            </a:r>
          </a:p>
          <a:p>
            <a:r>
              <a:rPr lang="en-US" dirty="0" smtClean="0">
                <a:hlinkClick r:id="rId4"/>
              </a:rPr>
              <a:t>Minnesota Report Card </a:t>
            </a:r>
            <a:r>
              <a:rPr lang="en-US" dirty="0" smtClean="0"/>
              <a:t> </a:t>
            </a:r>
          </a:p>
          <a:p>
            <a:r>
              <a:rPr lang="en-US" dirty="0" smtClean="0"/>
              <a:t>American Indian Secure Report – Expected release late September 2019                                                                                                                                                                                                                                      </a:t>
            </a:r>
          </a:p>
        </p:txBody>
      </p:sp>
      <p:sp>
        <p:nvSpPr>
          <p:cNvPr id="4" name="Date Placeholder 3"/>
          <p:cNvSpPr>
            <a:spLocks noGrp="1"/>
          </p:cNvSpPr>
          <p:nvPr>
            <p:ph type="dt" sz="half" idx="10"/>
          </p:nvPr>
        </p:nvSpPr>
        <p:spPr/>
        <p:txBody>
          <a:bodyPr/>
          <a:lstStyle/>
          <a:p>
            <a:fld id="{824D5D47-1752-4D84-8BFB-C2F71A34C932}" type="datetime1">
              <a:rPr lang="en-US" smtClean="0"/>
              <a:t>9/19/2019</a:t>
            </a:fld>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15</a:t>
            </a:fld>
            <a:endParaRPr lang="en-US" dirty="0"/>
          </a:p>
        </p:txBody>
      </p:sp>
      <p:sp>
        <p:nvSpPr>
          <p:cNvPr id="6" name="Footer Placeholder 5"/>
          <p:cNvSpPr>
            <a:spLocks noGrp="1"/>
          </p:cNvSpPr>
          <p:nvPr>
            <p:ph type="ftr" sz="quarter" idx="13"/>
          </p:nvPr>
        </p:nvSpPr>
        <p:spPr/>
        <p:txBody>
          <a:bodyPr/>
          <a:lstStyle/>
          <a:p>
            <a:r>
              <a:rPr lang="en-US" dirty="0" smtClean="0">
                <a:solidFill>
                  <a:srgbClr val="003865"/>
                </a:solidFill>
              </a:rPr>
              <a:t>Leading for educational excellence and equity, every day for every one.</a:t>
            </a:r>
            <a:r>
              <a:rPr lang="en-US" dirty="0" smtClean="0"/>
              <a:t> </a:t>
            </a:r>
            <a:r>
              <a:rPr lang="en-US" dirty="0" smtClean="0">
                <a:solidFill>
                  <a:schemeClr val="accent2"/>
                </a:solidFill>
              </a:rPr>
              <a:t>|</a:t>
            </a:r>
            <a:r>
              <a:rPr lang="en-US" dirty="0" smtClean="0"/>
              <a:t> </a:t>
            </a:r>
            <a:r>
              <a:rPr lang="en-US" dirty="0" smtClean="0">
                <a:solidFill>
                  <a:srgbClr val="003865"/>
                </a:solidFill>
              </a:rPr>
              <a:t>education.mn.gov</a:t>
            </a:r>
            <a:endParaRPr lang="en-US" dirty="0">
              <a:solidFill>
                <a:srgbClr val="003865"/>
              </a:solidFill>
            </a:endParaRPr>
          </a:p>
        </p:txBody>
      </p:sp>
    </p:spTree>
    <p:extLst>
      <p:ext uri="{BB962C8B-B14F-4D97-AF65-F5344CB8AC3E}">
        <p14:creationId xmlns:p14="http://schemas.microsoft.com/office/powerpoint/2010/main" val="32453580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2019-2020 School Year</a:t>
            </a:r>
            <a:endParaRPr lang="en-US" dirty="0"/>
          </a:p>
        </p:txBody>
      </p:sp>
      <p:sp>
        <p:nvSpPr>
          <p:cNvPr id="8" name="Content Placeholder 7"/>
          <p:cNvSpPr>
            <a:spLocks noGrp="1"/>
          </p:cNvSpPr>
          <p:nvPr>
            <p:ph idx="1"/>
          </p:nvPr>
        </p:nvSpPr>
        <p:spPr>
          <a:xfrm>
            <a:off x="838200" y="1707502"/>
            <a:ext cx="10515600" cy="4469461"/>
          </a:xfrm>
        </p:spPr>
        <p:txBody>
          <a:bodyPr>
            <a:normAutofit/>
          </a:bodyPr>
          <a:lstStyle/>
          <a:p>
            <a:r>
              <a:rPr lang="en-US" dirty="0" smtClean="0"/>
              <a:t>The Office of Indian Education is working with many divisions within the Minnesota Department of Education to attain educational equity and accurate reporting for American Indian students.</a:t>
            </a:r>
          </a:p>
          <a:p>
            <a:r>
              <a:rPr lang="en-US" dirty="0" smtClean="0"/>
              <a:t>This will be a year of changes and reporting that we will need your input on.  </a:t>
            </a:r>
            <a:endParaRPr lang="en-US" dirty="0"/>
          </a:p>
          <a:p>
            <a:r>
              <a:rPr lang="en-US" dirty="0" smtClean="0"/>
              <a:t>Please reach out to us with </a:t>
            </a:r>
            <a:r>
              <a:rPr lang="en-US" b="1" u="sng" dirty="0" smtClean="0"/>
              <a:t>any</a:t>
            </a:r>
            <a:r>
              <a:rPr lang="en-US" dirty="0" smtClean="0"/>
              <a:t> questions you have</a:t>
            </a:r>
          </a:p>
          <a:p>
            <a:r>
              <a:rPr lang="en-US" dirty="0" smtClean="0"/>
              <a:t>We hope you have an AWESOME school year!</a:t>
            </a:r>
            <a:endParaRPr lang="en-US" dirty="0"/>
          </a:p>
        </p:txBody>
      </p:sp>
      <p:sp>
        <p:nvSpPr>
          <p:cNvPr id="5" name="Date Placeholder 4"/>
          <p:cNvSpPr>
            <a:spLocks noGrp="1"/>
          </p:cNvSpPr>
          <p:nvPr>
            <p:ph type="dt" sz="half" idx="10"/>
          </p:nvPr>
        </p:nvSpPr>
        <p:spPr/>
        <p:txBody>
          <a:bodyPr/>
          <a:lstStyle/>
          <a:p>
            <a:fld id="{7C198DD1-C477-482D-A126-3FBDD1778E48}" type="datetime1">
              <a:rPr lang="en-US" smtClean="0"/>
              <a:t>9/19/2019</a:t>
            </a:fld>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16</a:t>
            </a:fld>
            <a:endParaRPr lang="en-US" dirty="0"/>
          </a:p>
        </p:txBody>
      </p:sp>
      <p:sp>
        <p:nvSpPr>
          <p:cNvPr id="7" name="Footer Placeholder 6"/>
          <p:cNvSpPr>
            <a:spLocks noGrp="1"/>
          </p:cNvSpPr>
          <p:nvPr>
            <p:ph type="ftr" sz="quarter" idx="13"/>
          </p:nvPr>
        </p:nvSpPr>
        <p:spPr/>
        <p:txBody>
          <a:bodyPr/>
          <a:lstStyle/>
          <a:p>
            <a:r>
              <a:rPr lang="en-US" dirty="0" smtClean="0">
                <a:solidFill>
                  <a:srgbClr val="003865"/>
                </a:solidFill>
              </a:rPr>
              <a:t>Leading for educational excellence and equity, every day for every one.</a:t>
            </a:r>
            <a:r>
              <a:rPr lang="en-US" dirty="0" smtClean="0"/>
              <a:t> </a:t>
            </a:r>
            <a:r>
              <a:rPr lang="en-US" dirty="0" smtClean="0">
                <a:solidFill>
                  <a:schemeClr val="accent2"/>
                </a:solidFill>
              </a:rPr>
              <a:t>|</a:t>
            </a:r>
            <a:r>
              <a:rPr lang="en-US" dirty="0" smtClean="0"/>
              <a:t> </a:t>
            </a:r>
            <a:r>
              <a:rPr lang="en-US" dirty="0" smtClean="0">
                <a:solidFill>
                  <a:srgbClr val="003865"/>
                </a:solidFill>
              </a:rPr>
              <a:t>education.mn.gov</a:t>
            </a:r>
            <a:endParaRPr lang="en-US" dirty="0">
              <a:solidFill>
                <a:srgbClr val="003865"/>
              </a:solidFill>
            </a:endParaRPr>
          </a:p>
        </p:txBody>
      </p:sp>
    </p:spTree>
    <p:extLst>
      <p:ext uri="{BB962C8B-B14F-4D97-AF65-F5344CB8AC3E}">
        <p14:creationId xmlns:p14="http://schemas.microsoft.com/office/powerpoint/2010/main" val="24500304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Curriculum Resources</a:t>
            </a:r>
            <a:endParaRPr lang="en-US" dirty="0"/>
          </a:p>
        </p:txBody>
      </p:sp>
      <p:sp>
        <p:nvSpPr>
          <p:cNvPr id="3" name="Content Placeholder 2"/>
          <p:cNvSpPr>
            <a:spLocks noGrp="1"/>
          </p:cNvSpPr>
          <p:nvPr>
            <p:ph idx="1"/>
          </p:nvPr>
        </p:nvSpPr>
        <p:spPr>
          <a:xfrm>
            <a:off x="605444" y="1651058"/>
            <a:ext cx="4714701" cy="4351338"/>
          </a:xfrm>
        </p:spPr>
        <p:txBody>
          <a:bodyPr>
            <a:normAutofit/>
          </a:bodyPr>
          <a:lstStyle/>
          <a:p>
            <a:r>
              <a:rPr lang="en-US" dirty="0">
                <a:hlinkClick r:id="rId2"/>
              </a:rPr>
              <a:t>Bdote</a:t>
            </a:r>
            <a:endParaRPr lang="en-US" dirty="0"/>
          </a:p>
          <a:p>
            <a:r>
              <a:rPr lang="en-US" dirty="0">
                <a:hlinkClick r:id="rId3"/>
              </a:rPr>
              <a:t>Treaties Matter</a:t>
            </a:r>
            <a:endParaRPr lang="en-US" dirty="0"/>
          </a:p>
          <a:p>
            <a:r>
              <a:rPr lang="en-US" dirty="0" smtClean="0">
                <a:hlinkClick r:id="rId4"/>
              </a:rPr>
              <a:t>US-Dakota War</a:t>
            </a:r>
            <a:endParaRPr lang="en-US" dirty="0" smtClean="0"/>
          </a:p>
          <a:p>
            <a:r>
              <a:rPr lang="en-US" dirty="0" err="1" smtClean="0">
                <a:hlinkClick r:id="rId5"/>
              </a:rPr>
              <a:t>Dakhóta</a:t>
            </a:r>
            <a:r>
              <a:rPr lang="en-US" dirty="0" smtClean="0">
                <a:hlinkClick r:id="rId5"/>
              </a:rPr>
              <a:t> </a:t>
            </a:r>
            <a:r>
              <a:rPr lang="en-US" dirty="0" err="1" smtClean="0">
                <a:hlinkClick r:id="rId5"/>
              </a:rPr>
              <a:t>Wičhóhaŋ</a:t>
            </a:r>
            <a:endParaRPr lang="en-US" dirty="0" smtClean="0"/>
          </a:p>
          <a:p>
            <a:r>
              <a:rPr lang="en-US" dirty="0" smtClean="0">
                <a:hlinkClick r:id="rId6"/>
              </a:rPr>
              <a:t>Minnesota Historical Society</a:t>
            </a:r>
            <a:endParaRPr lang="en-US" dirty="0" smtClean="0"/>
          </a:p>
        </p:txBody>
      </p:sp>
      <p:sp>
        <p:nvSpPr>
          <p:cNvPr id="4" name="Date Placeholder 3"/>
          <p:cNvSpPr>
            <a:spLocks noGrp="1"/>
          </p:cNvSpPr>
          <p:nvPr>
            <p:ph type="dt" sz="half" idx="10"/>
          </p:nvPr>
        </p:nvSpPr>
        <p:spPr/>
        <p:txBody>
          <a:bodyPr/>
          <a:lstStyle/>
          <a:p>
            <a:fld id="{824D5D47-1752-4D84-8BFB-C2F71A34C932}" type="datetime1">
              <a:rPr lang="en-US" smtClean="0"/>
              <a:t>9/19/2019</a:t>
            </a:fld>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17</a:t>
            </a:fld>
            <a:endParaRPr lang="en-US" dirty="0"/>
          </a:p>
        </p:txBody>
      </p:sp>
      <p:sp>
        <p:nvSpPr>
          <p:cNvPr id="6" name="Footer Placeholder 5"/>
          <p:cNvSpPr>
            <a:spLocks noGrp="1"/>
          </p:cNvSpPr>
          <p:nvPr>
            <p:ph type="ftr" sz="quarter" idx="13"/>
          </p:nvPr>
        </p:nvSpPr>
        <p:spPr/>
        <p:txBody>
          <a:bodyPr/>
          <a:lstStyle/>
          <a:p>
            <a:r>
              <a:rPr lang="en-US" dirty="0" smtClean="0">
                <a:solidFill>
                  <a:srgbClr val="003865"/>
                </a:solidFill>
              </a:rPr>
              <a:t>Leading for educational excellence and equity, every day for every one.</a:t>
            </a:r>
            <a:r>
              <a:rPr lang="en-US" dirty="0" smtClean="0"/>
              <a:t> </a:t>
            </a:r>
            <a:r>
              <a:rPr lang="en-US" dirty="0" smtClean="0">
                <a:solidFill>
                  <a:schemeClr val="accent2"/>
                </a:solidFill>
              </a:rPr>
              <a:t>|</a:t>
            </a:r>
            <a:r>
              <a:rPr lang="en-US" dirty="0" smtClean="0"/>
              <a:t> </a:t>
            </a:r>
            <a:r>
              <a:rPr lang="en-US" dirty="0" smtClean="0">
                <a:solidFill>
                  <a:srgbClr val="003865"/>
                </a:solidFill>
              </a:rPr>
              <a:t>education.state.mn.us</a:t>
            </a:r>
            <a:endParaRPr lang="en-US" dirty="0">
              <a:solidFill>
                <a:srgbClr val="003865"/>
              </a:solidFill>
            </a:endParaRPr>
          </a:p>
        </p:txBody>
      </p:sp>
      <p:sp>
        <p:nvSpPr>
          <p:cNvPr id="7" name="Content Placeholder 2"/>
          <p:cNvSpPr txBox="1">
            <a:spLocks/>
          </p:cNvSpPr>
          <p:nvPr/>
        </p:nvSpPr>
        <p:spPr>
          <a:xfrm>
            <a:off x="5826033" y="1651058"/>
            <a:ext cx="5986351" cy="4351338"/>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spcAft>
                <a:spcPts val="1000"/>
              </a:spcAft>
              <a:buClr>
                <a:schemeClr val="accent1"/>
              </a:buClr>
              <a:buFont typeface="Arial" panose="020B0604020202020204" pitchFamily="34" charset="0"/>
              <a:buChar char="•"/>
              <a:defRPr sz="25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21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hlinkClick r:id="rId7"/>
              </a:rPr>
              <a:t>Absent Narratives Resource Collection</a:t>
            </a:r>
            <a:endParaRPr lang="en-US" dirty="0" smtClean="0"/>
          </a:p>
          <a:p>
            <a:r>
              <a:rPr lang="en-US" dirty="0" smtClean="0">
                <a:hlinkClick r:id="rId8"/>
              </a:rPr>
              <a:t>Native Art, Native Voices - MIA</a:t>
            </a:r>
            <a:endParaRPr lang="en-US" dirty="0" smtClean="0"/>
          </a:p>
          <a:p>
            <a:r>
              <a:rPr lang="en-US" dirty="0" smtClean="0">
                <a:hlinkClick r:id="rId9"/>
              </a:rPr>
              <a:t>Online Dakota - Ojibwe</a:t>
            </a:r>
            <a:endParaRPr lang="en-US" dirty="0" smtClean="0"/>
          </a:p>
          <a:p>
            <a:r>
              <a:rPr lang="da-DK" dirty="0" smtClean="0">
                <a:hlinkClick r:id="rId10"/>
              </a:rPr>
              <a:t>MN Center for Social Studies </a:t>
            </a:r>
            <a:endParaRPr lang="da-DK" dirty="0" smtClean="0"/>
          </a:p>
          <a:p>
            <a:r>
              <a:rPr lang="da-DK" dirty="0" smtClean="0">
                <a:hlinkClick r:id="rId11"/>
              </a:rPr>
              <a:t>Minnesota History and Culture Lessons</a:t>
            </a:r>
            <a:endParaRPr lang="en-US" dirty="0" smtClean="0"/>
          </a:p>
          <a:p>
            <a:r>
              <a:rPr lang="en-US" dirty="0">
                <a:hlinkClick r:id="rId12"/>
              </a:rPr>
              <a:t>American Indians in Children’s Literature</a:t>
            </a:r>
            <a:endParaRPr lang="en-US" dirty="0"/>
          </a:p>
          <a:p>
            <a:endParaRPr lang="en-US" dirty="0"/>
          </a:p>
        </p:txBody>
      </p:sp>
    </p:spTree>
    <p:extLst>
      <p:ext uri="{BB962C8B-B14F-4D97-AF65-F5344CB8AC3E}">
        <p14:creationId xmlns:p14="http://schemas.microsoft.com/office/powerpoint/2010/main" val="18009595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Support Resources</a:t>
            </a:r>
            <a:endParaRPr lang="en-US" dirty="0"/>
          </a:p>
        </p:txBody>
      </p:sp>
      <p:sp>
        <p:nvSpPr>
          <p:cNvPr id="4" name="Date Placeholder 3"/>
          <p:cNvSpPr>
            <a:spLocks noGrp="1"/>
          </p:cNvSpPr>
          <p:nvPr>
            <p:ph type="dt" sz="half" idx="10"/>
          </p:nvPr>
        </p:nvSpPr>
        <p:spPr/>
        <p:txBody>
          <a:bodyPr/>
          <a:lstStyle/>
          <a:p>
            <a:fld id="{824D5D47-1752-4D84-8BFB-C2F71A34C932}" type="datetime1">
              <a:rPr lang="en-US" smtClean="0"/>
              <a:t>9/19/2019</a:t>
            </a:fld>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18</a:t>
            </a:fld>
            <a:endParaRPr lang="en-US" dirty="0"/>
          </a:p>
        </p:txBody>
      </p:sp>
      <p:sp>
        <p:nvSpPr>
          <p:cNvPr id="6" name="Footer Placeholder 5"/>
          <p:cNvSpPr>
            <a:spLocks noGrp="1"/>
          </p:cNvSpPr>
          <p:nvPr>
            <p:ph type="ftr" sz="quarter" idx="13"/>
          </p:nvPr>
        </p:nvSpPr>
        <p:spPr/>
        <p:txBody>
          <a:bodyPr/>
          <a:lstStyle/>
          <a:p>
            <a:r>
              <a:rPr lang="en-US" smtClean="0">
                <a:solidFill>
                  <a:srgbClr val="003865"/>
                </a:solidFill>
              </a:rPr>
              <a:t>Leading for educational excellence and equity, every day for every one.</a:t>
            </a:r>
            <a:r>
              <a:rPr lang="en-US" smtClean="0"/>
              <a:t> </a:t>
            </a:r>
            <a:r>
              <a:rPr lang="en-US" smtClean="0">
                <a:solidFill>
                  <a:schemeClr val="accent2"/>
                </a:solidFill>
              </a:rPr>
              <a:t>|</a:t>
            </a:r>
            <a:r>
              <a:rPr lang="en-US" smtClean="0"/>
              <a:t> </a:t>
            </a:r>
            <a:r>
              <a:rPr lang="en-US" smtClean="0">
                <a:solidFill>
                  <a:srgbClr val="003865"/>
                </a:solidFill>
              </a:rPr>
              <a:t>education.state.mn.us</a:t>
            </a:r>
            <a:endParaRPr lang="en-US" dirty="0">
              <a:solidFill>
                <a:srgbClr val="003865"/>
              </a:solidFill>
            </a:endParaRPr>
          </a:p>
        </p:txBody>
      </p:sp>
      <p:sp>
        <p:nvSpPr>
          <p:cNvPr id="7" name="Content Placeholder 2"/>
          <p:cNvSpPr txBox="1">
            <a:spLocks noGrp="1"/>
          </p:cNvSpPr>
          <p:nvPr>
            <p:ph idx="1"/>
          </p:nvPr>
        </p:nvSpPr>
        <p:spPr>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spcAft>
                <a:spcPts val="1000"/>
              </a:spcAft>
              <a:buClr>
                <a:schemeClr val="accent1"/>
              </a:buClr>
              <a:buFont typeface="Arial" panose="020B0604020202020204" pitchFamily="34" charset="0"/>
              <a:buChar char="•"/>
              <a:defRPr sz="2500" kern="1200">
                <a:solidFill>
                  <a:schemeClr val="tx1"/>
                </a:solidFill>
                <a:latin typeface="+mn-lt"/>
                <a:ea typeface="+mn-ea"/>
                <a:cs typeface="+mn-cs"/>
              </a:defRPr>
            </a:lvl1pPr>
            <a:lvl2pPr marL="6858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2100" kern="1200">
                <a:solidFill>
                  <a:schemeClr val="tx1"/>
                </a:solidFill>
                <a:latin typeface="+mn-lt"/>
                <a:ea typeface="+mn-ea"/>
                <a:cs typeface="+mn-cs"/>
              </a:defRPr>
            </a:lvl2pPr>
            <a:lvl3pPr marL="11430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3pPr>
            <a:lvl4pPr marL="16002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4pPr>
            <a:lvl5pPr marL="2057400" indent="-228600" algn="l" defTabSz="914400" rtl="0" eaLnBrk="1" latinLnBrk="0" hangingPunct="1">
              <a:lnSpc>
                <a:spcPct val="100000"/>
              </a:lnSpc>
              <a:spcBef>
                <a:spcPts val="500"/>
              </a:spcBef>
              <a:spcAft>
                <a:spcPts val="1000"/>
              </a:spcAft>
              <a:buClr>
                <a:schemeClr val="accent1"/>
              </a:buClr>
              <a:buFont typeface="Arial" panose="020B0604020202020204" pitchFamily="34" charset="0"/>
              <a:buChar char="•"/>
              <a:defRPr sz="17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hlinkClick r:id="rId2"/>
              </a:rPr>
              <a:t>Dream Catcher Project </a:t>
            </a:r>
            <a:endParaRPr lang="en-US" dirty="0" smtClean="0"/>
          </a:p>
          <a:p>
            <a:r>
              <a:rPr lang="en-US" dirty="0" smtClean="0">
                <a:hlinkClick r:id="rId3"/>
              </a:rPr>
              <a:t>Minnesota Indian Education Association </a:t>
            </a:r>
            <a:endParaRPr lang="en-US" dirty="0" smtClean="0"/>
          </a:p>
          <a:p>
            <a:r>
              <a:rPr lang="en-US" dirty="0" smtClean="0">
                <a:hlinkClick r:id="rId4"/>
              </a:rPr>
              <a:t>National Indian Education Association Conference </a:t>
            </a:r>
            <a:endParaRPr lang="en-US" dirty="0" smtClean="0"/>
          </a:p>
          <a:p>
            <a:r>
              <a:rPr lang="en-US" dirty="0" smtClean="0">
                <a:hlinkClick r:id="rId5"/>
              </a:rPr>
              <a:t>Office of Indian Education - Minnesota Department of Education</a:t>
            </a:r>
            <a:endParaRPr lang="en-US" dirty="0" smtClean="0"/>
          </a:p>
          <a:p>
            <a:pPr lvl="1"/>
            <a:r>
              <a:rPr lang="en-US" dirty="0" smtClean="0"/>
              <a:t>Self-Assessment Rubric, American Indian Literature, and Indian Education Guidance and Documents</a:t>
            </a:r>
          </a:p>
          <a:p>
            <a:endParaRPr lang="en-US" dirty="0"/>
          </a:p>
        </p:txBody>
      </p:sp>
    </p:spTree>
    <p:extLst>
      <p:ext uri="{BB962C8B-B14F-4D97-AF65-F5344CB8AC3E}">
        <p14:creationId xmlns:p14="http://schemas.microsoft.com/office/powerpoint/2010/main" val="24333759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838200" y="2212733"/>
            <a:ext cx="10515600" cy="1472163"/>
          </a:xfrm>
        </p:spPr>
        <p:txBody>
          <a:bodyPr/>
          <a:lstStyle/>
          <a:p>
            <a:r>
              <a:rPr lang="en-US" sz="5400" dirty="0" err="1" smtClean="0"/>
              <a:t>Philámayaye</a:t>
            </a:r>
            <a:r>
              <a:rPr lang="en-US" sz="5400" dirty="0" smtClean="0"/>
              <a:t> – </a:t>
            </a:r>
            <a:r>
              <a:rPr lang="en-US" sz="5400" dirty="0" err="1" smtClean="0"/>
              <a:t>Miigwech</a:t>
            </a:r>
            <a:r>
              <a:rPr lang="en-US" sz="5400" dirty="0" smtClean="0"/>
              <a:t> </a:t>
            </a:r>
            <a:br>
              <a:rPr lang="en-US" sz="5400" dirty="0" smtClean="0"/>
            </a:br>
            <a:r>
              <a:rPr lang="en-US" sz="5400" dirty="0" smtClean="0"/>
              <a:t>Thank you!</a:t>
            </a:r>
            <a:endParaRPr lang="en-US" sz="5400" dirty="0"/>
          </a:p>
        </p:txBody>
      </p:sp>
      <p:sp>
        <p:nvSpPr>
          <p:cNvPr id="8" name="Text Placeholder 7"/>
          <p:cNvSpPr>
            <a:spLocks noGrp="1"/>
          </p:cNvSpPr>
          <p:nvPr>
            <p:ph type="body" sz="quarter" idx="13"/>
          </p:nvPr>
        </p:nvSpPr>
        <p:spPr>
          <a:xfrm>
            <a:off x="838200" y="3684897"/>
            <a:ext cx="10515600" cy="2517600"/>
          </a:xfrm>
        </p:spPr>
        <p:txBody>
          <a:bodyPr>
            <a:normAutofit fontScale="92500" lnSpcReduction="20000"/>
          </a:bodyPr>
          <a:lstStyle/>
          <a:p>
            <a:endParaRPr lang="en-US" sz="2700" b="1" dirty="0" smtClean="0"/>
          </a:p>
          <a:p>
            <a:r>
              <a:rPr lang="en-US" sz="2700" b="1" dirty="0" smtClean="0"/>
              <a:t>Guthrie Capossela</a:t>
            </a:r>
          </a:p>
          <a:p>
            <a:r>
              <a:rPr lang="en-US" sz="2200" i="1" dirty="0" smtClean="0"/>
              <a:t>Guthrie.Capossela@state.mn.us</a:t>
            </a:r>
          </a:p>
          <a:p>
            <a:r>
              <a:rPr lang="en-US" sz="2200" dirty="0" smtClean="0"/>
              <a:t>651-582-8682</a:t>
            </a:r>
          </a:p>
          <a:p>
            <a:r>
              <a:rPr lang="en-US" dirty="0" smtClean="0"/>
              <a:t>mde.indian-education@state.mn.us</a:t>
            </a:r>
          </a:p>
          <a:p>
            <a:r>
              <a:rPr lang="en-US" sz="2200" dirty="0" smtClean="0"/>
              <a:t>651-582-8280</a:t>
            </a:r>
            <a:endParaRPr lang="en-US" sz="2200" dirty="0"/>
          </a:p>
        </p:txBody>
      </p:sp>
      <p:sp>
        <p:nvSpPr>
          <p:cNvPr id="4" name="Date Placeholder 3"/>
          <p:cNvSpPr>
            <a:spLocks noGrp="1"/>
          </p:cNvSpPr>
          <p:nvPr>
            <p:ph type="dt" sz="half" idx="10"/>
          </p:nvPr>
        </p:nvSpPr>
        <p:spPr/>
        <p:txBody>
          <a:bodyPr/>
          <a:lstStyle/>
          <a:p>
            <a:fld id="{D094F804-653A-41F1-A565-1098D9DEB37A}" type="datetime1">
              <a:rPr lang="en-US" smtClean="0"/>
              <a:t>9/19/2019</a:t>
            </a:fld>
            <a:endParaRPr lang="en-US" dirty="0"/>
          </a:p>
        </p:txBody>
      </p:sp>
      <p:sp>
        <p:nvSpPr>
          <p:cNvPr id="6" name="Slide Number Placeholder 5"/>
          <p:cNvSpPr>
            <a:spLocks noGrp="1"/>
          </p:cNvSpPr>
          <p:nvPr>
            <p:ph type="sldNum" sz="quarter" idx="11"/>
          </p:nvPr>
        </p:nvSpPr>
        <p:spPr/>
        <p:txBody>
          <a:bodyPr/>
          <a:lstStyle/>
          <a:p>
            <a:fld id="{48F63A3B-78C7-47BE-AE5E-E10140E04643}" type="slidenum">
              <a:rPr lang="en-US" smtClean="0"/>
              <a:pPr/>
              <a:t>19</a:t>
            </a:fld>
            <a:endParaRPr lang="en-US" dirty="0"/>
          </a:p>
        </p:txBody>
      </p:sp>
    </p:spTree>
    <p:extLst>
      <p:ext uri="{BB962C8B-B14F-4D97-AF65-F5344CB8AC3E}">
        <p14:creationId xmlns:p14="http://schemas.microsoft.com/office/powerpoint/2010/main" val="1361731053"/>
      </p:ext>
    </p:extLst>
  </p:cSld>
  <p:clrMapOvr>
    <a:masterClrMapping/>
  </p:clrMapOvr>
</p:sld>
</file>

<file path=ppt/theme/theme1.xml><?xml version="1.0" encoding="utf-8"?>
<a:theme xmlns:a="http://schemas.openxmlformats.org/drawingml/2006/main" name="MN.IT">
  <a:themeElements>
    <a:clrScheme name="Minnesota Brand Colors">
      <a:dk1>
        <a:srgbClr val="003865"/>
      </a:dk1>
      <a:lt1>
        <a:srgbClr val="FFFFFF"/>
      </a:lt1>
      <a:dk2>
        <a:srgbClr val="000000"/>
      </a:dk2>
      <a:lt2>
        <a:srgbClr val="DDDDDA"/>
      </a:lt2>
      <a:accent1>
        <a:srgbClr val="003865"/>
      </a:accent1>
      <a:accent2>
        <a:srgbClr val="78BE21"/>
      </a:accent2>
      <a:accent3>
        <a:srgbClr val="008EAA"/>
      </a:accent3>
      <a:accent4>
        <a:srgbClr val="8D3F2B"/>
      </a:accent4>
      <a:accent5>
        <a:srgbClr val="0D5257"/>
      </a:accent5>
      <a:accent6>
        <a:srgbClr val="5D295F"/>
      </a:accent6>
      <a:hlink>
        <a:srgbClr val="0563C1"/>
      </a:hlink>
      <a:folHlink>
        <a:srgbClr val="5D295F"/>
      </a:folHlink>
    </a:clrScheme>
    <a:fontScheme name="MN Secondary Fonts">
      <a:majorFont>
        <a:latin typeface="Calibri"/>
        <a:ea typeface=""/>
        <a:cs typeface=""/>
      </a:majorFont>
      <a:minorFont>
        <a:latin typeface="Calibri"/>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DE powerpoint slide deck - simple.pptx" id="{98AB63CE-DC8E-4929-9F19-E2A4F5CE500F}" vid="{20B45135-4A83-47AE-AF3F-46E5B9FD727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0DFDE64AAE0974A8908DD3553DDBF03" ma:contentTypeVersion="0" ma:contentTypeDescription="Create a new document." ma:contentTypeScope="" ma:versionID="46a287b4c15f326c72e9d063441dc05c">
  <xsd:schema xmlns:xsd="http://www.w3.org/2001/XMLSchema" xmlns:xs="http://www.w3.org/2001/XMLSchema" xmlns:p="http://schemas.microsoft.com/office/2006/metadata/properties" targetNamespace="http://schemas.microsoft.com/office/2006/metadata/properties" ma:root="true" ma:fieldsID="1b05d82d297216baf5b26c55225140df">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2C9447E-F997-462B-B617-BE5B3B6BA1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02617A5B-38EC-4037-96F9-B81D9FB1B3A7}">
  <ds:schemaRefs>
    <ds:schemaRef ds:uri="http://schemas.microsoft.com/sharepoint/v3/contenttype/forms"/>
  </ds:schemaRefs>
</ds:datastoreItem>
</file>

<file path=customXml/itemProps3.xml><?xml version="1.0" encoding="utf-8"?>
<ds:datastoreItem xmlns:ds="http://schemas.openxmlformats.org/officeDocument/2006/customXml" ds:itemID="{226A1386-9537-4EA6-B9A3-FB7D154FAC23}">
  <ds:schemaRefs>
    <ds:schemaRef ds:uri="http://purl.org/dc/elements/1.1/"/>
    <ds:schemaRef ds:uri="http://schemas.microsoft.com/office/2006/metadata/propertie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blank</Template>
  <TotalTime>7919</TotalTime>
  <Words>1237</Words>
  <Application>Microsoft Office PowerPoint</Application>
  <PresentationFormat>Widescreen</PresentationFormat>
  <Paragraphs>189</Paragraphs>
  <Slides>19</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NeueHaasGroteskText Std</vt:lpstr>
      <vt:lpstr>Times New Roman</vt:lpstr>
      <vt:lpstr>MN.IT</vt:lpstr>
      <vt:lpstr>American Indian Parent Advisory Committee (AIPAC)</vt:lpstr>
      <vt:lpstr>Territory and Treaty Acknowledgement</vt:lpstr>
      <vt:lpstr>Ten Minnesota Commitments to Equity</vt:lpstr>
      <vt:lpstr>Vision</vt:lpstr>
      <vt:lpstr>Mission</vt:lpstr>
      <vt:lpstr>We Value</vt:lpstr>
      <vt:lpstr>Fast Facts</vt:lpstr>
      <vt:lpstr>Why AIPAC?</vt:lpstr>
      <vt:lpstr>MN Statute 124D.72</vt:lpstr>
      <vt:lpstr>MN Statute 124D.78</vt:lpstr>
      <vt:lpstr>AIPAC Distinctions</vt:lpstr>
      <vt:lpstr>Roles and Responsibilities</vt:lpstr>
      <vt:lpstr>Other Committees to Consider</vt:lpstr>
      <vt:lpstr>AIPACs Provide Guidance</vt:lpstr>
      <vt:lpstr>Data</vt:lpstr>
      <vt:lpstr>2019-2020 School Year</vt:lpstr>
      <vt:lpstr>Curriculum Resources</vt:lpstr>
      <vt:lpstr>Support Resources</vt:lpstr>
      <vt:lpstr>Philámayaye – Miigwech  Thank you!</vt:lpstr>
    </vt:vector>
  </TitlesOfParts>
  <Company>Minnesota Department Of Education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American Indian Parent Advisory Committee (AIPAC)</dc:title>
  <dc:subject>PowerPoint Template</dc:subject>
  <dc:creator>Capossela, Guthrie (MDE)</dc:creator>
  <cp:keywords>PowerPoint, Template</cp:keywords>
  <dc:description>Version 1.1, Released 8-2016</dc:description>
  <cp:lastModifiedBy>carmen hills</cp:lastModifiedBy>
  <cp:revision>28</cp:revision>
  <dcterms:created xsi:type="dcterms:W3CDTF">2018-08-21T15:43:56Z</dcterms:created>
  <dcterms:modified xsi:type="dcterms:W3CDTF">2019-09-19T12:06:29Z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0x01010090DFDE64AAE0974A8908DD3553DDBF03</vt:lpwstr>
  </property>
</Properties>
</file>