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handoutMasterIdLst>
    <p:handoutMasterId r:id="rId20"/>
  </p:handoutMasterIdLst>
  <p:sldIdLst>
    <p:sldId id="273" r:id="rId2"/>
    <p:sldId id="256" r:id="rId3"/>
    <p:sldId id="258" r:id="rId4"/>
    <p:sldId id="272" r:id="rId5"/>
    <p:sldId id="257" r:id="rId6"/>
    <p:sldId id="259" r:id="rId7"/>
    <p:sldId id="262" r:id="rId8"/>
    <p:sldId id="264" r:id="rId9"/>
    <p:sldId id="265" r:id="rId10"/>
    <p:sldId id="267" r:id="rId11"/>
    <p:sldId id="268" r:id="rId12"/>
    <p:sldId id="269" r:id="rId13"/>
    <p:sldId id="266" r:id="rId14"/>
    <p:sldId id="271" r:id="rId15"/>
    <p:sldId id="270" r:id="rId16"/>
    <p:sldId id="274" r:id="rId17"/>
    <p:sldId id="275" r:id="rId18"/>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381" autoAdjust="0"/>
  </p:normalViewPr>
  <p:slideViewPr>
    <p:cSldViewPr>
      <p:cViewPr varScale="1">
        <p:scale>
          <a:sx n="63" d="100"/>
          <a:sy n="63" d="100"/>
        </p:scale>
        <p:origin x="178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482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6333" y="0"/>
            <a:ext cx="3041968" cy="464821"/>
          </a:xfrm>
          <a:prstGeom prst="rect">
            <a:avLst/>
          </a:prstGeom>
        </p:spPr>
        <p:txBody>
          <a:bodyPr vert="horz" lIns="91440" tIns="45720" rIns="91440" bIns="45720" rtlCol="0"/>
          <a:lstStyle>
            <a:lvl1pPr algn="r">
              <a:defRPr sz="1200"/>
            </a:lvl1pPr>
          </a:lstStyle>
          <a:p>
            <a:fld id="{1B0FC4F5-5B01-4560-89D4-279EC5BE23FE}" type="datetimeFigureOut">
              <a:rPr lang="en-US" smtClean="0"/>
              <a:pPr/>
              <a:t>11/28/2023</a:t>
            </a:fld>
            <a:endParaRPr lang="en-US"/>
          </a:p>
        </p:txBody>
      </p:sp>
      <p:sp>
        <p:nvSpPr>
          <p:cNvPr id="4" name="Footer Placeholder 3"/>
          <p:cNvSpPr>
            <a:spLocks noGrp="1"/>
          </p:cNvSpPr>
          <p:nvPr>
            <p:ph type="ftr" sz="quarter" idx="2"/>
          </p:nvPr>
        </p:nvSpPr>
        <p:spPr>
          <a:xfrm>
            <a:off x="0" y="8839518"/>
            <a:ext cx="3041968" cy="46482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6333" y="8839518"/>
            <a:ext cx="3041968" cy="464821"/>
          </a:xfrm>
          <a:prstGeom prst="rect">
            <a:avLst/>
          </a:prstGeom>
        </p:spPr>
        <p:txBody>
          <a:bodyPr vert="horz" lIns="91440" tIns="45720" rIns="91440" bIns="45720" rtlCol="0" anchor="b"/>
          <a:lstStyle>
            <a:lvl1pPr algn="r">
              <a:defRPr sz="1200"/>
            </a:lvl1pPr>
          </a:lstStyle>
          <a:p>
            <a:fld id="{74460B59-CBB5-4193-84FF-6A901B3849EB}" type="slidenum">
              <a:rPr lang="en-US" smtClean="0"/>
              <a:pPr/>
              <a:t>‹#›</a:t>
            </a:fld>
            <a:endParaRPr lang="en-US"/>
          </a:p>
        </p:txBody>
      </p:sp>
    </p:spTree>
    <p:extLst>
      <p:ext uri="{BB962C8B-B14F-4D97-AF65-F5344CB8AC3E}">
        <p14:creationId xmlns:p14="http://schemas.microsoft.com/office/powerpoint/2010/main" val="2507862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6333" y="0"/>
            <a:ext cx="3041968" cy="465296"/>
          </a:xfrm>
          <a:prstGeom prst="rect">
            <a:avLst/>
          </a:prstGeom>
        </p:spPr>
        <p:txBody>
          <a:bodyPr vert="horz" lIns="91440" tIns="45720" rIns="91440" bIns="45720" rtlCol="0"/>
          <a:lstStyle>
            <a:lvl1pPr algn="r">
              <a:defRPr sz="1200"/>
            </a:lvl1pPr>
          </a:lstStyle>
          <a:p>
            <a:fld id="{93460D20-A286-445A-8D0E-B6C9064950E0}" type="datetimeFigureOut">
              <a:rPr lang="en-US" smtClean="0"/>
              <a:pPr/>
              <a:t>11/28/2023</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993" y="4420315"/>
            <a:ext cx="5615940" cy="418766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014"/>
            <a:ext cx="3041968" cy="46529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5296"/>
          </a:xfrm>
          <a:prstGeom prst="rect">
            <a:avLst/>
          </a:prstGeom>
        </p:spPr>
        <p:txBody>
          <a:bodyPr vert="horz" lIns="91440" tIns="45720" rIns="91440" bIns="45720" rtlCol="0" anchor="b"/>
          <a:lstStyle>
            <a:lvl1pPr algn="r">
              <a:defRPr sz="1200"/>
            </a:lvl1pPr>
          </a:lstStyle>
          <a:p>
            <a:fld id="{408347E8-4C94-4524-B6A1-5625C6192120}" type="slidenum">
              <a:rPr lang="en-US" smtClean="0"/>
              <a:pPr/>
              <a:t>‹#›</a:t>
            </a:fld>
            <a:endParaRPr lang="en-US"/>
          </a:p>
        </p:txBody>
      </p:sp>
    </p:spTree>
    <p:extLst>
      <p:ext uri="{BB962C8B-B14F-4D97-AF65-F5344CB8AC3E}">
        <p14:creationId xmlns:p14="http://schemas.microsoft.com/office/powerpoint/2010/main" val="2153673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2</a:t>
            </a:fld>
            <a:endParaRPr lang="en-US"/>
          </a:p>
        </p:txBody>
      </p:sp>
    </p:spTree>
    <p:extLst>
      <p:ext uri="{BB962C8B-B14F-4D97-AF65-F5344CB8AC3E}">
        <p14:creationId xmlns:p14="http://schemas.microsoft.com/office/powerpoint/2010/main" val="2624486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3</a:t>
            </a:fld>
            <a:endParaRPr lang="en-US"/>
          </a:p>
        </p:txBody>
      </p:sp>
    </p:spTree>
    <p:extLst>
      <p:ext uri="{BB962C8B-B14F-4D97-AF65-F5344CB8AC3E}">
        <p14:creationId xmlns:p14="http://schemas.microsoft.com/office/powerpoint/2010/main" val="1570309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endParaRPr lang="en-US" baseline="0" dirty="0" smtClean="0"/>
          </a:p>
        </p:txBody>
      </p:sp>
      <p:sp>
        <p:nvSpPr>
          <p:cNvPr id="4" name="Slide Number Placeholder 3"/>
          <p:cNvSpPr>
            <a:spLocks noGrp="1"/>
          </p:cNvSpPr>
          <p:nvPr>
            <p:ph type="sldNum" sz="quarter" idx="10"/>
          </p:nvPr>
        </p:nvSpPr>
        <p:spPr/>
        <p:txBody>
          <a:bodyPr/>
          <a:lstStyle/>
          <a:p>
            <a:fld id="{408347E8-4C94-4524-B6A1-5625C6192120}" type="slidenum">
              <a:rPr lang="en-US" smtClean="0"/>
              <a:pPr/>
              <a:t>4</a:t>
            </a:fld>
            <a:endParaRPr lang="en-US"/>
          </a:p>
        </p:txBody>
      </p:sp>
    </p:spTree>
    <p:extLst>
      <p:ext uri="{BB962C8B-B14F-4D97-AF65-F5344CB8AC3E}">
        <p14:creationId xmlns:p14="http://schemas.microsoft.com/office/powerpoint/2010/main" val="2318413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	</a:t>
            </a:r>
          </a:p>
          <a:p>
            <a:pPr>
              <a:buFontTx/>
              <a:buNone/>
            </a:pPr>
            <a:endParaRPr lang="en-US" baseline="0" dirty="0" smtClean="0"/>
          </a:p>
          <a:p>
            <a:r>
              <a:rPr lang="en-US" baseline="0" dirty="0" smtClean="0"/>
              <a:t>-  The last question “</a:t>
            </a:r>
            <a:r>
              <a:rPr lang="en-US" i="1" baseline="0" dirty="0" smtClean="0"/>
              <a:t>How can I be involved in all of these things I’m learning about</a:t>
            </a:r>
            <a:r>
              <a:rPr lang="en-US" baseline="0" dirty="0" smtClean="0"/>
              <a:t>?” should be emphasized as a common theme which will be addressed throughout the meeting as each topic is discussed.  It is every Title I parent’s right to be involved in all Title I plans and activities.</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5</a:t>
            </a:fld>
            <a:endParaRPr lang="en-US"/>
          </a:p>
        </p:txBody>
      </p:sp>
    </p:spTree>
    <p:extLst>
      <p:ext uri="{BB962C8B-B14F-4D97-AF65-F5344CB8AC3E}">
        <p14:creationId xmlns:p14="http://schemas.microsoft.com/office/powerpoint/2010/main" val="3788930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	</a:t>
            </a:r>
          </a:p>
          <a:p>
            <a:endParaRPr lang="en-US" dirty="0" smtClean="0"/>
          </a:p>
          <a:p>
            <a:pPr>
              <a:buFontTx/>
              <a:buChar char="-"/>
            </a:pPr>
            <a:r>
              <a:rPr lang="en-US" dirty="0" smtClean="0"/>
              <a:t>  How being</a:t>
            </a:r>
            <a:r>
              <a:rPr lang="en-US" baseline="0" dirty="0" smtClean="0"/>
              <a:t> in a Title I school means more money to help students who are struggling in school</a:t>
            </a:r>
          </a:p>
          <a:p>
            <a:r>
              <a:rPr lang="en-US" baseline="0" dirty="0" smtClean="0"/>
              <a:t>-  Give examples of how Title I monies will be used to assist students at the school.</a:t>
            </a:r>
          </a:p>
          <a:p>
            <a:pPr>
              <a:buFontTx/>
              <a:buChar char="-"/>
            </a:pPr>
            <a:r>
              <a:rPr lang="en-US" baseline="0" dirty="0" smtClean="0"/>
              <a:t>  Give examples of how Title I monies will be used to assist parents.</a:t>
            </a:r>
          </a:p>
          <a:p>
            <a:pPr>
              <a:buFontTx/>
              <a:buChar char="-"/>
            </a:pPr>
            <a:r>
              <a:rPr lang="en-US" baseline="0" dirty="0" smtClean="0"/>
              <a:t>  (Consider giving demonstrations of programs used or allow parents to visit work stations and experience what the student experiences.)  </a:t>
            </a:r>
          </a:p>
          <a:p>
            <a:r>
              <a:rPr lang="en-US" baseline="0" dirty="0" smtClean="0"/>
              <a:t>-  Explain that </a:t>
            </a:r>
            <a:r>
              <a:rPr lang="en-US" u="sng" baseline="0" dirty="0" smtClean="0"/>
              <a:t>a big part of Title I means parents’ rights, by law, to be involved in decisions made at the school level and at the LEA level</a:t>
            </a:r>
            <a:r>
              <a:rPr lang="en-US" baseline="0" dirty="0" smtClean="0"/>
              <a:t>. (This will be discussed throughout the meeting.)</a:t>
            </a:r>
          </a:p>
          <a:p>
            <a:r>
              <a:rPr lang="en-US" baseline="0" dirty="0" smtClean="0"/>
              <a:t>	</a:t>
            </a:r>
          </a:p>
          <a:p>
            <a:r>
              <a:rPr lang="en-US" b="0" baseline="0" dirty="0" smtClean="0">
                <a:solidFill>
                  <a:schemeClr val="accent5">
                    <a:lumMod val="50000"/>
                  </a:schemeClr>
                </a:solidFill>
              </a:rPr>
              <a:t>Important:  Parents should leave the meeting being able to answer the following question:  </a:t>
            </a:r>
            <a:r>
              <a:rPr lang="en-US" b="1" baseline="0" dirty="0" smtClean="0">
                <a:solidFill>
                  <a:schemeClr val="accent5">
                    <a:lumMod val="50000"/>
                  </a:schemeClr>
                </a:solidFill>
              </a:rPr>
              <a:t>What does it mean to be a Title I school? </a:t>
            </a:r>
            <a:r>
              <a:rPr lang="en-US" b="0" baseline="0" dirty="0" smtClean="0">
                <a:solidFill>
                  <a:schemeClr val="accent5">
                    <a:lumMod val="50000"/>
                  </a:schemeClr>
                </a:solidFill>
              </a:rPr>
              <a:t>(They should be able to answer the question and give a couple of examples of how Title I funds are being used at their school.)</a:t>
            </a:r>
            <a:endParaRPr lang="en-US" b="1" baseline="0" dirty="0" smtClean="0">
              <a:solidFill>
                <a:schemeClr val="accent5">
                  <a:lumMod val="50000"/>
                </a:schemeClr>
              </a:solidFill>
            </a:endParaRP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6</a:t>
            </a:fld>
            <a:endParaRPr lang="en-US"/>
          </a:p>
        </p:txBody>
      </p:sp>
    </p:spTree>
    <p:extLst>
      <p:ext uri="{BB962C8B-B14F-4D97-AF65-F5344CB8AC3E}">
        <p14:creationId xmlns:p14="http://schemas.microsoft.com/office/powerpoint/2010/main" val="2999147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	</a:t>
            </a:r>
          </a:p>
          <a:p>
            <a:endParaRPr lang="en-US" dirty="0" smtClean="0"/>
          </a:p>
          <a:p>
            <a:r>
              <a:rPr lang="en-US" baseline="0" dirty="0" smtClean="0"/>
              <a:t>-  The process and timeline for how the LEA Title I Plan is developed</a:t>
            </a:r>
          </a:p>
          <a:p>
            <a:r>
              <a:rPr lang="en-US" b="0" baseline="0" dirty="0" smtClean="0">
                <a:solidFill>
                  <a:schemeClr val="accent5">
                    <a:lumMod val="50000"/>
                  </a:schemeClr>
                </a:solidFill>
              </a:rPr>
              <a:t>-  How parents will be informed of the plan’s progress, including draft plans for review</a:t>
            </a:r>
          </a:p>
          <a:p>
            <a:r>
              <a:rPr lang="en-US" b="0" baseline="0" dirty="0" smtClean="0">
                <a:solidFill>
                  <a:schemeClr val="accent5">
                    <a:lumMod val="50000"/>
                  </a:schemeClr>
                </a:solidFill>
              </a:rPr>
              <a:t>-  </a:t>
            </a:r>
            <a:r>
              <a:rPr lang="en-US" b="0" u="sng" baseline="0" dirty="0" smtClean="0">
                <a:solidFill>
                  <a:schemeClr val="accent5">
                    <a:lumMod val="50000"/>
                  </a:schemeClr>
                </a:solidFill>
              </a:rPr>
              <a:t>How parents have the right, by law, to be involved by giving input to the committee on the Title I Plan</a:t>
            </a:r>
            <a:endParaRPr lang="en-US" b="0" baseline="0" dirty="0" smtClean="0">
              <a:solidFill>
                <a:schemeClr val="accent5">
                  <a:lumMod val="50000"/>
                </a:schemeClr>
              </a:solidFill>
            </a:endParaRPr>
          </a:p>
          <a:p>
            <a:pPr>
              <a:buFontTx/>
              <a:buChar char="-"/>
            </a:pPr>
            <a:r>
              <a:rPr lang="en-US" b="0" baseline="0" dirty="0" smtClean="0">
                <a:solidFill>
                  <a:schemeClr val="accent5">
                    <a:lumMod val="50000"/>
                  </a:schemeClr>
                </a:solidFill>
              </a:rPr>
              <a:t>  Clearly state the process that is in place for </a:t>
            </a:r>
            <a:r>
              <a:rPr lang="en-US" b="0" u="sng" baseline="0" dirty="0" smtClean="0">
                <a:solidFill>
                  <a:schemeClr val="accent5">
                    <a:lumMod val="50000"/>
                  </a:schemeClr>
                </a:solidFill>
              </a:rPr>
              <a:t>all</a:t>
            </a:r>
            <a:r>
              <a:rPr lang="en-US" b="0" baseline="0" dirty="0" smtClean="0">
                <a:solidFill>
                  <a:schemeClr val="accent5">
                    <a:lumMod val="50000"/>
                  </a:schemeClr>
                </a:solidFill>
              </a:rPr>
              <a:t> Title I parents to have the opportunity for input.</a:t>
            </a:r>
          </a:p>
          <a:p>
            <a:pPr>
              <a:buFontTx/>
              <a:buChar char="-"/>
            </a:pPr>
            <a:r>
              <a:rPr lang="en-US" b="0" baseline="0" dirty="0" smtClean="0">
                <a:solidFill>
                  <a:schemeClr val="accent5">
                    <a:lumMod val="50000"/>
                  </a:schemeClr>
                </a:solidFill>
              </a:rPr>
              <a:t>  Where parents can access the final Title I plan anytime throughout </a:t>
            </a:r>
            <a:r>
              <a:rPr lang="en-US" b="0" baseline="0" smtClean="0">
                <a:solidFill>
                  <a:schemeClr val="accent5">
                    <a:lumMod val="50000"/>
                  </a:schemeClr>
                </a:solidFill>
              </a:rPr>
              <a:t>the year.</a:t>
            </a:r>
            <a:endParaRPr lang="en-US" baseline="0" dirty="0" smtClean="0"/>
          </a:p>
          <a:p>
            <a:r>
              <a:rPr lang="en-US" baseline="0" dirty="0" smtClean="0"/>
              <a:t>	 </a:t>
            </a:r>
            <a:endParaRPr lang="en-US" b="0" baseline="0" dirty="0" smtClean="0">
              <a:solidFill>
                <a:schemeClr val="accent5">
                  <a:lumMod val="50000"/>
                </a:schemeClr>
              </a:solidFill>
            </a:endParaRPr>
          </a:p>
          <a:p>
            <a:r>
              <a:rPr lang="en-US" b="1" baseline="0" dirty="0" smtClean="0">
                <a:solidFill>
                  <a:schemeClr val="accent5">
                    <a:lumMod val="50000"/>
                  </a:schemeClr>
                </a:solidFill>
              </a:rPr>
              <a:t>Important:  </a:t>
            </a:r>
          </a:p>
          <a:p>
            <a:r>
              <a:rPr lang="en-US" b="0" baseline="0" dirty="0" smtClean="0">
                <a:solidFill>
                  <a:schemeClr val="accent5">
                    <a:lumMod val="50000"/>
                  </a:schemeClr>
                </a:solidFill>
              </a:rPr>
              <a:t>Parents should leave the meeting being able to answer the following question:  </a:t>
            </a:r>
            <a:r>
              <a:rPr lang="en-US" b="1" baseline="0" dirty="0" smtClean="0">
                <a:solidFill>
                  <a:schemeClr val="accent5">
                    <a:lumMod val="50000"/>
                  </a:schemeClr>
                </a:solidFill>
              </a:rPr>
              <a:t>What is the LEA Title I Plan, and how can you be involved in decisions regarding the plan?  </a:t>
            </a:r>
            <a:r>
              <a:rPr lang="en-US" baseline="0" dirty="0" smtClean="0"/>
              <a:t>(Parents should be able to discuss the process that is in place for their involvement in decisions regarding the Title I Plan.)	</a:t>
            </a:r>
            <a:endParaRPr lang="en-US" dirty="0" smtClean="0"/>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7</a:t>
            </a:fld>
            <a:endParaRPr lang="en-US"/>
          </a:p>
        </p:txBody>
      </p:sp>
    </p:spTree>
    <p:extLst>
      <p:ext uri="{BB962C8B-B14F-4D97-AF65-F5344CB8AC3E}">
        <p14:creationId xmlns:p14="http://schemas.microsoft.com/office/powerpoint/2010/main" val="3950631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baseline="0" dirty="0" smtClean="0"/>
              <a:t>-  Have copies of the complete CIP available for parents to refer to during this discussion (The CIP could very well still be in draft form at the time of this meeting, which presents an excellent opportunity for parent input while the CIP is under development.) </a:t>
            </a:r>
            <a:r>
              <a:rPr lang="en-US" dirty="0" smtClean="0"/>
              <a:t>Note:  </a:t>
            </a:r>
            <a:r>
              <a:rPr lang="en-US" baseline="0" dirty="0" smtClean="0"/>
              <a:t>The school’s Parental Involvement Plan (which is the parental section of the CIP) will be addressed on the next slide.</a:t>
            </a:r>
          </a:p>
          <a:p>
            <a:r>
              <a:rPr lang="en-US" dirty="0" smtClean="0"/>
              <a:t>-</a:t>
            </a:r>
            <a:r>
              <a:rPr lang="en-US" baseline="0" dirty="0" smtClean="0"/>
              <a:t>  </a:t>
            </a:r>
            <a:r>
              <a:rPr lang="en-US" dirty="0" smtClean="0"/>
              <a:t>Consider having CIP committee representatives,</a:t>
            </a:r>
            <a:r>
              <a:rPr lang="en-US" baseline="0" dirty="0" smtClean="0"/>
              <a:t> particularly parent representatives, to share about the work of the committee during these two slides.</a:t>
            </a:r>
            <a:endParaRPr lang="en-US" dirty="0" smtClean="0"/>
          </a:p>
          <a:p>
            <a:endParaRPr lang="en-US" dirty="0" smtClean="0"/>
          </a:p>
          <a:p>
            <a:r>
              <a:rPr lang="en-US" dirty="0" smtClean="0"/>
              <a:t>Discuss:</a:t>
            </a:r>
            <a:r>
              <a:rPr lang="en-US" baseline="0" dirty="0" smtClean="0"/>
              <a:t>	</a:t>
            </a:r>
          </a:p>
          <a:p>
            <a:pPr>
              <a:buFontTx/>
              <a:buChar char="-"/>
            </a:pPr>
            <a:r>
              <a:rPr lang="en-US" baseline="0" dirty="0" smtClean="0"/>
              <a:t>  Key components of the plan.  This is an excellent time to share the school’s academic strengths &amp; weaknesses with parents &amp; how we will need to all work together as partners to meet certain goals, both for the school and for each individual child.</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the development of the CIP.</a:t>
            </a:r>
            <a:endParaRPr lang="en-US" baseline="0" dirty="0" smtClean="0"/>
          </a:p>
          <a:p>
            <a:pPr>
              <a:buFontTx/>
              <a:buChar char="-"/>
            </a:pPr>
            <a:r>
              <a:rPr lang="en-US" baseline="0" dirty="0" smtClean="0"/>
              <a:t>  The process and timeline for the CIP committee’s work and how parents can give input.</a:t>
            </a:r>
          </a:p>
          <a:p>
            <a:pPr>
              <a:buFontTx/>
              <a:buChar char="-"/>
            </a:pPr>
            <a:r>
              <a:rPr lang="en-US" baseline="0" dirty="0" smtClean="0"/>
              <a:t>  Introduce parent representatives of the committee</a:t>
            </a:r>
          </a:p>
          <a:p>
            <a:pPr>
              <a:buFontTx/>
              <a:buChar char="-"/>
            </a:pPr>
            <a:r>
              <a:rPr lang="en-US" baseline="0" dirty="0" smtClean="0"/>
              <a:t>  Clearly state the process that is in place for </a:t>
            </a:r>
            <a:r>
              <a:rPr lang="en-US" u="sng" baseline="0" dirty="0" smtClean="0"/>
              <a:t>all</a:t>
            </a:r>
            <a:r>
              <a:rPr lang="en-US" u="none" baseline="0" dirty="0" smtClean="0"/>
              <a:t> Title I parents to have the opportunity  for input on the CIP.</a:t>
            </a:r>
          </a:p>
          <a:p>
            <a:pPr>
              <a:buFontTx/>
              <a:buChar char="-"/>
            </a:pPr>
            <a:r>
              <a:rPr lang="en-US" u="none" baseline="0" dirty="0" smtClean="0"/>
              <a:t>  Where parents can find a complete copy of the CIP at any time during the year.</a:t>
            </a:r>
          </a:p>
          <a:p>
            <a:pPr>
              <a:buFontTx/>
              <a:buNone/>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What is the CIP, and how can you be involved in its development?  </a:t>
            </a:r>
            <a:r>
              <a:rPr lang="en-US" b="0" u="none" baseline="0" dirty="0" smtClean="0"/>
              <a:t>(Parents should be able to discuss the process that is in place for their involvement in the development of the CIP.)</a:t>
            </a:r>
            <a:endParaRPr lang="en-US" b="1" u="sng"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8</a:t>
            </a:fld>
            <a:endParaRPr lang="en-US"/>
          </a:p>
        </p:txBody>
      </p:sp>
    </p:spTree>
    <p:extLst>
      <p:ext uri="{BB962C8B-B14F-4D97-AF65-F5344CB8AC3E}">
        <p14:creationId xmlns:p14="http://schemas.microsoft.com/office/powerpoint/2010/main" val="2419130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r>
              <a:rPr lang="en-US" dirty="0" smtClean="0"/>
              <a:t>Distribute</a:t>
            </a:r>
            <a:r>
              <a:rPr lang="en-US" baseline="0" dirty="0" smtClean="0"/>
              <a:t> the school’s Parental Involvement Plan (the Parental Involvement Section of the CIP).</a:t>
            </a:r>
          </a:p>
          <a:p>
            <a:pPr>
              <a:buFontTx/>
              <a:buNone/>
            </a:pPr>
            <a:endParaRPr lang="en-US" baseline="0" dirty="0" smtClean="0"/>
          </a:p>
          <a:p>
            <a:pPr>
              <a:buFontTx/>
              <a:buNone/>
            </a:pPr>
            <a:r>
              <a:rPr lang="en-US" baseline="0" dirty="0" smtClean="0"/>
              <a:t>Discuss:</a:t>
            </a:r>
          </a:p>
          <a:p>
            <a:pPr>
              <a:buFontTx/>
              <a:buNone/>
            </a:pPr>
            <a:r>
              <a:rPr lang="en-US" baseline="0" dirty="0" smtClean="0"/>
              <a:t>-  That the school’s parental involvement plan is a part of the CIP, designed to work with the other parts in increasing student achievement.</a:t>
            </a:r>
          </a:p>
          <a:p>
            <a:pPr>
              <a:buFontTx/>
              <a:buChar char="-"/>
            </a:pPr>
            <a:r>
              <a:rPr lang="en-US" baseline="0" dirty="0" smtClean="0"/>
              <a:t>  key components.  Emphasize the Building Capacity component and discuss all of the opportunities that will be available for parents this year.  Discuss </a:t>
            </a:r>
            <a:r>
              <a:rPr lang="en-US" u="sng" baseline="0" dirty="0" smtClean="0"/>
              <a:t>how</a:t>
            </a:r>
            <a:r>
              <a:rPr lang="en-US" baseline="0" dirty="0" smtClean="0"/>
              <a:t> you will be implementing all of the “</a:t>
            </a:r>
            <a:r>
              <a:rPr lang="en-US" baseline="0" dirty="0" err="1" smtClean="0"/>
              <a:t>shalls</a:t>
            </a:r>
            <a:r>
              <a:rPr lang="en-US" baseline="0" dirty="0" smtClean="0"/>
              <a:t>,” as these are required by law to be implemented.</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the development of the school’s Parental Involvement Plan</a:t>
            </a:r>
            <a:endParaRPr lang="en-US" baseline="0" dirty="0" smtClean="0"/>
          </a:p>
          <a:p>
            <a:pPr>
              <a:buFontTx/>
              <a:buChar char="-"/>
            </a:pPr>
            <a:r>
              <a:rPr lang="en-US" baseline="0" dirty="0" smtClean="0"/>
              <a:t>  The process and timeline for the plan’s development and how parents can give input.</a:t>
            </a:r>
          </a:p>
          <a:p>
            <a:pPr>
              <a:buFontTx/>
              <a:buChar char="-"/>
            </a:pPr>
            <a:r>
              <a:rPr lang="en-US" baseline="0" dirty="0" smtClean="0"/>
              <a:t>  Introduce parent representatives of appropriate committees</a:t>
            </a:r>
          </a:p>
          <a:p>
            <a:pPr>
              <a:buFontTx/>
              <a:buChar char="-"/>
            </a:pPr>
            <a:r>
              <a:rPr lang="en-US" baseline="0" dirty="0" smtClean="0"/>
              <a:t>  Clearly state the process that is in place for </a:t>
            </a:r>
            <a:r>
              <a:rPr lang="en-US" u="sng" baseline="0" dirty="0" smtClean="0"/>
              <a:t>all</a:t>
            </a:r>
            <a:r>
              <a:rPr lang="en-US" u="none" baseline="0" dirty="0" smtClean="0"/>
              <a:t> Title I parents to have the opportunity  for input on the plan.</a:t>
            </a:r>
          </a:p>
          <a:p>
            <a:pPr>
              <a:buFontTx/>
              <a:buChar char="-"/>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Did you receive a copy of your school’s Parental Involvement Plan, and do you know how you can be involved in its development?  </a:t>
            </a:r>
            <a:r>
              <a:rPr lang="en-US" b="0" u="none" baseline="0" dirty="0" smtClean="0"/>
              <a:t>(Parents should be able to discuss the process that is in place for their involvement in the development of their school’s Parental Involvement Plan.)</a:t>
            </a:r>
            <a:endParaRPr lang="en-US" b="1" u="sng" dirty="0" smtClean="0"/>
          </a:p>
          <a:p>
            <a:pPr>
              <a:buFontTx/>
              <a:buChar char="-"/>
            </a:pPr>
            <a:endParaRPr lang="en-US" baseline="0"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9</a:t>
            </a:fld>
            <a:endParaRPr lang="en-US"/>
          </a:p>
        </p:txBody>
      </p:sp>
    </p:spTree>
    <p:extLst>
      <p:ext uri="{BB962C8B-B14F-4D97-AF65-F5344CB8AC3E}">
        <p14:creationId xmlns:p14="http://schemas.microsoft.com/office/powerpoint/2010/main" val="4145366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Distribute the School-Parent Compact.</a:t>
            </a:r>
          </a:p>
          <a:p>
            <a:endParaRPr lang="en-US" dirty="0" smtClean="0"/>
          </a:p>
          <a:p>
            <a:r>
              <a:rPr lang="en-US" dirty="0" smtClean="0"/>
              <a:t>Discuss:</a:t>
            </a:r>
          </a:p>
          <a:p>
            <a:r>
              <a:rPr lang="en-US" dirty="0" smtClean="0"/>
              <a:t>-  The 3 components</a:t>
            </a:r>
            <a:r>
              <a:rPr lang="en-US" baseline="0" dirty="0" smtClean="0"/>
              <a:t> of the compact in detail.  This is a great opportunity to continue the discussion on how we need to work as partners to address the school’s goals, building upon the earlier discussion about the CIP and the school’s goals.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smtClean="0">
                <a:solidFill>
                  <a:schemeClr val="accent5">
                    <a:lumMod val="50000"/>
                  </a:schemeClr>
                </a:solidFill>
              </a:rPr>
              <a:t>-  That </a:t>
            </a:r>
            <a:r>
              <a:rPr lang="en-US" b="0" u="sng" baseline="0" dirty="0" smtClean="0">
                <a:solidFill>
                  <a:schemeClr val="accent5">
                    <a:lumMod val="50000"/>
                  </a:schemeClr>
                </a:solidFill>
              </a:rPr>
              <a:t>Title I parents have the right, by law, to be involved in the development/revision of the School-Parent Compact</a:t>
            </a:r>
            <a:endParaRPr lang="en-US" baseline="0" dirty="0" smtClean="0"/>
          </a:p>
          <a:p>
            <a:pPr>
              <a:buFontTx/>
              <a:buChar char="-"/>
            </a:pPr>
            <a:r>
              <a:rPr lang="en-US" baseline="0" dirty="0" smtClean="0"/>
              <a:t>  The timeline for the compact’s development/review/revision.</a:t>
            </a:r>
          </a:p>
          <a:p>
            <a:pPr>
              <a:buFontTx/>
              <a:buChar char="-"/>
            </a:pPr>
            <a:r>
              <a:rPr lang="en-US" baseline="0" dirty="0" smtClean="0"/>
              <a:t>  Clearly state the process that is in place for </a:t>
            </a:r>
            <a:r>
              <a:rPr lang="en-US" u="sng" baseline="0" dirty="0" smtClean="0"/>
              <a:t>all</a:t>
            </a:r>
            <a:r>
              <a:rPr lang="en-US" u="none" baseline="0" dirty="0" smtClean="0"/>
              <a:t> Title I parents to have the opportunity  for input on the compact.</a:t>
            </a:r>
          </a:p>
          <a:p>
            <a:pPr>
              <a:buFontTx/>
              <a:buChar char="-"/>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What is the School-Parent Compact, and do you know how you can be involved in developing or revising the compact?  </a:t>
            </a:r>
            <a:r>
              <a:rPr lang="en-US" b="0" u="none" baseline="0" dirty="0" smtClean="0"/>
              <a:t>(Parents should be able to discuss the process that is in place for their involvement in the development/revision of the School-Parent Compact.)</a:t>
            </a:r>
            <a:endParaRPr lang="en-US" b="1" u="sng" dirty="0" smtClean="0"/>
          </a:p>
          <a:p>
            <a:pPr>
              <a:buFontTx/>
              <a:buNone/>
            </a:pPr>
            <a:endParaRPr lang="en-US" baseline="0" dirty="0" smtClean="0"/>
          </a:p>
          <a:p>
            <a:pPr>
              <a:buFontTx/>
              <a:buChar char="-"/>
            </a:pPr>
            <a:endParaRPr lang="en-US" dirty="0" smtClean="0"/>
          </a:p>
          <a:p>
            <a:pPr>
              <a:buFontTx/>
              <a:buChar char="-"/>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10</a:t>
            </a:fld>
            <a:endParaRPr lang="en-US"/>
          </a:p>
        </p:txBody>
      </p:sp>
    </p:spTree>
    <p:extLst>
      <p:ext uri="{BB962C8B-B14F-4D97-AF65-F5344CB8AC3E}">
        <p14:creationId xmlns:p14="http://schemas.microsoft.com/office/powerpoint/2010/main" val="2050591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p>
          <a:p>
            <a:endParaRPr lang="en-US" dirty="0" smtClean="0"/>
          </a:p>
          <a:p>
            <a:pPr>
              <a:buFontTx/>
              <a:buChar char="-"/>
            </a:pPr>
            <a:r>
              <a:rPr lang="en-US" dirty="0" smtClean="0"/>
              <a:t>  Explain</a:t>
            </a:r>
            <a:r>
              <a:rPr lang="en-US" baseline="0" dirty="0" smtClean="0"/>
              <a:t> that </a:t>
            </a:r>
            <a:r>
              <a:rPr lang="en-US" u="sng" baseline="0" dirty="0" smtClean="0"/>
              <a:t>as Title I parents, they have the right, by law, to request the qualifications of their child’s teachers</a:t>
            </a:r>
            <a:r>
              <a:rPr lang="en-US" baseline="0" dirty="0" smtClean="0"/>
              <a:t>.</a:t>
            </a:r>
          </a:p>
          <a:p>
            <a:pPr>
              <a:buFontTx/>
              <a:buChar char="-"/>
            </a:pPr>
            <a:r>
              <a:rPr lang="en-US" baseline="0" dirty="0" smtClean="0"/>
              <a:t>  Explain the process/simple procedure for parents to make this request</a:t>
            </a:r>
          </a:p>
          <a:p>
            <a:pPr>
              <a:buFontTx/>
              <a:buChar char="-"/>
            </a:pPr>
            <a:r>
              <a:rPr lang="en-US" baseline="0" dirty="0" smtClean="0"/>
              <a:t>  Have extra copies of the request form available for all parents in attendance.  </a:t>
            </a:r>
          </a:p>
          <a:p>
            <a:pPr>
              <a:buFontTx/>
              <a:buChar char="-"/>
            </a:pPr>
            <a:r>
              <a:rPr lang="en-US" baseline="0" dirty="0" smtClean="0"/>
              <a:t>  Give them a contact person in case they have any questions.</a:t>
            </a:r>
          </a:p>
          <a:p>
            <a:pPr>
              <a:buFontTx/>
              <a:buChar cha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Char char="-"/>
              <a:tabLst/>
              <a:defRPr/>
            </a:pPr>
            <a:r>
              <a:rPr lang="en-US" u="none" baseline="0" dirty="0" smtClean="0"/>
              <a:t>  </a:t>
            </a:r>
            <a:r>
              <a:rPr lang="en-US" u="sng" baseline="0" dirty="0" smtClean="0"/>
              <a:t>Important</a:t>
            </a:r>
            <a:r>
              <a:rPr lang="en-US" u="none" baseline="0" dirty="0" smtClean="0"/>
              <a:t>:  Parents should leave the meeting being able to answer the following question:  </a:t>
            </a:r>
            <a:r>
              <a:rPr lang="en-US" b="1" u="none" baseline="0" dirty="0" smtClean="0"/>
              <a:t>Do you know the process for requesting the qualifications of your child’s teachers?  </a:t>
            </a:r>
            <a:r>
              <a:rPr lang="en-US" b="0" u="none" baseline="0" dirty="0" smtClean="0"/>
              <a:t>(Parents should be able to discuss the process that is in place for requesting teacher qualifications.)</a:t>
            </a:r>
            <a:endParaRPr lang="en-US" b="1" u="sng" dirty="0" smtClean="0"/>
          </a:p>
          <a:p>
            <a:pPr>
              <a:buFontTx/>
              <a:buNone/>
            </a:pP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11</a:t>
            </a:fld>
            <a:endParaRPr lang="en-US"/>
          </a:p>
        </p:txBody>
      </p:sp>
    </p:spTree>
    <p:extLst>
      <p:ext uri="{BB962C8B-B14F-4D97-AF65-F5344CB8AC3E}">
        <p14:creationId xmlns:p14="http://schemas.microsoft.com/office/powerpoint/2010/main" val="3295734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p>
          <a:p>
            <a:endParaRPr lang="en-US" dirty="0" smtClean="0"/>
          </a:p>
          <a:p>
            <a:pPr>
              <a:buFontTx/>
              <a:buChar char="-"/>
            </a:pPr>
            <a:r>
              <a:rPr lang="en-US" dirty="0" smtClean="0"/>
              <a:t>  Tell</a:t>
            </a:r>
            <a:r>
              <a:rPr lang="en-US" baseline="0" dirty="0" smtClean="0"/>
              <a:t> parents the number of teachers in the school who are currently Highly Qualified and the number not Highly Qualified.</a:t>
            </a:r>
          </a:p>
          <a:p>
            <a:pPr>
              <a:buFontTx/>
              <a:buChar char="-"/>
            </a:pPr>
            <a:endParaRPr lang="en-US" baseline="0" dirty="0" smtClean="0"/>
          </a:p>
          <a:p>
            <a:pPr>
              <a:buFontTx/>
              <a:buChar char="-"/>
            </a:pPr>
            <a:r>
              <a:rPr lang="en-US" baseline="0" dirty="0" smtClean="0"/>
              <a:t>  Explain the </a:t>
            </a:r>
            <a:r>
              <a:rPr lang="en-US" u="sng" baseline="0" dirty="0" smtClean="0"/>
              <a:t>NCLB requirement that Title I parents must be notified if</a:t>
            </a:r>
            <a:r>
              <a:rPr lang="en-US" sz="1200" u="sng" dirty="0" smtClean="0"/>
              <a:t> their child has been assigned to or taught for four or more consecutive weeks by a teacher who is not Highly Qualified.</a:t>
            </a:r>
            <a:r>
              <a:rPr lang="en-US" sz="1200" u="none" dirty="0" smtClean="0"/>
              <a:t>  </a:t>
            </a:r>
          </a:p>
          <a:p>
            <a:pPr>
              <a:buFontTx/>
              <a:buChar char="-"/>
            </a:pPr>
            <a:endParaRPr lang="en-US" sz="1200" u="none" dirty="0" smtClean="0"/>
          </a:p>
          <a:p>
            <a:pPr>
              <a:buFontTx/>
              <a:buChar char="-"/>
            </a:pPr>
            <a:r>
              <a:rPr lang="en-US" sz="1200" u="none" dirty="0" smtClean="0"/>
              <a:t>  Clearly state the process</a:t>
            </a:r>
            <a:r>
              <a:rPr lang="en-US" sz="1200" u="none" baseline="0" dirty="0" smtClean="0"/>
              <a:t> that is in place for notifying parents.</a:t>
            </a:r>
            <a:endParaRPr lang="en-US" sz="1200" u="none" dirty="0" smtClean="0"/>
          </a:p>
          <a:p>
            <a:pPr>
              <a:buFontTx/>
              <a:buChar char="-"/>
            </a:pPr>
            <a:endParaRPr lang="en-US" sz="1200" u="non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u="sng" baseline="0" dirty="0" smtClean="0"/>
              <a:t>Important</a:t>
            </a:r>
            <a:r>
              <a:rPr lang="en-US" u="none" baseline="0" dirty="0" smtClean="0"/>
              <a:t>:  Parents should leave the meeting being able to answer the following question:  </a:t>
            </a:r>
            <a:r>
              <a:rPr lang="en-US" b="1" u="none" baseline="0" dirty="0" smtClean="0"/>
              <a:t>How will you be notified if your child’s teacher is not Highly Qualified?  </a:t>
            </a:r>
            <a:r>
              <a:rPr lang="en-US" b="0" u="none" baseline="0" dirty="0" smtClean="0"/>
              <a:t>(Parents should be able to discuss the process that is in place for notifying parents if there child is assigned to or taught for four or more consecutive weeks by a teacher who is not Highly Qualified.)  </a:t>
            </a:r>
            <a:endParaRPr lang="en-US" u="sng"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12</a:t>
            </a:fld>
            <a:endParaRPr lang="en-US"/>
          </a:p>
        </p:txBody>
      </p:sp>
    </p:spTree>
    <p:extLst>
      <p:ext uri="{BB962C8B-B14F-4D97-AF65-F5344CB8AC3E}">
        <p14:creationId xmlns:p14="http://schemas.microsoft.com/office/powerpoint/2010/main" val="41977226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Discuss:</a:t>
            </a:r>
          </a:p>
          <a:p>
            <a:endParaRPr lang="en-US" dirty="0" smtClean="0"/>
          </a:p>
          <a:p>
            <a:pPr>
              <a:buFontTx/>
              <a:buChar char="-"/>
            </a:pPr>
            <a:r>
              <a:rPr lang="en-US" baseline="0" dirty="0" smtClean="0"/>
              <a:t>  That the annual evaluation of the parental involvement plan is an ESSA requirement</a:t>
            </a:r>
          </a:p>
          <a:p>
            <a:pPr>
              <a:buFontTx/>
              <a:buChar char="-"/>
            </a:pPr>
            <a:r>
              <a:rPr lang="en-US" baseline="0" dirty="0" smtClean="0"/>
              <a:t>  The requirements for the evaluation.  Emphasize that the purpose of the evaluation is to ultimately improve the academic quality of the school.</a:t>
            </a:r>
          </a:p>
          <a:p>
            <a:pPr>
              <a:buFontTx/>
              <a:buChar char="-"/>
            </a:pPr>
            <a:r>
              <a:rPr lang="en-US" baseline="0" dirty="0" smtClean="0"/>
              <a:t>  Clearly state the process and timeline that is in place for conducting the annual evaluation and how </a:t>
            </a:r>
            <a:r>
              <a:rPr lang="en-US" u="sng" baseline="0" dirty="0" smtClean="0"/>
              <a:t>all</a:t>
            </a:r>
            <a:r>
              <a:rPr lang="en-US" u="none" baseline="0" dirty="0" smtClean="0"/>
              <a:t> Title I parents have the opportunity for input and that their input is needed by the LEA and school.</a:t>
            </a:r>
          </a:p>
          <a:p>
            <a:pPr>
              <a:buFontTx/>
              <a:buChar char="-"/>
            </a:pPr>
            <a:endParaRPr lang="en-US" u="none" baseline="0" dirty="0" smtClean="0"/>
          </a:p>
          <a:p>
            <a:pPr>
              <a:buFontTx/>
              <a:buNone/>
            </a:pPr>
            <a:r>
              <a:rPr lang="en-US" u="sng" baseline="0" dirty="0" smtClean="0"/>
              <a:t>Important</a:t>
            </a:r>
            <a:r>
              <a:rPr lang="en-US" u="none" baseline="0" dirty="0" smtClean="0"/>
              <a:t>:  Parents should leave the meeting being able to answer the following question:  </a:t>
            </a:r>
            <a:r>
              <a:rPr lang="en-US" b="1" u="none" baseline="0" dirty="0" smtClean="0"/>
              <a:t>What is the process for you to be involved in the annual evaluation of your LEA’s Parental Involvement plan.  </a:t>
            </a:r>
            <a:r>
              <a:rPr lang="en-US" b="0" u="none" baseline="0" dirty="0" smtClean="0"/>
              <a:t>(Parents should be able to discuss the process that is in place for their involvement.  </a:t>
            </a:r>
            <a:endParaRPr lang="en-US" baseline="0" dirty="0" smtClean="0"/>
          </a:p>
          <a:p>
            <a:pPr>
              <a:buFontTx/>
              <a:buChar cha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13</a:t>
            </a:fld>
            <a:endParaRPr lang="en-US"/>
          </a:p>
        </p:txBody>
      </p:sp>
    </p:spTree>
    <p:extLst>
      <p:ext uri="{BB962C8B-B14F-4D97-AF65-F5344CB8AC3E}">
        <p14:creationId xmlns:p14="http://schemas.microsoft.com/office/powerpoint/2010/main" val="15449869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08347E8-4C94-4524-B6A1-5625C6192120}" type="slidenum">
              <a:rPr lang="en-US" smtClean="0"/>
              <a:pPr/>
              <a:t>14</a:t>
            </a:fld>
            <a:endParaRPr lang="en-US"/>
          </a:p>
        </p:txBody>
      </p:sp>
    </p:spTree>
    <p:extLst>
      <p:ext uri="{BB962C8B-B14F-4D97-AF65-F5344CB8AC3E}">
        <p14:creationId xmlns:p14="http://schemas.microsoft.com/office/powerpoint/2010/main" val="599957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 sure to document all responses and questions.</a:t>
            </a:r>
            <a:endParaRPr lang="en-US" dirty="0"/>
          </a:p>
        </p:txBody>
      </p:sp>
      <p:sp>
        <p:nvSpPr>
          <p:cNvPr id="4" name="Slide Number Placeholder 3"/>
          <p:cNvSpPr>
            <a:spLocks noGrp="1"/>
          </p:cNvSpPr>
          <p:nvPr>
            <p:ph type="sldNum" sz="quarter" idx="10"/>
          </p:nvPr>
        </p:nvSpPr>
        <p:spPr/>
        <p:txBody>
          <a:bodyPr/>
          <a:lstStyle/>
          <a:p>
            <a:fld id="{408347E8-4C94-4524-B6A1-5625C6192120}" type="slidenum">
              <a:rPr lang="en-US" smtClean="0"/>
              <a:pPr/>
              <a:t>15</a:t>
            </a:fld>
            <a:endParaRPr lang="en-US"/>
          </a:p>
        </p:txBody>
      </p:sp>
    </p:spTree>
    <p:extLst>
      <p:ext uri="{BB962C8B-B14F-4D97-AF65-F5344CB8AC3E}">
        <p14:creationId xmlns:p14="http://schemas.microsoft.com/office/powerpoint/2010/main" val="193048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4648200"/>
            <a:ext cx="7772400" cy="857250"/>
          </a:xfrm>
        </p:spPr>
        <p:txBody>
          <a:bodyPr/>
          <a:lstStyle>
            <a:lvl1pPr algn="ctr">
              <a:defRPr>
                <a:solidFill>
                  <a:schemeClr val="tx1"/>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371600" y="5595938"/>
            <a:ext cx="6400800" cy="609600"/>
          </a:xfrm>
        </p:spPr>
        <p:txBody>
          <a:bodyPr/>
          <a:lstStyle>
            <a:lvl1pPr marL="0" indent="0" algn="ctr">
              <a:buFontTx/>
              <a:buNone/>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a:xfrm>
            <a:off x="457200" y="6305550"/>
            <a:ext cx="2133600" cy="476250"/>
          </a:xfrm>
        </p:spPr>
        <p:txBody>
          <a:bodyPr/>
          <a:lstStyle>
            <a:lvl1pPr>
              <a:defRPr/>
            </a:lvl1pPr>
          </a:lstStyle>
          <a:p>
            <a:fld id="{162A3ABD-3705-4FD6-8EAD-A151FF43BD72}" type="datetimeFigureOut">
              <a:rPr lang="en-US" smtClean="0"/>
              <a:pPr/>
              <a:t>11/28/2023</a:t>
            </a:fld>
            <a:endParaRPr lang="en-US"/>
          </a:p>
        </p:txBody>
      </p:sp>
      <p:sp>
        <p:nvSpPr>
          <p:cNvPr id="3077" name="Rectangle 5"/>
          <p:cNvSpPr>
            <a:spLocks noGrp="1" noChangeArrowheads="1"/>
          </p:cNvSpPr>
          <p:nvPr>
            <p:ph type="ftr" sz="quarter" idx="3"/>
          </p:nvPr>
        </p:nvSpPr>
        <p:spPr>
          <a:xfrm>
            <a:off x="3124200" y="6305550"/>
            <a:ext cx="2895600" cy="476250"/>
          </a:xfrm>
        </p:spPr>
        <p:txBody>
          <a:bodyPr/>
          <a:lstStyle>
            <a:lvl1pPr>
              <a:defRPr/>
            </a:lvl1pPr>
          </a:lstStyle>
          <a:p>
            <a:endParaRPr lang="en-US"/>
          </a:p>
        </p:txBody>
      </p:sp>
      <p:sp>
        <p:nvSpPr>
          <p:cNvPr id="3078" name="Rectangle 6"/>
          <p:cNvSpPr>
            <a:spLocks noGrp="1" noChangeArrowheads="1"/>
          </p:cNvSpPr>
          <p:nvPr>
            <p:ph type="sldNum" sz="quarter" idx="4"/>
          </p:nvPr>
        </p:nvSpPr>
        <p:spPr>
          <a:xfrm>
            <a:off x="6553200" y="6305550"/>
            <a:ext cx="2133600" cy="476250"/>
          </a:xfrm>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62A3ABD-3705-4FD6-8EAD-A151FF43BD72}" type="datetimeFigureOut">
              <a:rPr lang="en-US" smtClean="0"/>
              <a:pPr/>
              <a:t>11/28/2023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9FBB3C-1BFD-4187-BD62-936DA994E2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61722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162A3ABD-3705-4FD6-8EAD-A151FF43BD72}" type="datetimeFigureOut">
              <a:rPr lang="en-US" smtClean="0"/>
              <a:pPr/>
              <a:t>11/28/2023</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59FBB3C-1BFD-4187-BD62-936DA994E2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3600">
          <a:solidFill>
            <a:schemeClr val="bg1"/>
          </a:solidFill>
          <a:latin typeface="+mj-lt"/>
          <a:ea typeface="+mj-ea"/>
          <a:cs typeface="+mj-cs"/>
        </a:defRPr>
      </a:lvl1pPr>
      <a:lvl2pPr algn="l" rtl="0" eaLnBrk="1" fontAlgn="base" hangingPunct="1">
        <a:spcBef>
          <a:spcPct val="0"/>
        </a:spcBef>
        <a:spcAft>
          <a:spcPct val="0"/>
        </a:spcAft>
        <a:defRPr sz="3600">
          <a:solidFill>
            <a:schemeClr val="bg1"/>
          </a:solidFill>
          <a:latin typeface="Arial" charset="0"/>
          <a:cs typeface="Arial" charset="0"/>
        </a:defRPr>
      </a:lvl2pPr>
      <a:lvl3pPr algn="l" rtl="0" eaLnBrk="1" fontAlgn="base" hangingPunct="1">
        <a:spcBef>
          <a:spcPct val="0"/>
        </a:spcBef>
        <a:spcAft>
          <a:spcPct val="0"/>
        </a:spcAft>
        <a:defRPr sz="3600">
          <a:solidFill>
            <a:schemeClr val="bg1"/>
          </a:solidFill>
          <a:latin typeface="Arial" charset="0"/>
          <a:cs typeface="Arial" charset="0"/>
        </a:defRPr>
      </a:lvl3pPr>
      <a:lvl4pPr algn="l" rtl="0" eaLnBrk="1" fontAlgn="base" hangingPunct="1">
        <a:spcBef>
          <a:spcPct val="0"/>
        </a:spcBef>
        <a:spcAft>
          <a:spcPct val="0"/>
        </a:spcAft>
        <a:defRPr sz="3600">
          <a:solidFill>
            <a:schemeClr val="bg1"/>
          </a:solidFill>
          <a:latin typeface="Arial" charset="0"/>
          <a:cs typeface="Arial" charset="0"/>
        </a:defRPr>
      </a:lvl4pPr>
      <a:lvl5pPr algn="l" rtl="0" eaLnBrk="1" fontAlgn="base" hangingPunct="1">
        <a:spcBef>
          <a:spcPct val="0"/>
        </a:spcBef>
        <a:spcAft>
          <a:spcPct val="0"/>
        </a:spcAft>
        <a:defRPr sz="3600">
          <a:solidFill>
            <a:schemeClr val="bg1"/>
          </a:solidFill>
          <a:latin typeface="Arial" charset="0"/>
          <a:cs typeface="Arial" charset="0"/>
        </a:defRPr>
      </a:lvl5pPr>
      <a:lvl6pPr marL="457200" algn="l" rtl="0" eaLnBrk="1" fontAlgn="base" hangingPunct="1">
        <a:spcBef>
          <a:spcPct val="0"/>
        </a:spcBef>
        <a:spcAft>
          <a:spcPct val="0"/>
        </a:spcAft>
        <a:defRPr sz="3600">
          <a:solidFill>
            <a:schemeClr val="bg1"/>
          </a:solidFill>
          <a:latin typeface="Arial" charset="0"/>
          <a:cs typeface="Arial" charset="0"/>
        </a:defRPr>
      </a:lvl6pPr>
      <a:lvl7pPr marL="914400" algn="l" rtl="0" eaLnBrk="1" fontAlgn="base" hangingPunct="1">
        <a:spcBef>
          <a:spcPct val="0"/>
        </a:spcBef>
        <a:spcAft>
          <a:spcPct val="0"/>
        </a:spcAft>
        <a:defRPr sz="3600">
          <a:solidFill>
            <a:schemeClr val="bg1"/>
          </a:solidFill>
          <a:latin typeface="Arial" charset="0"/>
          <a:cs typeface="Arial" charset="0"/>
        </a:defRPr>
      </a:lvl7pPr>
      <a:lvl8pPr marL="1371600" algn="l" rtl="0" eaLnBrk="1" fontAlgn="base" hangingPunct="1">
        <a:spcBef>
          <a:spcPct val="0"/>
        </a:spcBef>
        <a:spcAft>
          <a:spcPct val="0"/>
        </a:spcAft>
        <a:defRPr sz="3600">
          <a:solidFill>
            <a:schemeClr val="bg1"/>
          </a:solidFill>
          <a:latin typeface="Arial" charset="0"/>
          <a:cs typeface="Arial" charset="0"/>
        </a:defRPr>
      </a:lvl8pPr>
      <a:lvl9pPr marL="1828800" algn="l" rtl="0" eaLnBrk="1" fontAlgn="base" hangingPunct="1">
        <a:spcBef>
          <a:spcPct val="0"/>
        </a:spcBef>
        <a:spcAft>
          <a:spcPct val="0"/>
        </a:spcAft>
        <a:defRPr sz="3600">
          <a:solidFill>
            <a:schemeClr val="bg1"/>
          </a:solidFill>
          <a:latin typeface="Arial" charset="0"/>
          <a:cs typeface="Arial" charset="0"/>
        </a:defRPr>
      </a:lvl9pPr>
    </p:titleStyle>
    <p:bodyStyle>
      <a:lvl1pPr marL="342900" indent="-342900" algn="l" rtl="0" eaLnBrk="1" fontAlgn="base" hangingPunct="1">
        <a:spcBef>
          <a:spcPct val="20000"/>
        </a:spcBef>
        <a:spcAft>
          <a:spcPct val="0"/>
        </a:spcAft>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cs typeface="+mn-cs"/>
        </a:defRPr>
      </a:lvl2pPr>
      <a:lvl3pPr marL="1143000" indent="-228600" algn="l" rtl="0" eaLnBrk="1" fontAlgn="base" hangingPunct="1">
        <a:spcBef>
          <a:spcPct val="20000"/>
        </a:spcBef>
        <a:spcAft>
          <a:spcPct val="0"/>
        </a:spcAft>
        <a:buChar char="•"/>
        <a:defRPr>
          <a:solidFill>
            <a:schemeClr val="tx1"/>
          </a:solidFill>
          <a:latin typeface="+mn-lt"/>
          <a:cs typeface="+mn-cs"/>
        </a:defRPr>
      </a:lvl3pPr>
      <a:lvl4pPr marL="1600200" indent="-228600" algn="l" rtl="0" eaLnBrk="1" fontAlgn="base" hangingPunct="1">
        <a:spcBef>
          <a:spcPct val="20000"/>
        </a:spcBef>
        <a:spcAft>
          <a:spcPct val="0"/>
        </a:spcAft>
        <a:buChar char="–"/>
        <a:defRPr sz="16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Parma Middle School</a:t>
            </a:r>
            <a:endParaRPr lang="en-US" dirty="0"/>
          </a:p>
        </p:txBody>
      </p:sp>
      <p:sp>
        <p:nvSpPr>
          <p:cNvPr id="3" name="Content Placeholder 2"/>
          <p:cNvSpPr>
            <a:spLocks noGrp="1"/>
          </p:cNvSpPr>
          <p:nvPr>
            <p:ph idx="1"/>
          </p:nvPr>
        </p:nvSpPr>
        <p:spPr>
          <a:xfrm>
            <a:off x="228600" y="1600200"/>
            <a:ext cx="8686800" cy="5105400"/>
          </a:xfrm>
        </p:spPr>
        <p:txBody>
          <a:bodyPr/>
          <a:lstStyle/>
          <a:p>
            <a:pPr marL="0" indent="0">
              <a:buNone/>
            </a:pPr>
            <a:r>
              <a:rPr lang="en-US" sz="2600" b="1" dirty="0" smtClean="0"/>
              <a:t>This presentation is for the Annual Title I Parent Meeting required to be held annually.</a:t>
            </a:r>
          </a:p>
          <a:p>
            <a:pPr marL="0" indent="0">
              <a:buNone/>
            </a:pPr>
            <a:endParaRPr lang="en-US" sz="1000" b="1" dirty="0"/>
          </a:p>
          <a:p>
            <a:pPr marL="0" indent="0">
              <a:buNone/>
            </a:pPr>
            <a:r>
              <a:rPr lang="en-US" sz="2600" b="1" dirty="0" smtClean="0"/>
              <a:t>This and other data and plans are available on our district website under Special Interests / Federal Programs</a:t>
            </a:r>
            <a:r>
              <a:rPr lang="en-US" sz="2600" b="1" dirty="0"/>
              <a:t> </a:t>
            </a:r>
            <a:r>
              <a:rPr lang="en-US" sz="2600" b="1" dirty="0" smtClean="0"/>
              <a:t>as well as the school web page.</a:t>
            </a:r>
          </a:p>
          <a:p>
            <a:pPr marL="0" indent="0">
              <a:buNone/>
            </a:pPr>
            <a:endParaRPr lang="en-US" sz="1000" b="1" dirty="0"/>
          </a:p>
          <a:p>
            <a:pPr marL="0" indent="0">
              <a:buNone/>
            </a:pPr>
            <a:r>
              <a:rPr lang="en-US" sz="2600" b="1" dirty="0" smtClean="0"/>
              <a:t>Do not hesitate to contact the Middle School or Federal Programs office if you have questions. </a:t>
            </a:r>
            <a:endParaRPr lang="en-US" sz="2600" b="1" dirty="0"/>
          </a:p>
        </p:txBody>
      </p:sp>
    </p:spTree>
    <p:extLst>
      <p:ext uri="{BB962C8B-B14F-4D97-AF65-F5344CB8AC3E}">
        <p14:creationId xmlns:p14="http://schemas.microsoft.com/office/powerpoint/2010/main" val="31126803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105400"/>
            <a:ext cx="7772400" cy="857250"/>
          </a:xfrm>
        </p:spPr>
        <p:txBody>
          <a:bodyPr/>
          <a:lstStyle/>
          <a:p>
            <a:r>
              <a:rPr lang="en-US" sz="3200" dirty="0" smtClean="0"/>
              <a:t>Welcome to the </a:t>
            </a:r>
            <a:br>
              <a:rPr lang="en-US" sz="3200" dirty="0" smtClean="0"/>
            </a:br>
            <a:r>
              <a:rPr lang="en-US" sz="3200" dirty="0" smtClean="0"/>
              <a:t>Annual Meeting of Title I Parents</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5486400" cy="1143000"/>
          </a:xfrm>
          <a:ln>
            <a:noFill/>
          </a:ln>
        </p:spPr>
        <p:txBody>
          <a:bodyPr/>
          <a:lstStyle/>
          <a:p>
            <a:r>
              <a:rPr lang="en-US" sz="4400" dirty="0" smtClean="0"/>
              <a:t>Why are we here?</a:t>
            </a:r>
            <a:endParaRPr lang="en-US" sz="4400" dirty="0"/>
          </a:p>
        </p:txBody>
      </p:sp>
      <p:sp>
        <p:nvSpPr>
          <p:cNvPr id="3" name="Content Placeholder 2"/>
          <p:cNvSpPr>
            <a:spLocks noGrp="1"/>
          </p:cNvSpPr>
          <p:nvPr>
            <p:ph idx="1"/>
          </p:nvPr>
        </p:nvSpPr>
        <p:spPr>
          <a:xfrm>
            <a:off x="23648" y="1813034"/>
            <a:ext cx="8915400" cy="5029200"/>
          </a:xfrm>
        </p:spPr>
        <p:txBody>
          <a:bodyPr/>
          <a:lstStyle/>
          <a:p>
            <a:r>
              <a:rPr lang="en-US" sz="3200" dirty="0" smtClean="0"/>
              <a:t>The </a:t>
            </a:r>
            <a:r>
              <a:rPr lang="en-US" sz="3200" i="1" dirty="0" smtClean="0"/>
              <a:t>Every School Succeeds Act </a:t>
            </a:r>
            <a:r>
              <a:rPr lang="en-US" sz="3200" dirty="0" smtClean="0"/>
              <a:t>requires that each Title I School hold an Annual Meeting of Title I parents for the purpose of…</a:t>
            </a:r>
          </a:p>
          <a:p>
            <a:pPr>
              <a:buNone/>
            </a:pPr>
            <a:endParaRPr lang="en-US" sz="1600" dirty="0" smtClean="0"/>
          </a:p>
          <a:p>
            <a:pPr lvl="1"/>
            <a:r>
              <a:rPr lang="en-US" sz="3200" dirty="0" smtClean="0"/>
              <a:t>Informing you of your school’s participation in Title I</a:t>
            </a:r>
          </a:p>
          <a:p>
            <a:pPr lvl="1"/>
            <a:r>
              <a:rPr lang="en-US" sz="3200" dirty="0" smtClean="0"/>
              <a:t>Explaining the requirements of Title I</a:t>
            </a:r>
          </a:p>
          <a:p>
            <a:pPr lvl="1"/>
            <a:r>
              <a:rPr lang="en-US" sz="3200" dirty="0" smtClean="0"/>
              <a:t>Explaining your rights as parents to be involved</a:t>
            </a:r>
          </a:p>
          <a:p>
            <a:pPr lvl="1">
              <a:buNone/>
            </a:pPr>
            <a:endParaRPr lang="en-US" sz="1800" dirty="0" smtClean="0"/>
          </a:p>
          <a:p>
            <a:pPr>
              <a:buNone/>
            </a:pPr>
            <a:r>
              <a:rPr lang="en-US" sz="2200" dirty="0" smtClean="0"/>
              <a:t>		</a:t>
            </a:r>
            <a:endParaRPr lang="en-US" sz="2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5562600" cy="1143000"/>
          </a:xfrm>
        </p:spPr>
        <p:txBody>
          <a:bodyPr/>
          <a:lstStyle/>
          <a:p>
            <a:r>
              <a:rPr lang="en-US" sz="3400" dirty="0" smtClean="0"/>
              <a:t>What you will learn…</a:t>
            </a:r>
            <a:endParaRPr lang="en-US" sz="3400" dirty="0"/>
          </a:p>
        </p:txBody>
      </p:sp>
      <p:sp>
        <p:nvSpPr>
          <p:cNvPr id="3" name="Content Placeholder 2"/>
          <p:cNvSpPr>
            <a:spLocks noGrp="1"/>
          </p:cNvSpPr>
          <p:nvPr>
            <p:ph idx="1"/>
          </p:nvPr>
        </p:nvSpPr>
        <p:spPr>
          <a:xfrm>
            <a:off x="685800" y="2209800"/>
            <a:ext cx="8001000" cy="4114800"/>
          </a:xfrm>
        </p:spPr>
        <p:txBody>
          <a:bodyPr/>
          <a:lstStyle/>
          <a:p>
            <a:r>
              <a:rPr lang="en-US" sz="3200" dirty="0" smtClean="0"/>
              <a:t>What does it mean to be a Title I school?</a:t>
            </a:r>
          </a:p>
          <a:p>
            <a:r>
              <a:rPr lang="en-US" sz="3200" dirty="0" smtClean="0"/>
              <a:t>What is the1% Set-Aside for parental involvement?</a:t>
            </a:r>
          </a:p>
          <a:p>
            <a:r>
              <a:rPr lang="en-US" sz="3200" dirty="0" smtClean="0"/>
              <a:t>What is a CIP?</a:t>
            </a:r>
          </a:p>
          <a:p>
            <a:r>
              <a:rPr lang="en-US" sz="3200" dirty="0" smtClean="0"/>
              <a:t>What is the School-Parent Compact?</a:t>
            </a:r>
          </a:p>
          <a:p>
            <a:r>
              <a:rPr lang="en-US" sz="3200" dirty="0" smtClean="0"/>
              <a:t>How do I request the qualifications of my child’s teacher(s)?</a:t>
            </a:r>
          </a:p>
          <a:p>
            <a:endParaRPr lang="en-US" sz="3200" dirty="0" smtClean="0"/>
          </a:p>
          <a:p>
            <a:pPr>
              <a:buNone/>
            </a:pPr>
            <a:endParaRPr lang="en-US" sz="3200" dirty="0" smtClean="0"/>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38200" y="4343400"/>
            <a:ext cx="7086600" cy="1143000"/>
          </a:xfrm>
          <a:prstGeom prst="roundRect">
            <a:avLst/>
          </a:prstGeom>
          <a:solidFill>
            <a:srgbClr val="F9FB9B">
              <a:alpha val="3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81000" y="609600"/>
            <a:ext cx="5638800" cy="1143000"/>
          </a:xfrm>
        </p:spPr>
        <p:txBody>
          <a:bodyPr/>
          <a:lstStyle/>
          <a:p>
            <a:r>
              <a:rPr lang="en-US" sz="3400" dirty="0" smtClean="0"/>
              <a:t>What you will learn…</a:t>
            </a:r>
            <a:br>
              <a:rPr lang="en-US" sz="3400" dirty="0" smtClean="0"/>
            </a:br>
            <a:r>
              <a:rPr lang="en-US" sz="2400" i="1" dirty="0" smtClean="0"/>
              <a:t>(Continued)</a:t>
            </a:r>
            <a:endParaRPr lang="en-US" sz="2400" i="1" dirty="0"/>
          </a:p>
        </p:txBody>
      </p:sp>
      <p:sp>
        <p:nvSpPr>
          <p:cNvPr id="3" name="Content Placeholder 2"/>
          <p:cNvSpPr>
            <a:spLocks noGrp="1"/>
          </p:cNvSpPr>
          <p:nvPr>
            <p:ph idx="1"/>
          </p:nvPr>
        </p:nvSpPr>
        <p:spPr>
          <a:xfrm>
            <a:off x="609600" y="2057400"/>
            <a:ext cx="7924800" cy="4038601"/>
          </a:xfrm>
          <a:ln>
            <a:noFill/>
          </a:ln>
        </p:spPr>
        <p:txBody>
          <a:bodyPr/>
          <a:lstStyle/>
          <a:p>
            <a:pPr>
              <a:buNone/>
            </a:pPr>
            <a:endParaRPr lang="en-US" sz="500" dirty="0" smtClean="0"/>
          </a:p>
          <a:p>
            <a:pPr>
              <a:buNone/>
            </a:pPr>
            <a:endParaRPr lang="en-US" sz="500" dirty="0" smtClean="0"/>
          </a:p>
          <a:p>
            <a:pPr>
              <a:buNone/>
            </a:pPr>
            <a:endParaRPr lang="en-US" sz="500" dirty="0" smtClean="0"/>
          </a:p>
          <a:p>
            <a:r>
              <a:rPr lang="en-US" sz="2800" dirty="0" smtClean="0"/>
              <a:t>How will I be notified if my child is taught by a teacher who is not Highly Qualified?</a:t>
            </a:r>
          </a:p>
          <a:p>
            <a:r>
              <a:rPr lang="en-US" sz="2800" dirty="0" smtClean="0"/>
              <a:t>How is the Annual Evaluation of the Parental </a:t>
            </a:r>
          </a:p>
          <a:p>
            <a:pPr>
              <a:buNone/>
            </a:pPr>
            <a:r>
              <a:rPr lang="en-US" sz="2800" dirty="0" smtClean="0"/>
              <a:t>	Involvement Plan conducted?</a:t>
            </a:r>
          </a:p>
          <a:p>
            <a:r>
              <a:rPr lang="en-US" sz="2800" dirty="0" smtClean="0"/>
              <a:t>How can I be involved in all of these things </a:t>
            </a:r>
          </a:p>
          <a:p>
            <a:pPr>
              <a:buNone/>
            </a:pPr>
            <a:r>
              <a:rPr lang="en-US" sz="2800" dirty="0" smtClean="0"/>
              <a:t>	I’m learning about</a:t>
            </a:r>
            <a:r>
              <a:rPr lang="en-US" dirty="0" smtClean="0"/>
              <a:t>?</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3200" dirty="0" smtClean="0"/>
              <a:t>What does it mean to be a Title I School?</a:t>
            </a:r>
            <a:endParaRPr lang="en-US" sz="3200" dirty="0"/>
          </a:p>
        </p:txBody>
      </p:sp>
      <p:sp>
        <p:nvSpPr>
          <p:cNvPr id="3" name="Content Placeholder 2"/>
          <p:cNvSpPr>
            <a:spLocks noGrp="1"/>
          </p:cNvSpPr>
          <p:nvPr>
            <p:ph idx="1"/>
          </p:nvPr>
        </p:nvSpPr>
        <p:spPr>
          <a:xfrm>
            <a:off x="76200" y="1676400"/>
            <a:ext cx="8686800" cy="4830763"/>
          </a:xfrm>
        </p:spPr>
        <p:txBody>
          <a:bodyPr/>
          <a:lstStyle/>
          <a:p>
            <a:r>
              <a:rPr lang="en-US" sz="2800" dirty="0" smtClean="0"/>
              <a:t>Being a Title I school means receiving federal funding (Title I dollars) to </a:t>
            </a:r>
            <a:r>
              <a:rPr lang="en-US" sz="2800" u="sng" dirty="0" smtClean="0"/>
              <a:t>supplement</a:t>
            </a:r>
            <a:r>
              <a:rPr lang="en-US" sz="2800" dirty="0" smtClean="0"/>
              <a:t> the school’s existing programs.  These dollars are used for…</a:t>
            </a:r>
          </a:p>
          <a:p>
            <a:pPr lvl="1"/>
            <a:r>
              <a:rPr lang="en-US" sz="2400" dirty="0" smtClean="0"/>
              <a:t>Identifying students experiencing academic difficulties and providing timely assistance to help these student’s meet the State’s challenging content standards.</a:t>
            </a:r>
          </a:p>
          <a:p>
            <a:pPr lvl="1"/>
            <a:r>
              <a:rPr lang="en-US" sz="2400" dirty="0" smtClean="0"/>
              <a:t>Purchasing supplemental staff/programs/materials/supplies</a:t>
            </a:r>
          </a:p>
          <a:p>
            <a:pPr lvl="1"/>
            <a:r>
              <a:rPr lang="en-US" sz="2400" dirty="0" smtClean="0"/>
              <a:t>Conducting parental Involvement meetings/trainings/activities</a:t>
            </a:r>
          </a:p>
          <a:p>
            <a:pPr lvl="1"/>
            <a:r>
              <a:rPr lang="en-US" sz="2400" dirty="0" smtClean="0"/>
              <a:t>Recruiting/Hiring/Retaining Highly Qualified Teachers</a:t>
            </a:r>
          </a:p>
          <a:p>
            <a:pPr lvl="1">
              <a:buNone/>
            </a:pPr>
            <a:endParaRPr lang="en-US" sz="2600" dirty="0" smtClean="0"/>
          </a:p>
          <a:p>
            <a:endParaRPr lang="en-US" sz="2600" dirty="0" smtClean="0"/>
          </a:p>
          <a:p>
            <a:pPr>
              <a:buNone/>
            </a:pPr>
            <a:endParaRPr lang="en-US" sz="2600" dirty="0" smtClean="0"/>
          </a:p>
          <a:p>
            <a:pPr>
              <a:buNone/>
            </a:pPr>
            <a:endParaRPr lang="en-US" sz="2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6172200" cy="1143000"/>
          </a:xfrm>
        </p:spPr>
        <p:txBody>
          <a:bodyPr/>
          <a:lstStyle/>
          <a:p>
            <a:r>
              <a:rPr lang="en-US" sz="3200" dirty="0" smtClean="0"/>
              <a:t>What is the LEA Title I Plan?</a:t>
            </a:r>
            <a:endParaRPr lang="en-US" sz="3200" dirty="0"/>
          </a:p>
        </p:txBody>
      </p:sp>
      <p:sp>
        <p:nvSpPr>
          <p:cNvPr id="3" name="Content Placeholder 2"/>
          <p:cNvSpPr>
            <a:spLocks noGrp="1"/>
          </p:cNvSpPr>
          <p:nvPr>
            <p:ph idx="1"/>
          </p:nvPr>
        </p:nvSpPr>
        <p:spPr>
          <a:xfrm>
            <a:off x="228600" y="1828800"/>
            <a:ext cx="8534400" cy="4876800"/>
          </a:xfrm>
        </p:spPr>
        <p:txBody>
          <a:bodyPr/>
          <a:lstStyle/>
          <a:p>
            <a:r>
              <a:rPr lang="en-US" sz="2600" dirty="0" smtClean="0"/>
              <a:t>The LEA Title I Plan addresses how the LEA will use Title I funds throughout the school system .  Topics include:</a:t>
            </a:r>
          </a:p>
          <a:p>
            <a:pPr lvl="1"/>
            <a:r>
              <a:rPr lang="en-US" dirty="0" smtClean="0"/>
              <a:t>Student academic assessments </a:t>
            </a:r>
          </a:p>
          <a:p>
            <a:pPr lvl="1"/>
            <a:r>
              <a:rPr lang="en-US" dirty="0" smtClean="0"/>
              <a:t>Additional assistance provided struggling students</a:t>
            </a:r>
          </a:p>
          <a:p>
            <a:pPr lvl="1"/>
            <a:r>
              <a:rPr lang="en-US" dirty="0" smtClean="0"/>
              <a:t>Coordination and integration of federal funds and programs</a:t>
            </a:r>
          </a:p>
          <a:p>
            <a:pPr lvl="1"/>
            <a:r>
              <a:rPr lang="en-US" dirty="0" smtClean="0"/>
              <a:t>School programs including migrant, pre-school, school choice, and supplemental educational services as applicable.</a:t>
            </a:r>
          </a:p>
          <a:p>
            <a:pPr lvl="1"/>
            <a:r>
              <a:rPr lang="en-US" dirty="0" smtClean="0"/>
              <a:t>Parental Involvement Strategies, including the LEA Parental Involvement Plan</a:t>
            </a:r>
          </a:p>
          <a:p>
            <a:pPr lvl="1">
              <a:buNone/>
            </a:pPr>
            <a:endParaRPr lang="en-US" sz="500" dirty="0" smtClean="0"/>
          </a:p>
          <a:p>
            <a:r>
              <a:rPr lang="en-US" sz="2600" dirty="0" smtClean="0"/>
              <a:t>You, as a Title I Parent, have a right to be involved in the development of the LEA Title I Plan</a:t>
            </a:r>
          </a:p>
          <a:p>
            <a:pPr>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4495800" cy="1143000"/>
          </a:xfrm>
        </p:spPr>
        <p:txBody>
          <a:bodyPr/>
          <a:lstStyle/>
          <a:p>
            <a:r>
              <a:rPr lang="en-US" sz="3200" dirty="0" smtClean="0"/>
              <a:t>What is a CIP?</a:t>
            </a:r>
            <a:endParaRPr lang="en-US" sz="3200" dirty="0"/>
          </a:p>
        </p:txBody>
      </p:sp>
      <p:sp>
        <p:nvSpPr>
          <p:cNvPr id="3" name="Content Placeholder 2"/>
          <p:cNvSpPr>
            <a:spLocks noGrp="1"/>
          </p:cNvSpPr>
          <p:nvPr>
            <p:ph idx="1"/>
          </p:nvPr>
        </p:nvSpPr>
        <p:spPr>
          <a:xfrm>
            <a:off x="228600" y="1905000"/>
            <a:ext cx="8610600" cy="5105400"/>
          </a:xfrm>
        </p:spPr>
        <p:txBody>
          <a:bodyPr/>
          <a:lstStyle/>
          <a:p>
            <a:r>
              <a:rPr lang="en-US" sz="2800" dirty="0" smtClean="0"/>
              <a:t>The CIP is the district and schools’ Continuous Improvement Plan and includes:</a:t>
            </a:r>
          </a:p>
          <a:p>
            <a:pPr lvl="1"/>
            <a:r>
              <a:rPr lang="en-US" sz="2600" dirty="0" smtClean="0"/>
              <a:t>A  Summary of Data</a:t>
            </a:r>
          </a:p>
          <a:p>
            <a:pPr lvl="1"/>
            <a:r>
              <a:rPr lang="en-US" sz="2600" dirty="0" smtClean="0"/>
              <a:t>Goals and Strategies to Address Academic Needs of Students</a:t>
            </a:r>
          </a:p>
          <a:p>
            <a:pPr lvl="1"/>
            <a:r>
              <a:rPr lang="en-US" sz="2600" dirty="0" smtClean="0"/>
              <a:t>Professional Development Needs</a:t>
            </a:r>
          </a:p>
          <a:p>
            <a:pPr lvl="1"/>
            <a:r>
              <a:rPr lang="en-US" sz="2600" dirty="0" smtClean="0"/>
              <a:t>Coordination of Resources</a:t>
            </a:r>
          </a:p>
          <a:p>
            <a:pPr lvl="1"/>
            <a:r>
              <a:rPr lang="en-US" sz="2600" dirty="0" smtClean="0"/>
              <a:t>The School’s Family Engagement Mission</a:t>
            </a:r>
          </a:p>
          <a:p>
            <a:pPr lvl="1">
              <a:buNone/>
            </a:pPr>
            <a:endParaRPr lang="en-US" sz="500" dirty="0" smtClean="0"/>
          </a:p>
          <a:p>
            <a:r>
              <a:rPr lang="en-US" sz="2800" dirty="0" smtClean="0"/>
              <a:t>Title 1 Parents may also be involved in evaluations  </a:t>
            </a:r>
            <a:r>
              <a:rPr lang="en-US" sz="2800" dirty="0" err="1" smtClean="0"/>
              <a:t>Schoolwide</a:t>
            </a:r>
            <a:r>
              <a:rPr lang="en-US" sz="2800" dirty="0" smtClean="0"/>
              <a:t> and School Improvement plans</a:t>
            </a:r>
          </a:p>
          <a:p>
            <a:pPr lvl="1">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2800" dirty="0" smtClean="0"/>
              <a:t>What’s included in the school’s Parental Involvement Plan?</a:t>
            </a:r>
            <a:endParaRPr lang="en-US" sz="2800" dirty="0"/>
          </a:p>
        </p:txBody>
      </p:sp>
      <p:sp>
        <p:nvSpPr>
          <p:cNvPr id="3" name="Content Placeholder 2"/>
          <p:cNvSpPr>
            <a:spLocks noGrp="1"/>
          </p:cNvSpPr>
          <p:nvPr>
            <p:ph idx="1"/>
          </p:nvPr>
        </p:nvSpPr>
        <p:spPr>
          <a:xfrm>
            <a:off x="228600" y="1905000"/>
            <a:ext cx="8686800" cy="4953000"/>
          </a:xfrm>
        </p:spPr>
        <p:txBody>
          <a:bodyPr/>
          <a:lstStyle/>
          <a:p>
            <a:r>
              <a:rPr lang="en-US" sz="2600" dirty="0" smtClean="0"/>
              <a:t>This plan addresses how the school will implement the parental involvement requirements of the </a:t>
            </a:r>
            <a:r>
              <a:rPr lang="en-US" sz="2600" i="1" dirty="0" smtClean="0"/>
              <a:t>Every Student Succeeds Act.    </a:t>
            </a:r>
            <a:r>
              <a:rPr lang="en-US" sz="2600" dirty="0" smtClean="0"/>
              <a:t>Components include…</a:t>
            </a:r>
          </a:p>
          <a:p>
            <a:pPr lvl="1"/>
            <a:r>
              <a:rPr lang="en-US" sz="2400" dirty="0" smtClean="0"/>
              <a:t>How parents can be involved in decision-making and activities </a:t>
            </a:r>
          </a:p>
          <a:p>
            <a:pPr lvl="1"/>
            <a:r>
              <a:rPr lang="en-US" sz="2400" dirty="0" smtClean="0"/>
              <a:t>How parental involvement funds are being used</a:t>
            </a:r>
          </a:p>
          <a:p>
            <a:pPr lvl="1"/>
            <a:r>
              <a:rPr lang="en-US" sz="2400" dirty="0" smtClean="0"/>
              <a:t>How information and training will be provided to parents</a:t>
            </a:r>
          </a:p>
          <a:p>
            <a:pPr lvl="1"/>
            <a:r>
              <a:rPr lang="en-US" sz="2400" dirty="0" smtClean="0"/>
              <a:t>How the school will build capacity in parents and staff for strong parental involvement</a:t>
            </a:r>
          </a:p>
          <a:p>
            <a:pPr lvl="1">
              <a:buNone/>
            </a:pPr>
            <a:endParaRPr lang="en-US" sz="500" dirty="0" smtClean="0"/>
          </a:p>
          <a:p>
            <a:pPr>
              <a:buFont typeface="Arial" pitchFamily="34" charset="0"/>
              <a:buChar char="•"/>
            </a:pPr>
            <a:r>
              <a:rPr lang="en-US" sz="2600" dirty="0" smtClean="0"/>
              <a:t> Title I parents, have the right to be involved in the development of the Parental Involvement Plan.</a:t>
            </a:r>
          </a:p>
          <a:p>
            <a:pPr>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5943600" cy="1143000"/>
          </a:xfrm>
        </p:spPr>
        <p:txBody>
          <a:bodyPr/>
          <a:lstStyle/>
          <a:p>
            <a:r>
              <a:rPr lang="en-US" sz="2800" dirty="0" smtClean="0"/>
              <a:t>What is the School-Parent Compact?</a:t>
            </a:r>
            <a:endParaRPr lang="en-US" sz="2800" dirty="0"/>
          </a:p>
        </p:txBody>
      </p:sp>
      <p:sp>
        <p:nvSpPr>
          <p:cNvPr id="3" name="Content Placeholder 2"/>
          <p:cNvSpPr>
            <a:spLocks noGrp="1"/>
          </p:cNvSpPr>
          <p:nvPr>
            <p:ph idx="1"/>
          </p:nvPr>
        </p:nvSpPr>
        <p:spPr>
          <a:xfrm>
            <a:off x="457200" y="2133601"/>
            <a:ext cx="8001000" cy="3962400"/>
          </a:xfrm>
        </p:spPr>
        <p:txBody>
          <a:bodyPr/>
          <a:lstStyle/>
          <a:p>
            <a:r>
              <a:rPr lang="en-US" sz="2800" dirty="0" smtClean="0"/>
              <a:t>The compact is a commitment from the school, the parent, and the student to share in the responsibility for improved academic achievement</a:t>
            </a:r>
          </a:p>
          <a:p>
            <a:r>
              <a:rPr lang="en-US" sz="2800" dirty="0" smtClean="0"/>
              <a:t>You, as Title I Parents, have the right to be involved in the development of the School-Parent Compact.</a:t>
            </a:r>
          </a:p>
          <a:p>
            <a:r>
              <a:rPr lang="en-US" sz="2800" dirty="0" smtClean="0"/>
              <a:t>Distribution of the Compact (PT Conferences/email/website/office)</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6172200" cy="1143000"/>
          </a:xfrm>
        </p:spPr>
        <p:txBody>
          <a:bodyPr/>
          <a:lstStyle/>
          <a:p>
            <a:r>
              <a:rPr lang="en-US" sz="2800" dirty="0" smtClean="0"/>
              <a:t>How do I request the qualifications of my child’s teachers?</a:t>
            </a:r>
            <a:endParaRPr lang="en-US" sz="2800" dirty="0"/>
          </a:p>
        </p:txBody>
      </p:sp>
      <p:sp>
        <p:nvSpPr>
          <p:cNvPr id="3" name="Content Placeholder 2"/>
          <p:cNvSpPr>
            <a:spLocks noGrp="1"/>
          </p:cNvSpPr>
          <p:nvPr>
            <p:ph idx="1"/>
          </p:nvPr>
        </p:nvSpPr>
        <p:spPr>
          <a:xfrm>
            <a:off x="457200" y="2667000"/>
            <a:ext cx="8001000" cy="2895599"/>
          </a:xfrm>
        </p:spPr>
        <p:txBody>
          <a:bodyPr/>
          <a:lstStyle/>
          <a:p>
            <a:r>
              <a:rPr lang="en-US" sz="2800" dirty="0" smtClean="0"/>
              <a:t>You, as Title I Parents, have the right to request the qualifications of your child’s teachers</a:t>
            </a:r>
          </a:p>
          <a:p>
            <a:r>
              <a:rPr lang="en-US" sz="2800" dirty="0" smtClean="0"/>
              <a:t>How you are notified of this right and the process for making such request: meetings, website, and email notification. </a:t>
            </a:r>
          </a:p>
          <a:p>
            <a:pPr>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6172200" cy="1143000"/>
          </a:xfrm>
        </p:spPr>
        <p:txBody>
          <a:bodyPr/>
          <a:lstStyle/>
          <a:p>
            <a:r>
              <a:rPr lang="en-US" sz="2800" dirty="0" smtClean="0"/>
              <a:t>How will I be notified if my child is taught by a teacher who is not </a:t>
            </a:r>
            <a:br>
              <a:rPr lang="en-US" sz="2800" dirty="0" smtClean="0"/>
            </a:br>
            <a:r>
              <a:rPr lang="en-US" sz="2800" dirty="0" smtClean="0"/>
              <a:t>Highly Qualified?</a:t>
            </a:r>
            <a:endParaRPr lang="en-US" sz="2800" dirty="0"/>
          </a:p>
        </p:txBody>
      </p:sp>
      <p:sp>
        <p:nvSpPr>
          <p:cNvPr id="3" name="Content Placeholder 2"/>
          <p:cNvSpPr>
            <a:spLocks noGrp="1"/>
          </p:cNvSpPr>
          <p:nvPr>
            <p:ph idx="1"/>
          </p:nvPr>
        </p:nvSpPr>
        <p:spPr>
          <a:xfrm>
            <a:off x="457200" y="2590800"/>
            <a:ext cx="8001000" cy="4038600"/>
          </a:xfrm>
        </p:spPr>
        <p:txBody>
          <a:bodyPr/>
          <a:lstStyle/>
          <a:p>
            <a:r>
              <a:rPr lang="en-US" sz="2800" dirty="0" smtClean="0"/>
              <a:t>Our school’s present status of Highly Qualified Teachers:  All are Highly Qualified</a:t>
            </a:r>
          </a:p>
          <a:p>
            <a:pPr>
              <a:buNone/>
            </a:pPr>
            <a:endParaRPr lang="en-US" sz="2800" dirty="0" smtClean="0"/>
          </a:p>
          <a:p>
            <a:r>
              <a:rPr lang="en-US" sz="2800" dirty="0" smtClean="0"/>
              <a:t>Notification to parents regarding teachers not meeting ESSA requirements for Highly Qualified</a:t>
            </a:r>
          </a:p>
          <a:p>
            <a:endParaRPr lang="en-US" sz="2800" i="1" dirty="0" smtClean="0">
              <a:solidFill>
                <a:srgbClr val="0070C0"/>
              </a:solidFill>
            </a:endParaRPr>
          </a:p>
          <a:p>
            <a:r>
              <a:rPr lang="en-US" sz="2800" dirty="0" smtClean="0"/>
              <a:t>How parents are notified?  Mail and email.  </a:t>
            </a:r>
          </a:p>
          <a:p>
            <a:pPr>
              <a:buNone/>
            </a:pPr>
            <a:endParaRPr lang="en-US" sz="2800" dirty="0" smtClean="0"/>
          </a:p>
          <a:p>
            <a:pPr>
              <a:buNone/>
            </a:pPr>
            <a:endParaRPr lang="en-US" sz="2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477000" cy="1447800"/>
          </a:xfrm>
        </p:spPr>
        <p:txBody>
          <a:bodyPr/>
          <a:lstStyle/>
          <a:p>
            <a:r>
              <a:rPr lang="en-US" sz="3200" b="1" dirty="0" smtClean="0"/>
              <a:t>How is the evaluation of the LEA</a:t>
            </a:r>
            <a:br>
              <a:rPr lang="en-US" sz="3200" b="1" dirty="0" smtClean="0"/>
            </a:br>
            <a:r>
              <a:rPr lang="en-US" sz="3200" b="1" dirty="0" smtClean="0"/>
              <a:t> Parental Involvement Plan Conducted?</a:t>
            </a:r>
            <a:endParaRPr lang="en-US" sz="3200" b="1" dirty="0"/>
          </a:p>
        </p:txBody>
      </p:sp>
      <p:sp>
        <p:nvSpPr>
          <p:cNvPr id="3" name="Content Placeholder 2"/>
          <p:cNvSpPr>
            <a:spLocks noGrp="1"/>
          </p:cNvSpPr>
          <p:nvPr>
            <p:ph idx="1"/>
          </p:nvPr>
        </p:nvSpPr>
        <p:spPr>
          <a:xfrm>
            <a:off x="228600" y="1752600"/>
            <a:ext cx="8763000" cy="4953000"/>
          </a:xfrm>
        </p:spPr>
        <p:txBody>
          <a:bodyPr/>
          <a:lstStyle/>
          <a:p>
            <a:r>
              <a:rPr lang="en-US" sz="2600" dirty="0" smtClean="0"/>
              <a:t>Evaluation Requirements</a:t>
            </a:r>
          </a:p>
          <a:p>
            <a:pPr lvl="1"/>
            <a:r>
              <a:rPr lang="en-US" sz="2400" dirty="0" smtClean="0"/>
              <a:t>Conduct annually</a:t>
            </a:r>
          </a:p>
          <a:p>
            <a:pPr lvl="1"/>
            <a:r>
              <a:rPr lang="en-US" sz="2400" dirty="0" smtClean="0"/>
              <a:t>Conduct with Title I parents</a:t>
            </a:r>
          </a:p>
          <a:p>
            <a:pPr lvl="1"/>
            <a:r>
              <a:rPr lang="en-US" sz="2400" dirty="0" smtClean="0"/>
              <a:t>Analyze Content and Effectiveness of the current plan</a:t>
            </a:r>
          </a:p>
          <a:p>
            <a:pPr lvl="1"/>
            <a:r>
              <a:rPr lang="en-US" sz="2400" dirty="0" smtClean="0"/>
              <a:t>Identify Barriers to parental involvement</a:t>
            </a:r>
          </a:p>
          <a:p>
            <a:pPr lvl="1"/>
            <a:r>
              <a:rPr lang="en-US" sz="2400" dirty="0" smtClean="0"/>
              <a:t>Data/Input may include…</a:t>
            </a:r>
          </a:p>
          <a:p>
            <a:pPr lvl="2"/>
            <a:r>
              <a:rPr lang="en-US" sz="2400" dirty="0" smtClean="0"/>
              <a:t>Parent Survey (Required)</a:t>
            </a:r>
          </a:p>
          <a:p>
            <a:pPr lvl="2"/>
            <a:r>
              <a:rPr lang="en-US" sz="2400" dirty="0" smtClean="0"/>
              <a:t>Focus Groups</a:t>
            </a:r>
          </a:p>
          <a:p>
            <a:pPr lvl="2"/>
            <a:r>
              <a:rPr lang="en-US" sz="2400" dirty="0" smtClean="0"/>
              <a:t>Parent Advisory Committees</a:t>
            </a:r>
          </a:p>
          <a:p>
            <a:r>
              <a:rPr lang="en-US" sz="2600" dirty="0" smtClean="0"/>
              <a:t>Process and Timeline	</a:t>
            </a:r>
          </a:p>
          <a:p>
            <a:r>
              <a:rPr lang="en-US" sz="2600" dirty="0" smtClean="0"/>
              <a:t>How the evaluation informs next year’s plan</a:t>
            </a:r>
          </a:p>
          <a:p>
            <a:pPr>
              <a:buNone/>
            </a:pPr>
            <a:endParaRPr lang="en-US" sz="2200" dirty="0" smtClean="0"/>
          </a:p>
          <a:p>
            <a:pPr>
              <a:buNone/>
            </a:pPr>
            <a:endParaRPr lang="en-US" sz="2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5791200" cy="1143000"/>
          </a:xfrm>
        </p:spPr>
        <p:txBody>
          <a:bodyPr/>
          <a:lstStyle/>
          <a:p>
            <a:r>
              <a:rPr lang="en-US" sz="3200" dirty="0" smtClean="0"/>
              <a:t>Who are the leaders at my school?</a:t>
            </a:r>
            <a:endParaRPr lang="en-US" sz="3200" dirty="0"/>
          </a:p>
        </p:txBody>
      </p:sp>
      <p:sp>
        <p:nvSpPr>
          <p:cNvPr id="3" name="Content Placeholder 2"/>
          <p:cNvSpPr>
            <a:spLocks noGrp="1"/>
          </p:cNvSpPr>
          <p:nvPr>
            <p:ph idx="1"/>
          </p:nvPr>
        </p:nvSpPr>
        <p:spPr>
          <a:xfrm>
            <a:off x="137160" y="1447800"/>
            <a:ext cx="3124200" cy="3124200"/>
          </a:xfrm>
        </p:spPr>
        <p:txBody>
          <a:bodyPr/>
          <a:lstStyle/>
          <a:p>
            <a:r>
              <a:rPr lang="en-US" dirty="0" smtClean="0"/>
              <a:t>          Parents </a:t>
            </a:r>
            <a:r>
              <a:rPr lang="en-US" sz="1600" dirty="0" smtClean="0"/>
              <a:t>Christa </a:t>
            </a:r>
            <a:r>
              <a:rPr lang="en-US" sz="1600" dirty="0" err="1"/>
              <a:t>Rubadue</a:t>
            </a:r>
            <a:r>
              <a:rPr lang="en-US" sz="1600" dirty="0"/>
              <a:t> - PIT Chair (fundraising, Activity Nights, ATTA Kid celebrations)</a:t>
            </a:r>
          </a:p>
          <a:p>
            <a:r>
              <a:rPr lang="en-US" sz="1600" dirty="0" smtClean="0"/>
              <a:t>Sara </a:t>
            </a:r>
            <a:r>
              <a:rPr lang="en-US" sz="1600" dirty="0" err="1"/>
              <a:t>Asemundi</a:t>
            </a:r>
            <a:r>
              <a:rPr lang="en-US" sz="1600" dirty="0"/>
              <a:t> - PIT </a:t>
            </a:r>
            <a:r>
              <a:rPr lang="en-US" sz="1600" dirty="0" smtClean="0"/>
              <a:t>team</a:t>
            </a:r>
          </a:p>
          <a:p>
            <a:r>
              <a:rPr lang="en-US" sz="1600" dirty="0"/>
              <a:t>Janel Shaw-PIT</a:t>
            </a:r>
          </a:p>
          <a:p>
            <a:r>
              <a:rPr lang="en-US" sz="1600" dirty="0" smtClean="0"/>
              <a:t>Deanna Galloway- PIT</a:t>
            </a:r>
          </a:p>
          <a:p>
            <a:r>
              <a:rPr lang="en-US" sz="1600" dirty="0" smtClean="0"/>
              <a:t>Chelsea </a:t>
            </a:r>
            <a:r>
              <a:rPr lang="en-US" sz="1600" dirty="0"/>
              <a:t>Pelton - Curriculum Committee</a:t>
            </a:r>
          </a:p>
          <a:p>
            <a:r>
              <a:rPr lang="en-US" sz="1600" dirty="0"/>
              <a:t>Rachel Nichols - Curriculum </a:t>
            </a:r>
            <a:r>
              <a:rPr lang="en-US" sz="1600" dirty="0" smtClean="0"/>
              <a:t>Committee</a:t>
            </a:r>
          </a:p>
          <a:p>
            <a:r>
              <a:rPr lang="en-US" sz="1600" dirty="0" smtClean="0"/>
              <a:t>Brittney </a:t>
            </a:r>
            <a:r>
              <a:rPr lang="en-US" sz="1600" dirty="0" err="1"/>
              <a:t>Varuska</a:t>
            </a:r>
            <a:r>
              <a:rPr lang="en-US" sz="1600" dirty="0"/>
              <a:t> - Curriculum Committee</a:t>
            </a:r>
          </a:p>
          <a:p>
            <a:r>
              <a:rPr lang="en-US" sz="1600" dirty="0"/>
              <a:t>Jessica </a:t>
            </a:r>
            <a:r>
              <a:rPr lang="en-US" sz="1600" dirty="0" err="1"/>
              <a:t>Willson</a:t>
            </a:r>
            <a:r>
              <a:rPr lang="en-US" sz="1600" dirty="0"/>
              <a:t> - Community Outreach</a:t>
            </a:r>
          </a:p>
          <a:p>
            <a:r>
              <a:rPr lang="en-US" sz="1600" dirty="0"/>
              <a:t>Ali Mann - </a:t>
            </a:r>
            <a:r>
              <a:rPr lang="en-US" sz="1600" dirty="0" smtClean="0"/>
              <a:t> PIT and Advisory </a:t>
            </a:r>
            <a:r>
              <a:rPr lang="en-US" sz="1600" dirty="0"/>
              <a:t>Council</a:t>
            </a:r>
          </a:p>
          <a:p>
            <a:r>
              <a:rPr lang="en-US" sz="1600" dirty="0"/>
              <a:t>Nicole Irish - Advisory </a:t>
            </a:r>
            <a:r>
              <a:rPr lang="en-US" sz="1600" dirty="0" smtClean="0"/>
              <a:t>Council</a:t>
            </a:r>
          </a:p>
          <a:p>
            <a:pPr>
              <a:buNone/>
            </a:pPr>
            <a:r>
              <a:rPr lang="en-US" b="1" dirty="0" smtClean="0"/>
              <a:t>	          	     </a:t>
            </a:r>
          </a:p>
          <a:p>
            <a:pPr>
              <a:buNone/>
            </a:pPr>
            <a:endParaRPr lang="en-US" dirty="0" smtClean="0"/>
          </a:p>
          <a:p>
            <a:pPr>
              <a:buNone/>
            </a:pPr>
            <a:endParaRPr lang="en-US" sz="1800" dirty="0"/>
          </a:p>
        </p:txBody>
      </p:sp>
      <p:sp>
        <p:nvSpPr>
          <p:cNvPr id="4" name="TextBox 3"/>
          <p:cNvSpPr txBox="1"/>
          <p:nvPr/>
        </p:nvSpPr>
        <p:spPr>
          <a:xfrm>
            <a:off x="4152900" y="1763405"/>
            <a:ext cx="4038600" cy="2492990"/>
          </a:xfrm>
          <a:prstGeom prst="rect">
            <a:avLst/>
          </a:prstGeom>
          <a:noFill/>
        </p:spPr>
        <p:txBody>
          <a:bodyPr wrap="square" rtlCol="0">
            <a:spAutoFit/>
          </a:bodyPr>
          <a:lstStyle/>
          <a:p>
            <a:r>
              <a:rPr lang="en-US" sz="2400" dirty="0" smtClean="0"/>
              <a:t>Teachers:</a:t>
            </a:r>
          </a:p>
          <a:p>
            <a:r>
              <a:rPr lang="en-US" dirty="0"/>
              <a:t>Lindsey </a:t>
            </a:r>
            <a:r>
              <a:rPr lang="en-US" dirty="0" err="1" smtClean="0"/>
              <a:t>Yundt</a:t>
            </a:r>
            <a:r>
              <a:rPr lang="en-US" dirty="0" smtClean="0"/>
              <a:t>-Principal</a:t>
            </a:r>
            <a:endParaRPr lang="en-US" dirty="0"/>
          </a:p>
          <a:p>
            <a:r>
              <a:rPr lang="en-US" dirty="0"/>
              <a:t>Sophie </a:t>
            </a:r>
            <a:r>
              <a:rPr lang="en-US" dirty="0" smtClean="0"/>
              <a:t>McGrath-Counselor</a:t>
            </a:r>
            <a:endParaRPr lang="en-US" dirty="0"/>
          </a:p>
          <a:p>
            <a:r>
              <a:rPr lang="en-US" dirty="0"/>
              <a:t>Alex </a:t>
            </a:r>
            <a:r>
              <a:rPr lang="en-US" dirty="0" err="1" smtClean="0"/>
              <a:t>Willson</a:t>
            </a:r>
            <a:r>
              <a:rPr lang="en-US" dirty="0" smtClean="0"/>
              <a:t> 8</a:t>
            </a:r>
            <a:r>
              <a:rPr lang="en-US" baseline="30000" dirty="0" smtClean="0"/>
              <a:t>th</a:t>
            </a:r>
            <a:r>
              <a:rPr lang="en-US" dirty="0" smtClean="0"/>
              <a:t> grade</a:t>
            </a:r>
            <a:endParaRPr lang="en-US" dirty="0"/>
          </a:p>
          <a:p>
            <a:r>
              <a:rPr lang="en-US" dirty="0"/>
              <a:t>Tara </a:t>
            </a:r>
            <a:r>
              <a:rPr lang="en-US" dirty="0" smtClean="0"/>
              <a:t>Sells 7</a:t>
            </a:r>
            <a:r>
              <a:rPr lang="en-US" baseline="30000" dirty="0" smtClean="0"/>
              <a:t>th</a:t>
            </a:r>
            <a:r>
              <a:rPr lang="en-US" dirty="0" smtClean="0"/>
              <a:t> Grade</a:t>
            </a:r>
            <a:endParaRPr lang="en-US" dirty="0"/>
          </a:p>
          <a:p>
            <a:r>
              <a:rPr lang="en-US" dirty="0"/>
              <a:t>Leah </a:t>
            </a:r>
            <a:r>
              <a:rPr lang="en-US" dirty="0" err="1" smtClean="0"/>
              <a:t>Akland</a:t>
            </a:r>
            <a:r>
              <a:rPr lang="en-US" dirty="0" smtClean="0"/>
              <a:t> 6</a:t>
            </a:r>
            <a:r>
              <a:rPr lang="en-US" baseline="30000" dirty="0" smtClean="0"/>
              <a:t>th</a:t>
            </a:r>
            <a:r>
              <a:rPr lang="en-US" dirty="0" smtClean="0"/>
              <a:t> Grade</a:t>
            </a:r>
            <a:endParaRPr lang="en-US" dirty="0"/>
          </a:p>
          <a:p>
            <a:r>
              <a:rPr lang="en-US" dirty="0"/>
              <a:t>Cody </a:t>
            </a:r>
            <a:r>
              <a:rPr lang="en-US" dirty="0" smtClean="0"/>
              <a:t>Henderson 5</a:t>
            </a:r>
            <a:r>
              <a:rPr lang="en-US" baseline="30000" dirty="0" smtClean="0"/>
              <a:t>th</a:t>
            </a:r>
            <a:r>
              <a:rPr lang="en-US" dirty="0" smtClean="0"/>
              <a:t> Grade</a:t>
            </a:r>
            <a:endParaRPr lang="en-US" dirty="0"/>
          </a:p>
          <a:p>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67000"/>
            <a:ext cx="8229600" cy="1905000"/>
          </a:xfrm>
        </p:spPr>
        <p:txBody>
          <a:bodyPr/>
          <a:lstStyle/>
          <a:p>
            <a:pPr>
              <a:buNone/>
            </a:pPr>
            <a:endParaRPr lang="en-US" sz="2000" dirty="0" smtClean="0"/>
          </a:p>
          <a:p>
            <a:pPr algn="ctr">
              <a:buNone/>
            </a:pPr>
            <a:r>
              <a:rPr lang="en-US" sz="4800" b="1" dirty="0" smtClean="0"/>
              <a:t>ISATs</a:t>
            </a:r>
            <a:endParaRPr lang="en-US" sz="4800" b="1" dirty="0"/>
          </a:p>
        </p:txBody>
      </p:sp>
      <p:sp>
        <p:nvSpPr>
          <p:cNvPr id="4" name="Title 3"/>
          <p:cNvSpPr>
            <a:spLocks noGrp="1"/>
          </p:cNvSpPr>
          <p:nvPr>
            <p:ph type="title"/>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 results 2023</a:t>
            </a:r>
            <a:endParaRPr lang="en-US" dirty="0"/>
          </a:p>
        </p:txBody>
      </p:sp>
      <p:sp>
        <p:nvSpPr>
          <p:cNvPr id="3" name="Content Placeholder 2"/>
          <p:cNvSpPr>
            <a:spLocks noGrp="1"/>
          </p:cNvSpPr>
          <p:nvPr>
            <p:ph idx="1"/>
          </p:nvPr>
        </p:nvSpPr>
        <p:spPr/>
        <p:txBody>
          <a:bodyPr/>
          <a:lstStyle/>
          <a:p>
            <a:pPr marL="0" indent="0">
              <a:buNone/>
            </a:pPr>
            <a:r>
              <a:rPr lang="en-US" dirty="0" smtClean="0"/>
              <a:t>                                   ISAT 2023</a:t>
            </a:r>
          </a:p>
          <a:p>
            <a:r>
              <a:rPr lang="en-US" dirty="0" smtClean="0"/>
              <a:t>5</a:t>
            </a:r>
            <a:r>
              <a:rPr lang="en-US" baseline="30000" dirty="0" smtClean="0"/>
              <a:t>th</a:t>
            </a:r>
            <a:r>
              <a:rPr lang="en-US" dirty="0" smtClean="0"/>
              <a:t> ELA Proficient/Advanced:   40.6%   State:  51.7%</a:t>
            </a:r>
          </a:p>
          <a:p>
            <a:r>
              <a:rPr lang="en-US" dirty="0" smtClean="0"/>
              <a:t>6</a:t>
            </a:r>
            <a:r>
              <a:rPr lang="en-US" baseline="30000" dirty="0" smtClean="0"/>
              <a:t>th</a:t>
            </a:r>
            <a:r>
              <a:rPr lang="en-US" dirty="0" smtClean="0"/>
              <a:t> ELA Proficient/Advanced:   52.6%   State:  50%</a:t>
            </a:r>
          </a:p>
          <a:p>
            <a:r>
              <a:rPr lang="en-US" dirty="0" smtClean="0"/>
              <a:t>7</a:t>
            </a:r>
            <a:r>
              <a:rPr lang="en-US" baseline="30000" dirty="0" smtClean="0"/>
              <a:t>th</a:t>
            </a:r>
            <a:r>
              <a:rPr lang="en-US" dirty="0" smtClean="0"/>
              <a:t> ELA Proficient/Advanced:   56.2%   State:   53.9%</a:t>
            </a:r>
          </a:p>
          <a:p>
            <a:r>
              <a:rPr lang="en-US" dirty="0" smtClean="0"/>
              <a:t>8</a:t>
            </a:r>
            <a:r>
              <a:rPr lang="en-US" baseline="30000" dirty="0" smtClean="0"/>
              <a:t>th</a:t>
            </a:r>
            <a:r>
              <a:rPr lang="en-US" dirty="0" smtClean="0"/>
              <a:t> ELA Proficient/Advanced:   51.9%   State:   51.7%</a:t>
            </a:r>
          </a:p>
          <a:p>
            <a:endParaRPr lang="en-US" dirty="0"/>
          </a:p>
          <a:p>
            <a:r>
              <a:rPr lang="en-US" dirty="0" smtClean="0"/>
              <a:t>5</a:t>
            </a:r>
            <a:r>
              <a:rPr lang="en-US" baseline="30000" dirty="0" smtClean="0"/>
              <a:t>th</a:t>
            </a:r>
            <a:r>
              <a:rPr lang="en-US" dirty="0" smtClean="0"/>
              <a:t> Math Proficient/Advanced   42.4%   State:   41.5%</a:t>
            </a:r>
          </a:p>
          <a:p>
            <a:r>
              <a:rPr lang="en-US" dirty="0" smtClean="0"/>
              <a:t>6</a:t>
            </a:r>
            <a:r>
              <a:rPr lang="en-US" baseline="30000" dirty="0" smtClean="0"/>
              <a:t>th</a:t>
            </a:r>
            <a:r>
              <a:rPr lang="en-US" dirty="0" smtClean="0"/>
              <a:t> Math Proficient/Advanced:  40.3%   State:    39.3%</a:t>
            </a:r>
          </a:p>
          <a:p>
            <a:r>
              <a:rPr lang="en-US" dirty="0" smtClean="0"/>
              <a:t>7</a:t>
            </a:r>
            <a:r>
              <a:rPr lang="en-US" baseline="30000" dirty="0" smtClean="0"/>
              <a:t>th</a:t>
            </a:r>
            <a:r>
              <a:rPr lang="en-US" dirty="0" smtClean="0"/>
              <a:t> Math Proficient/Advanced:  46.6%   State:    41.3%</a:t>
            </a:r>
          </a:p>
          <a:p>
            <a:r>
              <a:rPr lang="en-US" dirty="0" smtClean="0"/>
              <a:t>8</a:t>
            </a:r>
            <a:r>
              <a:rPr lang="en-US" baseline="30000" dirty="0" smtClean="0"/>
              <a:t>th</a:t>
            </a:r>
            <a:r>
              <a:rPr lang="en-US" dirty="0" smtClean="0"/>
              <a:t> Math Proficient/Advanced:  34.2%   State:    36.8%</a:t>
            </a:r>
            <a:endParaRPr lang="en-US" dirty="0"/>
          </a:p>
        </p:txBody>
      </p:sp>
    </p:spTree>
    <p:extLst>
      <p:ext uri="{BB962C8B-B14F-4D97-AF65-F5344CB8AC3E}">
        <p14:creationId xmlns:p14="http://schemas.microsoft.com/office/powerpoint/2010/main" val="2837596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6600" dirty="0"/>
              <a:t>Questions?</a:t>
            </a:r>
          </a:p>
          <a:p>
            <a:endParaRPr lang="en-US" dirty="0"/>
          </a:p>
        </p:txBody>
      </p:sp>
    </p:spTree>
    <p:extLst>
      <p:ext uri="{BB962C8B-B14F-4D97-AF65-F5344CB8AC3E}">
        <p14:creationId xmlns:p14="http://schemas.microsoft.com/office/powerpoint/2010/main" val="1996862705"/>
      </p:ext>
    </p:extLst>
  </p:cSld>
  <p:clrMapOvr>
    <a:masterClrMapping/>
  </p:clrMapOvr>
</p:sld>
</file>

<file path=ppt/theme/theme1.xml><?xml version="1.0" encoding="utf-8"?>
<a:theme xmlns:a="http://schemas.openxmlformats.org/drawingml/2006/main" name="Back to School">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Back to School</Template>
  <TotalTime>1532</TotalTime>
  <Words>2435</Words>
  <Application>Microsoft Office PowerPoint</Application>
  <PresentationFormat>On-screen Show (4:3)</PresentationFormat>
  <Paragraphs>223</Paragraphs>
  <Slides>17</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Back to School</vt:lpstr>
      <vt:lpstr>Parma Middle School</vt:lpstr>
      <vt:lpstr>Welcome to the  Annual Meeting of Title I Parents</vt:lpstr>
      <vt:lpstr>Why are we here?</vt:lpstr>
      <vt:lpstr>What you will learn…</vt:lpstr>
      <vt:lpstr>What you will learn… (Continued)</vt:lpstr>
      <vt:lpstr>What does it mean to be a Title I School?</vt:lpstr>
      <vt:lpstr>What is the LEA Title I Plan?</vt:lpstr>
      <vt:lpstr>What is a CIP?</vt:lpstr>
      <vt:lpstr>What’s included in the school’s Parental Involvement Plan?</vt:lpstr>
      <vt:lpstr>What is the School-Parent Compact?</vt:lpstr>
      <vt:lpstr>How do I request the qualifications of my child’s teachers?</vt:lpstr>
      <vt:lpstr>How will I be notified if my child is taught by a teacher who is not  Highly Qualified?</vt:lpstr>
      <vt:lpstr>How is the evaluation of the LEA  Parental Involvement Plan Conducted?</vt:lpstr>
      <vt:lpstr>Who are the leaders at my school?</vt:lpstr>
      <vt:lpstr> </vt:lpstr>
      <vt:lpstr>Assessment results 2023</vt:lpstr>
      <vt:lpstr>PowerPoint Presentation</vt:lpstr>
    </vt:vector>
  </TitlesOfParts>
  <Company>ALSDE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for Parents</dc:title>
  <dc:creator>judybo</dc:creator>
  <cp:lastModifiedBy>psd</cp:lastModifiedBy>
  <cp:revision>195</cp:revision>
  <cp:lastPrinted>2011-05-09T21:00:47Z</cp:lastPrinted>
  <dcterms:created xsi:type="dcterms:W3CDTF">2008-12-30T20:58:07Z</dcterms:created>
  <dcterms:modified xsi:type="dcterms:W3CDTF">2023-11-28T20:48:31Z</dcterms:modified>
</cp:coreProperties>
</file>