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67" r:id="rId4"/>
    <p:sldId id="261" r:id="rId5"/>
    <p:sldId id="275" r:id="rId6"/>
    <p:sldId id="276" r:id="rId7"/>
    <p:sldId id="277" r:id="rId8"/>
    <p:sldId id="279" r:id="rId9"/>
    <p:sldId id="280" r:id="rId10"/>
    <p:sldId id="281" r:id="rId11"/>
    <p:sldId id="273" r:id="rId12"/>
    <p:sldId id="282" r:id="rId13"/>
    <p:sldId id="283"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y, Michael J" initials="MJ" lastIdx="2" clrIdx="0">
    <p:extLst>
      <p:ext uri="{19B8F6BF-5375-455C-9EA6-DF929625EA0E}">
        <p15:presenceInfo xmlns:p15="http://schemas.microsoft.com/office/powerpoint/2012/main" userId="S::maym@bsd405.org::e04d0434-df59-44b3-8659-f2fc56f2bb4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AC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2" autoAdjust="0"/>
    <p:restoredTop sz="94660"/>
  </p:normalViewPr>
  <p:slideViewPr>
    <p:cSldViewPr snapToGrid="0">
      <p:cViewPr varScale="1">
        <p:scale>
          <a:sx n="120" d="100"/>
          <a:sy n="120" d="100"/>
        </p:scale>
        <p:origin x="11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058D06-C7BA-4AAF-9DDE-EC087B170DB2}" type="datetimeFigureOut">
              <a:rPr lang="en-US" smtClean="0"/>
              <a:t>12/16/2019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B7C4F1-60CF-43CB-8EA6-AA381614B8EB}" type="slidenum">
              <a:rPr lang="en-US" smtClean="0"/>
              <a:t>‹#›</a:t>
            </a:fld>
            <a:endParaRPr lang="en-US"/>
          </a:p>
        </p:txBody>
      </p:sp>
    </p:spTree>
    <p:extLst>
      <p:ext uri="{BB962C8B-B14F-4D97-AF65-F5344CB8AC3E}">
        <p14:creationId xmlns:p14="http://schemas.microsoft.com/office/powerpoint/2010/main" val="3194382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1</a:t>
            </a:fld>
            <a:endParaRPr lang="en-US"/>
          </a:p>
        </p:txBody>
      </p:sp>
    </p:spTree>
    <p:extLst>
      <p:ext uri="{BB962C8B-B14F-4D97-AF65-F5344CB8AC3E}">
        <p14:creationId xmlns:p14="http://schemas.microsoft.com/office/powerpoint/2010/main" val="1761099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2</a:t>
            </a:fld>
            <a:endParaRPr lang="en-US"/>
          </a:p>
        </p:txBody>
      </p:sp>
    </p:spTree>
    <p:extLst>
      <p:ext uri="{BB962C8B-B14F-4D97-AF65-F5344CB8AC3E}">
        <p14:creationId xmlns:p14="http://schemas.microsoft.com/office/powerpoint/2010/main" val="3279630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3</a:t>
            </a:fld>
            <a:endParaRPr lang="en-US"/>
          </a:p>
        </p:txBody>
      </p:sp>
    </p:spTree>
    <p:extLst>
      <p:ext uri="{BB962C8B-B14F-4D97-AF65-F5344CB8AC3E}">
        <p14:creationId xmlns:p14="http://schemas.microsoft.com/office/powerpoint/2010/main" val="2542207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4</a:t>
            </a:fld>
            <a:endParaRPr lang="en-US"/>
          </a:p>
        </p:txBody>
      </p:sp>
    </p:spTree>
    <p:extLst>
      <p:ext uri="{BB962C8B-B14F-4D97-AF65-F5344CB8AC3E}">
        <p14:creationId xmlns:p14="http://schemas.microsoft.com/office/powerpoint/2010/main" val="1976740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5</a:t>
            </a:fld>
            <a:endParaRPr lang="en-US"/>
          </a:p>
        </p:txBody>
      </p:sp>
    </p:spTree>
    <p:extLst>
      <p:ext uri="{BB962C8B-B14F-4D97-AF65-F5344CB8AC3E}">
        <p14:creationId xmlns:p14="http://schemas.microsoft.com/office/powerpoint/2010/main" val="2580157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6</a:t>
            </a:fld>
            <a:endParaRPr lang="en-US"/>
          </a:p>
        </p:txBody>
      </p:sp>
    </p:spTree>
    <p:extLst>
      <p:ext uri="{BB962C8B-B14F-4D97-AF65-F5344CB8AC3E}">
        <p14:creationId xmlns:p14="http://schemas.microsoft.com/office/powerpoint/2010/main" val="3024222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7</a:t>
            </a:fld>
            <a:endParaRPr lang="en-US"/>
          </a:p>
        </p:txBody>
      </p:sp>
    </p:spTree>
    <p:extLst>
      <p:ext uri="{BB962C8B-B14F-4D97-AF65-F5344CB8AC3E}">
        <p14:creationId xmlns:p14="http://schemas.microsoft.com/office/powerpoint/2010/main" val="237080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8</a:t>
            </a:fld>
            <a:endParaRPr lang="en-US"/>
          </a:p>
        </p:txBody>
      </p:sp>
    </p:spTree>
    <p:extLst>
      <p:ext uri="{BB962C8B-B14F-4D97-AF65-F5344CB8AC3E}">
        <p14:creationId xmlns:p14="http://schemas.microsoft.com/office/powerpoint/2010/main" val="2463923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9</a:t>
            </a:fld>
            <a:endParaRPr lang="en-US"/>
          </a:p>
        </p:txBody>
      </p:sp>
    </p:spTree>
    <p:extLst>
      <p:ext uri="{BB962C8B-B14F-4D97-AF65-F5344CB8AC3E}">
        <p14:creationId xmlns:p14="http://schemas.microsoft.com/office/powerpoint/2010/main" val="3286786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10</a:t>
            </a:fld>
            <a:endParaRPr lang="en-US"/>
          </a:p>
        </p:txBody>
      </p:sp>
    </p:spTree>
    <p:extLst>
      <p:ext uri="{BB962C8B-B14F-4D97-AF65-F5344CB8AC3E}">
        <p14:creationId xmlns:p14="http://schemas.microsoft.com/office/powerpoint/2010/main" val="3553338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AB7C4F1-60CF-43CB-8EA6-AA381614B8EB}" type="slidenum">
              <a:rPr lang="en-US" smtClean="0"/>
              <a:t>11</a:t>
            </a:fld>
            <a:endParaRPr lang="en-US"/>
          </a:p>
        </p:txBody>
      </p:sp>
    </p:spTree>
    <p:extLst>
      <p:ext uri="{BB962C8B-B14F-4D97-AF65-F5344CB8AC3E}">
        <p14:creationId xmlns:p14="http://schemas.microsoft.com/office/powerpoint/2010/main" val="484668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12</a:t>
            </a:fld>
            <a:endParaRPr lang="en-US"/>
          </a:p>
        </p:txBody>
      </p:sp>
    </p:spTree>
    <p:extLst>
      <p:ext uri="{BB962C8B-B14F-4D97-AF65-F5344CB8AC3E}">
        <p14:creationId xmlns:p14="http://schemas.microsoft.com/office/powerpoint/2010/main" val="2567627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13</a:t>
            </a:fld>
            <a:endParaRPr lang="en-US"/>
          </a:p>
        </p:txBody>
      </p:sp>
    </p:spTree>
    <p:extLst>
      <p:ext uri="{BB962C8B-B14F-4D97-AF65-F5344CB8AC3E}">
        <p14:creationId xmlns:p14="http://schemas.microsoft.com/office/powerpoint/2010/main" val="3715256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B7C4F1-60CF-43CB-8EA6-AA381614B8EB}" type="slidenum">
              <a:rPr lang="en-US" smtClean="0"/>
              <a:t>14</a:t>
            </a:fld>
            <a:endParaRPr lang="en-US"/>
          </a:p>
        </p:txBody>
      </p:sp>
    </p:spTree>
    <p:extLst>
      <p:ext uri="{BB962C8B-B14F-4D97-AF65-F5344CB8AC3E}">
        <p14:creationId xmlns:p14="http://schemas.microsoft.com/office/powerpoint/2010/main" val="1215767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420E8-6BC1-4A24-9522-B129077132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DB2507-8057-4D39-BF44-32883D3A06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2CE48D-B3AF-4245-B3E4-48C107DD864A}"/>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5" name="Footer Placeholder 4">
            <a:extLst>
              <a:ext uri="{FF2B5EF4-FFF2-40B4-BE49-F238E27FC236}">
                <a16:creationId xmlns:a16="http://schemas.microsoft.com/office/drawing/2014/main" id="{17570DD7-462A-4D8F-86E7-4507981F7B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8C74B-FE4B-4B2C-90C9-079F97875EE1}"/>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2636566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4FF5-2A8E-43BA-9EDC-93A1DA30CA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B0A5A-5FEC-4FE7-A143-2980D7ABFA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177815-7611-41A7-8D7A-323639C1DE3D}"/>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5" name="Footer Placeholder 4">
            <a:extLst>
              <a:ext uri="{FF2B5EF4-FFF2-40B4-BE49-F238E27FC236}">
                <a16:creationId xmlns:a16="http://schemas.microsoft.com/office/drawing/2014/main" id="{BFB1F44E-EFBA-4637-93EE-AD66CDA2D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26EA22-CF8F-49B9-BB6B-C1B36CA852A9}"/>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1063577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3A58C-A896-420D-B2F1-0F77F59BE8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AE84B2-CD1D-4FFB-A215-A1285A651E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677908-737A-415C-99F4-E4A1AC96D761}"/>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5" name="Footer Placeholder 4">
            <a:extLst>
              <a:ext uri="{FF2B5EF4-FFF2-40B4-BE49-F238E27FC236}">
                <a16:creationId xmlns:a16="http://schemas.microsoft.com/office/drawing/2014/main" id="{95FEA5CA-153B-4842-9625-FDBB44DD6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24A75-A0AE-4839-858B-30FA573679DE}"/>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163457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F19B-CECD-467B-955E-08CEE8370F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DADB62-7FF8-4224-AF1C-94CFE0C6BE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731C6D-9FED-453D-982A-4D9995FFF2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35F544-0190-48A8-920D-C12CBE0C0490}"/>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6" name="Footer Placeholder 5">
            <a:extLst>
              <a:ext uri="{FF2B5EF4-FFF2-40B4-BE49-F238E27FC236}">
                <a16:creationId xmlns:a16="http://schemas.microsoft.com/office/drawing/2014/main" id="{668AE342-6678-4FB5-AAB7-B63F50A0E3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FCB971-C2CE-4956-9008-493B0E7585D0}"/>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2319086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65609-6BFB-4B8C-BDED-8A2DD34E0C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178087-D6D7-4056-8B32-EEAD2357B3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AEAB64-CA06-4AF0-B99B-A127A10BCE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49EBFA-1F25-4214-BFD8-18BF2BC987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97E55C-9DE5-4840-AC1A-4F6FD2AC07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8D8E9F-9C60-4306-9064-C39DD3606989}"/>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8" name="Footer Placeholder 7">
            <a:extLst>
              <a:ext uri="{FF2B5EF4-FFF2-40B4-BE49-F238E27FC236}">
                <a16:creationId xmlns:a16="http://schemas.microsoft.com/office/drawing/2014/main" id="{1800CB23-5EAA-4D93-9C1F-A5752BD1D0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2929FE-29E5-4978-A93B-F6CE93D77124}"/>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687661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5BD1-AD14-4106-BE48-12C5BE020E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C519F2-DA0D-4D38-87C2-5B11776F93CD}"/>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4" name="Footer Placeholder 3">
            <a:extLst>
              <a:ext uri="{FF2B5EF4-FFF2-40B4-BE49-F238E27FC236}">
                <a16:creationId xmlns:a16="http://schemas.microsoft.com/office/drawing/2014/main" id="{3603A436-796C-446B-AD4B-FC313C8C85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37ECF3-EE09-4CAE-A853-D9607BC813D6}"/>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2718487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D41E25-C0C7-4F43-80E3-8260ECEDAB18}"/>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3" name="Footer Placeholder 2">
            <a:extLst>
              <a:ext uri="{FF2B5EF4-FFF2-40B4-BE49-F238E27FC236}">
                <a16:creationId xmlns:a16="http://schemas.microsoft.com/office/drawing/2014/main" id="{C9D5A7F0-F6DB-40F6-8968-079437E7D6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B111FB-F092-4DA7-A3BB-E310F7373376}"/>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516391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49AB-8EE9-49DD-B7D4-80007136BD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C7333E-793E-48F8-8941-6B52E38444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A57A6D-4493-4C13-A061-511CA1EA64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2A846E-17DA-4DF5-9FEA-47A230F467D1}"/>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6" name="Footer Placeholder 5">
            <a:extLst>
              <a:ext uri="{FF2B5EF4-FFF2-40B4-BE49-F238E27FC236}">
                <a16:creationId xmlns:a16="http://schemas.microsoft.com/office/drawing/2014/main" id="{64B5ED22-2D95-4F6B-8A1D-0D9A1B94D9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3238A2-4D55-404C-85C5-019394ADDFAB}"/>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749807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B96E1-E663-418B-8535-0D0BDECC65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34AE8E-79D2-450C-9CBD-1C7568C825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15BECA-20B0-4AC4-8C7E-FF9032DF78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36CE65-3743-4FBA-A697-B46412AA23DF}"/>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6" name="Footer Placeholder 5">
            <a:extLst>
              <a:ext uri="{FF2B5EF4-FFF2-40B4-BE49-F238E27FC236}">
                <a16:creationId xmlns:a16="http://schemas.microsoft.com/office/drawing/2014/main" id="{41618FD8-69E8-457A-8B5B-72A64A2808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E7C21E-2024-4997-94A5-8F87FDF37051}"/>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2634207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4CF2B-7D01-4E8C-B8EB-6B360BB884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A54BBC-21F6-4677-90BD-A59CF02226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5675B6-C744-4BB3-9D07-F5BB48EF671B}"/>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5" name="Footer Placeholder 4">
            <a:extLst>
              <a:ext uri="{FF2B5EF4-FFF2-40B4-BE49-F238E27FC236}">
                <a16:creationId xmlns:a16="http://schemas.microsoft.com/office/drawing/2014/main" id="{EED9748D-17B3-4DB6-B060-769E182C0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DD203C-DB2D-4A42-8F4B-B715CF8BDA00}"/>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4200298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A8E8B6-2E52-415A-88A5-E20073F5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73F7E7-AFBB-43E1-84C2-98AD3C72EE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882A57-2AB5-45D5-B346-F5A16FA4671A}"/>
              </a:ext>
            </a:extLst>
          </p:cNvPr>
          <p:cNvSpPr>
            <a:spLocks noGrp="1"/>
          </p:cNvSpPr>
          <p:nvPr>
            <p:ph type="dt" sz="half" idx="10"/>
          </p:nvPr>
        </p:nvSpPr>
        <p:spPr/>
        <p:txBody>
          <a:bodyPr/>
          <a:lstStyle/>
          <a:p>
            <a:fld id="{DE71CF3B-013C-4E39-B8B8-E8F16CD27D2E}" type="datetimeFigureOut">
              <a:rPr lang="en-US" smtClean="0"/>
              <a:t>12/16/2019</a:t>
            </a:fld>
            <a:endParaRPr lang="en-US"/>
          </a:p>
        </p:txBody>
      </p:sp>
      <p:sp>
        <p:nvSpPr>
          <p:cNvPr id="5" name="Footer Placeholder 4">
            <a:extLst>
              <a:ext uri="{FF2B5EF4-FFF2-40B4-BE49-F238E27FC236}">
                <a16:creationId xmlns:a16="http://schemas.microsoft.com/office/drawing/2014/main" id="{38A60AE2-560C-4197-8E24-A2E45E0A8A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BA0139-724E-4A2F-8DD1-87E62666AFA3}"/>
              </a:ext>
            </a:extLst>
          </p:cNvPr>
          <p:cNvSpPr>
            <a:spLocks noGrp="1"/>
          </p:cNvSpPr>
          <p:nvPr>
            <p:ph type="sldNum" sz="quarter" idx="12"/>
          </p:nvPr>
        </p:nvSpPr>
        <p:spPr/>
        <p:txBody>
          <a:bodyPr/>
          <a:lstStyle/>
          <a:p>
            <a:fld id="{2412C316-4C59-4A99-9F50-0F6EE1FC0358}" type="slidenum">
              <a:rPr lang="en-US" smtClean="0"/>
              <a:t>‹#›</a:t>
            </a:fld>
            <a:endParaRPr lang="en-US"/>
          </a:p>
        </p:txBody>
      </p:sp>
    </p:spTree>
    <p:extLst>
      <p:ext uri="{BB962C8B-B14F-4D97-AF65-F5344CB8AC3E}">
        <p14:creationId xmlns:p14="http://schemas.microsoft.com/office/powerpoint/2010/main" val="758492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CB15E82-A436-4F07-93E1-A28F05E93EAC}"/>
              </a:ext>
            </a:extLst>
          </p:cNvPr>
          <p:cNvSpPr>
            <a:spLocks noGrp="1"/>
          </p:cNvSpPr>
          <p:nvPr>
            <p:ph type="sldNum" sz="quarter" idx="12"/>
          </p:nvPr>
        </p:nvSpPr>
        <p:spPr>
          <a:xfrm>
            <a:off x="9171914" y="6366219"/>
            <a:ext cx="2743200" cy="365125"/>
          </a:xfrm>
        </p:spPr>
        <p:txBody>
          <a:bodyPr/>
          <a:lstStyle/>
          <a:p>
            <a:fld id="{8026CFA2-E65E-4E48-B4C4-EEA760C2B6E1}" type="slidenum">
              <a:rPr lang="en-US" smtClean="0"/>
              <a:t>‹#›</a:t>
            </a:fld>
            <a:endParaRPr lang="en-US"/>
          </a:p>
        </p:txBody>
      </p:sp>
      <p:pic>
        <p:nvPicPr>
          <p:cNvPr id="4" name="Picture 3" descr="A close up of a logo&#10;&#10;Description automatically generated">
            <a:extLst>
              <a:ext uri="{FF2B5EF4-FFF2-40B4-BE49-F238E27FC236}">
                <a16:creationId xmlns:a16="http://schemas.microsoft.com/office/drawing/2014/main" id="{835F6EA0-4B56-4681-AC42-29B015B289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949"/>
          <a:stretch/>
        </p:blipFill>
        <p:spPr>
          <a:xfrm>
            <a:off x="-63375" y="0"/>
            <a:ext cx="12255375" cy="6858000"/>
          </a:xfrm>
          <a:prstGeom prst="rect">
            <a:avLst/>
          </a:prstGeom>
        </p:spPr>
      </p:pic>
    </p:spTree>
    <p:extLst>
      <p:ext uri="{BB962C8B-B14F-4D97-AF65-F5344CB8AC3E}">
        <p14:creationId xmlns:p14="http://schemas.microsoft.com/office/powerpoint/2010/main" val="321686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640843-DD34-4E27-B0F2-C9220A3966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22187A-2F6B-47FC-857C-ABF9B8A2FE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F61EA3-A16C-47F8-BE39-FE4058BF4C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71CF3B-013C-4E39-B8B8-E8F16CD27D2E}" type="datetimeFigureOut">
              <a:rPr lang="en-US" smtClean="0"/>
              <a:t>12/16/2019</a:t>
            </a:fld>
            <a:endParaRPr lang="en-US"/>
          </a:p>
        </p:txBody>
      </p:sp>
      <p:sp>
        <p:nvSpPr>
          <p:cNvPr id="5" name="Footer Placeholder 4">
            <a:extLst>
              <a:ext uri="{FF2B5EF4-FFF2-40B4-BE49-F238E27FC236}">
                <a16:creationId xmlns:a16="http://schemas.microsoft.com/office/drawing/2014/main" id="{38F31CBB-475E-4D4C-8683-41582546F2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E6BAFC-CCE4-488A-B478-85A8981BFE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12C316-4C59-4A99-9F50-0F6EE1FC0358}" type="slidenum">
              <a:rPr lang="en-US" smtClean="0"/>
              <a:t>‹#›</a:t>
            </a:fld>
            <a:endParaRPr lang="en-US"/>
          </a:p>
        </p:txBody>
      </p:sp>
    </p:spTree>
    <p:extLst>
      <p:ext uri="{BB962C8B-B14F-4D97-AF65-F5344CB8AC3E}">
        <p14:creationId xmlns:p14="http://schemas.microsoft.com/office/powerpoint/2010/main" val="1187171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2DF68-C2BD-40E8-A9AE-39A4812744E9}"/>
              </a:ext>
            </a:extLst>
          </p:cNvPr>
          <p:cNvSpPr>
            <a:spLocks noGrp="1"/>
          </p:cNvSpPr>
          <p:nvPr>
            <p:ph type="ctrTitle"/>
          </p:nvPr>
        </p:nvSpPr>
        <p:spPr>
          <a:xfrm>
            <a:off x="4318000" y="1710531"/>
            <a:ext cx="7874000" cy="3614737"/>
          </a:xfrm>
        </p:spPr>
        <p:txBody>
          <a:bodyPr anchor="ctr">
            <a:normAutofit/>
          </a:bodyPr>
          <a:lstStyle/>
          <a:p>
            <a:pPr algn="l"/>
            <a:r>
              <a:rPr lang="en-US" b="1">
                <a:solidFill>
                  <a:srgbClr val="92AC51"/>
                </a:solidFill>
              </a:rPr>
              <a:t>Student Success. </a:t>
            </a:r>
            <a:br>
              <a:rPr lang="en-US" b="1">
                <a:solidFill>
                  <a:srgbClr val="92AC51"/>
                </a:solidFill>
              </a:rPr>
            </a:br>
            <a:r>
              <a:rPr lang="en-US" b="1">
                <a:solidFill>
                  <a:srgbClr val="92AC51"/>
                </a:solidFill>
              </a:rPr>
              <a:t>Future Focused.</a:t>
            </a:r>
            <a:br>
              <a:rPr lang="en-US"/>
            </a:br>
            <a:r>
              <a:rPr lang="en-US" sz="3600">
                <a:solidFill>
                  <a:schemeClr val="bg1"/>
                </a:solidFill>
              </a:rPr>
              <a:t>February 11, 2020 Capital Bond</a:t>
            </a:r>
          </a:p>
        </p:txBody>
      </p:sp>
    </p:spTree>
    <p:extLst>
      <p:ext uri="{BB962C8B-B14F-4D97-AF65-F5344CB8AC3E}">
        <p14:creationId xmlns:p14="http://schemas.microsoft.com/office/powerpoint/2010/main" val="548059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6262C-BC9D-46BC-BF18-E1683C7CC324}"/>
              </a:ext>
            </a:extLst>
          </p:cNvPr>
          <p:cNvSpPr>
            <a:spLocks noGrp="1"/>
          </p:cNvSpPr>
          <p:nvPr>
            <p:ph type="title"/>
          </p:nvPr>
        </p:nvSpPr>
        <p:spPr>
          <a:xfrm>
            <a:off x="838200" y="681037"/>
            <a:ext cx="10515600" cy="1325563"/>
          </a:xfrm>
        </p:spPr>
        <p:txBody>
          <a:bodyPr>
            <a:normAutofit/>
          </a:bodyPr>
          <a:lstStyle/>
          <a:p>
            <a:r>
              <a:rPr lang="en-US" sz="4800" b="1">
                <a:solidFill>
                  <a:srgbClr val="92AC51"/>
                </a:solidFill>
              </a:rPr>
              <a:t>Our Facility Needs</a:t>
            </a:r>
          </a:p>
        </p:txBody>
      </p:sp>
      <p:sp>
        <p:nvSpPr>
          <p:cNvPr id="3" name="Content Placeholder 2">
            <a:extLst>
              <a:ext uri="{FF2B5EF4-FFF2-40B4-BE49-F238E27FC236}">
                <a16:creationId xmlns:a16="http://schemas.microsoft.com/office/drawing/2014/main" id="{0C1692A9-BC9C-44DF-9CA9-31CE33252510}"/>
              </a:ext>
            </a:extLst>
          </p:cNvPr>
          <p:cNvSpPr>
            <a:spLocks noGrp="1"/>
          </p:cNvSpPr>
          <p:nvPr>
            <p:ph idx="1"/>
          </p:nvPr>
        </p:nvSpPr>
        <p:spPr>
          <a:xfrm>
            <a:off x="838200" y="2006600"/>
            <a:ext cx="10515600" cy="3410254"/>
          </a:xfrm>
        </p:spPr>
        <p:txBody>
          <a:bodyPr vert="horz" lIns="91440" tIns="45720" rIns="91440" bIns="45720" rtlCol="0" anchor="t">
            <a:normAutofit/>
          </a:bodyPr>
          <a:lstStyle/>
          <a:p>
            <a:pPr marL="0" indent="0">
              <a:lnSpc>
                <a:spcPct val="100000"/>
              </a:lnSpc>
              <a:buNone/>
            </a:pPr>
            <a:r>
              <a:rPr lang="en-US" sz="3600"/>
              <a:t>Growth and Planning Advisory Group:</a:t>
            </a:r>
          </a:p>
          <a:p>
            <a:pPr lvl="1">
              <a:lnSpc>
                <a:spcPct val="100000"/>
              </a:lnSpc>
            </a:pPr>
            <a:r>
              <a:rPr lang="en-US" sz="3200"/>
              <a:t>Looked at the age of buildings</a:t>
            </a:r>
            <a:endParaRPr lang="en-US" sz="3200">
              <a:cs typeface="Arial"/>
            </a:endParaRPr>
          </a:p>
          <a:p>
            <a:pPr lvl="1">
              <a:lnSpc>
                <a:spcPct val="100000"/>
              </a:lnSpc>
            </a:pPr>
            <a:r>
              <a:rPr lang="en-US" sz="3200"/>
              <a:t>Studied past enrollment growth, projected enrollment</a:t>
            </a:r>
            <a:endParaRPr lang="en-US" sz="3200">
              <a:cs typeface="Arial"/>
            </a:endParaRPr>
          </a:p>
          <a:p>
            <a:pPr lvl="1">
              <a:lnSpc>
                <a:spcPct val="100000"/>
              </a:lnSpc>
            </a:pPr>
            <a:r>
              <a:rPr lang="en-US" sz="3200"/>
              <a:t>Helped determine the facility priorities</a:t>
            </a:r>
          </a:p>
        </p:txBody>
      </p:sp>
    </p:spTree>
    <p:extLst>
      <p:ext uri="{BB962C8B-B14F-4D97-AF65-F5344CB8AC3E}">
        <p14:creationId xmlns:p14="http://schemas.microsoft.com/office/powerpoint/2010/main" val="1361023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32246-CC4A-49D2-ADC1-41AE1FDFEAF2}"/>
              </a:ext>
            </a:extLst>
          </p:cNvPr>
          <p:cNvSpPr>
            <a:spLocks noGrp="1"/>
          </p:cNvSpPr>
          <p:nvPr>
            <p:ph type="title"/>
          </p:nvPr>
        </p:nvSpPr>
        <p:spPr>
          <a:xfrm>
            <a:off x="1586630" y="3426586"/>
            <a:ext cx="8750300" cy="1281244"/>
          </a:xfrm>
        </p:spPr>
        <p:txBody>
          <a:bodyPr anchor="ctr"/>
          <a:lstStyle/>
          <a:p>
            <a:r>
              <a:rPr lang="en-US" b="1">
                <a:solidFill>
                  <a:schemeClr val="bg1"/>
                </a:solidFill>
              </a:rPr>
              <a:t>Capital Projects Bond</a:t>
            </a:r>
          </a:p>
        </p:txBody>
      </p:sp>
      <p:sp>
        <p:nvSpPr>
          <p:cNvPr id="3" name="Text Placeholder 2">
            <a:extLst>
              <a:ext uri="{FF2B5EF4-FFF2-40B4-BE49-F238E27FC236}">
                <a16:creationId xmlns:a16="http://schemas.microsoft.com/office/drawing/2014/main" id="{DC0ADEEC-13B4-4A02-B7DA-7F762E4B7963}"/>
              </a:ext>
            </a:extLst>
          </p:cNvPr>
          <p:cNvSpPr>
            <a:spLocks noGrp="1"/>
          </p:cNvSpPr>
          <p:nvPr>
            <p:ph type="body" idx="1"/>
          </p:nvPr>
        </p:nvSpPr>
        <p:spPr>
          <a:xfrm>
            <a:off x="1674312" y="4595096"/>
            <a:ext cx="5969000" cy="1719262"/>
          </a:xfrm>
        </p:spPr>
        <p:txBody>
          <a:bodyPr vert="horz" lIns="91440" tIns="45720" rIns="91440" bIns="45720" rtlCol="0" anchor="t">
            <a:normAutofit/>
          </a:bodyPr>
          <a:lstStyle/>
          <a:p>
            <a:r>
              <a:rPr lang="en-US">
                <a:solidFill>
                  <a:schemeClr val="bg1"/>
                </a:solidFill>
              </a:rPr>
              <a:t>Ensures all students have high-quality learning spaces by rebuilding aging school buildings and adding classrooms and classroom support spaces.</a:t>
            </a:r>
          </a:p>
          <a:p>
            <a:endParaRPr lang="en-US">
              <a:solidFill>
                <a:schemeClr val="bg1"/>
              </a:solidFill>
            </a:endParaRPr>
          </a:p>
        </p:txBody>
      </p:sp>
      <p:sp>
        <p:nvSpPr>
          <p:cNvPr id="4" name="Rectangle 3">
            <a:extLst>
              <a:ext uri="{FF2B5EF4-FFF2-40B4-BE49-F238E27FC236}">
                <a16:creationId xmlns:a16="http://schemas.microsoft.com/office/drawing/2014/main" id="{FC5C4CD5-70B7-354F-952F-6400D1FCBB08}"/>
              </a:ext>
            </a:extLst>
          </p:cNvPr>
          <p:cNvSpPr/>
          <p:nvPr/>
        </p:nvSpPr>
        <p:spPr>
          <a:xfrm>
            <a:off x="1016697" y="3584727"/>
            <a:ext cx="250520" cy="2483285"/>
          </a:xfrm>
          <a:prstGeom prst="rect">
            <a:avLst/>
          </a:prstGeom>
          <a:solidFill>
            <a:srgbClr val="92A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0739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3" name="Content Placeholder 2">
            <a:extLst>
              <a:ext uri="{FF2B5EF4-FFF2-40B4-BE49-F238E27FC236}">
                <a16:creationId xmlns:a16="http://schemas.microsoft.com/office/drawing/2014/main" id="{70582D8B-4D94-4E8D-9D01-171166D4A655}"/>
              </a:ext>
            </a:extLst>
          </p:cNvPr>
          <p:cNvSpPr>
            <a:spLocks noGrp="1"/>
          </p:cNvSpPr>
          <p:nvPr>
            <p:ph idx="1"/>
          </p:nvPr>
        </p:nvSpPr>
        <p:spPr>
          <a:xfrm>
            <a:off x="838200" y="1671649"/>
            <a:ext cx="10515600" cy="1603375"/>
          </a:xfrm>
        </p:spPr>
        <p:txBody>
          <a:bodyPr>
            <a:normAutofit/>
          </a:bodyPr>
          <a:lstStyle/>
          <a:p>
            <a:pPr marL="0" indent="0" fontAlgn="base">
              <a:buNone/>
            </a:pPr>
            <a:r>
              <a:rPr lang="en-US"/>
              <a:t>Rebuilds three aging schools with the highest facility needs, replaces them with modern and safe school buildings with additional room for our students.</a:t>
            </a:r>
          </a:p>
        </p:txBody>
      </p:sp>
      <p:sp>
        <p:nvSpPr>
          <p:cNvPr id="7" name="Rectangle 6">
            <a:extLst>
              <a:ext uri="{FF2B5EF4-FFF2-40B4-BE49-F238E27FC236}">
                <a16:creationId xmlns:a16="http://schemas.microsoft.com/office/drawing/2014/main" id="{58E5C97B-F96A-BC4D-8F63-66B56DB36C9E}"/>
              </a:ext>
            </a:extLst>
          </p:cNvPr>
          <p:cNvSpPr/>
          <p:nvPr/>
        </p:nvSpPr>
        <p:spPr>
          <a:xfrm>
            <a:off x="1302706" y="3177356"/>
            <a:ext cx="2830883" cy="27338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6188820-C69A-954C-9BED-8F0C8B3AACEB}"/>
              </a:ext>
            </a:extLst>
          </p:cNvPr>
          <p:cNvSpPr/>
          <p:nvPr/>
        </p:nvSpPr>
        <p:spPr>
          <a:xfrm>
            <a:off x="4308953" y="3174816"/>
            <a:ext cx="2830883" cy="27338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678C20-4546-4B41-955C-681476066FB3}"/>
              </a:ext>
            </a:extLst>
          </p:cNvPr>
          <p:cNvSpPr/>
          <p:nvPr/>
        </p:nvSpPr>
        <p:spPr>
          <a:xfrm>
            <a:off x="7302674" y="3174816"/>
            <a:ext cx="2830883" cy="27338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5359CB-8D80-B34F-8ECA-D4F56F175D52}"/>
              </a:ext>
            </a:extLst>
          </p:cNvPr>
          <p:cNvSpPr/>
          <p:nvPr/>
        </p:nvSpPr>
        <p:spPr>
          <a:xfrm>
            <a:off x="1567485" y="5414485"/>
            <a:ext cx="2300630" cy="369332"/>
          </a:xfrm>
          <a:prstGeom prst="rect">
            <a:avLst/>
          </a:prstGeom>
        </p:spPr>
        <p:txBody>
          <a:bodyPr wrap="none" anchor="t">
            <a:spAutoFit/>
          </a:bodyPr>
          <a:lstStyle/>
          <a:p>
            <a:pPr fontAlgn="base"/>
            <a:r>
              <a:rPr lang="en-US" b="1" dirty="0"/>
              <a:t>Big Picture School</a:t>
            </a:r>
            <a:endParaRPr lang="en-US" b="1" dirty="0">
              <a:solidFill>
                <a:schemeClr val="bg1"/>
              </a:solidFill>
            </a:endParaRPr>
          </a:p>
        </p:txBody>
      </p:sp>
      <p:sp>
        <p:nvSpPr>
          <p:cNvPr id="12" name="Rectangle 11">
            <a:extLst>
              <a:ext uri="{FF2B5EF4-FFF2-40B4-BE49-F238E27FC236}">
                <a16:creationId xmlns:a16="http://schemas.microsoft.com/office/drawing/2014/main" id="{F8E0106C-87FB-E849-BA62-75F9FE78F3EE}"/>
              </a:ext>
            </a:extLst>
          </p:cNvPr>
          <p:cNvSpPr/>
          <p:nvPr/>
        </p:nvSpPr>
        <p:spPr>
          <a:xfrm>
            <a:off x="4522783" y="5414485"/>
            <a:ext cx="2403222" cy="369332"/>
          </a:xfrm>
          <a:prstGeom prst="rect">
            <a:avLst/>
          </a:prstGeom>
        </p:spPr>
        <p:txBody>
          <a:bodyPr wrap="none" anchor="t">
            <a:spAutoFit/>
          </a:bodyPr>
          <a:lstStyle/>
          <a:p>
            <a:pPr fontAlgn="base"/>
            <a:r>
              <a:rPr lang="en-US" b="1" dirty="0"/>
              <a:t>International School</a:t>
            </a:r>
            <a:endParaRPr lang="en-US" b="1" dirty="0">
              <a:cs typeface="Arial"/>
            </a:endParaRPr>
          </a:p>
        </p:txBody>
      </p:sp>
      <p:sp>
        <p:nvSpPr>
          <p:cNvPr id="13" name="Rectangle 12">
            <a:extLst>
              <a:ext uri="{FF2B5EF4-FFF2-40B4-BE49-F238E27FC236}">
                <a16:creationId xmlns:a16="http://schemas.microsoft.com/office/drawing/2014/main" id="{056F372C-227D-5742-B4FA-29141D7C1473}"/>
              </a:ext>
            </a:extLst>
          </p:cNvPr>
          <p:cNvSpPr/>
          <p:nvPr/>
        </p:nvSpPr>
        <p:spPr>
          <a:xfrm>
            <a:off x="7745728" y="5412104"/>
            <a:ext cx="1941557" cy="369332"/>
          </a:xfrm>
          <a:prstGeom prst="rect">
            <a:avLst/>
          </a:prstGeom>
        </p:spPr>
        <p:txBody>
          <a:bodyPr wrap="none" anchor="t">
            <a:spAutoFit/>
          </a:bodyPr>
          <a:lstStyle/>
          <a:p>
            <a:pPr fontAlgn="base"/>
            <a:r>
              <a:rPr lang="en-US" b="1" dirty="0"/>
              <a:t>Jing Mei School</a:t>
            </a:r>
            <a:endParaRPr lang="en-US" b="1" dirty="0">
              <a:cs typeface="Arial"/>
            </a:endParaRPr>
          </a:p>
        </p:txBody>
      </p:sp>
      <p:pic>
        <p:nvPicPr>
          <p:cNvPr id="4" name="Picture 4" descr="A field of grass&#10;&#10;Description generated with very high confidence">
            <a:extLst>
              <a:ext uri="{FF2B5EF4-FFF2-40B4-BE49-F238E27FC236}">
                <a16:creationId xmlns:a16="http://schemas.microsoft.com/office/drawing/2014/main" id="{AAFAE2DE-93E9-49D6-9CED-1ECD095C7F10}"/>
              </a:ext>
            </a:extLst>
          </p:cNvPr>
          <p:cNvPicPr>
            <a:picLocks noChangeAspect="1"/>
          </p:cNvPicPr>
          <p:nvPr/>
        </p:nvPicPr>
        <p:blipFill>
          <a:blip r:embed="rId4"/>
          <a:stretch>
            <a:fillRect/>
          </a:stretch>
        </p:blipFill>
        <p:spPr>
          <a:xfrm>
            <a:off x="1308100" y="3164840"/>
            <a:ext cx="2819400" cy="2159000"/>
          </a:xfrm>
          <a:prstGeom prst="rect">
            <a:avLst/>
          </a:prstGeom>
        </p:spPr>
      </p:pic>
      <p:pic>
        <p:nvPicPr>
          <p:cNvPr id="6" name="Picture 9" descr="A picture containing outdoor, grass, road, building&#10;&#10;Description generated with very high confidence">
            <a:extLst>
              <a:ext uri="{FF2B5EF4-FFF2-40B4-BE49-F238E27FC236}">
                <a16:creationId xmlns:a16="http://schemas.microsoft.com/office/drawing/2014/main" id="{6FE46C29-1810-4FB9-A602-7AD30A91D9B7}"/>
              </a:ext>
            </a:extLst>
          </p:cNvPr>
          <p:cNvPicPr>
            <a:picLocks noChangeAspect="1"/>
          </p:cNvPicPr>
          <p:nvPr/>
        </p:nvPicPr>
        <p:blipFill>
          <a:blip r:embed="rId5"/>
          <a:stretch>
            <a:fillRect/>
          </a:stretch>
        </p:blipFill>
        <p:spPr>
          <a:xfrm>
            <a:off x="4305300" y="3174877"/>
            <a:ext cx="2819400" cy="2114804"/>
          </a:xfrm>
          <a:prstGeom prst="rect">
            <a:avLst/>
          </a:prstGeom>
        </p:spPr>
      </p:pic>
      <p:pic>
        <p:nvPicPr>
          <p:cNvPr id="14" name="Picture 14" descr="A store inside of a building&#10;&#10;Description generated with very high confidence">
            <a:extLst>
              <a:ext uri="{FF2B5EF4-FFF2-40B4-BE49-F238E27FC236}">
                <a16:creationId xmlns:a16="http://schemas.microsoft.com/office/drawing/2014/main" id="{72707C30-558E-420D-A574-25F622D57F53}"/>
              </a:ext>
            </a:extLst>
          </p:cNvPr>
          <p:cNvPicPr>
            <a:picLocks noChangeAspect="1"/>
          </p:cNvPicPr>
          <p:nvPr/>
        </p:nvPicPr>
        <p:blipFill>
          <a:blip r:embed="rId6"/>
          <a:stretch>
            <a:fillRect/>
          </a:stretch>
        </p:blipFill>
        <p:spPr>
          <a:xfrm>
            <a:off x="7302499" y="3170115"/>
            <a:ext cx="2828017" cy="2114804"/>
          </a:xfrm>
          <a:prstGeom prst="rect">
            <a:avLst/>
          </a:prstGeom>
        </p:spPr>
      </p:pic>
    </p:spTree>
    <p:extLst>
      <p:ext uri="{BB962C8B-B14F-4D97-AF65-F5344CB8AC3E}">
        <p14:creationId xmlns:p14="http://schemas.microsoft.com/office/powerpoint/2010/main" val="3315138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3" name="Content Placeholder 2">
            <a:extLst>
              <a:ext uri="{FF2B5EF4-FFF2-40B4-BE49-F238E27FC236}">
                <a16:creationId xmlns:a16="http://schemas.microsoft.com/office/drawing/2014/main" id="{70582D8B-4D94-4E8D-9D01-171166D4A655}"/>
              </a:ext>
            </a:extLst>
          </p:cNvPr>
          <p:cNvSpPr>
            <a:spLocks noGrp="1"/>
          </p:cNvSpPr>
          <p:nvPr>
            <p:ph idx="1"/>
          </p:nvPr>
        </p:nvSpPr>
        <p:spPr>
          <a:xfrm>
            <a:off x="838200" y="1709749"/>
            <a:ext cx="10515600" cy="1260311"/>
          </a:xfrm>
        </p:spPr>
        <p:txBody>
          <a:bodyPr vert="horz" lIns="91440" tIns="45720" rIns="91440" bIns="45720" rtlCol="0" anchor="t">
            <a:normAutofit/>
          </a:bodyPr>
          <a:lstStyle/>
          <a:p>
            <a:pPr marL="0" indent="0" fontAlgn="base">
              <a:lnSpc>
                <a:spcPct val="100000"/>
              </a:lnSpc>
              <a:buNone/>
            </a:pPr>
            <a:r>
              <a:rPr lang="en-US" sz="3600" dirty="0"/>
              <a:t>Adds capacity to reduce crowding at two schools by through additions and renovations.</a:t>
            </a:r>
          </a:p>
          <a:p>
            <a:pPr marL="914400" lvl="2" indent="0" fontAlgn="base">
              <a:lnSpc>
                <a:spcPct val="100000"/>
              </a:lnSpc>
              <a:buNone/>
            </a:pPr>
            <a:endParaRPr lang="en-US" sz="2800" dirty="0">
              <a:ea typeface="+mn-lt"/>
              <a:cs typeface="+mn-lt"/>
            </a:endParaRPr>
          </a:p>
        </p:txBody>
      </p:sp>
      <p:sp>
        <p:nvSpPr>
          <p:cNvPr id="9" name="Rectangle 8">
            <a:extLst>
              <a:ext uri="{FF2B5EF4-FFF2-40B4-BE49-F238E27FC236}">
                <a16:creationId xmlns:a16="http://schemas.microsoft.com/office/drawing/2014/main" id="{7634DC26-B5B1-4930-B1BE-D8AA2705C3FF}"/>
              </a:ext>
            </a:extLst>
          </p:cNvPr>
          <p:cNvSpPr/>
          <p:nvPr/>
        </p:nvSpPr>
        <p:spPr>
          <a:xfrm>
            <a:off x="2026606" y="3428816"/>
            <a:ext cx="3592883" cy="31021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96CE21C-0D27-4125-9FD0-2453563F40F1}"/>
              </a:ext>
            </a:extLst>
          </p:cNvPr>
          <p:cNvSpPr/>
          <p:nvPr/>
        </p:nvSpPr>
        <p:spPr>
          <a:xfrm>
            <a:off x="6103306" y="3124016"/>
            <a:ext cx="3656383" cy="34196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A building with a clock on the side of a road&#10;&#10;Description generated with very high confidence">
            <a:extLst>
              <a:ext uri="{FF2B5EF4-FFF2-40B4-BE49-F238E27FC236}">
                <a16:creationId xmlns:a16="http://schemas.microsoft.com/office/drawing/2014/main" id="{225C632A-6A27-47DB-BE58-07C90710184E}"/>
              </a:ext>
            </a:extLst>
          </p:cNvPr>
          <p:cNvPicPr>
            <a:picLocks noChangeAspect="1"/>
          </p:cNvPicPr>
          <p:nvPr/>
        </p:nvPicPr>
        <p:blipFill>
          <a:blip r:embed="rId4"/>
          <a:stretch>
            <a:fillRect/>
          </a:stretch>
        </p:blipFill>
        <p:spPr>
          <a:xfrm>
            <a:off x="6096000" y="3013075"/>
            <a:ext cx="3644900" cy="2863850"/>
          </a:xfrm>
          <a:prstGeom prst="rect">
            <a:avLst/>
          </a:prstGeom>
        </p:spPr>
      </p:pic>
      <p:pic>
        <p:nvPicPr>
          <p:cNvPr id="4" name="Picture 4" descr="A large brick building&#10;&#10;Description generated with very high confidence">
            <a:extLst>
              <a:ext uri="{FF2B5EF4-FFF2-40B4-BE49-F238E27FC236}">
                <a16:creationId xmlns:a16="http://schemas.microsoft.com/office/drawing/2014/main" id="{74A420B7-55DC-4F90-A506-1FCB12F13AD2}"/>
              </a:ext>
            </a:extLst>
          </p:cNvPr>
          <p:cNvPicPr>
            <a:picLocks noChangeAspect="1"/>
          </p:cNvPicPr>
          <p:nvPr/>
        </p:nvPicPr>
        <p:blipFill rotWithShape="1">
          <a:blip r:embed="rId5"/>
          <a:srcRect b="7613"/>
          <a:stretch/>
        </p:blipFill>
        <p:spPr>
          <a:xfrm>
            <a:off x="2007817" y="2976527"/>
            <a:ext cx="3611672" cy="2863850"/>
          </a:xfrm>
          <a:prstGeom prst="rect">
            <a:avLst/>
          </a:prstGeom>
        </p:spPr>
      </p:pic>
      <p:sp>
        <p:nvSpPr>
          <p:cNvPr id="12" name="TextBox 11">
            <a:extLst>
              <a:ext uri="{FF2B5EF4-FFF2-40B4-BE49-F238E27FC236}">
                <a16:creationId xmlns:a16="http://schemas.microsoft.com/office/drawing/2014/main" id="{9C374019-7AF9-4C72-873F-DB115E74A462}"/>
              </a:ext>
            </a:extLst>
          </p:cNvPr>
          <p:cNvSpPr txBox="1"/>
          <p:nvPr/>
        </p:nvSpPr>
        <p:spPr>
          <a:xfrm>
            <a:off x="2445097" y="6030881"/>
            <a:ext cx="27559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N</a:t>
            </a:r>
            <a:r>
              <a:rPr lang="en-US" sz="2000" b="1" dirty="0"/>
              <a:t>ewport High Schoo</a:t>
            </a:r>
            <a:r>
              <a:rPr lang="en-US" sz="2000" dirty="0"/>
              <a:t>l</a:t>
            </a:r>
            <a:endParaRPr lang="en-US" sz="2000" dirty="0">
              <a:cs typeface="Arial"/>
            </a:endParaRPr>
          </a:p>
        </p:txBody>
      </p:sp>
      <p:sp>
        <p:nvSpPr>
          <p:cNvPr id="13" name="TextBox 12">
            <a:extLst>
              <a:ext uri="{FF2B5EF4-FFF2-40B4-BE49-F238E27FC236}">
                <a16:creationId xmlns:a16="http://schemas.microsoft.com/office/drawing/2014/main" id="{AB84931B-3063-44DD-A7FA-8807A7947FB2}"/>
              </a:ext>
            </a:extLst>
          </p:cNvPr>
          <p:cNvSpPr txBox="1"/>
          <p:nvPr/>
        </p:nvSpPr>
        <p:spPr>
          <a:xfrm>
            <a:off x="6543675" y="6030881"/>
            <a:ext cx="30480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Interlake High School</a:t>
            </a:r>
            <a:endParaRPr lang="en-US" sz="2000" b="1" dirty="0">
              <a:cs typeface="Arial"/>
            </a:endParaRPr>
          </a:p>
        </p:txBody>
      </p:sp>
    </p:spTree>
    <p:extLst>
      <p:ext uri="{BB962C8B-B14F-4D97-AF65-F5344CB8AC3E}">
        <p14:creationId xmlns:p14="http://schemas.microsoft.com/office/powerpoint/2010/main" val="1549004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3" name="Content Placeholder 2">
            <a:extLst>
              <a:ext uri="{FF2B5EF4-FFF2-40B4-BE49-F238E27FC236}">
                <a16:creationId xmlns:a16="http://schemas.microsoft.com/office/drawing/2014/main" id="{70582D8B-4D94-4E8D-9D01-171166D4A655}"/>
              </a:ext>
            </a:extLst>
          </p:cNvPr>
          <p:cNvSpPr>
            <a:spLocks noGrp="1"/>
          </p:cNvSpPr>
          <p:nvPr>
            <p:ph idx="1"/>
          </p:nvPr>
        </p:nvSpPr>
        <p:spPr>
          <a:xfrm>
            <a:off x="5244955" y="1771857"/>
            <a:ext cx="6221579" cy="3351963"/>
          </a:xfrm>
        </p:spPr>
        <p:txBody>
          <a:bodyPr>
            <a:normAutofit/>
          </a:bodyPr>
          <a:lstStyle/>
          <a:p>
            <a:pPr marL="0" indent="0">
              <a:buNone/>
            </a:pPr>
            <a:r>
              <a:rPr lang="en-US" dirty="0"/>
              <a:t>These new school buildings and additions will provide modern learning spaces for science, technology, engineering and math classes (STEM), and extracurricular activities to prepare students for successful futures. </a:t>
            </a:r>
          </a:p>
          <a:p>
            <a:pPr marL="0" indent="0" fontAlgn="base">
              <a:lnSpc>
                <a:spcPct val="100000"/>
              </a:lnSpc>
              <a:buNone/>
            </a:pPr>
            <a:endParaRPr lang="en-US" dirty="0"/>
          </a:p>
        </p:txBody>
      </p:sp>
      <p:pic>
        <p:nvPicPr>
          <p:cNvPr id="6" name="Picture 5" descr="A group of people sitting at a desk in front of a computer&#10;&#10;Description automatically generated">
            <a:extLst>
              <a:ext uri="{FF2B5EF4-FFF2-40B4-BE49-F238E27FC236}">
                <a16:creationId xmlns:a16="http://schemas.microsoft.com/office/drawing/2014/main" id="{4B3325C6-8C8B-8D4D-89CE-569E782AEE97}"/>
              </a:ext>
            </a:extLst>
          </p:cNvPr>
          <p:cNvPicPr>
            <a:picLocks noChangeAspect="1"/>
          </p:cNvPicPr>
          <p:nvPr/>
        </p:nvPicPr>
        <p:blipFill rotWithShape="1">
          <a:blip r:embed="rId4">
            <a:extLst>
              <a:ext uri="{28A0092B-C50C-407E-A947-70E740481C1C}">
                <a14:useLocalDpi xmlns:a14="http://schemas.microsoft.com/office/drawing/2010/main" val="0"/>
              </a:ext>
            </a:extLst>
          </a:blip>
          <a:srcRect l="18360" r="25200"/>
          <a:stretch/>
        </p:blipFill>
        <p:spPr>
          <a:xfrm>
            <a:off x="1273162" y="1834390"/>
            <a:ext cx="3449150" cy="4074232"/>
          </a:xfrm>
          <a:prstGeom prst="rect">
            <a:avLst/>
          </a:prstGeom>
        </p:spPr>
      </p:pic>
    </p:spTree>
    <p:extLst>
      <p:ext uri="{BB962C8B-B14F-4D97-AF65-F5344CB8AC3E}">
        <p14:creationId xmlns:p14="http://schemas.microsoft.com/office/powerpoint/2010/main" val="3954605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6" name="Content Placeholder 2">
            <a:extLst>
              <a:ext uri="{FF2B5EF4-FFF2-40B4-BE49-F238E27FC236}">
                <a16:creationId xmlns:a16="http://schemas.microsoft.com/office/drawing/2014/main" id="{F58C8A9F-E118-AC43-8639-5D22FC594118}"/>
              </a:ext>
            </a:extLst>
          </p:cNvPr>
          <p:cNvSpPr txBox="1">
            <a:spLocks/>
          </p:cNvSpPr>
          <p:nvPr/>
        </p:nvSpPr>
        <p:spPr>
          <a:xfrm>
            <a:off x="990600" y="1678489"/>
            <a:ext cx="6337126" cy="39081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Font typeface="Arial" panose="020B0604020202020204" pitchFamily="34" charset="0"/>
              <a:buNone/>
            </a:pPr>
            <a:r>
              <a:rPr lang="en-US" sz="3200" dirty="0"/>
              <a:t>Improves physical safety and security for students and schools.</a:t>
            </a:r>
          </a:p>
          <a:p>
            <a:pPr fontAlgn="base">
              <a:lnSpc>
                <a:spcPct val="100000"/>
              </a:lnSpc>
            </a:pPr>
            <a:r>
              <a:rPr lang="en-US" sz="2400" dirty="0"/>
              <a:t>Adding </a:t>
            </a:r>
            <a:r>
              <a:rPr lang="en-US" sz="2400" b="1" dirty="0"/>
              <a:t>security vestibules</a:t>
            </a:r>
            <a:r>
              <a:rPr lang="en-US" sz="2400" dirty="0"/>
              <a:t> to eight schools that currently do not have them. Vestibules require school visitors to enter the office and check in before gaining access school buildings.</a:t>
            </a:r>
            <a:endParaRPr lang="en-US" sz="2400" dirty="0">
              <a:cs typeface="Calibri"/>
            </a:endParaRPr>
          </a:p>
        </p:txBody>
      </p:sp>
      <p:sp>
        <p:nvSpPr>
          <p:cNvPr id="7" name="Content Placeholder 2">
            <a:extLst>
              <a:ext uri="{FF2B5EF4-FFF2-40B4-BE49-F238E27FC236}">
                <a16:creationId xmlns:a16="http://schemas.microsoft.com/office/drawing/2014/main" id="{2D005CAB-C80F-EE44-9797-85F5363BC63A}"/>
              </a:ext>
            </a:extLst>
          </p:cNvPr>
          <p:cNvSpPr txBox="1">
            <a:spLocks/>
          </p:cNvSpPr>
          <p:nvPr/>
        </p:nvSpPr>
        <p:spPr>
          <a:xfrm>
            <a:off x="7693068" y="1728593"/>
            <a:ext cx="4231710" cy="28559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b="1">
                <a:ea typeface="+mn-lt"/>
                <a:cs typeface="+mn-lt"/>
              </a:rPr>
              <a:t>Bellevue High School </a:t>
            </a:r>
          </a:p>
          <a:p>
            <a:pPr fontAlgn="base"/>
            <a:r>
              <a:rPr lang="en-US" sz="1600" b="1">
                <a:ea typeface="+mn-lt"/>
                <a:cs typeface="+mn-lt"/>
              </a:rPr>
              <a:t>Interlake High School </a:t>
            </a:r>
          </a:p>
          <a:p>
            <a:pPr fontAlgn="base"/>
            <a:r>
              <a:rPr lang="en-US" sz="1600" b="1">
                <a:ea typeface="+mn-lt"/>
                <a:cs typeface="+mn-lt"/>
              </a:rPr>
              <a:t>Newport High School</a:t>
            </a:r>
          </a:p>
          <a:p>
            <a:pPr fontAlgn="base"/>
            <a:r>
              <a:rPr lang="en-US" sz="1600" b="1">
                <a:ea typeface="+mn-lt"/>
                <a:cs typeface="+mn-lt"/>
              </a:rPr>
              <a:t>Chinook Middle School </a:t>
            </a:r>
          </a:p>
          <a:p>
            <a:pPr fontAlgn="base"/>
            <a:r>
              <a:rPr lang="en-US" sz="1600" b="1">
                <a:ea typeface="+mn-lt"/>
                <a:cs typeface="+mn-lt"/>
              </a:rPr>
              <a:t>Sherwood Forest Elementary School</a:t>
            </a:r>
          </a:p>
          <a:p>
            <a:pPr fontAlgn="base"/>
            <a:r>
              <a:rPr lang="en-US" sz="1600" b="1">
                <a:ea typeface="+mn-lt"/>
                <a:cs typeface="+mn-lt"/>
              </a:rPr>
              <a:t>Somerset Elementary School</a:t>
            </a:r>
          </a:p>
          <a:p>
            <a:pPr fontAlgn="base"/>
            <a:r>
              <a:rPr lang="en-US" sz="1600" b="1" err="1">
                <a:ea typeface="+mn-lt"/>
                <a:cs typeface="+mn-lt"/>
              </a:rPr>
              <a:t>Spiritridge</a:t>
            </a:r>
            <a:r>
              <a:rPr lang="en-US" sz="1600" b="1">
                <a:ea typeface="+mn-lt"/>
                <a:cs typeface="+mn-lt"/>
              </a:rPr>
              <a:t> Elementary School</a:t>
            </a:r>
          </a:p>
          <a:p>
            <a:pPr fontAlgn="base"/>
            <a:r>
              <a:rPr lang="en-US" sz="1600" b="1">
                <a:ea typeface="+mn-lt"/>
                <a:cs typeface="+mn-lt"/>
              </a:rPr>
              <a:t>Woodridge Elementary School</a:t>
            </a:r>
            <a:endParaRPr lang="en-US" sz="1600" b="1">
              <a:cs typeface="Calibri" panose="020F0502020204030204"/>
            </a:endParaRPr>
          </a:p>
        </p:txBody>
      </p:sp>
    </p:spTree>
    <p:extLst>
      <p:ext uri="{BB962C8B-B14F-4D97-AF65-F5344CB8AC3E}">
        <p14:creationId xmlns:p14="http://schemas.microsoft.com/office/powerpoint/2010/main" val="937255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6" name="Content Placeholder 2">
            <a:extLst>
              <a:ext uri="{FF2B5EF4-FFF2-40B4-BE49-F238E27FC236}">
                <a16:creationId xmlns:a16="http://schemas.microsoft.com/office/drawing/2014/main" id="{F58C8A9F-E118-AC43-8639-5D22FC594118}"/>
              </a:ext>
            </a:extLst>
          </p:cNvPr>
          <p:cNvSpPr txBox="1">
            <a:spLocks/>
          </p:cNvSpPr>
          <p:nvPr/>
        </p:nvSpPr>
        <p:spPr>
          <a:xfrm>
            <a:off x="990600" y="1678489"/>
            <a:ext cx="6399756" cy="390812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Font typeface="Arial" panose="020B0604020202020204" pitchFamily="34" charset="0"/>
              <a:buNone/>
            </a:pPr>
            <a:r>
              <a:rPr lang="en-US" sz="3200"/>
              <a:t>Increases physical safety and security for students and schools.</a:t>
            </a:r>
          </a:p>
          <a:p>
            <a:pPr fontAlgn="base">
              <a:lnSpc>
                <a:spcPct val="100000"/>
              </a:lnSpc>
            </a:pPr>
            <a:r>
              <a:rPr lang="en-US" sz="2200" b="1"/>
              <a:t>Adding bollards </a:t>
            </a:r>
            <a:r>
              <a:rPr lang="en-US" sz="2200"/>
              <a:t>(safety posts) in front of 19 school entrances that do not have them. These posts are best practices for school buildings to protect entrances from potential vehicle impact, protecting students, staff and families inside and around the doorway.</a:t>
            </a:r>
            <a:endParaRPr lang="en-US" sz="2200">
              <a:cs typeface="Calibri" panose="020F0502020204030204"/>
            </a:endParaRPr>
          </a:p>
        </p:txBody>
      </p:sp>
      <p:sp>
        <p:nvSpPr>
          <p:cNvPr id="7" name="Content Placeholder 2">
            <a:extLst>
              <a:ext uri="{FF2B5EF4-FFF2-40B4-BE49-F238E27FC236}">
                <a16:creationId xmlns:a16="http://schemas.microsoft.com/office/drawing/2014/main" id="{2D005CAB-C80F-EE44-9797-85F5363BC63A}"/>
              </a:ext>
            </a:extLst>
          </p:cNvPr>
          <p:cNvSpPr txBox="1">
            <a:spLocks/>
          </p:cNvSpPr>
          <p:nvPr/>
        </p:nvSpPr>
        <p:spPr>
          <a:xfrm>
            <a:off x="7693068" y="1728592"/>
            <a:ext cx="4231710" cy="3295019"/>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200" b="1" dirty="0">
                <a:ea typeface="+mn-lt"/>
                <a:cs typeface="+mn-lt"/>
              </a:rPr>
              <a:t>High schools</a:t>
            </a:r>
            <a:r>
              <a:rPr lang="en-US" sz="2200" dirty="0">
                <a:ea typeface="+mn-lt"/>
                <a:cs typeface="+mn-lt"/>
              </a:rPr>
              <a:t>: </a:t>
            </a:r>
            <a:br>
              <a:rPr lang="en-US" sz="2200" dirty="0">
                <a:ea typeface="+mn-lt"/>
                <a:cs typeface="+mn-lt"/>
              </a:rPr>
            </a:br>
            <a:r>
              <a:rPr lang="en-US" sz="2200" dirty="0">
                <a:ea typeface="+mn-lt"/>
                <a:cs typeface="+mn-lt"/>
              </a:rPr>
              <a:t>Bellevue, Interlake, Newport, Sammamish </a:t>
            </a:r>
            <a:endParaRPr lang="en-US" sz="2200" dirty="0">
              <a:cs typeface="Calibri" panose="020F0502020204030204"/>
            </a:endParaRPr>
          </a:p>
          <a:p>
            <a:pPr>
              <a:lnSpc>
                <a:spcPct val="120000"/>
              </a:lnSpc>
            </a:pPr>
            <a:r>
              <a:rPr lang="en-US" sz="2200" b="1" dirty="0">
                <a:ea typeface="+mn-lt"/>
                <a:cs typeface="+mn-lt"/>
              </a:rPr>
              <a:t>Middle schools: </a:t>
            </a:r>
            <a:br>
              <a:rPr lang="en-US" sz="2200" b="1" dirty="0">
                <a:ea typeface="+mn-lt"/>
                <a:cs typeface="+mn-lt"/>
              </a:rPr>
            </a:br>
            <a:r>
              <a:rPr lang="en-US" sz="2200" dirty="0">
                <a:ea typeface="+mn-lt"/>
                <a:cs typeface="+mn-lt"/>
              </a:rPr>
              <a:t>Chinook, Highland, Tyee</a:t>
            </a:r>
            <a:endParaRPr lang="en-US" sz="2200" dirty="0">
              <a:cs typeface="Calibri" panose="020F0502020204030204"/>
            </a:endParaRPr>
          </a:p>
          <a:p>
            <a:pPr>
              <a:lnSpc>
                <a:spcPct val="120000"/>
              </a:lnSpc>
            </a:pPr>
            <a:r>
              <a:rPr lang="en-US" sz="2200" b="1" dirty="0">
                <a:ea typeface="+mn-lt"/>
                <a:cs typeface="+mn-lt"/>
              </a:rPr>
              <a:t>Elementary schools</a:t>
            </a:r>
            <a:r>
              <a:rPr lang="en-US" sz="2200" dirty="0">
                <a:ea typeface="+mn-lt"/>
                <a:cs typeface="+mn-lt"/>
              </a:rPr>
              <a:t>: </a:t>
            </a:r>
            <a:br>
              <a:rPr lang="en-US" sz="2200" dirty="0">
                <a:ea typeface="+mn-lt"/>
                <a:cs typeface="+mn-lt"/>
              </a:rPr>
            </a:br>
            <a:r>
              <a:rPr lang="en-US" sz="2200" dirty="0">
                <a:ea typeface="+mn-lt"/>
                <a:cs typeface="+mn-lt"/>
              </a:rPr>
              <a:t>Ardmore ,Cherry Crest, Clyde Hill, Eastgate, Lake Hills, Medina, Newport Heights, Phantom Lake, Sherwood Forest, Somerset, </a:t>
            </a:r>
            <a:r>
              <a:rPr lang="en-US" sz="2200" dirty="0" err="1">
                <a:ea typeface="+mn-lt"/>
                <a:cs typeface="+mn-lt"/>
              </a:rPr>
              <a:t>Spiritridge</a:t>
            </a:r>
            <a:r>
              <a:rPr lang="en-US" sz="2200" dirty="0">
                <a:ea typeface="+mn-lt"/>
                <a:cs typeface="+mn-lt"/>
              </a:rPr>
              <a:t>, Woodridge</a:t>
            </a:r>
            <a:endParaRPr lang="en-US" dirty="0">
              <a:cs typeface="Calibri" panose="020F0502020204030204"/>
            </a:endParaRPr>
          </a:p>
        </p:txBody>
      </p:sp>
    </p:spTree>
    <p:extLst>
      <p:ext uri="{BB962C8B-B14F-4D97-AF65-F5344CB8AC3E}">
        <p14:creationId xmlns:p14="http://schemas.microsoft.com/office/powerpoint/2010/main" val="3858567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5" name="Content Placeholder 2">
            <a:extLst>
              <a:ext uri="{FF2B5EF4-FFF2-40B4-BE49-F238E27FC236}">
                <a16:creationId xmlns:a16="http://schemas.microsoft.com/office/drawing/2014/main" id="{5A3F1AA1-7E91-E840-A09E-102CA4E383C4}"/>
              </a:ext>
            </a:extLst>
          </p:cNvPr>
          <p:cNvSpPr>
            <a:spLocks noGrp="1"/>
          </p:cNvSpPr>
          <p:nvPr>
            <p:ph idx="1"/>
          </p:nvPr>
        </p:nvSpPr>
        <p:spPr>
          <a:xfrm>
            <a:off x="838200" y="1725417"/>
            <a:ext cx="10515600" cy="3660775"/>
          </a:xfrm>
        </p:spPr>
        <p:txBody>
          <a:bodyPr vert="horz" lIns="91440" tIns="45720" rIns="91440" bIns="45720" rtlCol="0" anchor="t">
            <a:normAutofit/>
          </a:bodyPr>
          <a:lstStyle/>
          <a:p>
            <a:pPr marL="0" indent="0" fontAlgn="base">
              <a:lnSpc>
                <a:spcPct val="100000"/>
              </a:lnSpc>
              <a:buNone/>
            </a:pPr>
            <a:r>
              <a:rPr lang="en-US" sz="3200" dirty="0"/>
              <a:t>Rebuilds the aging education service centers</a:t>
            </a:r>
            <a:endParaRPr lang="en-US" dirty="0"/>
          </a:p>
          <a:p>
            <a:pPr lvl="1" fontAlgn="base">
              <a:lnSpc>
                <a:spcPct val="100000"/>
              </a:lnSpc>
            </a:pPr>
            <a:r>
              <a:rPr lang="en-US" sz="2800" dirty="0"/>
              <a:t>Invests in more efficient facilities to allow central office staff to better support students, teachers and the community.</a:t>
            </a:r>
          </a:p>
          <a:p>
            <a:pPr lvl="1" fontAlgn="base">
              <a:lnSpc>
                <a:spcPct val="100000"/>
              </a:lnSpc>
            </a:pPr>
            <a:r>
              <a:rPr lang="en-US" sz="2800" dirty="0"/>
              <a:t>Increases building efficiency and reduces the costs of maintaining an aging building.</a:t>
            </a:r>
          </a:p>
          <a:p>
            <a:pPr lvl="1" fontAlgn="base">
              <a:lnSpc>
                <a:spcPct val="100000"/>
              </a:lnSpc>
            </a:pPr>
            <a:r>
              <a:rPr lang="en-US" sz="2800" dirty="0"/>
              <a:t>Will create community meeting spaces.</a:t>
            </a:r>
          </a:p>
        </p:txBody>
      </p:sp>
    </p:spTree>
    <p:extLst>
      <p:ext uri="{BB962C8B-B14F-4D97-AF65-F5344CB8AC3E}">
        <p14:creationId xmlns:p14="http://schemas.microsoft.com/office/powerpoint/2010/main" val="1198711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chemeClr val="accent5"/>
                </a:solidFill>
              </a:rPr>
              <a:t>The 2020 Capital Projects Bond</a:t>
            </a:r>
          </a:p>
        </p:txBody>
      </p:sp>
      <p:sp>
        <p:nvSpPr>
          <p:cNvPr id="5" name="Content Placeholder 2">
            <a:extLst>
              <a:ext uri="{FF2B5EF4-FFF2-40B4-BE49-F238E27FC236}">
                <a16:creationId xmlns:a16="http://schemas.microsoft.com/office/drawing/2014/main" id="{5A3F1AA1-7E91-E840-A09E-102CA4E383C4}"/>
              </a:ext>
            </a:extLst>
          </p:cNvPr>
          <p:cNvSpPr>
            <a:spLocks noGrp="1"/>
          </p:cNvSpPr>
          <p:nvPr>
            <p:ph idx="1"/>
          </p:nvPr>
        </p:nvSpPr>
        <p:spPr>
          <a:xfrm>
            <a:off x="838200" y="1684752"/>
            <a:ext cx="9771345" cy="3660775"/>
          </a:xfrm>
        </p:spPr>
        <p:txBody>
          <a:bodyPr vert="horz" lIns="91440" tIns="45720" rIns="91440" bIns="45720" rtlCol="0" anchor="t">
            <a:normAutofit/>
          </a:bodyPr>
          <a:lstStyle/>
          <a:p>
            <a:pPr marL="0" indent="0" fontAlgn="base">
              <a:lnSpc>
                <a:spcPct val="100000"/>
              </a:lnSpc>
              <a:buNone/>
            </a:pPr>
            <a:r>
              <a:rPr lang="en-US" sz="3200"/>
              <a:t>Designates funding for future purchase of additional school locations.</a:t>
            </a:r>
            <a:endParaRPr lang="en-US" sz="3200">
              <a:cs typeface="Calibri"/>
            </a:endParaRPr>
          </a:p>
          <a:p>
            <a:pPr lvl="1" fontAlgn="base">
              <a:lnSpc>
                <a:spcPct val="100000"/>
              </a:lnSpc>
            </a:pPr>
            <a:r>
              <a:rPr lang="en-US"/>
              <a:t>Allows a faster response by the district if appropriate property becomes available.</a:t>
            </a:r>
          </a:p>
          <a:p>
            <a:pPr lvl="1">
              <a:lnSpc>
                <a:spcPct val="100000"/>
              </a:lnSpc>
            </a:pPr>
            <a:r>
              <a:rPr lang="en-US">
                <a:ea typeface="+mn-lt"/>
                <a:cs typeface="+mn-lt"/>
              </a:rPr>
              <a:t>Enables the district to plan for the future as our community continues to grow.</a:t>
            </a:r>
          </a:p>
          <a:p>
            <a:pPr lvl="2">
              <a:lnSpc>
                <a:spcPct val="100000"/>
              </a:lnSpc>
            </a:pPr>
            <a:r>
              <a:rPr lang="en-US">
                <a:cs typeface="Calibri" panose="020F0502020204030204"/>
              </a:rPr>
              <a:t>For example, the Wilburton Elementary School property resulted in a school being built and alleviating crowding at other schools.</a:t>
            </a:r>
          </a:p>
        </p:txBody>
      </p:sp>
    </p:spTree>
    <p:extLst>
      <p:ext uri="{BB962C8B-B14F-4D97-AF65-F5344CB8AC3E}">
        <p14:creationId xmlns:p14="http://schemas.microsoft.com/office/powerpoint/2010/main" val="1450398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5842E-4131-4768-9579-54C46A5D063C}"/>
              </a:ext>
            </a:extLst>
          </p:cNvPr>
          <p:cNvSpPr>
            <a:spLocks noGrp="1"/>
          </p:cNvSpPr>
          <p:nvPr>
            <p:ph type="title"/>
          </p:nvPr>
        </p:nvSpPr>
        <p:spPr>
          <a:xfrm>
            <a:off x="1588718" y="2837080"/>
            <a:ext cx="10515600" cy="2852737"/>
          </a:xfrm>
        </p:spPr>
        <p:txBody>
          <a:bodyPr>
            <a:normAutofit/>
          </a:bodyPr>
          <a:lstStyle/>
          <a:p>
            <a:r>
              <a:rPr lang="en-US" sz="6600" b="1">
                <a:solidFill>
                  <a:schemeClr val="bg1"/>
                </a:solidFill>
              </a:rPr>
              <a:t>What is the </a:t>
            </a:r>
            <a:br>
              <a:rPr lang="en-US" sz="6600" b="1">
                <a:solidFill>
                  <a:schemeClr val="bg1"/>
                </a:solidFill>
              </a:rPr>
            </a:br>
            <a:r>
              <a:rPr lang="en-US" sz="6600" b="1">
                <a:solidFill>
                  <a:schemeClr val="bg1"/>
                </a:solidFill>
              </a:rPr>
              <a:t>cost of the bond?</a:t>
            </a:r>
          </a:p>
        </p:txBody>
      </p:sp>
      <p:sp>
        <p:nvSpPr>
          <p:cNvPr id="4" name="Rectangle 3">
            <a:extLst>
              <a:ext uri="{FF2B5EF4-FFF2-40B4-BE49-F238E27FC236}">
                <a16:creationId xmlns:a16="http://schemas.microsoft.com/office/drawing/2014/main" id="{59C2F28C-6511-CB47-A74D-6B1514BF6D32}"/>
              </a:ext>
            </a:extLst>
          </p:cNvPr>
          <p:cNvSpPr/>
          <p:nvPr/>
        </p:nvSpPr>
        <p:spPr>
          <a:xfrm>
            <a:off x="1016697" y="3594970"/>
            <a:ext cx="260958" cy="22030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2AC51"/>
              </a:solidFill>
            </a:endParaRPr>
          </a:p>
        </p:txBody>
      </p:sp>
    </p:spTree>
    <p:extLst>
      <p:ext uri="{BB962C8B-B14F-4D97-AF65-F5344CB8AC3E}">
        <p14:creationId xmlns:p14="http://schemas.microsoft.com/office/powerpoint/2010/main" val="3818181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rgbClr val="92AC51"/>
                </a:solidFill>
              </a:rPr>
              <a:t>This Capital Bond</a:t>
            </a:r>
          </a:p>
        </p:txBody>
      </p:sp>
      <p:sp>
        <p:nvSpPr>
          <p:cNvPr id="5" name="Content Placeholder 2">
            <a:extLst>
              <a:ext uri="{FF2B5EF4-FFF2-40B4-BE49-F238E27FC236}">
                <a16:creationId xmlns:a16="http://schemas.microsoft.com/office/drawing/2014/main" id="{5A3F1AA1-7E91-E840-A09E-102CA4E383C4}"/>
              </a:ext>
            </a:extLst>
          </p:cNvPr>
          <p:cNvSpPr>
            <a:spLocks noGrp="1"/>
          </p:cNvSpPr>
          <p:nvPr>
            <p:ph idx="1"/>
          </p:nvPr>
        </p:nvSpPr>
        <p:spPr>
          <a:xfrm>
            <a:off x="838200" y="1633972"/>
            <a:ext cx="6001011" cy="3764745"/>
          </a:xfrm>
        </p:spPr>
        <p:txBody>
          <a:bodyPr vert="horz" lIns="91440" tIns="45720" rIns="91440" bIns="45720" rtlCol="0" anchor="t">
            <a:normAutofit/>
          </a:bodyPr>
          <a:lstStyle/>
          <a:p>
            <a:pPr fontAlgn="base"/>
            <a:r>
              <a:rPr lang="en-US" sz="2400"/>
              <a:t>Maintains a consistent tax rate for Bellevue School District</a:t>
            </a:r>
            <a:endParaRPr lang="en-US" sz="2400">
              <a:cs typeface="Calibri"/>
            </a:endParaRPr>
          </a:p>
          <a:p>
            <a:pPr fontAlgn="base"/>
            <a:r>
              <a:rPr lang="en-US" sz="2400"/>
              <a:t>Keeps all funds in the school district to benefit local students.</a:t>
            </a:r>
          </a:p>
          <a:p>
            <a:pPr fontAlgn="base"/>
            <a:r>
              <a:rPr lang="en-US" sz="2400"/>
              <a:t>Funds major construction projects, </a:t>
            </a:r>
            <a:br>
              <a:rPr lang="en-US" sz="2400"/>
            </a:br>
            <a:r>
              <a:rPr lang="en-US" sz="2400"/>
              <a:t>which are not funded with state dollars.</a:t>
            </a:r>
          </a:p>
          <a:p>
            <a:pPr fontAlgn="base"/>
            <a:r>
              <a:rPr lang="en-US" sz="2400"/>
              <a:t>Will require 60 percent approval to pass.</a:t>
            </a:r>
          </a:p>
          <a:p>
            <a:pPr fontAlgn="base"/>
            <a:r>
              <a:rPr lang="en-US" sz="2400"/>
              <a:t>Would generate $675 million, which the district will pay back over 20 years.</a:t>
            </a:r>
          </a:p>
        </p:txBody>
      </p:sp>
      <p:sp>
        <p:nvSpPr>
          <p:cNvPr id="4" name="Rectangle 3">
            <a:extLst>
              <a:ext uri="{FF2B5EF4-FFF2-40B4-BE49-F238E27FC236}">
                <a16:creationId xmlns:a16="http://schemas.microsoft.com/office/drawing/2014/main" id="{3F3ADE5C-2AA1-2847-BD7E-BD49E803DC16}"/>
              </a:ext>
            </a:extLst>
          </p:cNvPr>
          <p:cNvSpPr/>
          <p:nvPr/>
        </p:nvSpPr>
        <p:spPr>
          <a:xfrm>
            <a:off x="7295369" y="1721654"/>
            <a:ext cx="3375242" cy="330195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GRAPHIC?</a:t>
            </a:r>
          </a:p>
        </p:txBody>
      </p:sp>
      <p:pic>
        <p:nvPicPr>
          <p:cNvPr id="3" name="Picture 5" descr="A close up of a logo&#10;&#10;Description generated with high confidence">
            <a:extLst>
              <a:ext uri="{FF2B5EF4-FFF2-40B4-BE49-F238E27FC236}">
                <a16:creationId xmlns:a16="http://schemas.microsoft.com/office/drawing/2014/main" id="{426A1768-E460-4434-A374-AF64B4786E31}"/>
              </a:ext>
            </a:extLst>
          </p:cNvPr>
          <p:cNvPicPr>
            <a:picLocks noChangeAspect="1"/>
          </p:cNvPicPr>
          <p:nvPr/>
        </p:nvPicPr>
        <p:blipFill>
          <a:blip r:embed="rId4"/>
          <a:stretch>
            <a:fillRect/>
          </a:stretch>
        </p:blipFill>
        <p:spPr>
          <a:xfrm>
            <a:off x="7289800" y="1726743"/>
            <a:ext cx="3378200" cy="3379114"/>
          </a:xfrm>
          <a:prstGeom prst="rect">
            <a:avLst/>
          </a:prstGeom>
        </p:spPr>
      </p:pic>
    </p:spTree>
    <p:extLst>
      <p:ext uri="{BB962C8B-B14F-4D97-AF65-F5344CB8AC3E}">
        <p14:creationId xmlns:p14="http://schemas.microsoft.com/office/powerpoint/2010/main" val="2768850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7012-7F2D-49E0-B95B-C09F0FAAA88A}"/>
              </a:ext>
            </a:extLst>
          </p:cNvPr>
          <p:cNvSpPr>
            <a:spLocks noGrp="1"/>
          </p:cNvSpPr>
          <p:nvPr>
            <p:ph type="title"/>
          </p:nvPr>
        </p:nvSpPr>
        <p:spPr>
          <a:xfrm>
            <a:off x="838200" y="508826"/>
            <a:ext cx="10515600" cy="1325563"/>
          </a:xfrm>
        </p:spPr>
        <p:txBody>
          <a:bodyPr>
            <a:normAutofit/>
          </a:bodyPr>
          <a:lstStyle/>
          <a:p>
            <a:r>
              <a:rPr lang="en-US" sz="4800" b="1">
                <a:solidFill>
                  <a:srgbClr val="92AC51"/>
                </a:solidFill>
              </a:rPr>
              <a:t>What is the cost?</a:t>
            </a:r>
          </a:p>
        </p:txBody>
      </p:sp>
      <p:sp>
        <p:nvSpPr>
          <p:cNvPr id="5" name="Content Placeholder 2">
            <a:extLst>
              <a:ext uri="{FF2B5EF4-FFF2-40B4-BE49-F238E27FC236}">
                <a16:creationId xmlns:a16="http://schemas.microsoft.com/office/drawing/2014/main" id="{5A3F1AA1-7E91-E840-A09E-102CA4E383C4}"/>
              </a:ext>
            </a:extLst>
          </p:cNvPr>
          <p:cNvSpPr>
            <a:spLocks noGrp="1"/>
          </p:cNvSpPr>
          <p:nvPr>
            <p:ph idx="1"/>
          </p:nvPr>
        </p:nvSpPr>
        <p:spPr>
          <a:xfrm>
            <a:off x="838200" y="1633972"/>
            <a:ext cx="6001011" cy="3764745"/>
          </a:xfrm>
        </p:spPr>
        <p:txBody>
          <a:bodyPr vert="horz" lIns="91440" tIns="45720" rIns="91440" bIns="45720" rtlCol="0" anchor="t">
            <a:normAutofit fontScale="92500" lnSpcReduction="20000"/>
          </a:bodyPr>
          <a:lstStyle/>
          <a:p>
            <a:pPr fontAlgn="base">
              <a:lnSpc>
                <a:spcPct val="110000"/>
              </a:lnSpc>
            </a:pPr>
            <a:r>
              <a:rPr lang="en-US" sz="2400" dirty="0"/>
              <a:t>Keeps the tax rate under $2.50 per $1,000 of assessed value. </a:t>
            </a:r>
          </a:p>
          <a:p>
            <a:pPr fontAlgn="base">
              <a:lnSpc>
                <a:spcPct val="110000"/>
              </a:lnSpc>
            </a:pPr>
            <a:r>
              <a:rPr lang="en-US" sz="2400" dirty="0"/>
              <a:t>For the average valued home ($850K), a Bellevue resident pays $2.43 per $1,000 of assessed value for local school property taxes. </a:t>
            </a:r>
          </a:p>
          <a:p>
            <a:pPr fontAlgn="base">
              <a:lnSpc>
                <a:spcPct val="110000"/>
              </a:lnSpc>
            </a:pPr>
            <a:r>
              <a:rPr lang="en-US" sz="2400" dirty="0"/>
              <a:t>With the proposed bond that will increase by .03 cents a year, or $2.46 per $1,000 of assessed value, or $25.50 per year for the average valued home.</a:t>
            </a:r>
            <a:br>
              <a:rPr lang="en-US" sz="2400" dirty="0"/>
            </a:br>
            <a:endParaRPr lang="en-US" sz="2400" dirty="0"/>
          </a:p>
        </p:txBody>
      </p:sp>
      <p:pic>
        <p:nvPicPr>
          <p:cNvPr id="3" name="Picture 2">
            <a:extLst>
              <a:ext uri="{FF2B5EF4-FFF2-40B4-BE49-F238E27FC236}">
                <a16:creationId xmlns:a16="http://schemas.microsoft.com/office/drawing/2014/main" id="{FCA1ABAB-8036-B346-B327-8FBFDD380695}"/>
              </a:ext>
            </a:extLst>
          </p:cNvPr>
          <p:cNvPicPr>
            <a:picLocks noChangeAspect="1"/>
          </p:cNvPicPr>
          <p:nvPr/>
        </p:nvPicPr>
        <p:blipFill>
          <a:blip r:embed="rId4"/>
          <a:stretch>
            <a:fillRect/>
          </a:stretch>
        </p:blipFill>
        <p:spPr>
          <a:xfrm>
            <a:off x="7077205" y="2554587"/>
            <a:ext cx="3228548" cy="3075263"/>
          </a:xfrm>
          <a:prstGeom prst="rect">
            <a:avLst/>
          </a:prstGeom>
        </p:spPr>
      </p:pic>
      <p:pic>
        <p:nvPicPr>
          <p:cNvPr id="7" name="Picture 6">
            <a:extLst>
              <a:ext uri="{FF2B5EF4-FFF2-40B4-BE49-F238E27FC236}">
                <a16:creationId xmlns:a16="http://schemas.microsoft.com/office/drawing/2014/main" id="{47E77D01-DD0C-A84D-9D5A-0D2DF539A4CA}"/>
              </a:ext>
            </a:extLst>
          </p:cNvPr>
          <p:cNvPicPr>
            <a:picLocks noChangeAspect="1"/>
          </p:cNvPicPr>
          <p:nvPr/>
        </p:nvPicPr>
        <p:blipFill>
          <a:blip r:embed="rId5"/>
          <a:stretch>
            <a:fillRect/>
          </a:stretch>
        </p:blipFill>
        <p:spPr>
          <a:xfrm>
            <a:off x="9724838" y="1019144"/>
            <a:ext cx="1637818" cy="1966988"/>
          </a:xfrm>
          <a:prstGeom prst="rect">
            <a:avLst/>
          </a:prstGeom>
        </p:spPr>
      </p:pic>
    </p:spTree>
    <p:extLst>
      <p:ext uri="{BB962C8B-B14F-4D97-AF65-F5344CB8AC3E}">
        <p14:creationId xmlns:p14="http://schemas.microsoft.com/office/powerpoint/2010/main" val="4191563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99DB7-24DF-4395-AD3D-8E35D50CB357}"/>
              </a:ext>
            </a:extLst>
          </p:cNvPr>
          <p:cNvSpPr>
            <a:spLocks noGrp="1"/>
          </p:cNvSpPr>
          <p:nvPr>
            <p:ph type="title"/>
          </p:nvPr>
        </p:nvSpPr>
        <p:spPr>
          <a:xfrm>
            <a:off x="4384110" y="2103437"/>
            <a:ext cx="7807890" cy="1325563"/>
          </a:xfrm>
        </p:spPr>
        <p:txBody>
          <a:bodyPr>
            <a:normAutofit/>
          </a:bodyPr>
          <a:lstStyle/>
          <a:p>
            <a:r>
              <a:rPr lang="en-US" sz="4800" b="1">
                <a:solidFill>
                  <a:srgbClr val="92AC51"/>
                </a:solidFill>
              </a:rPr>
              <a:t>Thank you for your time</a:t>
            </a:r>
          </a:p>
        </p:txBody>
      </p:sp>
      <p:sp>
        <p:nvSpPr>
          <p:cNvPr id="3" name="Content Placeholder 2">
            <a:extLst>
              <a:ext uri="{FF2B5EF4-FFF2-40B4-BE49-F238E27FC236}">
                <a16:creationId xmlns:a16="http://schemas.microsoft.com/office/drawing/2014/main" id="{60F406E1-E303-42FC-BD31-AEC6C0D00176}"/>
              </a:ext>
            </a:extLst>
          </p:cNvPr>
          <p:cNvSpPr>
            <a:spLocks noGrp="1"/>
          </p:cNvSpPr>
          <p:nvPr>
            <p:ph idx="1"/>
          </p:nvPr>
        </p:nvSpPr>
        <p:spPr>
          <a:xfrm>
            <a:off x="4471792" y="3429000"/>
            <a:ext cx="6969690" cy="2581993"/>
          </a:xfrm>
        </p:spPr>
        <p:txBody>
          <a:bodyPr vert="horz" lIns="91440" tIns="45720" rIns="91440" bIns="45720" rtlCol="0" anchor="t">
            <a:normAutofit fontScale="70000" lnSpcReduction="20000"/>
          </a:bodyPr>
          <a:lstStyle/>
          <a:p>
            <a:pPr marL="0" indent="0">
              <a:lnSpc>
                <a:spcPct val="100000"/>
              </a:lnSpc>
              <a:buNone/>
            </a:pPr>
            <a:r>
              <a:rPr lang="en-US" sz="6000">
                <a:solidFill>
                  <a:schemeClr val="bg1"/>
                </a:solidFill>
              </a:rPr>
              <a:t>Questions?</a:t>
            </a:r>
          </a:p>
          <a:p>
            <a:pPr marL="0" indent="0">
              <a:lnSpc>
                <a:spcPct val="100000"/>
              </a:lnSpc>
              <a:buNone/>
            </a:pPr>
            <a:r>
              <a:rPr lang="en-US" sz="6000">
                <a:solidFill>
                  <a:schemeClr val="bg1"/>
                </a:solidFill>
                <a:cs typeface="Arial"/>
              </a:rPr>
              <a:t>www.bsd405.org/2020bond</a:t>
            </a:r>
            <a:endParaRPr lang="en-US" sz="6000">
              <a:solidFill>
                <a:schemeClr val="bg1"/>
              </a:solidFill>
            </a:endParaRPr>
          </a:p>
          <a:p>
            <a:pPr marL="0" indent="0">
              <a:lnSpc>
                <a:spcPct val="100000"/>
              </a:lnSpc>
              <a:buNone/>
            </a:pPr>
            <a:endParaRPr lang="en-US">
              <a:solidFill>
                <a:schemeClr val="bg1"/>
              </a:solidFill>
            </a:endParaRPr>
          </a:p>
          <a:p>
            <a:pPr marL="0" indent="0">
              <a:lnSpc>
                <a:spcPct val="100000"/>
              </a:lnSpc>
              <a:buNone/>
            </a:pPr>
            <a:r>
              <a:rPr lang="en-US">
                <a:solidFill>
                  <a:schemeClr val="bg1"/>
                </a:solidFill>
              </a:rPr>
              <a:t>Please remember to vote by </a:t>
            </a:r>
            <a:br>
              <a:rPr lang="en-US">
                <a:solidFill>
                  <a:schemeClr val="accent5"/>
                </a:solidFill>
              </a:rPr>
            </a:br>
            <a:r>
              <a:rPr lang="en-US" b="1">
                <a:solidFill>
                  <a:schemeClr val="accent5"/>
                </a:solidFill>
              </a:rPr>
              <a:t>FEBRUARY 11, 2020</a:t>
            </a:r>
            <a:endParaRPr lang="en-US">
              <a:solidFill>
                <a:schemeClr val="accent5"/>
              </a:solidFill>
            </a:endParaRPr>
          </a:p>
        </p:txBody>
      </p:sp>
    </p:spTree>
    <p:extLst>
      <p:ext uri="{BB962C8B-B14F-4D97-AF65-F5344CB8AC3E}">
        <p14:creationId xmlns:p14="http://schemas.microsoft.com/office/powerpoint/2010/main" val="1852776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394</Words>
  <Application>Microsoft Office PowerPoint</Application>
  <PresentationFormat>Widescreen</PresentationFormat>
  <Paragraphs>77</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Student Success.  Future Focused. February 11, 2020 Capital Bond</vt:lpstr>
      <vt:lpstr>Our Facility Needs</vt:lpstr>
      <vt:lpstr>Capital Projects Bond</vt:lpstr>
      <vt:lpstr>The 2020 Capital Projects Bond</vt:lpstr>
      <vt:lpstr>The 2020 Capital Projects Bond</vt:lpstr>
      <vt:lpstr>The 2020 Capital Projects Bond</vt:lpstr>
      <vt:lpstr>The 2020 Capital Projects Bond</vt:lpstr>
      <vt:lpstr>The 2020 Capital Projects Bond</vt:lpstr>
      <vt:lpstr>The 2020 Capital Projects Bond</vt:lpstr>
      <vt:lpstr>The 2020 Capital Projects Bond</vt:lpstr>
      <vt:lpstr>What is the  cost of the bond?</vt:lpstr>
      <vt:lpstr>This Capital Bond</vt:lpstr>
      <vt:lpstr>What is the cost?</vt:lpstr>
      <vt:lpstr>Thank you for your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Bellevue School District 2020 Bond Presentation</dc:title>
  <dc:creator/>
  <cp:lastModifiedBy>Sumption, Chris</cp:lastModifiedBy>
  <cp:revision>11</cp:revision>
  <dcterms:created xsi:type="dcterms:W3CDTF">2019-11-26T05:15:34Z</dcterms:created>
  <dcterms:modified xsi:type="dcterms:W3CDTF">2019-12-16T17:47:26Z</dcterms:modified>
</cp:coreProperties>
</file>