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24" Type="http://schemas.openxmlformats.org/officeDocument/2006/relationships/slide" Target="slides/slide19.xml"/><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Google Shape;59;g628244bc95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628244bc95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g628244bc95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628244bc95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 name="Shape 70"/>
        <p:cNvGrpSpPr/>
        <p:nvPr/>
      </p:nvGrpSpPr>
      <p:grpSpPr>
        <a:xfrm>
          <a:off x="0" y="0"/>
          <a:ext cx="0" cy="0"/>
          <a:chOff x="0" y="0"/>
          <a:chExt cx="0" cy="0"/>
        </a:xfrm>
      </p:grpSpPr>
      <p:sp>
        <p:nvSpPr>
          <p:cNvPr id="71" name="Google Shape;71;g628244bc95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628244bc95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 name="Shape 76"/>
        <p:cNvGrpSpPr/>
        <p:nvPr/>
      </p:nvGrpSpPr>
      <p:grpSpPr>
        <a:xfrm>
          <a:off x="0" y="0"/>
          <a:ext cx="0" cy="0"/>
          <a:chOff x="0" y="0"/>
          <a:chExt cx="0" cy="0"/>
        </a:xfrm>
      </p:grpSpPr>
      <p:sp>
        <p:nvSpPr>
          <p:cNvPr id="77" name="Google Shape;77;g628244bc95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628244bc95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g628244bc95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628244bc95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g628244bc95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628244bc95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628244bc95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628244bc95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628244bc95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628244bc95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g628244bc95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628244bc95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628244bc95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628244bc95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628244bc95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628244bc95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g628244bc95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628244bc95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628244bc95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628244bc95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g628244bc95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628244bc95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g628244bc95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628244bc95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g628244bc95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628244bc95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g628244bc95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628244bc95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628244bc95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628244bc95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1" name="Google Shape;11;p2"/>
          <p:cNvSpPr txBox="1"/>
          <p:nvPr>
            <p:ph type="ctrTitle"/>
          </p:nvPr>
        </p:nvSpPr>
        <p:spPr>
          <a:xfrm>
            <a:off x="311700" y="595975"/>
            <a:ext cx="8520600" cy="1957800"/>
          </a:xfrm>
          <a:prstGeom prst="rect">
            <a:avLst/>
          </a:prstGeom>
        </p:spPr>
        <p:txBody>
          <a:bodyPr anchorCtr="0" anchor="b" bIns="91425" lIns="91425" spcFirstLastPara="1" rIns="91425" wrap="square" tIns="91425">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2" name="Google Shape;12;p2"/>
          <p:cNvSpPr txBox="1"/>
          <p:nvPr>
            <p:ph idx="1" type="subTitle"/>
          </p:nvPr>
        </p:nvSpPr>
        <p:spPr>
          <a:xfrm>
            <a:off x="311700" y="3165823"/>
            <a:ext cx="8520600" cy="733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11700" y="2480550"/>
            <a:ext cx="8114400" cy="24459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6318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490875"/>
            <a:ext cx="2808000" cy="3078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3"/>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838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9" name="Google Shape;39;p9"/>
          <p:cNvSpPr txBox="1"/>
          <p:nvPr>
            <p:ph type="title"/>
          </p:nvPr>
        </p:nvSpPr>
        <p:spPr>
          <a:xfrm>
            <a:off x="265500" y="1375599"/>
            <a:ext cx="4045200" cy="15519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0" name="Google Shape;40;p9"/>
          <p:cNvSpPr txBox="1"/>
          <p:nvPr>
            <p:ph idx="1" type="subTitle"/>
          </p:nvPr>
        </p:nvSpPr>
        <p:spPr>
          <a:xfrm>
            <a:off x="265500" y="2981125"/>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67925"/>
            <a:ext cx="8520600" cy="1980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p:nvPr>
            <p:ph idx="1" type="body"/>
          </p:nvPr>
        </p:nvSpPr>
        <p:spPr>
          <a:xfrm>
            <a:off x="311700" y="322425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game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indent="-317500" lvl="1" marL="9144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indent="-317500" lvl="2" marL="13716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indent="-317500" lvl="3" marL="18288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indent="-317500" lvl="4" marL="22860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indent="-317500" lvl="5" marL="27432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indent="-317500" lvl="6" marL="32004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indent="-317500" lvl="7" marL="36576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indent="-317500" lvl="8" marL="41148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mn.k12.mn.us" TargetMode="External"/><Relationship Id="rId4" Type="http://schemas.openxmlformats.org/officeDocument/2006/relationships/hyperlink" Target="mailto:PTO@wm.k12.mn.u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mailto:PTO@wm.k12.mn.u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595975"/>
            <a:ext cx="8520600" cy="1916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800"/>
              <a:t>Watertown-Mayer</a:t>
            </a:r>
            <a:endParaRPr sz="4800"/>
          </a:p>
          <a:p>
            <a:pPr indent="0" lvl="0" marL="0" rtl="0" algn="ctr">
              <a:spcBef>
                <a:spcPts val="0"/>
              </a:spcBef>
              <a:spcAft>
                <a:spcPts val="0"/>
              </a:spcAft>
              <a:buNone/>
            </a:pPr>
            <a:r>
              <a:rPr lang="en" sz="4800"/>
              <a:t>Elementary School</a:t>
            </a:r>
            <a:endParaRPr sz="4800"/>
          </a:p>
          <a:p>
            <a:pPr indent="0" lvl="0" marL="0" rtl="0" algn="ctr">
              <a:spcBef>
                <a:spcPts val="0"/>
              </a:spcBef>
              <a:spcAft>
                <a:spcPts val="0"/>
              </a:spcAft>
              <a:buNone/>
            </a:pPr>
            <a:r>
              <a:rPr lang="en" sz="4800"/>
              <a:t>PTO</a:t>
            </a:r>
            <a:endParaRPr sz="4800"/>
          </a:p>
        </p:txBody>
      </p:sp>
      <p:sp>
        <p:nvSpPr>
          <p:cNvPr id="57" name="Google Shape;57;p13"/>
          <p:cNvSpPr txBox="1"/>
          <p:nvPr>
            <p:ph idx="1" type="subTitle"/>
          </p:nvPr>
        </p:nvSpPr>
        <p:spPr>
          <a:xfrm>
            <a:off x="557475" y="3830398"/>
            <a:ext cx="8520600" cy="733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Who we are &amp; what we do...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Mission</a:t>
            </a:r>
            <a:endParaRPr/>
          </a:p>
        </p:txBody>
      </p:sp>
      <p:sp>
        <p:nvSpPr>
          <p:cNvPr id="63" name="Google Shape;63;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1600"/>
              </a:spcBef>
              <a:spcAft>
                <a:spcPts val="1600"/>
              </a:spcAft>
              <a:buNone/>
            </a:pPr>
            <a:r>
              <a:rPr lang="en"/>
              <a:t>The Watertown-Mayer Parent Teacher Organization (WMPTO) strives to extend students’ learning through enriched educational experiences, offering opportunities for community and parental involvement and acting as a forum for families to stay connected to our school.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are we?</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Our organization is a 501c3 not for profit agency.  </a:t>
            </a:r>
            <a:r>
              <a:rPr lang="en"/>
              <a:t>We are a group of parent volunteers, teachers and other school staff who meet once per month.  We have an agenda each month and the secretary takes minutes.  Our guiding “rules” are our bylaws.  The agenda, minutes and bylaws can be found on the school website under organizations.  This area is a work in progress and will be updated in the coming months.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PTO Board</a:t>
            </a:r>
            <a:endParaRPr/>
          </a:p>
        </p:txBody>
      </p:sp>
      <p:sp>
        <p:nvSpPr>
          <p:cNvPr id="75" name="Google Shape;7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President: Katy Jo Danielson</a:t>
            </a:r>
            <a:endParaRPr/>
          </a:p>
          <a:p>
            <a:pPr indent="0" lvl="0" marL="0" rtl="0" algn="l">
              <a:spcBef>
                <a:spcPts val="1600"/>
              </a:spcBef>
              <a:spcAft>
                <a:spcPts val="0"/>
              </a:spcAft>
              <a:buNone/>
            </a:pPr>
            <a:r>
              <a:rPr lang="en"/>
              <a:t>Vice President: Kellie Nightingale</a:t>
            </a:r>
            <a:endParaRPr/>
          </a:p>
          <a:p>
            <a:pPr indent="0" lvl="0" marL="0" rtl="0" algn="l">
              <a:spcBef>
                <a:spcPts val="1600"/>
              </a:spcBef>
              <a:spcAft>
                <a:spcPts val="0"/>
              </a:spcAft>
              <a:buNone/>
            </a:pPr>
            <a:r>
              <a:rPr lang="en"/>
              <a:t>Secretary: Jessica McGowan</a:t>
            </a:r>
            <a:endParaRPr/>
          </a:p>
          <a:p>
            <a:pPr indent="0" lvl="0" marL="0" rtl="0" algn="l">
              <a:spcBef>
                <a:spcPts val="1600"/>
              </a:spcBef>
              <a:spcAft>
                <a:spcPts val="0"/>
              </a:spcAft>
              <a:buNone/>
            </a:pPr>
            <a:r>
              <a:rPr lang="en"/>
              <a:t>Treasurer: Nikki Hunkins</a:t>
            </a:r>
            <a:endParaRPr/>
          </a:p>
          <a:p>
            <a:pPr indent="0" lvl="0" marL="0" rtl="0" algn="l">
              <a:spcBef>
                <a:spcPts val="1600"/>
              </a:spcBef>
              <a:spcAft>
                <a:spcPts val="0"/>
              </a:spcAft>
              <a:buNone/>
            </a:pPr>
            <a:r>
              <a:rPr lang="en"/>
              <a:t>Public Relations: Stephanie Bowar</a:t>
            </a:r>
            <a:endParaRPr/>
          </a:p>
          <a:p>
            <a:pPr indent="0" lvl="0" marL="0" rtl="0" algn="l">
              <a:spcBef>
                <a:spcPts val="1600"/>
              </a:spcBef>
              <a:spcAft>
                <a:spcPts val="1600"/>
              </a:spcAft>
              <a:buNone/>
            </a:pPr>
            <a:r>
              <a:rPr lang="en"/>
              <a:t>***subject to approval vote at end of meeting***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to be in the know...</a:t>
            </a:r>
            <a:endParaRPr/>
          </a:p>
        </p:txBody>
      </p:sp>
      <p:sp>
        <p:nvSpPr>
          <p:cNvPr id="81" name="Google Shape;81;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PTO Bulletin Board in the the hallway by the cafeteria</a:t>
            </a:r>
            <a:endParaRPr/>
          </a:p>
          <a:p>
            <a:pPr indent="0" lvl="0" marL="0" rtl="0" algn="l">
              <a:spcBef>
                <a:spcPts val="1600"/>
              </a:spcBef>
              <a:spcAft>
                <a:spcPts val="0"/>
              </a:spcAft>
              <a:buNone/>
            </a:pPr>
            <a:r>
              <a:rPr lang="en"/>
              <a:t>Facebook: Watertown-Mayer Elementary School PTO</a:t>
            </a:r>
            <a:endParaRPr/>
          </a:p>
          <a:p>
            <a:pPr indent="0" lvl="0" marL="0" rtl="0" algn="l">
              <a:spcBef>
                <a:spcPts val="1600"/>
              </a:spcBef>
              <a:spcAft>
                <a:spcPts val="0"/>
              </a:spcAft>
              <a:buNone/>
            </a:pPr>
            <a:r>
              <a:rPr lang="en"/>
              <a:t>Website: </a:t>
            </a:r>
            <a:r>
              <a:rPr lang="en" u="sng">
                <a:solidFill>
                  <a:schemeClr val="hlink"/>
                </a:solidFill>
                <a:hlinkClick r:id="rId3"/>
              </a:rPr>
              <a:t>www.mn.k12.mn.us</a:t>
            </a:r>
            <a:r>
              <a:rPr lang="en"/>
              <a:t>, under organizations</a:t>
            </a:r>
            <a:endParaRPr/>
          </a:p>
          <a:p>
            <a:pPr indent="0" lvl="0" marL="0" rtl="0" algn="l">
              <a:spcBef>
                <a:spcPts val="1600"/>
              </a:spcBef>
              <a:spcAft>
                <a:spcPts val="0"/>
              </a:spcAft>
              <a:buNone/>
            </a:pPr>
            <a:r>
              <a:rPr lang="en"/>
              <a:t>School email newsletter</a:t>
            </a:r>
            <a:endParaRPr/>
          </a:p>
          <a:p>
            <a:pPr indent="0" lvl="0" marL="0" rtl="0" algn="l">
              <a:spcBef>
                <a:spcPts val="1600"/>
              </a:spcBef>
              <a:spcAft>
                <a:spcPts val="0"/>
              </a:spcAft>
              <a:buNone/>
            </a:pPr>
            <a:r>
              <a:rPr lang="en"/>
              <a:t>Flyers sent home with students</a:t>
            </a:r>
            <a:endParaRPr/>
          </a:p>
          <a:p>
            <a:pPr indent="0" lvl="0" marL="0" rtl="0" algn="l">
              <a:spcBef>
                <a:spcPts val="1600"/>
              </a:spcBef>
              <a:spcAft>
                <a:spcPts val="1600"/>
              </a:spcAft>
              <a:buNone/>
            </a:pPr>
            <a:r>
              <a:rPr lang="en"/>
              <a:t>Email: </a:t>
            </a:r>
            <a:r>
              <a:rPr lang="en" u="sng">
                <a:solidFill>
                  <a:schemeClr val="hlink"/>
                </a:solidFill>
                <a:hlinkClick r:id="rId4"/>
              </a:rPr>
              <a:t>PTO@wm.k12.mn.us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do we do?</a:t>
            </a:r>
            <a:endParaRPr/>
          </a:p>
        </p:txBody>
      </p:sp>
      <p:sp>
        <p:nvSpPr>
          <p:cNvPr id="87" name="Google Shape;87;p18"/>
          <p:cNvSpPr txBox="1"/>
          <p:nvPr>
            <p:ph idx="1" type="body"/>
          </p:nvPr>
        </p:nvSpPr>
        <p:spPr>
          <a:xfrm>
            <a:off x="311700" y="1152475"/>
            <a:ext cx="8520600" cy="37323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School Supply Kits</a:t>
            </a:r>
            <a:endParaRPr/>
          </a:p>
          <a:p>
            <a:pPr indent="-342900" lvl="0" marL="457200" rtl="0" algn="l">
              <a:spcBef>
                <a:spcPts val="0"/>
              </a:spcBef>
              <a:spcAft>
                <a:spcPts val="0"/>
              </a:spcAft>
              <a:buSzPts val="1800"/>
              <a:buChar char="●"/>
            </a:pPr>
            <a:r>
              <a:rPr lang="en"/>
              <a:t>DQ Art Nights</a:t>
            </a:r>
            <a:endParaRPr/>
          </a:p>
          <a:p>
            <a:pPr indent="-342900" lvl="0" marL="457200" rtl="0" algn="l">
              <a:spcBef>
                <a:spcPts val="0"/>
              </a:spcBef>
              <a:spcAft>
                <a:spcPts val="0"/>
              </a:spcAft>
              <a:buSzPts val="1800"/>
              <a:buChar char="●"/>
            </a:pPr>
            <a:r>
              <a:rPr lang="en"/>
              <a:t>Book Fair</a:t>
            </a:r>
            <a:endParaRPr/>
          </a:p>
          <a:p>
            <a:pPr indent="-342900" lvl="0" marL="457200" rtl="0" algn="l">
              <a:spcBef>
                <a:spcPts val="0"/>
              </a:spcBef>
              <a:spcAft>
                <a:spcPts val="0"/>
              </a:spcAft>
              <a:buSzPts val="1800"/>
              <a:buChar char="●"/>
            </a:pPr>
            <a:r>
              <a:rPr lang="en"/>
              <a:t>Papa Murphy Pizza Sales</a:t>
            </a:r>
            <a:endParaRPr/>
          </a:p>
          <a:p>
            <a:pPr indent="-342900" lvl="0" marL="457200" rtl="0" algn="l">
              <a:spcBef>
                <a:spcPts val="0"/>
              </a:spcBef>
              <a:spcAft>
                <a:spcPts val="0"/>
              </a:spcAft>
              <a:buSzPts val="1800"/>
              <a:buChar char="●"/>
            </a:pPr>
            <a:r>
              <a:rPr lang="en"/>
              <a:t>Conference Meals</a:t>
            </a:r>
            <a:endParaRPr/>
          </a:p>
          <a:p>
            <a:pPr indent="-342900" lvl="0" marL="457200" rtl="0" algn="l">
              <a:spcBef>
                <a:spcPts val="0"/>
              </a:spcBef>
              <a:spcAft>
                <a:spcPts val="0"/>
              </a:spcAft>
              <a:buSzPts val="1800"/>
              <a:buChar char="●"/>
            </a:pPr>
            <a:r>
              <a:rPr lang="en"/>
              <a:t>Yearbook Sales</a:t>
            </a:r>
            <a:endParaRPr/>
          </a:p>
          <a:p>
            <a:pPr indent="-342900" lvl="0" marL="457200" rtl="0" algn="l">
              <a:spcBef>
                <a:spcPts val="0"/>
              </a:spcBef>
              <a:spcAft>
                <a:spcPts val="0"/>
              </a:spcAft>
              <a:buSzPts val="1800"/>
              <a:buChar char="●"/>
            </a:pPr>
            <a:r>
              <a:rPr lang="en"/>
              <a:t>Cash 4 Trash</a:t>
            </a:r>
            <a:endParaRPr/>
          </a:p>
          <a:p>
            <a:pPr indent="-342900" lvl="0" marL="457200" rtl="0" algn="l">
              <a:spcBef>
                <a:spcPts val="0"/>
              </a:spcBef>
              <a:spcAft>
                <a:spcPts val="0"/>
              </a:spcAft>
              <a:buSzPts val="1800"/>
              <a:buChar char="●"/>
            </a:pPr>
            <a:r>
              <a:rPr lang="en"/>
              <a:t>Holiday Luncheon </a:t>
            </a:r>
            <a:endParaRPr/>
          </a:p>
          <a:p>
            <a:pPr indent="-342900" lvl="0" marL="457200" rtl="0" algn="l">
              <a:spcBef>
                <a:spcPts val="0"/>
              </a:spcBef>
              <a:spcAft>
                <a:spcPts val="0"/>
              </a:spcAft>
              <a:buSzPts val="1800"/>
              <a:buChar char="●"/>
            </a:pPr>
            <a:r>
              <a:rPr lang="en"/>
              <a:t>Family Movie Night</a:t>
            </a:r>
            <a:endParaRPr/>
          </a:p>
          <a:p>
            <a:pPr indent="-342900" lvl="0" marL="457200" rtl="0" algn="l">
              <a:spcBef>
                <a:spcPts val="0"/>
              </a:spcBef>
              <a:spcAft>
                <a:spcPts val="0"/>
              </a:spcAft>
              <a:buSzPts val="1800"/>
              <a:buChar char="●"/>
            </a:pPr>
            <a:r>
              <a:rPr lang="en"/>
              <a:t>Strides for Students</a:t>
            </a:r>
            <a:endParaRPr/>
          </a:p>
          <a:p>
            <a:pPr indent="-342900" lvl="0" marL="457200" rtl="0" algn="l">
              <a:spcBef>
                <a:spcPts val="0"/>
              </a:spcBef>
              <a:spcAft>
                <a:spcPts val="0"/>
              </a:spcAft>
              <a:buSzPts val="1800"/>
              <a:buChar char="●"/>
            </a:pPr>
            <a:r>
              <a:rPr lang="en"/>
              <a:t>Teacher Appreciation Week</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School Supply Kits</a:t>
            </a:r>
            <a:endParaRPr/>
          </a:p>
        </p:txBody>
      </p:sp>
      <p:sp>
        <p:nvSpPr>
          <p:cNvPr id="93" name="Google Shape;93;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Sales are in May and June for the next school year.  The kits include all the required items as listed on the school supply list sent home in July.  The PTO makes approximately $5 per box.  We have a PTO representative who is in charge of working with the company to set everything up including flyers, school lists, online ordering, etc. Once the school supply kits arrive in Mid August, PTO members sort the supplies by teacher and help distribute to the classrooms.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**Katy Jo Danielson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DQ Art Nights</a:t>
            </a:r>
            <a:endParaRPr/>
          </a:p>
        </p:txBody>
      </p:sp>
      <p:sp>
        <p:nvSpPr>
          <p:cNvPr id="99" name="Google Shape;99;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Dairy Queen in Delano works with the school to get dates during the school year for each classroom.  The classroom teacher has the kids create some sort of an art project for display at DQ on their classroom day.  The PTO organizes volunteers to pick up artwork from the Elementary School, display it on the walls at DQ, and take down the artwork the next day and return it to the school.  This is all done through sign-up genius and emails.  The PTO receives a percentage of sales from each art night.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**Katy Jo Danielson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Google Shape;104;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Book Fair</a:t>
            </a:r>
            <a:endParaRPr/>
          </a:p>
        </p:txBody>
      </p:sp>
      <p:sp>
        <p:nvSpPr>
          <p:cNvPr id="105" name="Google Shape;105;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PTO sets up Scholastic book fairs on conference nights in both the Fall and Spring.  There are books and other items available for purchase each night as well as online ordering.  The PTO utilizes volunteers to help setup, check out customers and take down the fair.  The PTO gives each teacher a dollar amount to spend at the fair.  We also ask teachers for wish lists so that parents can purchase books for their child’s classroom.  The money we make through the book fair is in Scholastic dollars.  Half of the profits go to the library to purchase books and the other half can be used by the PTO to purchase items for the school.</a:t>
            </a:r>
            <a:endParaRPr/>
          </a:p>
          <a:p>
            <a:pPr indent="0" lvl="0" marL="0" rtl="0" algn="l">
              <a:spcBef>
                <a:spcPts val="1600"/>
              </a:spcBef>
              <a:spcAft>
                <a:spcPts val="1600"/>
              </a:spcAft>
              <a:buNone/>
            </a:pPr>
            <a:r>
              <a:rPr lang="en"/>
              <a:t>*Kellie Nightingale &amp; Nikki Hunkins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Papa Murphy Pizza Sales</a:t>
            </a:r>
            <a:endParaRPr/>
          </a:p>
        </p:txBody>
      </p:sp>
      <p:sp>
        <p:nvSpPr>
          <p:cNvPr id="111" name="Google Shape;111;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make conference night meal prep easy we send out order forms for parents to order a meal deal from Papa Murphy’s.  Families get to pick from 3 different pizzas, a side and a pop for $20.  Families can also purchase a coupon for the same meal deal to use at the Waconia or Spring Park locations at a future time. Pick up is easy right in the lobby the night of your conference.  The PTO puts together the flyer, collects the money, makes the orders and passes out the pizzas to families.</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*Jessica McGowan &amp; Nikki Hunkins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Conference Meals/Holiday Luncheon</a:t>
            </a:r>
            <a:endParaRPr/>
          </a:p>
        </p:txBody>
      </p:sp>
      <p:sp>
        <p:nvSpPr>
          <p:cNvPr id="117" name="Google Shape;117;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show our teachers appreciation for working a 12 hour day as well as at the holidays, we provide them dinner on all conference nights.  We have done soups and salads, taco bar, hot sandwiches, desserts, drinks and more.  PTO provides everything for these meals.  We ask parents to sign up via sign-up genius for main dish, side dish, dessert, drinks, utensils, plates, cups, etc.  The teachers LOVE these nights.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**Tammy Bullock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sp>
        <p:nvSpPr>
          <p:cNvPr id="122" name="Google Shape;122;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Yearbook</a:t>
            </a:r>
            <a:endParaRPr/>
          </a:p>
        </p:txBody>
      </p:sp>
      <p:sp>
        <p:nvSpPr>
          <p:cNvPr id="123" name="Google Shape;123;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PTO takes care of collecting money for the yearbook orders and final payment to lifetouch, our yearbook company.  We have a few volunteers and staff that take pictures and one coordinator puts together the final product.  This is a great representation of the highlights from WMES for the year.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*Shannon Wetterlund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Cash 4 Trash</a:t>
            </a:r>
            <a:endParaRPr/>
          </a:p>
        </p:txBody>
      </p:sp>
      <p:sp>
        <p:nvSpPr>
          <p:cNvPr id="129" name="Google Shape;129;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Ways to donate to the PTO through things you are already doing.  </a:t>
            </a:r>
            <a:endParaRPr/>
          </a:p>
          <a:p>
            <a:pPr indent="-342900" lvl="0" marL="457200" rtl="0" algn="l">
              <a:spcBef>
                <a:spcPts val="1600"/>
              </a:spcBef>
              <a:spcAft>
                <a:spcPts val="0"/>
              </a:spcAft>
              <a:buSzPts val="1800"/>
              <a:buChar char="●"/>
            </a:pPr>
            <a:r>
              <a:rPr lang="en"/>
              <a:t>Box tops - Clipped and scanning receipts through the app.</a:t>
            </a:r>
            <a:endParaRPr/>
          </a:p>
          <a:p>
            <a:pPr indent="-342900" lvl="0" marL="457200" rtl="0" algn="l">
              <a:spcBef>
                <a:spcPts val="0"/>
              </a:spcBef>
              <a:spcAft>
                <a:spcPts val="0"/>
              </a:spcAft>
              <a:buSzPts val="1800"/>
              <a:buChar char="●"/>
            </a:pPr>
            <a:r>
              <a:rPr lang="en"/>
              <a:t>Coke rewards - Bottle tops and codes on containers are collected</a:t>
            </a:r>
            <a:endParaRPr/>
          </a:p>
          <a:p>
            <a:pPr indent="-342900" lvl="0" marL="457200" rtl="0" algn="l">
              <a:spcBef>
                <a:spcPts val="0"/>
              </a:spcBef>
              <a:spcAft>
                <a:spcPts val="0"/>
              </a:spcAft>
              <a:buSzPts val="1800"/>
              <a:buChar char="●"/>
            </a:pPr>
            <a:r>
              <a:rPr lang="en"/>
              <a:t>Loaves for learning - bread shaped bar codes off bread from Country Hearth &amp; Village Hearth products are collected and submitted</a:t>
            </a:r>
            <a:endParaRPr/>
          </a:p>
          <a:p>
            <a:pPr indent="-342900" lvl="0" marL="457200" rtl="0" algn="l">
              <a:spcBef>
                <a:spcPts val="0"/>
              </a:spcBef>
              <a:spcAft>
                <a:spcPts val="0"/>
              </a:spcAft>
              <a:buSzPts val="1800"/>
              <a:buChar char="●"/>
            </a:pPr>
            <a:r>
              <a:rPr lang="en"/>
              <a:t>Amazon Smile - you can chose WMPTO as a recipient of a percentage of your amazon purchases. </a:t>
            </a:r>
            <a:endParaRPr/>
          </a:p>
          <a:p>
            <a:pPr indent="0" lvl="0" marL="0" rtl="0" algn="l">
              <a:spcBef>
                <a:spcPts val="1600"/>
              </a:spcBef>
              <a:spcAft>
                <a:spcPts val="1600"/>
              </a:spcAft>
              <a:buNone/>
            </a:pPr>
            <a:r>
              <a:rPr lang="en"/>
              <a:t>*Nikki Hunkins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Family Movie Night</a:t>
            </a:r>
            <a:endParaRPr/>
          </a:p>
        </p:txBody>
      </p:sp>
      <p:sp>
        <p:nvSpPr>
          <p:cNvPr id="135" name="Google Shape;135;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Bring the family as well as blankets and chairs to enjoy a movie in the school gymnasium.  This is a family event, parental supervision is required.  The PTO provides concessions including snacks, popcorn and juice boxes for purchase.  We are lucky enough to get to work with the student council for this event.  They run the concession stand and help with setup and clean up.  We do use a few parent volunteers to help with a variety of things.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*Katy Jo Danielson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Strides for Students</a:t>
            </a:r>
            <a:endParaRPr/>
          </a:p>
        </p:txBody>
      </p:sp>
      <p:sp>
        <p:nvSpPr>
          <p:cNvPr id="141" name="Google Shape;141;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one and only fundraiser for the year.  This event requires a lot of manpower.  This event starts with students getting pledges for walking in the event.  For each $20 raised there are different prizes, opportunities, etc.  There is an all school assembly before the event where the top fundraisers are recognized.  T-shirts are also available for purchase</a:t>
            </a:r>
            <a:endParaRPr/>
          </a:p>
          <a:p>
            <a:pPr indent="0" lvl="0" marL="0" rtl="0" algn="l">
              <a:spcBef>
                <a:spcPts val="1600"/>
              </a:spcBef>
              <a:spcAft>
                <a:spcPts val="1600"/>
              </a:spcAft>
              <a:buNone/>
            </a:pPr>
            <a:r>
              <a:rPr lang="en"/>
              <a:t>Day of the event: There is the walk that starts at the school, goes into downtown on the luce line and back to school.  There are other day of events including bounce houses, face painting, crazy hair, tattoos, a food truck, the Watertown Fire Department has a fire truck there and a Carver County Sheriff is there too.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sp>
        <p:nvSpPr>
          <p:cNvPr id="146" name="Google Shape;146;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Strides for Students (2)</a:t>
            </a:r>
            <a:endParaRPr/>
          </a:p>
        </p:txBody>
      </p:sp>
      <p:sp>
        <p:nvSpPr>
          <p:cNvPr id="147" name="Google Shape;147;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big fundraiser day of is our silent auction.  Items include one of a kind experiences with teachers (tea parties, flower picking, pool parties, minute to win it parties, fairy garden making and more!), American Girl dolls, Royals Gear and so much more.  </a:t>
            </a:r>
            <a:endParaRPr/>
          </a:p>
          <a:p>
            <a:pPr indent="0" lvl="0" marL="0" rtl="0" algn="l">
              <a:spcBef>
                <a:spcPts val="1600"/>
              </a:spcBef>
              <a:spcAft>
                <a:spcPts val="0"/>
              </a:spcAft>
              <a:buNone/>
            </a:pPr>
            <a:r>
              <a:rPr lang="en"/>
              <a:t>The PTO needs help on committees for this event.  Committees include:</a:t>
            </a:r>
            <a:endParaRPr/>
          </a:p>
          <a:p>
            <a:pPr indent="0" lvl="0" marL="0" rtl="0" algn="l">
              <a:spcBef>
                <a:spcPts val="1600"/>
              </a:spcBef>
              <a:spcAft>
                <a:spcPts val="0"/>
              </a:spcAft>
              <a:buNone/>
            </a:pPr>
            <a:r>
              <a:rPr lang="en"/>
              <a:t>Silent Auction, Publicity, Food, Volunteers, Day of Activities, T-shirts &amp; School/Home communication.</a:t>
            </a:r>
            <a:endParaRPr/>
          </a:p>
          <a:p>
            <a:pPr indent="0" lvl="0" marL="0" rtl="0" algn="l">
              <a:spcBef>
                <a:spcPts val="1600"/>
              </a:spcBef>
              <a:spcAft>
                <a:spcPts val="1600"/>
              </a:spcAft>
              <a:buNone/>
            </a:pPr>
            <a:r>
              <a:rPr lang="en"/>
              <a:t>*Nikki Hunkins &amp; Kellie Nightingale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Google Shape;152;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Teacher Appreciation Week</a:t>
            </a:r>
            <a:endParaRPr/>
          </a:p>
        </p:txBody>
      </p:sp>
      <p:sp>
        <p:nvSpPr>
          <p:cNvPr id="153" name="Google Shape;153;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Teacher appreciation week is in May.  Every day we celebrate our teachers in a different way.  One day is always a breakfast.  This has been done for years and the teachers enjoy this very much!  We have also done a trail mix bar, popsicles, desserts, little trinkets and more.  We also have raffle drawings throughout the week for teachers too.  This week is a fun way for us to honor our teachers and all they do.  </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*Tammy Bullock &amp; Katy Jo Danielson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sp>
        <p:nvSpPr>
          <p:cNvPr id="158" name="Google Shape;158;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Where does the money go?</a:t>
            </a:r>
            <a:endParaRPr/>
          </a:p>
        </p:txBody>
      </p:sp>
      <p:sp>
        <p:nvSpPr>
          <p:cNvPr id="159" name="Google Shape;159;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that you have seen the different things we do including fundraisers, where does the money go?</a:t>
            </a:r>
            <a:endParaRPr/>
          </a:p>
          <a:p>
            <a:pPr indent="-342900" lvl="0" marL="457200" rtl="0" algn="l">
              <a:spcBef>
                <a:spcPts val="1600"/>
              </a:spcBef>
              <a:spcAft>
                <a:spcPts val="0"/>
              </a:spcAft>
              <a:buSzPts val="1800"/>
              <a:buChar char="●"/>
            </a:pPr>
            <a:r>
              <a:rPr lang="en"/>
              <a:t>I love to read month - The PTO funds this event for the school ~$2000.00</a:t>
            </a:r>
            <a:endParaRPr/>
          </a:p>
          <a:p>
            <a:pPr indent="-342900" lvl="0" marL="457200" rtl="0" algn="l">
              <a:spcBef>
                <a:spcPts val="0"/>
              </a:spcBef>
              <a:spcAft>
                <a:spcPts val="0"/>
              </a:spcAft>
              <a:buSzPts val="1800"/>
              <a:buChar char="●"/>
            </a:pPr>
            <a:r>
              <a:rPr lang="en"/>
              <a:t>Supplementing field trips for all grades ~$7200.00</a:t>
            </a:r>
            <a:endParaRPr/>
          </a:p>
          <a:p>
            <a:pPr indent="-342900" lvl="0" marL="457200" rtl="0" algn="l">
              <a:spcBef>
                <a:spcPts val="0"/>
              </a:spcBef>
              <a:spcAft>
                <a:spcPts val="0"/>
              </a:spcAft>
              <a:buSzPts val="1800"/>
              <a:buChar char="●"/>
            </a:pPr>
            <a:r>
              <a:rPr lang="en"/>
              <a:t>Teacher Books - ~$500.00</a:t>
            </a:r>
            <a:endParaRPr/>
          </a:p>
          <a:p>
            <a:pPr indent="-342900" lvl="0" marL="457200" rtl="0" algn="l">
              <a:spcBef>
                <a:spcPts val="0"/>
              </a:spcBef>
              <a:spcAft>
                <a:spcPts val="0"/>
              </a:spcAft>
              <a:buSzPts val="1800"/>
              <a:buChar char="●"/>
            </a:pPr>
            <a:r>
              <a:rPr lang="en"/>
              <a:t>Grants to teachers - ~$8200.00</a:t>
            </a:r>
            <a:endParaRPr/>
          </a:p>
          <a:p>
            <a:pPr indent="-342900" lvl="0" marL="457200" rtl="0" algn="l">
              <a:spcBef>
                <a:spcPts val="0"/>
              </a:spcBef>
              <a:spcAft>
                <a:spcPts val="0"/>
              </a:spcAft>
              <a:buSzPts val="1800"/>
              <a:buChar char="●"/>
            </a:pPr>
            <a:r>
              <a:rPr lang="en"/>
              <a:t>Scholastic Dollars to the school library for books ~$1500.00</a:t>
            </a:r>
            <a:endParaRPr/>
          </a:p>
          <a:p>
            <a:pPr indent="-342900" lvl="0" marL="457200" rtl="0" algn="l">
              <a:spcBef>
                <a:spcPts val="0"/>
              </a:spcBef>
              <a:spcAft>
                <a:spcPts val="0"/>
              </a:spcAft>
              <a:buSzPts val="1800"/>
              <a:buChar char="●"/>
            </a:pPr>
            <a:r>
              <a:rPr lang="en"/>
              <a:t>Teacher Appreciation - ~$250.00</a:t>
            </a:r>
            <a:endParaRPr/>
          </a:p>
          <a:p>
            <a:pPr indent="-342900" lvl="0" marL="457200" rtl="0" algn="l">
              <a:spcBef>
                <a:spcPts val="0"/>
              </a:spcBef>
              <a:spcAft>
                <a:spcPts val="0"/>
              </a:spcAft>
              <a:buSzPts val="1800"/>
              <a:buChar char="●"/>
            </a:pPr>
            <a:r>
              <a:rPr lang="en"/>
              <a:t>~$18,000 back to the school from the PTO</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can you do?</a:t>
            </a:r>
            <a:endParaRPr/>
          </a:p>
        </p:txBody>
      </p:sp>
      <p:sp>
        <p:nvSpPr>
          <p:cNvPr id="165" name="Google Shape;165;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Look at the different events that we do.  Is there one that interests you? IF so please email </a:t>
            </a:r>
            <a:r>
              <a:rPr lang="en" u="sng">
                <a:solidFill>
                  <a:schemeClr val="hlink"/>
                </a:solidFill>
                <a:hlinkClick r:id="rId3"/>
              </a:rPr>
              <a:t>PTO@wm.k12.mn.us</a:t>
            </a:r>
            <a:r>
              <a:rPr lang="en"/>
              <a:t> or contact the starred people for that event to see how you can help!</a:t>
            </a:r>
            <a:endParaRPr/>
          </a:p>
          <a:p>
            <a:pPr indent="0" lvl="0" marL="0" rtl="0" algn="l">
              <a:spcBef>
                <a:spcPts val="1600"/>
              </a:spcBef>
              <a:spcAft>
                <a:spcPts val="0"/>
              </a:spcAft>
              <a:buNone/>
            </a:pPr>
            <a:r>
              <a:rPr lang="en"/>
              <a:t>We can’t wait to see what 2019-2020 brings for the WMES PTO!</a:t>
            </a:r>
            <a:endParaRPr/>
          </a:p>
          <a:p>
            <a:pPr indent="0" lvl="0" marL="0" rtl="0" algn="l">
              <a:spcBef>
                <a:spcPts val="1600"/>
              </a:spcBef>
              <a:spcAft>
                <a:spcPts val="1600"/>
              </a:spcAft>
              <a:buNone/>
            </a:pPr>
            <a:r>
              <a:rPr lang="en"/>
              <a:t>Thanks for joining us!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