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5"/>
  </p:notesMasterIdLst>
  <p:handoutMasterIdLst>
    <p:handoutMasterId r:id="rId26"/>
  </p:handoutMasterIdLst>
  <p:sldIdLst>
    <p:sldId id="256" r:id="rId2"/>
    <p:sldId id="329" r:id="rId3"/>
    <p:sldId id="320" r:id="rId4"/>
    <p:sldId id="314" r:id="rId5"/>
    <p:sldId id="315" r:id="rId6"/>
    <p:sldId id="330" r:id="rId7"/>
    <p:sldId id="298" r:id="rId8"/>
    <p:sldId id="311" r:id="rId9"/>
    <p:sldId id="300" r:id="rId10"/>
    <p:sldId id="312" r:id="rId11"/>
    <p:sldId id="317" r:id="rId12"/>
    <p:sldId id="304" r:id="rId13"/>
    <p:sldId id="303" r:id="rId14"/>
    <p:sldId id="275" r:id="rId15"/>
    <p:sldId id="301" r:id="rId16"/>
    <p:sldId id="297" r:id="rId17"/>
    <p:sldId id="305" r:id="rId18"/>
    <p:sldId id="269" r:id="rId19"/>
    <p:sldId id="267" r:id="rId20"/>
    <p:sldId id="268" r:id="rId21"/>
    <p:sldId id="324" r:id="rId22"/>
    <p:sldId id="292" r:id="rId23"/>
    <p:sldId id="293" r:id="rId2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53DD2-8797-43B5-8EF1-3CBE6B8CB662}" v="143" dt="2023-11-13T18:48:04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1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DiBartolomeo" userId="92afb4a0-f526-4620-914f-04990897491f" providerId="ADAL" clId="{FE0219BA-4A55-40FE-BA5F-4A7D8E9B4A8F}"/>
    <pc:docChg chg="custSel delSld modSld">
      <pc:chgData name="Joel DiBartolomeo" userId="92afb4a0-f526-4620-914f-04990897491f" providerId="ADAL" clId="{FE0219BA-4A55-40FE-BA5F-4A7D8E9B4A8F}" dt="2023-11-14T13:43:53.604" v="271" actId="20577"/>
      <pc:docMkLst>
        <pc:docMk/>
      </pc:docMkLst>
      <pc:sldChg chg="del">
        <pc:chgData name="Joel DiBartolomeo" userId="92afb4a0-f526-4620-914f-04990897491f" providerId="ADAL" clId="{FE0219BA-4A55-40FE-BA5F-4A7D8E9B4A8F}" dt="2023-11-13T20:15:03.954" v="1" actId="47"/>
        <pc:sldMkLst>
          <pc:docMk/>
          <pc:sldMk cId="426807235" sldId="258"/>
        </pc:sldMkLst>
      </pc:sldChg>
      <pc:sldChg chg="del">
        <pc:chgData name="Joel DiBartolomeo" userId="92afb4a0-f526-4620-914f-04990897491f" providerId="ADAL" clId="{FE0219BA-4A55-40FE-BA5F-4A7D8E9B4A8F}" dt="2023-11-13T20:15:08.785" v="2" actId="47"/>
        <pc:sldMkLst>
          <pc:docMk/>
          <pc:sldMk cId="1006546729" sldId="270"/>
        </pc:sldMkLst>
      </pc:sldChg>
      <pc:sldChg chg="del">
        <pc:chgData name="Joel DiBartolomeo" userId="92afb4a0-f526-4620-914f-04990897491f" providerId="ADAL" clId="{FE0219BA-4A55-40FE-BA5F-4A7D8E9B4A8F}" dt="2023-11-13T20:15:09.447" v="3" actId="47"/>
        <pc:sldMkLst>
          <pc:docMk/>
          <pc:sldMk cId="4126812922" sldId="271"/>
        </pc:sldMkLst>
      </pc:sldChg>
      <pc:sldChg chg="del">
        <pc:chgData name="Joel DiBartolomeo" userId="92afb4a0-f526-4620-914f-04990897491f" providerId="ADAL" clId="{FE0219BA-4A55-40FE-BA5F-4A7D8E9B4A8F}" dt="2023-11-13T20:15:12.404" v="6" actId="47"/>
        <pc:sldMkLst>
          <pc:docMk/>
          <pc:sldMk cId="3863996380" sldId="272"/>
        </pc:sldMkLst>
      </pc:sldChg>
      <pc:sldChg chg="del">
        <pc:chgData name="Joel DiBartolomeo" userId="92afb4a0-f526-4620-914f-04990897491f" providerId="ADAL" clId="{FE0219BA-4A55-40FE-BA5F-4A7D8E9B4A8F}" dt="2023-11-13T20:15:13.193" v="7" actId="47"/>
        <pc:sldMkLst>
          <pc:docMk/>
          <pc:sldMk cId="2288716483" sldId="273"/>
        </pc:sldMkLst>
      </pc:sldChg>
      <pc:sldChg chg="modSp mod">
        <pc:chgData name="Joel DiBartolomeo" userId="92afb4a0-f526-4620-914f-04990897491f" providerId="ADAL" clId="{FE0219BA-4A55-40FE-BA5F-4A7D8E9B4A8F}" dt="2023-11-14T13:43:53.604" v="271" actId="20577"/>
        <pc:sldMkLst>
          <pc:docMk/>
          <pc:sldMk cId="304441518" sldId="292"/>
        </pc:sldMkLst>
        <pc:spChg chg="mod">
          <ac:chgData name="Joel DiBartolomeo" userId="92afb4a0-f526-4620-914f-04990897491f" providerId="ADAL" clId="{FE0219BA-4A55-40FE-BA5F-4A7D8E9B4A8F}" dt="2023-11-14T13:43:53.604" v="271" actId="20577"/>
          <ac:spMkLst>
            <pc:docMk/>
            <pc:sldMk cId="304441518" sldId="292"/>
            <ac:spMk id="3" creationId="{00000000-0000-0000-0000-000000000000}"/>
          </ac:spMkLst>
        </pc:spChg>
      </pc:sldChg>
      <pc:sldChg chg="del">
        <pc:chgData name="Joel DiBartolomeo" userId="92afb4a0-f526-4620-914f-04990897491f" providerId="ADAL" clId="{FE0219BA-4A55-40FE-BA5F-4A7D8E9B4A8F}" dt="2023-11-13T20:15:14.129" v="8" actId="47"/>
        <pc:sldMkLst>
          <pc:docMk/>
          <pc:sldMk cId="3736018740" sldId="296"/>
        </pc:sldMkLst>
      </pc:sldChg>
      <pc:sldChg chg="del">
        <pc:chgData name="Joel DiBartolomeo" userId="92afb4a0-f526-4620-914f-04990897491f" providerId="ADAL" clId="{FE0219BA-4A55-40FE-BA5F-4A7D8E9B4A8F}" dt="2023-11-13T20:15:10.484" v="4" actId="47"/>
        <pc:sldMkLst>
          <pc:docMk/>
          <pc:sldMk cId="816927672" sldId="318"/>
        </pc:sldMkLst>
      </pc:sldChg>
      <pc:sldChg chg="del">
        <pc:chgData name="Joel DiBartolomeo" userId="92afb4a0-f526-4620-914f-04990897491f" providerId="ADAL" clId="{FE0219BA-4A55-40FE-BA5F-4A7D8E9B4A8F}" dt="2023-11-13T20:15:11.370" v="5" actId="47"/>
        <pc:sldMkLst>
          <pc:docMk/>
          <pc:sldMk cId="980209533" sldId="319"/>
        </pc:sldMkLst>
      </pc:sldChg>
      <pc:sldChg chg="del">
        <pc:chgData name="Joel DiBartolomeo" userId="92afb4a0-f526-4620-914f-04990897491f" providerId="ADAL" clId="{FE0219BA-4A55-40FE-BA5F-4A7D8E9B4A8F}" dt="2023-11-13T20:15:18.227" v="13" actId="47"/>
        <pc:sldMkLst>
          <pc:docMk/>
          <pc:sldMk cId="1914249433" sldId="321"/>
        </pc:sldMkLst>
      </pc:sldChg>
      <pc:sldChg chg="del">
        <pc:chgData name="Joel DiBartolomeo" userId="92afb4a0-f526-4620-914f-04990897491f" providerId="ADAL" clId="{FE0219BA-4A55-40FE-BA5F-4A7D8E9B4A8F}" dt="2023-11-13T20:15:18.970" v="14" actId="47"/>
        <pc:sldMkLst>
          <pc:docMk/>
          <pc:sldMk cId="3295053" sldId="322"/>
        </pc:sldMkLst>
      </pc:sldChg>
      <pc:sldChg chg="del">
        <pc:chgData name="Joel DiBartolomeo" userId="92afb4a0-f526-4620-914f-04990897491f" providerId="ADAL" clId="{FE0219BA-4A55-40FE-BA5F-4A7D8E9B4A8F}" dt="2023-11-13T20:15:17.139" v="12" actId="47"/>
        <pc:sldMkLst>
          <pc:docMk/>
          <pc:sldMk cId="114713606" sldId="323"/>
        </pc:sldMkLst>
      </pc:sldChg>
      <pc:sldChg chg="del">
        <pc:chgData name="Joel DiBartolomeo" userId="92afb4a0-f526-4620-914f-04990897491f" providerId="ADAL" clId="{FE0219BA-4A55-40FE-BA5F-4A7D8E9B4A8F}" dt="2023-11-13T20:15:02.752" v="0" actId="47"/>
        <pc:sldMkLst>
          <pc:docMk/>
          <pc:sldMk cId="1008421661" sldId="325"/>
        </pc:sldMkLst>
      </pc:sldChg>
      <pc:sldChg chg="del">
        <pc:chgData name="Joel DiBartolomeo" userId="92afb4a0-f526-4620-914f-04990897491f" providerId="ADAL" clId="{FE0219BA-4A55-40FE-BA5F-4A7D8E9B4A8F}" dt="2023-11-13T20:15:14.654" v="9" actId="47"/>
        <pc:sldMkLst>
          <pc:docMk/>
          <pc:sldMk cId="3837627012" sldId="326"/>
        </pc:sldMkLst>
      </pc:sldChg>
      <pc:sldChg chg="del">
        <pc:chgData name="Joel DiBartolomeo" userId="92afb4a0-f526-4620-914f-04990897491f" providerId="ADAL" clId="{FE0219BA-4A55-40FE-BA5F-4A7D8E9B4A8F}" dt="2023-11-13T20:15:15.803" v="10" actId="47"/>
        <pc:sldMkLst>
          <pc:docMk/>
          <pc:sldMk cId="3709764131" sldId="327"/>
        </pc:sldMkLst>
      </pc:sldChg>
      <pc:sldChg chg="del">
        <pc:chgData name="Joel DiBartolomeo" userId="92afb4a0-f526-4620-914f-04990897491f" providerId="ADAL" clId="{FE0219BA-4A55-40FE-BA5F-4A7D8E9B4A8F}" dt="2023-11-13T20:15:16.421" v="11" actId="47"/>
        <pc:sldMkLst>
          <pc:docMk/>
          <pc:sldMk cId="3037569651" sldId="328"/>
        </pc:sldMkLst>
      </pc:sldChg>
      <pc:sldChg chg="modSp mod">
        <pc:chgData name="Joel DiBartolomeo" userId="92afb4a0-f526-4620-914f-04990897491f" providerId="ADAL" clId="{FE0219BA-4A55-40FE-BA5F-4A7D8E9B4A8F}" dt="2023-11-13T20:15:56.135" v="31" actId="1076"/>
        <pc:sldMkLst>
          <pc:docMk/>
          <pc:sldMk cId="1756271600" sldId="330"/>
        </pc:sldMkLst>
        <pc:spChg chg="mod">
          <ac:chgData name="Joel DiBartolomeo" userId="92afb4a0-f526-4620-914f-04990897491f" providerId="ADAL" clId="{FE0219BA-4A55-40FE-BA5F-4A7D8E9B4A8F}" dt="2023-11-13T20:15:56.135" v="31" actId="1076"/>
          <ac:spMkLst>
            <pc:docMk/>
            <pc:sldMk cId="1756271600" sldId="330"/>
            <ac:spMk id="6" creationId="{D89A96D3-A3E8-E97D-1F96-224A2D71D28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4591D0B-1C7A-44B3-8B5D-C836D32118F1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D3874B0-23AD-4F95-8E8A-B0F2D392B0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31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B28D2-FCED-4B08-874D-65943A9C23DC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5BA39-01B3-49B1-8830-379F54C79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38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77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5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7036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64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47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69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6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22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50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021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237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467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510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030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300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488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C203F4-E4FA-48E0-B3BA-16373959F96D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554000-B173-47F6-B777-FD3F76FABF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2445" y="2600789"/>
            <a:ext cx="7227110" cy="1515533"/>
          </a:xfrm>
        </p:spPr>
        <p:txBody>
          <a:bodyPr>
            <a:normAutofit/>
          </a:bodyPr>
          <a:lstStyle/>
          <a:p>
            <a:r>
              <a:rPr lang="en-US" sz="3900" b="1" dirty="0"/>
              <a:t>Marple Newtown School District </a:t>
            </a:r>
            <a:br>
              <a:rPr lang="en-US" dirty="0"/>
            </a:br>
            <a:r>
              <a:rPr lang="en-US" sz="3100" dirty="0"/>
              <a:t>State Testing Report SY 2023</a:t>
            </a:r>
          </a:p>
        </p:txBody>
      </p:sp>
      <p:pic>
        <p:nvPicPr>
          <p:cNvPr id="3" name="Picture 2" descr="A logo with a tiger head and shield&#10;&#10;Description automatically generated">
            <a:extLst>
              <a:ext uri="{FF2B5EF4-FFF2-40B4-BE49-F238E27FC236}">
                <a16:creationId xmlns:a16="http://schemas.microsoft.com/office/drawing/2014/main" id="{F7357E3B-6AC8-855D-DD36-D81435C67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82" y="1662067"/>
            <a:ext cx="1315161" cy="13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04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40BC2-6CEE-884C-AB88-F178ACE93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8135" y="4799287"/>
            <a:ext cx="1975730" cy="15402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87C4E5-193C-517A-ABC9-7907786BD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18" y="1197425"/>
            <a:ext cx="3926147" cy="257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46232E-B58F-9FA3-B28F-78579CB7F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915" y="3742555"/>
            <a:ext cx="3747685" cy="16015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3AB69D-E637-C832-5A7A-FBEC2E1A6D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288" y="2224020"/>
            <a:ext cx="3779290" cy="6377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62ED1F-BA5D-2890-2BB3-4AD38E117B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037" y="2714600"/>
            <a:ext cx="2991926" cy="21778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5A98A7-1261-64FA-AF63-614B6BF223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9373" y="3892183"/>
            <a:ext cx="3779290" cy="22832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F58F15-2361-17B7-D181-3C7732304F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9400" y="909446"/>
            <a:ext cx="3449997" cy="28582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D76B84-AF1C-BAAB-4544-D2E5A83BEB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8622" y="5383046"/>
            <a:ext cx="3926148" cy="685061"/>
          </a:xfrm>
          <a:prstGeom prst="rect">
            <a:avLst/>
          </a:prstGeom>
        </p:spPr>
      </p:pic>
      <p:pic>
        <p:nvPicPr>
          <p:cNvPr id="4" name="Picture 3" descr="A logo with a tiger head and shield&#10;&#10;Description automatically generated">
            <a:extLst>
              <a:ext uri="{FF2B5EF4-FFF2-40B4-BE49-F238E27FC236}">
                <a16:creationId xmlns:a16="http://schemas.microsoft.com/office/drawing/2014/main" id="{E2162547-E58B-0783-6FE7-C72B05993AE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19" y="776928"/>
            <a:ext cx="1315161" cy="13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2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>
            <a:extLst>
              <a:ext uri="{FF2B5EF4-FFF2-40B4-BE49-F238E27FC236}">
                <a16:creationId xmlns:a16="http://schemas.microsoft.com/office/drawing/2014/main" id="{B94D1684-A5D9-D891-BFA5-27AD23A82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0" y="1028777"/>
            <a:ext cx="4418480" cy="245547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993F69-63D9-AAC4-C134-8BBE4D4B5B95}"/>
              </a:ext>
            </a:extLst>
          </p:cNvPr>
          <p:cNvSpPr txBox="1"/>
          <p:nvPr/>
        </p:nvSpPr>
        <p:spPr>
          <a:xfrm>
            <a:off x="1003300" y="1116568"/>
            <a:ext cx="39485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 State Testing Data 2018 - 2023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7AB54B85-6DD4-8279-1112-4BF4726BF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1015930"/>
            <a:ext cx="4886324" cy="24811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8">
            <a:extLst>
              <a:ext uri="{FF2B5EF4-FFF2-40B4-BE49-F238E27FC236}">
                <a16:creationId xmlns:a16="http://schemas.microsoft.com/office/drawing/2014/main" id="{1575C474-A34A-A952-1D68-5294BA624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20" y="3572047"/>
            <a:ext cx="4418480" cy="27062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11">
            <a:extLst>
              <a:ext uri="{FF2B5EF4-FFF2-40B4-BE49-F238E27FC236}">
                <a16:creationId xmlns:a16="http://schemas.microsoft.com/office/drawing/2014/main" id="{6525BFBD-6DC6-83E3-3ACA-B4E9F7016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3572047"/>
            <a:ext cx="4886325" cy="270628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FEE55F-2DEB-98A9-9C8C-291EDDE86BBB}"/>
              </a:ext>
            </a:extLst>
          </p:cNvPr>
          <p:cNvSpPr txBox="1"/>
          <p:nvPr/>
        </p:nvSpPr>
        <p:spPr>
          <a:xfrm>
            <a:off x="2400808" y="579958"/>
            <a:ext cx="6862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PSSA Grades 3 – Grades 5 Results 2018 - 2023</a:t>
            </a:r>
          </a:p>
        </p:txBody>
      </p:sp>
    </p:spTree>
    <p:extLst>
      <p:ext uri="{BB962C8B-B14F-4D97-AF65-F5344CB8AC3E}">
        <p14:creationId xmlns:p14="http://schemas.microsoft.com/office/powerpoint/2010/main" val="2556035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C2F875-6B1B-D6DF-2B0F-E8C234BE9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600201"/>
            <a:ext cx="9500223" cy="431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631D1D7-9B4D-4DEA-187B-BC8F9AE5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85"/>
            <a:ext cx="9601200" cy="882232"/>
          </a:xfrm>
        </p:spPr>
        <p:txBody>
          <a:bodyPr/>
          <a:lstStyle/>
          <a:p>
            <a:r>
              <a:rPr lang="en-US" sz="3200" dirty="0"/>
              <a:t>MNSD Long Term State Testing Datta</a:t>
            </a:r>
          </a:p>
        </p:txBody>
      </p:sp>
    </p:spTree>
    <p:extLst>
      <p:ext uri="{BB962C8B-B14F-4D97-AF65-F5344CB8AC3E}">
        <p14:creationId xmlns:p14="http://schemas.microsoft.com/office/powerpoint/2010/main" val="343543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631D1D7-9B4D-4DEA-187B-BC8F9AE5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911" y="574927"/>
            <a:ext cx="9601200" cy="784642"/>
          </a:xfrm>
        </p:spPr>
        <p:txBody>
          <a:bodyPr/>
          <a:lstStyle/>
          <a:p>
            <a:r>
              <a:rPr lang="en-US" sz="3200" dirty="0"/>
              <a:t>MNSD Long Term State Testing Datta</a:t>
            </a:r>
          </a:p>
        </p:txBody>
      </p:sp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58CEEA04-6570-BBD4-4A1F-0D2697C7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888" y="1426410"/>
            <a:ext cx="9500223" cy="4005179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A69B2B5-FC94-D7C5-FD9E-1F5BBDA36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4910" y="2549527"/>
            <a:ext cx="9601200" cy="3130550"/>
          </a:xfrm>
        </p:spPr>
      </p:pic>
    </p:spTree>
    <p:extLst>
      <p:ext uri="{BB962C8B-B14F-4D97-AF65-F5344CB8AC3E}">
        <p14:creationId xmlns:p14="http://schemas.microsoft.com/office/powerpoint/2010/main" val="1668296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9FA5-4471-6055-BF75-9BAD15B78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377436"/>
          </a:xfrm>
        </p:spPr>
        <p:txBody>
          <a:bodyPr>
            <a:normAutofit fontScale="90000"/>
          </a:bodyPr>
          <a:lstStyle/>
          <a:p>
            <a:r>
              <a:rPr lang="en-US" dirty="0"/>
              <a:t>State Testing Participation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BC5C88-B6F9-7246-0D23-8E4EB9091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0753" y="1498632"/>
            <a:ext cx="8570493" cy="4491881"/>
          </a:xfr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9A96D3-A3E8-E97D-1F96-224A2D71D28C}"/>
              </a:ext>
            </a:extLst>
          </p:cNvPr>
          <p:cNvSpPr txBox="1"/>
          <p:nvPr/>
        </p:nvSpPr>
        <p:spPr>
          <a:xfrm>
            <a:off x="6300396" y="2349412"/>
            <a:ext cx="4285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ighlight>
                  <a:srgbClr val="FFFF00"/>
                </a:highlight>
              </a:rPr>
              <a:t>Below 95% counts against Proficiency/Advanced.</a:t>
            </a:r>
          </a:p>
        </p:txBody>
      </p:sp>
    </p:spTree>
    <p:extLst>
      <p:ext uri="{BB962C8B-B14F-4D97-AF65-F5344CB8AC3E}">
        <p14:creationId xmlns:p14="http://schemas.microsoft.com/office/powerpoint/2010/main" val="1756271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45675"/>
            <a:ext cx="9601196" cy="99759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Third Grade English Language Arts by School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4B0B2-4B30-2BE1-E0AD-669B84483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648" y="1537252"/>
            <a:ext cx="10610704" cy="43386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9A9E7B-B768-49B2-4DE4-19F0F7C1A246}"/>
              </a:ext>
            </a:extLst>
          </p:cNvPr>
          <p:cNvSpPr txBox="1"/>
          <p:nvPr/>
        </p:nvSpPr>
        <p:spPr>
          <a:xfrm>
            <a:off x="8719457" y="1537252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54%</a:t>
            </a:r>
          </a:p>
        </p:txBody>
      </p:sp>
    </p:spTree>
    <p:extLst>
      <p:ext uri="{BB962C8B-B14F-4D97-AF65-F5344CB8AC3E}">
        <p14:creationId xmlns:p14="http://schemas.microsoft.com/office/powerpoint/2010/main" val="2800636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45675"/>
            <a:ext cx="9601196" cy="997596"/>
          </a:xfrm>
        </p:spPr>
        <p:txBody>
          <a:bodyPr>
            <a:normAutofit/>
          </a:bodyPr>
          <a:lstStyle/>
          <a:p>
            <a:r>
              <a:rPr lang="en-US" sz="4000" dirty="0"/>
              <a:t>Third Grade Math by School 2023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374359-219C-BC03-216F-E578CACFD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54" y="1674310"/>
            <a:ext cx="10519891" cy="41078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AD70A9-69D0-EF8C-4E54-D44E193AC50E}"/>
              </a:ext>
            </a:extLst>
          </p:cNvPr>
          <p:cNvSpPr txBox="1"/>
          <p:nvPr/>
        </p:nvSpPr>
        <p:spPr>
          <a:xfrm>
            <a:off x="9090572" y="1674310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52%</a:t>
            </a:r>
          </a:p>
        </p:txBody>
      </p:sp>
    </p:spTree>
    <p:extLst>
      <p:ext uri="{BB962C8B-B14F-4D97-AF65-F5344CB8AC3E}">
        <p14:creationId xmlns:p14="http://schemas.microsoft.com/office/powerpoint/2010/main" val="3085357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886" y="505938"/>
            <a:ext cx="10167516" cy="949883"/>
          </a:xfrm>
        </p:spPr>
        <p:txBody>
          <a:bodyPr>
            <a:noAutofit/>
          </a:bodyPr>
          <a:lstStyle/>
          <a:p>
            <a:r>
              <a:rPr lang="en-US" sz="3600" dirty="0"/>
              <a:t>Fourth Grade English Language Arts by School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0FAAC-B5F9-2D60-6B9D-B7DE03EFA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70" y="1455821"/>
            <a:ext cx="10876548" cy="43193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57BA94-6AE4-5FC6-13C8-0EEF153FE305}"/>
              </a:ext>
            </a:extLst>
          </p:cNvPr>
          <p:cNvSpPr txBox="1"/>
          <p:nvPr/>
        </p:nvSpPr>
        <p:spPr>
          <a:xfrm>
            <a:off x="9090572" y="1674310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51%</a:t>
            </a:r>
          </a:p>
        </p:txBody>
      </p:sp>
    </p:spTree>
    <p:extLst>
      <p:ext uri="{BB962C8B-B14F-4D97-AF65-F5344CB8AC3E}">
        <p14:creationId xmlns:p14="http://schemas.microsoft.com/office/powerpoint/2010/main" val="990004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E46D733-E958-E517-AF86-9E8C4E563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399" y="1371600"/>
            <a:ext cx="9601200" cy="4113148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D84B542-1608-2463-8868-656946E5D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45779"/>
            <a:ext cx="9601200" cy="725821"/>
          </a:xfrm>
        </p:spPr>
        <p:txBody>
          <a:bodyPr>
            <a:noAutofit/>
          </a:bodyPr>
          <a:lstStyle/>
          <a:p>
            <a:r>
              <a:rPr lang="en-US" sz="3600" dirty="0"/>
              <a:t>Fourth Grade Math by School 2023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4280C7-D998-78C4-6F76-1206E4F637E3}"/>
              </a:ext>
            </a:extLst>
          </p:cNvPr>
          <p:cNvSpPr txBox="1"/>
          <p:nvPr/>
        </p:nvSpPr>
        <p:spPr>
          <a:xfrm>
            <a:off x="8631227" y="1517899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47%</a:t>
            </a:r>
          </a:p>
        </p:txBody>
      </p:sp>
    </p:spTree>
    <p:extLst>
      <p:ext uri="{BB962C8B-B14F-4D97-AF65-F5344CB8AC3E}">
        <p14:creationId xmlns:p14="http://schemas.microsoft.com/office/powerpoint/2010/main" val="695336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D84B542-1608-2463-8868-656946E5D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716" y="645779"/>
            <a:ext cx="9601200" cy="725821"/>
          </a:xfrm>
        </p:spPr>
        <p:txBody>
          <a:bodyPr>
            <a:noAutofit/>
          </a:bodyPr>
          <a:lstStyle/>
          <a:p>
            <a:r>
              <a:rPr lang="en-US" sz="3600" dirty="0"/>
              <a:t>Fourth Grade Science by School 2023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F72B13-9222-83AF-A37D-7A2ACAF54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371600"/>
            <a:ext cx="9601200" cy="436746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14DD18-D9F0-2433-73A3-E7DBEF0DDBC5}"/>
              </a:ext>
            </a:extLst>
          </p:cNvPr>
          <p:cNvSpPr txBox="1"/>
          <p:nvPr/>
        </p:nvSpPr>
        <p:spPr>
          <a:xfrm>
            <a:off x="8631227" y="1728089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74%</a:t>
            </a:r>
          </a:p>
        </p:txBody>
      </p:sp>
    </p:spTree>
    <p:extLst>
      <p:ext uri="{BB962C8B-B14F-4D97-AF65-F5344CB8AC3E}">
        <p14:creationId xmlns:p14="http://schemas.microsoft.com/office/powerpoint/2010/main" val="3926434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018" y="668086"/>
            <a:ext cx="10415961" cy="414867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Fifth Grade English Language Arts by School 2023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3171C4-C62E-5EBE-5774-2896999FA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19" y="1285461"/>
            <a:ext cx="10415961" cy="4625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037B57-FEA3-252D-5048-D705F02B2B43}"/>
              </a:ext>
            </a:extLst>
          </p:cNvPr>
          <p:cNvSpPr txBox="1"/>
          <p:nvPr/>
        </p:nvSpPr>
        <p:spPr>
          <a:xfrm>
            <a:off x="9038607" y="1433679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53%</a:t>
            </a:r>
          </a:p>
        </p:txBody>
      </p:sp>
    </p:spTree>
    <p:extLst>
      <p:ext uri="{BB962C8B-B14F-4D97-AF65-F5344CB8AC3E}">
        <p14:creationId xmlns:p14="http://schemas.microsoft.com/office/powerpoint/2010/main" val="2824533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740833"/>
            <a:ext cx="9601196" cy="478368"/>
          </a:xfrm>
        </p:spPr>
        <p:txBody>
          <a:bodyPr>
            <a:noAutofit/>
          </a:bodyPr>
          <a:lstStyle/>
          <a:p>
            <a:r>
              <a:rPr lang="en-US" sz="3200" dirty="0"/>
              <a:t>Fifth Grade Math by School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2CE2A-00DA-28FB-009D-324D1F16C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12" y="1308100"/>
            <a:ext cx="10466376" cy="4356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939141-68CE-6F82-A39E-3CBEC56E2B48}"/>
              </a:ext>
            </a:extLst>
          </p:cNvPr>
          <p:cNvSpPr txBox="1"/>
          <p:nvPr/>
        </p:nvSpPr>
        <p:spPr>
          <a:xfrm>
            <a:off x="9063815" y="1469773"/>
            <a:ext cx="226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PA Adv and Prof 43%</a:t>
            </a:r>
          </a:p>
        </p:txBody>
      </p:sp>
    </p:spTree>
    <p:extLst>
      <p:ext uri="{BB962C8B-B14F-4D97-AF65-F5344CB8AC3E}">
        <p14:creationId xmlns:p14="http://schemas.microsoft.com/office/powerpoint/2010/main" val="3387350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65827"/>
            <a:ext cx="9601196" cy="683896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Sixth Grade ELA and Math PSSA 2022 and 2023 PA and MNSD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164CA9-D7A6-C93D-5DB2-267A1FD6D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1249724"/>
            <a:ext cx="9601196" cy="4700502"/>
          </a:xfrm>
        </p:spPr>
      </p:pic>
    </p:spTree>
    <p:extLst>
      <p:ext uri="{BB962C8B-B14F-4D97-AF65-F5344CB8AC3E}">
        <p14:creationId xmlns:p14="http://schemas.microsoft.com/office/powerpoint/2010/main" val="171134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451" y="660400"/>
            <a:ext cx="10071098" cy="554568"/>
          </a:xfrm>
        </p:spPr>
        <p:txBody>
          <a:bodyPr>
            <a:noAutofit/>
          </a:bodyPr>
          <a:lstStyle/>
          <a:p>
            <a:r>
              <a:rPr lang="en-US" sz="2800" dirty="0"/>
              <a:t>Seventh Grade ELA and Math PSSA 2022 and 2023 PA and MNSD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88158D-6598-31B8-E853-2308A512E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262724"/>
            <a:ext cx="10778847" cy="474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50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558800"/>
            <a:ext cx="9601196" cy="537631"/>
          </a:xfrm>
        </p:spPr>
        <p:txBody>
          <a:bodyPr>
            <a:noAutofit/>
          </a:bodyPr>
          <a:lstStyle/>
          <a:p>
            <a:r>
              <a:rPr lang="en-US" sz="2800" dirty="0"/>
              <a:t>Eighth Grade ELA and Math PSSA 2022 and 2023 PA and MNSD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631AE8-DAD0-0220-5DA4-5A2140EC4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9000" y="1096431"/>
            <a:ext cx="10375899" cy="4910669"/>
          </a:xfrm>
        </p:spPr>
      </p:pic>
    </p:spTree>
    <p:extLst>
      <p:ext uri="{BB962C8B-B14F-4D97-AF65-F5344CB8AC3E}">
        <p14:creationId xmlns:p14="http://schemas.microsoft.com/office/powerpoint/2010/main" val="784400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88433"/>
            <a:ext cx="9601196" cy="579968"/>
          </a:xfrm>
        </p:spPr>
        <p:txBody>
          <a:bodyPr>
            <a:noAutofit/>
          </a:bodyPr>
          <a:lstStyle/>
          <a:p>
            <a:r>
              <a:rPr lang="en-US" sz="3600" dirty="0"/>
              <a:t>Eighth Grade Science 2022 and 2023 PA and MNSD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FCA66-41EC-8456-8F2F-993A61A0D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30" y="1168401"/>
            <a:ext cx="10668539" cy="485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52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23454"/>
            <a:ext cx="9601196" cy="646546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Literature Keystone 2022 and 2023 PA and MNSD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87B432-9345-DFA7-4BB7-3A98E0AF6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02DF4-E0CB-AF9E-4967-DEE116152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49" y="1399308"/>
            <a:ext cx="10375900" cy="42860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4C755E-D1C1-160E-A9EF-6335EA36D029}"/>
              </a:ext>
            </a:extLst>
          </p:cNvPr>
          <p:cNvSpPr txBox="1"/>
          <p:nvPr/>
        </p:nvSpPr>
        <p:spPr>
          <a:xfrm>
            <a:off x="10325100" y="4902200"/>
            <a:ext cx="119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ighlight>
                  <a:srgbClr val="00FFFF"/>
                </a:highlight>
              </a:rPr>
              <a:t>ADV: 4.3%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0CC2EE-D4B9-0365-18B4-66E175731334}"/>
              </a:ext>
            </a:extLst>
          </p:cNvPr>
          <p:cNvCxnSpPr>
            <a:cxnSpLocks/>
          </p:cNvCxnSpPr>
          <p:nvPr/>
        </p:nvCxnSpPr>
        <p:spPr>
          <a:xfrm flipV="1">
            <a:off x="10896597" y="4594880"/>
            <a:ext cx="107951" cy="307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288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96190"/>
            <a:ext cx="9601196" cy="61191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Algebra Keystone 2022 and 2023 PA with MNSD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BA83F70-430C-1F69-AEBF-E347A2287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527462"/>
            <a:ext cx="9601200" cy="4263738"/>
          </a:xfrm>
        </p:spPr>
      </p:pic>
    </p:spTree>
    <p:extLst>
      <p:ext uri="{BB962C8B-B14F-4D97-AF65-F5344CB8AC3E}">
        <p14:creationId xmlns:p14="http://schemas.microsoft.com/office/powerpoint/2010/main" val="3455626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70279"/>
            <a:ext cx="9601196" cy="63622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Biology Keystone 2022 and 2023 PA with MNSD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6FBA37-E8CD-15F0-7192-493FC09F0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488141"/>
            <a:ext cx="9601200" cy="4391959"/>
          </a:xfrm>
        </p:spPr>
      </p:pic>
    </p:spTree>
    <p:extLst>
      <p:ext uri="{BB962C8B-B14F-4D97-AF65-F5344CB8AC3E}">
        <p14:creationId xmlns:p14="http://schemas.microsoft.com/office/powerpoint/2010/main" val="3928764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7B997-95FF-2393-2C88-7D2E46ACA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300" y="449049"/>
            <a:ext cx="9270998" cy="689718"/>
          </a:xfrm>
        </p:spPr>
        <p:txBody>
          <a:bodyPr>
            <a:noAutofit/>
          </a:bodyPr>
          <a:lstStyle/>
          <a:p>
            <a:r>
              <a:rPr lang="en-US" sz="3600" dirty="0"/>
              <a:t>Advanced Placement Scores 2018 - 2023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A3F29C-F027-09CD-0179-ED360E6C2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2" y="1037167"/>
            <a:ext cx="9372596" cy="523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23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478829"/>
          </a:xfrm>
        </p:spPr>
        <p:txBody>
          <a:bodyPr>
            <a:normAutofit/>
          </a:bodyPr>
          <a:lstStyle/>
          <a:p>
            <a:r>
              <a:rPr lang="en-US" b="1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651" y="2460961"/>
            <a:ext cx="9918697" cy="3500968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/>
              <a:t>2023 MNSD schools and grade levels show varied results in the 2023 PSSA scores.</a:t>
            </a:r>
          </a:p>
          <a:p>
            <a:pPr lvl="1"/>
            <a:r>
              <a:rPr lang="en-US" sz="1600" dirty="0"/>
              <a:t>In general, MNSD Grades three through five follow the overall </a:t>
            </a:r>
            <a:r>
              <a:rPr lang="en-US" sz="1600"/>
              <a:t>pattern of result seen </a:t>
            </a:r>
            <a:r>
              <a:rPr lang="en-US" sz="1600" dirty="0"/>
              <a:t>in the state’s performance.</a:t>
            </a:r>
          </a:p>
          <a:p>
            <a:r>
              <a:rPr lang="en-US" sz="2000" dirty="0"/>
              <a:t>Keystone scores in Biology and Algebra show an increase over last year’s scores. </a:t>
            </a:r>
          </a:p>
          <a:p>
            <a:pPr lvl="1"/>
            <a:r>
              <a:rPr lang="en-US" sz="1600" dirty="0"/>
              <a:t>Keystone Literature scores show a slight decrease.</a:t>
            </a:r>
          </a:p>
          <a:p>
            <a:r>
              <a:rPr lang="en-US" sz="2000" dirty="0"/>
              <a:t>Participation in state testing at secondary level </a:t>
            </a:r>
            <a:r>
              <a:rPr lang="en-US" sz="2000" u="sng" dirty="0"/>
              <a:t>does NOT </a:t>
            </a:r>
            <a:r>
              <a:rPr lang="en-US" sz="2000" dirty="0"/>
              <a:t>meet 95% - negative effects on scores.</a:t>
            </a:r>
          </a:p>
          <a:p>
            <a:r>
              <a:rPr lang="en-US" sz="2000" dirty="0"/>
              <a:t>Law of small numbers at elementary level; Each student score correlates to over 1% point.</a:t>
            </a:r>
          </a:p>
          <a:p>
            <a:r>
              <a:rPr lang="en-US" sz="2000" dirty="0"/>
              <a:t>Each school is meeting with PDE representatives to analyze their school’s state testing information.</a:t>
            </a:r>
          </a:p>
          <a:p>
            <a:r>
              <a:rPr lang="en-US" sz="2000" dirty="0"/>
              <a:t>Positive correlation between the use of IXL in the classroom and student performance.</a:t>
            </a:r>
          </a:p>
          <a:p>
            <a:r>
              <a:rPr lang="en-US" sz="2000" dirty="0"/>
              <a:t>Year I (2023 – 2024) implementation of data meeting and action planning around data analysis.</a:t>
            </a:r>
          </a:p>
          <a:p>
            <a:r>
              <a:rPr lang="en-US" sz="2000" dirty="0"/>
              <a:t>MNSD Annual Report of District Data and Student Achievement 2023 is available </a:t>
            </a:r>
          </a:p>
          <a:p>
            <a:pPr lvl="1"/>
            <a:r>
              <a:rPr lang="en-US" sz="1600" dirty="0"/>
              <a:t>District web pages &gt; Data and Achievement link.</a:t>
            </a:r>
          </a:p>
          <a:p>
            <a:endParaRPr lang="en-US" sz="2000" dirty="0"/>
          </a:p>
        </p:txBody>
      </p:sp>
      <p:pic>
        <p:nvPicPr>
          <p:cNvPr id="4" name="Picture 3" descr="A logo with a tiger head and shield&#10;&#10;Description automatically generated">
            <a:extLst>
              <a:ext uri="{FF2B5EF4-FFF2-40B4-BE49-F238E27FC236}">
                <a16:creationId xmlns:a16="http://schemas.microsoft.com/office/drawing/2014/main" id="{F5A85C38-ED7B-DAC0-2E0B-7081BA7B1A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483" y="837194"/>
            <a:ext cx="1315161" cy="13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1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3022955"/>
            <a:ext cx="9601196" cy="2653544"/>
          </a:xfrm>
        </p:spPr>
        <p:txBody>
          <a:bodyPr>
            <a:normAutofit/>
          </a:bodyPr>
          <a:lstStyle/>
          <a:p>
            <a:r>
              <a:rPr lang="en-US" b="1" dirty="0"/>
              <a:t>Questions?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400" i="1" dirty="0"/>
              <a:t>*This PPT will be posted to the MNSD Teaching and Learning Web pages.</a:t>
            </a:r>
            <a:endParaRPr lang="en-US" i="1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B6360304-6A81-0219-B205-4BA3D9444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735" y="962024"/>
            <a:ext cx="1160529" cy="116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06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3554</TotalTime>
  <Words>402</Words>
  <Application>Microsoft Office PowerPoint</Application>
  <PresentationFormat>Widescreen</PresentationFormat>
  <Paragraphs>43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Garamond</vt:lpstr>
      <vt:lpstr>Organic</vt:lpstr>
      <vt:lpstr>Marple Newtown School District  State Testing Report SY 2023</vt:lpstr>
      <vt:lpstr>PowerPoint Presentation</vt:lpstr>
      <vt:lpstr>PowerPoint Presentation</vt:lpstr>
      <vt:lpstr>MNSD Long Term State Testing Datta</vt:lpstr>
      <vt:lpstr>MNSD Long Term State Testing Datta</vt:lpstr>
      <vt:lpstr>State Testing Participation</vt:lpstr>
      <vt:lpstr>Third Grade English Language Arts by School 2023</vt:lpstr>
      <vt:lpstr>Third Grade Math by School 2023</vt:lpstr>
      <vt:lpstr>Fourth Grade English Language Arts by School 2023</vt:lpstr>
      <vt:lpstr>Fourth Grade Math by School 2023</vt:lpstr>
      <vt:lpstr>Fourth Grade Science by School 2023</vt:lpstr>
      <vt:lpstr>Fifth Grade English Language Arts by School 2023</vt:lpstr>
      <vt:lpstr>Fifth Grade Math by School 2023</vt:lpstr>
      <vt:lpstr>Sixth Grade ELA and Math PSSA 2022 and 2023 PA and MNSD</vt:lpstr>
      <vt:lpstr>Seventh Grade ELA and Math PSSA 2022 and 2023 PA and MNSD</vt:lpstr>
      <vt:lpstr>Eighth Grade ELA and Math PSSA 2022 and 2023 PA and MNSD</vt:lpstr>
      <vt:lpstr>Eighth Grade Science 2022 and 2023 PA and MNSD</vt:lpstr>
      <vt:lpstr>Literature Keystone 2022 and 2023 PA and MNSD</vt:lpstr>
      <vt:lpstr>Algebra Keystone 2022 and 2023 PA with MNSD</vt:lpstr>
      <vt:lpstr>Biology Keystone 2022 and 2023 PA with MNSD</vt:lpstr>
      <vt:lpstr>Advanced Placement Scores 2018 - 2023</vt:lpstr>
      <vt:lpstr>Summary</vt:lpstr>
      <vt:lpstr>Questions?   *This PPT will be posted to the MNSD Teaching and Learning Web pages.</vt:lpstr>
    </vt:vector>
  </TitlesOfParts>
  <Company>Marple Newtown School Dist.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MNSD  State Testing Report 2022</dc:title>
  <dc:creator>Joel DiBartolomeo</dc:creator>
  <cp:lastModifiedBy>Joel DiBartolomeo</cp:lastModifiedBy>
  <cp:revision>68</cp:revision>
  <cp:lastPrinted>2022-12-21T15:13:50Z</cp:lastPrinted>
  <dcterms:created xsi:type="dcterms:W3CDTF">2022-11-04T13:09:57Z</dcterms:created>
  <dcterms:modified xsi:type="dcterms:W3CDTF">2023-11-14T13:43:54Z</dcterms:modified>
</cp:coreProperties>
</file>