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22"/>
  </p:notesMasterIdLst>
  <p:sldIdLst>
    <p:sldId id="257" r:id="rId3"/>
    <p:sldId id="277" r:id="rId4"/>
    <p:sldId id="281" r:id="rId5"/>
    <p:sldId id="273" r:id="rId6"/>
    <p:sldId id="274" r:id="rId7"/>
    <p:sldId id="278" r:id="rId8"/>
    <p:sldId id="283" r:id="rId9"/>
    <p:sldId id="275" r:id="rId10"/>
    <p:sldId id="280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2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041530D0-85E0-4F72-A10E-71D38FBF15A0}">
          <p14:sldIdLst>
            <p14:sldId id="257"/>
            <p14:sldId id="277"/>
            <p14:sldId id="281"/>
            <p14:sldId id="273"/>
            <p14:sldId id="274"/>
          </p14:sldIdLst>
        </p14:section>
        <p14:section name="Untitled Section" id="{8D610568-F708-4FBF-87AD-003B5D76869D}">
          <p14:sldIdLst>
            <p14:sldId id="278"/>
            <p14:sldId id="283"/>
            <p14:sldId id="275"/>
            <p14:sldId id="280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82"/>
            <p14:sldId id="279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wen Willis-Darpoh" initials="GWD" lastIdx="3" clrIdx="0"/>
  <p:cmAuthor id="1" name="shunt" initials="s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37" autoAdjust="0"/>
  </p:normalViewPr>
  <p:slideViewPr>
    <p:cSldViewPr>
      <p:cViewPr>
        <p:scale>
          <a:sx n="61" d="100"/>
          <a:sy n="61" d="100"/>
        </p:scale>
        <p:origin x="-3054" y="-11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C5E4A6-D3E8-4BF0-BDDB-AB76068CB0ED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F02920F-9C0A-46ED-B692-7FB57ACB695E}">
      <dgm:prSet/>
      <dgm:spPr/>
      <dgm:t>
        <a:bodyPr/>
        <a:lstStyle/>
        <a:p>
          <a:pPr rtl="0"/>
          <a:r>
            <a:rPr lang="en-US" dirty="0" smtClean="0">
              <a:latin typeface="Cambria" panose="02040503050406030204" pitchFamily="18" charset="0"/>
            </a:rPr>
            <a:t>Personal story</a:t>
          </a:r>
          <a:endParaRPr lang="en-US" dirty="0">
            <a:latin typeface="Cambria" panose="02040503050406030204" pitchFamily="18" charset="0"/>
          </a:endParaRPr>
        </a:p>
      </dgm:t>
    </dgm:pt>
    <dgm:pt modelId="{26AE3838-F2F5-47BE-83A4-9274BB93CB66}" type="parTrans" cxnId="{8A832E33-70D5-4565-B6FD-3B86F28E9A67}">
      <dgm:prSet/>
      <dgm:spPr/>
      <dgm:t>
        <a:bodyPr/>
        <a:lstStyle/>
        <a:p>
          <a:endParaRPr lang="en-US"/>
        </a:p>
      </dgm:t>
    </dgm:pt>
    <dgm:pt modelId="{C0BE6D20-59BD-4794-B9CB-BB556E391F23}" type="sibTrans" cxnId="{8A832E33-70D5-4565-B6FD-3B86F28E9A67}">
      <dgm:prSet/>
      <dgm:spPr/>
      <dgm:t>
        <a:bodyPr/>
        <a:lstStyle/>
        <a:p>
          <a:endParaRPr lang="en-US"/>
        </a:p>
      </dgm:t>
    </dgm:pt>
    <dgm:pt modelId="{A881335A-C51B-4009-8D61-438C23D86793}">
      <dgm:prSet/>
      <dgm:spPr/>
      <dgm:t>
        <a:bodyPr/>
        <a:lstStyle/>
        <a:p>
          <a:pPr rtl="0"/>
          <a:r>
            <a:rPr lang="en-US" dirty="0" smtClean="0">
              <a:latin typeface="Cambria" panose="02040503050406030204" pitchFamily="18" charset="0"/>
            </a:rPr>
            <a:t>Goal of conversation</a:t>
          </a:r>
          <a:endParaRPr lang="en-US" dirty="0">
            <a:latin typeface="Cambria" panose="02040503050406030204" pitchFamily="18" charset="0"/>
          </a:endParaRPr>
        </a:p>
      </dgm:t>
    </dgm:pt>
    <dgm:pt modelId="{ADEF646D-8531-44D0-8E5E-2155B6EC735D}" type="parTrans" cxnId="{215BA0E2-281A-4AE5-A36E-71746AAE79E9}">
      <dgm:prSet/>
      <dgm:spPr/>
      <dgm:t>
        <a:bodyPr/>
        <a:lstStyle/>
        <a:p>
          <a:endParaRPr lang="en-US"/>
        </a:p>
      </dgm:t>
    </dgm:pt>
    <dgm:pt modelId="{A0E3A639-534C-4520-84A9-D2D111D3E592}" type="sibTrans" cxnId="{215BA0E2-281A-4AE5-A36E-71746AAE79E9}">
      <dgm:prSet/>
      <dgm:spPr/>
      <dgm:t>
        <a:bodyPr/>
        <a:lstStyle/>
        <a:p>
          <a:endParaRPr lang="en-US"/>
        </a:p>
      </dgm:t>
    </dgm:pt>
    <dgm:pt modelId="{73B59600-6347-4E81-9F1C-B69B897C9D43}">
      <dgm:prSet/>
      <dgm:spPr/>
      <dgm:t>
        <a:bodyPr/>
        <a:lstStyle/>
        <a:p>
          <a:pPr rtl="0"/>
          <a:r>
            <a:rPr lang="en-US" dirty="0" smtClean="0">
              <a:latin typeface="Cambria" panose="02040503050406030204" pitchFamily="18" charset="0"/>
            </a:rPr>
            <a:t>Risks inherent in having the conversation</a:t>
          </a:r>
          <a:endParaRPr lang="en-US" dirty="0">
            <a:latin typeface="Cambria" panose="02040503050406030204" pitchFamily="18" charset="0"/>
          </a:endParaRPr>
        </a:p>
      </dgm:t>
    </dgm:pt>
    <dgm:pt modelId="{B9BE87FD-1890-4765-8D7E-B711C4277A14}" type="parTrans" cxnId="{9540C4E8-9FF2-44C1-9007-3611995E0BFE}">
      <dgm:prSet/>
      <dgm:spPr/>
      <dgm:t>
        <a:bodyPr/>
        <a:lstStyle/>
        <a:p>
          <a:endParaRPr lang="en-US"/>
        </a:p>
      </dgm:t>
    </dgm:pt>
    <dgm:pt modelId="{A5F2840F-A1B6-4ADE-B4FB-CB2C820F3047}" type="sibTrans" cxnId="{9540C4E8-9FF2-44C1-9007-3611995E0BFE}">
      <dgm:prSet/>
      <dgm:spPr/>
      <dgm:t>
        <a:bodyPr/>
        <a:lstStyle/>
        <a:p>
          <a:endParaRPr lang="en-US"/>
        </a:p>
      </dgm:t>
    </dgm:pt>
    <dgm:pt modelId="{E5701113-FB14-4C46-AA3B-0854C1D31D3E}">
      <dgm:prSet/>
      <dgm:spPr/>
      <dgm:t>
        <a:bodyPr/>
        <a:lstStyle/>
        <a:p>
          <a:pPr rtl="0"/>
          <a:r>
            <a:rPr lang="en-US" dirty="0" smtClean="0">
              <a:latin typeface="Cambria" panose="02040503050406030204" pitchFamily="18" charset="0"/>
            </a:rPr>
            <a:t>Risks of not having the conversation</a:t>
          </a:r>
          <a:endParaRPr lang="en-US" dirty="0">
            <a:latin typeface="Cambria" panose="02040503050406030204" pitchFamily="18" charset="0"/>
          </a:endParaRPr>
        </a:p>
      </dgm:t>
    </dgm:pt>
    <dgm:pt modelId="{C1135E01-D36A-48E8-ACC1-E6E638F01A5B}" type="parTrans" cxnId="{C50DFCD1-9E29-4A4B-826D-AB86C26EB3F2}">
      <dgm:prSet/>
      <dgm:spPr/>
      <dgm:t>
        <a:bodyPr/>
        <a:lstStyle/>
        <a:p>
          <a:endParaRPr lang="en-US"/>
        </a:p>
      </dgm:t>
    </dgm:pt>
    <dgm:pt modelId="{1BFD9D3F-F6EB-4099-A9A4-430E9BF0ABF9}" type="sibTrans" cxnId="{C50DFCD1-9E29-4A4B-826D-AB86C26EB3F2}">
      <dgm:prSet/>
      <dgm:spPr/>
      <dgm:t>
        <a:bodyPr/>
        <a:lstStyle/>
        <a:p>
          <a:endParaRPr lang="en-US"/>
        </a:p>
      </dgm:t>
    </dgm:pt>
    <dgm:pt modelId="{B84148BD-F639-48E1-B531-F98AD8F6CA30}">
      <dgm:prSet/>
      <dgm:spPr/>
      <dgm:t>
        <a:bodyPr/>
        <a:lstStyle/>
        <a:p>
          <a:pPr rtl="0"/>
          <a:r>
            <a:rPr lang="en-US" dirty="0" smtClean="0">
              <a:latin typeface="Cambria" panose="02040503050406030204" pitchFamily="18" charset="0"/>
            </a:rPr>
            <a:t>Value for all concerned</a:t>
          </a:r>
          <a:endParaRPr lang="en-US" dirty="0">
            <a:latin typeface="Cambria" panose="02040503050406030204" pitchFamily="18" charset="0"/>
          </a:endParaRPr>
        </a:p>
      </dgm:t>
    </dgm:pt>
    <dgm:pt modelId="{8995437C-686A-4B8A-AFCB-4B70F6C9D3AA}" type="parTrans" cxnId="{C50DFF31-FAE1-4658-A375-D0FBD881BAB0}">
      <dgm:prSet/>
      <dgm:spPr/>
      <dgm:t>
        <a:bodyPr/>
        <a:lstStyle/>
        <a:p>
          <a:endParaRPr lang="en-US"/>
        </a:p>
      </dgm:t>
    </dgm:pt>
    <dgm:pt modelId="{37AD1A02-7409-4320-A0CE-EE6BAE50C0F5}" type="sibTrans" cxnId="{C50DFF31-FAE1-4658-A375-D0FBD881BAB0}">
      <dgm:prSet/>
      <dgm:spPr/>
      <dgm:t>
        <a:bodyPr/>
        <a:lstStyle/>
        <a:p>
          <a:endParaRPr lang="en-US"/>
        </a:p>
      </dgm:t>
    </dgm:pt>
    <dgm:pt modelId="{10541846-62F3-4742-953F-DD6D5460AEAA}">
      <dgm:prSet/>
      <dgm:spPr/>
      <dgm:t>
        <a:bodyPr/>
        <a:lstStyle/>
        <a:p>
          <a:pPr rtl="0"/>
          <a:r>
            <a:rPr lang="en-US" dirty="0" smtClean="0">
              <a:latin typeface="Cambria" panose="02040503050406030204" pitchFamily="18" charset="0"/>
            </a:rPr>
            <a:t>Analysis of the situation</a:t>
          </a:r>
          <a:endParaRPr lang="en-US" dirty="0">
            <a:latin typeface="Cambria" panose="02040503050406030204" pitchFamily="18" charset="0"/>
          </a:endParaRPr>
        </a:p>
      </dgm:t>
    </dgm:pt>
    <dgm:pt modelId="{C9165BAD-2CE5-487D-A8C9-9DABB3FB2BC5}" type="sibTrans" cxnId="{AC6DFEFA-7CAC-435A-8818-E014FD7729B3}">
      <dgm:prSet/>
      <dgm:spPr/>
      <dgm:t>
        <a:bodyPr/>
        <a:lstStyle/>
        <a:p>
          <a:endParaRPr lang="en-US"/>
        </a:p>
      </dgm:t>
    </dgm:pt>
    <dgm:pt modelId="{567118DD-D5B0-4112-8DAF-A8E4937A6731}" type="parTrans" cxnId="{AC6DFEFA-7CAC-435A-8818-E014FD7729B3}">
      <dgm:prSet/>
      <dgm:spPr/>
      <dgm:t>
        <a:bodyPr/>
        <a:lstStyle/>
        <a:p>
          <a:endParaRPr lang="en-US"/>
        </a:p>
      </dgm:t>
    </dgm:pt>
    <dgm:pt modelId="{8F3EC223-7F4C-40E0-9872-653D89F4D97A}" type="pres">
      <dgm:prSet presAssocID="{A4C5E4A6-D3E8-4BF0-BDDB-AB76068CB0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EA7BC0-D957-4872-8462-7D415362E812}" type="pres">
      <dgm:prSet presAssocID="{3F02920F-9C0A-46ED-B692-7FB57ACB695E}" presName="linNode" presStyleCnt="0"/>
      <dgm:spPr/>
    </dgm:pt>
    <dgm:pt modelId="{E4F1FCDF-5DAC-49C8-9E11-A276499F840A}" type="pres">
      <dgm:prSet presAssocID="{3F02920F-9C0A-46ED-B692-7FB57ACB695E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55850E-1FF0-422D-8A76-FC5069CD6156}" type="pres">
      <dgm:prSet presAssocID="{C0BE6D20-59BD-4794-B9CB-BB556E391F23}" presName="sp" presStyleCnt="0"/>
      <dgm:spPr/>
    </dgm:pt>
    <dgm:pt modelId="{A468DA70-2905-4DE3-B0A6-482A8620B0FC}" type="pres">
      <dgm:prSet presAssocID="{A881335A-C51B-4009-8D61-438C23D86793}" presName="linNode" presStyleCnt="0"/>
      <dgm:spPr/>
    </dgm:pt>
    <dgm:pt modelId="{6AFDCD6A-9067-41CA-B7B3-EB106575243F}" type="pres">
      <dgm:prSet presAssocID="{A881335A-C51B-4009-8D61-438C23D86793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8BE8EF-8982-4F02-AAA3-01A59B1BDE19}" type="pres">
      <dgm:prSet presAssocID="{A0E3A639-534C-4520-84A9-D2D111D3E592}" presName="sp" presStyleCnt="0"/>
      <dgm:spPr/>
    </dgm:pt>
    <dgm:pt modelId="{F6652455-E0C3-4D4F-9CF8-7DD722E64080}" type="pres">
      <dgm:prSet presAssocID="{10541846-62F3-4742-953F-DD6D5460AEAA}" presName="linNode" presStyleCnt="0"/>
      <dgm:spPr/>
    </dgm:pt>
    <dgm:pt modelId="{924DEB48-D554-4D47-B3D3-CC38577D4D32}" type="pres">
      <dgm:prSet presAssocID="{10541846-62F3-4742-953F-DD6D5460AEAA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386406-8804-4295-88DC-48912ACF1C82}" type="pres">
      <dgm:prSet presAssocID="{C9165BAD-2CE5-487D-A8C9-9DABB3FB2BC5}" presName="sp" presStyleCnt="0"/>
      <dgm:spPr/>
    </dgm:pt>
    <dgm:pt modelId="{2E398766-5ECE-474D-9AF3-7C3F75B89E10}" type="pres">
      <dgm:prSet presAssocID="{73B59600-6347-4E81-9F1C-B69B897C9D43}" presName="linNode" presStyleCnt="0"/>
      <dgm:spPr/>
    </dgm:pt>
    <dgm:pt modelId="{B23AECA4-796C-43F0-A132-25D6C97778FA}" type="pres">
      <dgm:prSet presAssocID="{73B59600-6347-4E81-9F1C-B69B897C9D43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317477-DFE1-4D81-8888-B5E43D21B109}" type="pres">
      <dgm:prSet presAssocID="{A5F2840F-A1B6-4ADE-B4FB-CB2C820F3047}" presName="sp" presStyleCnt="0"/>
      <dgm:spPr/>
    </dgm:pt>
    <dgm:pt modelId="{B686B85B-9134-4212-919B-D35602FA6035}" type="pres">
      <dgm:prSet presAssocID="{E5701113-FB14-4C46-AA3B-0854C1D31D3E}" presName="linNode" presStyleCnt="0"/>
      <dgm:spPr/>
    </dgm:pt>
    <dgm:pt modelId="{5D6C711C-C4B9-4722-B167-E71504953714}" type="pres">
      <dgm:prSet presAssocID="{E5701113-FB14-4C46-AA3B-0854C1D31D3E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CB0EC7-8160-4A44-9CF2-5826A5EB337A}" type="pres">
      <dgm:prSet presAssocID="{1BFD9D3F-F6EB-4099-A9A4-430E9BF0ABF9}" presName="sp" presStyleCnt="0"/>
      <dgm:spPr/>
    </dgm:pt>
    <dgm:pt modelId="{3E1731AF-9ACC-4D6C-8B92-C7C3BBE540FE}" type="pres">
      <dgm:prSet presAssocID="{B84148BD-F639-48E1-B531-F98AD8F6CA30}" presName="linNode" presStyleCnt="0"/>
      <dgm:spPr/>
    </dgm:pt>
    <dgm:pt modelId="{1201C447-575B-4B83-9FB5-036F0679AD32}" type="pres">
      <dgm:prSet presAssocID="{B84148BD-F639-48E1-B531-F98AD8F6CA30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6DFEFA-7CAC-435A-8818-E014FD7729B3}" srcId="{A4C5E4A6-D3E8-4BF0-BDDB-AB76068CB0ED}" destId="{10541846-62F3-4742-953F-DD6D5460AEAA}" srcOrd="2" destOrd="0" parTransId="{567118DD-D5B0-4112-8DAF-A8E4937A6731}" sibTransId="{C9165BAD-2CE5-487D-A8C9-9DABB3FB2BC5}"/>
    <dgm:cxn modelId="{C5F4E1FD-D50D-464B-986D-4A4132605BF3}" type="presOf" srcId="{A881335A-C51B-4009-8D61-438C23D86793}" destId="{6AFDCD6A-9067-41CA-B7B3-EB106575243F}" srcOrd="0" destOrd="0" presId="urn:microsoft.com/office/officeart/2005/8/layout/vList5"/>
    <dgm:cxn modelId="{C50DFCD1-9E29-4A4B-826D-AB86C26EB3F2}" srcId="{A4C5E4A6-D3E8-4BF0-BDDB-AB76068CB0ED}" destId="{E5701113-FB14-4C46-AA3B-0854C1D31D3E}" srcOrd="4" destOrd="0" parTransId="{C1135E01-D36A-48E8-ACC1-E6E638F01A5B}" sibTransId="{1BFD9D3F-F6EB-4099-A9A4-430E9BF0ABF9}"/>
    <dgm:cxn modelId="{34FF853E-D5E6-4B66-9C19-58F15C302F4C}" type="presOf" srcId="{3F02920F-9C0A-46ED-B692-7FB57ACB695E}" destId="{E4F1FCDF-5DAC-49C8-9E11-A276499F840A}" srcOrd="0" destOrd="0" presId="urn:microsoft.com/office/officeart/2005/8/layout/vList5"/>
    <dgm:cxn modelId="{4059F41B-C97A-4019-B285-BE8E4F85E404}" type="presOf" srcId="{10541846-62F3-4742-953F-DD6D5460AEAA}" destId="{924DEB48-D554-4D47-B3D3-CC38577D4D32}" srcOrd="0" destOrd="0" presId="urn:microsoft.com/office/officeart/2005/8/layout/vList5"/>
    <dgm:cxn modelId="{215BA0E2-281A-4AE5-A36E-71746AAE79E9}" srcId="{A4C5E4A6-D3E8-4BF0-BDDB-AB76068CB0ED}" destId="{A881335A-C51B-4009-8D61-438C23D86793}" srcOrd="1" destOrd="0" parTransId="{ADEF646D-8531-44D0-8E5E-2155B6EC735D}" sibTransId="{A0E3A639-534C-4520-84A9-D2D111D3E592}"/>
    <dgm:cxn modelId="{D8975F76-AA50-40F1-8C40-E7B348675BB7}" type="presOf" srcId="{B84148BD-F639-48E1-B531-F98AD8F6CA30}" destId="{1201C447-575B-4B83-9FB5-036F0679AD32}" srcOrd="0" destOrd="0" presId="urn:microsoft.com/office/officeart/2005/8/layout/vList5"/>
    <dgm:cxn modelId="{22FBD987-C04F-4F31-862D-C89668B46766}" type="presOf" srcId="{73B59600-6347-4E81-9F1C-B69B897C9D43}" destId="{B23AECA4-796C-43F0-A132-25D6C97778FA}" srcOrd="0" destOrd="0" presId="urn:microsoft.com/office/officeart/2005/8/layout/vList5"/>
    <dgm:cxn modelId="{9540C4E8-9FF2-44C1-9007-3611995E0BFE}" srcId="{A4C5E4A6-D3E8-4BF0-BDDB-AB76068CB0ED}" destId="{73B59600-6347-4E81-9F1C-B69B897C9D43}" srcOrd="3" destOrd="0" parTransId="{B9BE87FD-1890-4765-8D7E-B711C4277A14}" sibTransId="{A5F2840F-A1B6-4ADE-B4FB-CB2C820F3047}"/>
    <dgm:cxn modelId="{7C8F3BD5-095C-4F7E-B120-4B10A9CB162C}" type="presOf" srcId="{A4C5E4A6-D3E8-4BF0-BDDB-AB76068CB0ED}" destId="{8F3EC223-7F4C-40E0-9872-653D89F4D97A}" srcOrd="0" destOrd="0" presId="urn:microsoft.com/office/officeart/2005/8/layout/vList5"/>
    <dgm:cxn modelId="{DB28E644-F3E8-4376-9E57-6B22BB305CB4}" type="presOf" srcId="{E5701113-FB14-4C46-AA3B-0854C1D31D3E}" destId="{5D6C711C-C4B9-4722-B167-E71504953714}" srcOrd="0" destOrd="0" presId="urn:microsoft.com/office/officeart/2005/8/layout/vList5"/>
    <dgm:cxn modelId="{8A832E33-70D5-4565-B6FD-3B86F28E9A67}" srcId="{A4C5E4A6-D3E8-4BF0-BDDB-AB76068CB0ED}" destId="{3F02920F-9C0A-46ED-B692-7FB57ACB695E}" srcOrd="0" destOrd="0" parTransId="{26AE3838-F2F5-47BE-83A4-9274BB93CB66}" sibTransId="{C0BE6D20-59BD-4794-B9CB-BB556E391F23}"/>
    <dgm:cxn modelId="{C50DFF31-FAE1-4658-A375-D0FBD881BAB0}" srcId="{A4C5E4A6-D3E8-4BF0-BDDB-AB76068CB0ED}" destId="{B84148BD-F639-48E1-B531-F98AD8F6CA30}" srcOrd="5" destOrd="0" parTransId="{8995437C-686A-4B8A-AFCB-4B70F6C9D3AA}" sibTransId="{37AD1A02-7409-4320-A0CE-EE6BAE50C0F5}"/>
    <dgm:cxn modelId="{CE9C6A6F-7CC7-4BAF-BA65-D4BBBA48C8DA}" type="presParOf" srcId="{8F3EC223-7F4C-40E0-9872-653D89F4D97A}" destId="{21EA7BC0-D957-4872-8462-7D415362E812}" srcOrd="0" destOrd="0" presId="urn:microsoft.com/office/officeart/2005/8/layout/vList5"/>
    <dgm:cxn modelId="{0BD34A9B-5058-4405-9D9F-014B1DDF7803}" type="presParOf" srcId="{21EA7BC0-D957-4872-8462-7D415362E812}" destId="{E4F1FCDF-5DAC-49C8-9E11-A276499F840A}" srcOrd="0" destOrd="0" presId="urn:microsoft.com/office/officeart/2005/8/layout/vList5"/>
    <dgm:cxn modelId="{41E1BEBA-DA79-4A24-8149-1670DFA9C7B1}" type="presParOf" srcId="{8F3EC223-7F4C-40E0-9872-653D89F4D97A}" destId="{5C55850E-1FF0-422D-8A76-FC5069CD6156}" srcOrd="1" destOrd="0" presId="urn:microsoft.com/office/officeart/2005/8/layout/vList5"/>
    <dgm:cxn modelId="{483AE874-B7B7-43FA-9DA9-63709865C6C8}" type="presParOf" srcId="{8F3EC223-7F4C-40E0-9872-653D89F4D97A}" destId="{A468DA70-2905-4DE3-B0A6-482A8620B0FC}" srcOrd="2" destOrd="0" presId="urn:microsoft.com/office/officeart/2005/8/layout/vList5"/>
    <dgm:cxn modelId="{6E182981-FE82-482D-81D9-3EB3E32FF69C}" type="presParOf" srcId="{A468DA70-2905-4DE3-B0A6-482A8620B0FC}" destId="{6AFDCD6A-9067-41CA-B7B3-EB106575243F}" srcOrd="0" destOrd="0" presId="urn:microsoft.com/office/officeart/2005/8/layout/vList5"/>
    <dgm:cxn modelId="{1BC26C76-6DD5-4840-81A1-72F66A46C1A2}" type="presParOf" srcId="{8F3EC223-7F4C-40E0-9872-653D89F4D97A}" destId="{F28BE8EF-8982-4F02-AAA3-01A59B1BDE19}" srcOrd="3" destOrd="0" presId="urn:microsoft.com/office/officeart/2005/8/layout/vList5"/>
    <dgm:cxn modelId="{8EB04F0D-BA11-4511-82AC-B67C860BFD16}" type="presParOf" srcId="{8F3EC223-7F4C-40E0-9872-653D89F4D97A}" destId="{F6652455-E0C3-4D4F-9CF8-7DD722E64080}" srcOrd="4" destOrd="0" presId="urn:microsoft.com/office/officeart/2005/8/layout/vList5"/>
    <dgm:cxn modelId="{94951899-C3AF-400F-B408-5F8FB2800304}" type="presParOf" srcId="{F6652455-E0C3-4D4F-9CF8-7DD722E64080}" destId="{924DEB48-D554-4D47-B3D3-CC38577D4D32}" srcOrd="0" destOrd="0" presId="urn:microsoft.com/office/officeart/2005/8/layout/vList5"/>
    <dgm:cxn modelId="{4B1D2F10-C076-43BC-A9B5-836C18F06D19}" type="presParOf" srcId="{8F3EC223-7F4C-40E0-9872-653D89F4D97A}" destId="{1D386406-8804-4295-88DC-48912ACF1C82}" srcOrd="5" destOrd="0" presId="urn:microsoft.com/office/officeart/2005/8/layout/vList5"/>
    <dgm:cxn modelId="{784C4DA8-6049-4D98-B99B-ADC604F39BB4}" type="presParOf" srcId="{8F3EC223-7F4C-40E0-9872-653D89F4D97A}" destId="{2E398766-5ECE-474D-9AF3-7C3F75B89E10}" srcOrd="6" destOrd="0" presId="urn:microsoft.com/office/officeart/2005/8/layout/vList5"/>
    <dgm:cxn modelId="{A0C324C9-FE73-4DF4-B72A-DEB6D3087803}" type="presParOf" srcId="{2E398766-5ECE-474D-9AF3-7C3F75B89E10}" destId="{B23AECA4-796C-43F0-A132-25D6C97778FA}" srcOrd="0" destOrd="0" presId="urn:microsoft.com/office/officeart/2005/8/layout/vList5"/>
    <dgm:cxn modelId="{F620B37A-933E-4C29-87AA-B1765423C4AB}" type="presParOf" srcId="{8F3EC223-7F4C-40E0-9872-653D89F4D97A}" destId="{DC317477-DFE1-4D81-8888-B5E43D21B109}" srcOrd="7" destOrd="0" presId="urn:microsoft.com/office/officeart/2005/8/layout/vList5"/>
    <dgm:cxn modelId="{08E0EEBE-361D-477C-BDE0-2F2DDE477079}" type="presParOf" srcId="{8F3EC223-7F4C-40E0-9872-653D89F4D97A}" destId="{B686B85B-9134-4212-919B-D35602FA6035}" srcOrd="8" destOrd="0" presId="urn:microsoft.com/office/officeart/2005/8/layout/vList5"/>
    <dgm:cxn modelId="{EEEFCE97-9E72-44A7-B163-026605FAF147}" type="presParOf" srcId="{B686B85B-9134-4212-919B-D35602FA6035}" destId="{5D6C711C-C4B9-4722-B167-E71504953714}" srcOrd="0" destOrd="0" presId="urn:microsoft.com/office/officeart/2005/8/layout/vList5"/>
    <dgm:cxn modelId="{A56D5893-C315-4A0E-881A-64295B46D043}" type="presParOf" srcId="{8F3EC223-7F4C-40E0-9872-653D89F4D97A}" destId="{A7CB0EC7-8160-4A44-9CF2-5826A5EB337A}" srcOrd="9" destOrd="0" presId="urn:microsoft.com/office/officeart/2005/8/layout/vList5"/>
    <dgm:cxn modelId="{50283DC1-0A29-4934-893E-0AC6DF582A2E}" type="presParOf" srcId="{8F3EC223-7F4C-40E0-9872-653D89F4D97A}" destId="{3E1731AF-9ACC-4D6C-8B92-C7C3BBE540FE}" srcOrd="10" destOrd="0" presId="urn:microsoft.com/office/officeart/2005/8/layout/vList5"/>
    <dgm:cxn modelId="{81088075-2B15-4444-AEF4-9CB059DEBECF}" type="presParOf" srcId="{3E1731AF-9ACC-4D6C-8B92-C7C3BBE540FE}" destId="{1201C447-575B-4B83-9FB5-036F0679AD3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078D00-434B-40F2-802D-47C35F16A18E}" type="doc">
      <dgm:prSet loTypeId="urn:microsoft.com/office/officeart/2005/8/layout/matrix3" loCatId="matrix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87868A69-F1EF-417B-880F-5F79E62ACB12}">
      <dgm:prSet/>
      <dgm:spPr/>
      <dgm:t>
        <a:bodyPr/>
        <a:lstStyle/>
        <a:p>
          <a:pPr rtl="0"/>
          <a:r>
            <a:rPr lang="en-US" smtClean="0"/>
            <a:t>Injury to self esteem</a:t>
          </a:r>
          <a:endParaRPr lang="en-US"/>
        </a:p>
      </dgm:t>
    </dgm:pt>
    <dgm:pt modelId="{1E7BF395-DFC7-4616-B332-54277BADFA82}" type="parTrans" cxnId="{EFA83B77-DE39-4D45-A6DA-DA6252393A09}">
      <dgm:prSet/>
      <dgm:spPr/>
      <dgm:t>
        <a:bodyPr/>
        <a:lstStyle/>
        <a:p>
          <a:endParaRPr lang="en-US"/>
        </a:p>
      </dgm:t>
    </dgm:pt>
    <dgm:pt modelId="{7E953FEA-8890-4C63-B0D7-3A3950AC3417}" type="sibTrans" cxnId="{EFA83B77-DE39-4D45-A6DA-DA6252393A09}">
      <dgm:prSet/>
      <dgm:spPr/>
      <dgm:t>
        <a:bodyPr/>
        <a:lstStyle/>
        <a:p>
          <a:endParaRPr lang="en-US"/>
        </a:p>
      </dgm:t>
    </dgm:pt>
    <dgm:pt modelId="{FCF49D6D-86B7-48C7-907C-3BF3348093D1}">
      <dgm:prSet/>
      <dgm:spPr/>
      <dgm:t>
        <a:bodyPr/>
        <a:lstStyle/>
        <a:p>
          <a:pPr rtl="0"/>
          <a:r>
            <a:rPr lang="en-US" smtClean="0"/>
            <a:t>Violation of personal values</a:t>
          </a:r>
          <a:endParaRPr lang="en-US"/>
        </a:p>
      </dgm:t>
    </dgm:pt>
    <dgm:pt modelId="{2AEC9D9F-2526-4B39-838D-66199245782F}" type="parTrans" cxnId="{54E90E5D-60B4-496A-AA28-56D191709975}">
      <dgm:prSet/>
      <dgm:spPr/>
      <dgm:t>
        <a:bodyPr/>
        <a:lstStyle/>
        <a:p>
          <a:endParaRPr lang="en-US"/>
        </a:p>
      </dgm:t>
    </dgm:pt>
    <dgm:pt modelId="{0E03364F-753B-482E-B916-C8A251A236F4}" type="sibTrans" cxnId="{54E90E5D-60B4-496A-AA28-56D191709975}">
      <dgm:prSet/>
      <dgm:spPr/>
      <dgm:t>
        <a:bodyPr/>
        <a:lstStyle/>
        <a:p>
          <a:endParaRPr lang="en-US"/>
        </a:p>
      </dgm:t>
    </dgm:pt>
    <dgm:pt modelId="{B86653AA-B61A-4E06-9101-471889E8AD5B}">
      <dgm:prSet/>
      <dgm:spPr/>
      <dgm:t>
        <a:bodyPr/>
        <a:lstStyle/>
        <a:p>
          <a:pPr rtl="0"/>
          <a:r>
            <a:rPr lang="en-US" dirty="0" smtClean="0"/>
            <a:t>Issue remains the same or gets worse</a:t>
          </a:r>
          <a:endParaRPr lang="en-US" dirty="0"/>
        </a:p>
      </dgm:t>
    </dgm:pt>
    <dgm:pt modelId="{5CCE1E2C-B8C9-4625-961C-8E5AA2C90092}" type="parTrans" cxnId="{B121BDE7-F479-4534-9FC1-27B48FA209E0}">
      <dgm:prSet/>
      <dgm:spPr/>
      <dgm:t>
        <a:bodyPr/>
        <a:lstStyle/>
        <a:p>
          <a:endParaRPr lang="en-US"/>
        </a:p>
      </dgm:t>
    </dgm:pt>
    <dgm:pt modelId="{707C752A-8EAE-402B-9F2B-848AF39F23A9}" type="sibTrans" cxnId="{B121BDE7-F479-4534-9FC1-27B48FA209E0}">
      <dgm:prSet/>
      <dgm:spPr/>
      <dgm:t>
        <a:bodyPr/>
        <a:lstStyle/>
        <a:p>
          <a:endParaRPr lang="en-US"/>
        </a:p>
      </dgm:t>
    </dgm:pt>
    <dgm:pt modelId="{FFB2051F-3B2A-44DB-AF20-3D961E7A0FBF}">
      <dgm:prSet/>
      <dgm:spPr/>
      <dgm:t>
        <a:bodyPr/>
        <a:lstStyle/>
        <a:p>
          <a:pPr rtl="0"/>
          <a:r>
            <a:rPr lang="en-US" smtClean="0"/>
            <a:t>The “other” believes their position is confirmed</a:t>
          </a:r>
          <a:endParaRPr lang="en-US"/>
        </a:p>
      </dgm:t>
    </dgm:pt>
    <dgm:pt modelId="{1703B9F8-60FF-42E6-8B83-00AA94BCFF22}" type="parTrans" cxnId="{6FCA98EB-E246-4CC5-BA49-292B76F8AA4A}">
      <dgm:prSet/>
      <dgm:spPr/>
      <dgm:t>
        <a:bodyPr/>
        <a:lstStyle/>
        <a:p>
          <a:endParaRPr lang="en-US"/>
        </a:p>
      </dgm:t>
    </dgm:pt>
    <dgm:pt modelId="{E85EF2F8-7D34-4868-9ED6-771C81EE6D8C}" type="sibTrans" cxnId="{6FCA98EB-E246-4CC5-BA49-292B76F8AA4A}">
      <dgm:prSet/>
      <dgm:spPr/>
      <dgm:t>
        <a:bodyPr/>
        <a:lstStyle/>
        <a:p>
          <a:endParaRPr lang="en-US"/>
        </a:p>
      </dgm:t>
    </dgm:pt>
    <dgm:pt modelId="{EB1D2C1C-A94A-42B1-8638-34A8EA54B9D9}" type="pres">
      <dgm:prSet presAssocID="{DF078D00-434B-40F2-802D-47C35F16A18E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20DEB6-1139-4B97-ADE9-6062BF240DF3}" type="pres">
      <dgm:prSet presAssocID="{DF078D00-434B-40F2-802D-47C35F16A18E}" presName="diamond" presStyleLbl="bgShp" presStyleIdx="0" presStyleCnt="1"/>
      <dgm:spPr/>
    </dgm:pt>
    <dgm:pt modelId="{763B1248-1BD4-48FC-9579-E82A75E5E9CC}" type="pres">
      <dgm:prSet presAssocID="{DF078D00-434B-40F2-802D-47C35F16A18E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1D69B1-5575-4668-AFCB-EC0050D69EBC}" type="pres">
      <dgm:prSet presAssocID="{DF078D00-434B-40F2-802D-47C35F16A18E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FFA0BD-A1CC-4FC8-99D1-A973BC9404FC}" type="pres">
      <dgm:prSet presAssocID="{DF078D00-434B-40F2-802D-47C35F16A18E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EF1EA1-24AC-4180-A24B-A7BB74D6423E}" type="pres">
      <dgm:prSet presAssocID="{DF078D00-434B-40F2-802D-47C35F16A18E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113D69-6A33-49C6-9DED-36E70B911797}" type="presOf" srcId="{FCF49D6D-86B7-48C7-907C-3BF3348093D1}" destId="{5D1D69B1-5575-4668-AFCB-EC0050D69EBC}" srcOrd="0" destOrd="0" presId="urn:microsoft.com/office/officeart/2005/8/layout/matrix3"/>
    <dgm:cxn modelId="{9D2D7544-EF10-4E07-B120-1F9FF2CE7248}" type="presOf" srcId="{FFB2051F-3B2A-44DB-AF20-3D961E7A0FBF}" destId="{28EF1EA1-24AC-4180-A24B-A7BB74D6423E}" srcOrd="0" destOrd="0" presId="urn:microsoft.com/office/officeart/2005/8/layout/matrix3"/>
    <dgm:cxn modelId="{EFA83B77-DE39-4D45-A6DA-DA6252393A09}" srcId="{DF078D00-434B-40F2-802D-47C35F16A18E}" destId="{87868A69-F1EF-417B-880F-5F79E62ACB12}" srcOrd="0" destOrd="0" parTransId="{1E7BF395-DFC7-4616-B332-54277BADFA82}" sibTransId="{7E953FEA-8890-4C63-B0D7-3A3950AC3417}"/>
    <dgm:cxn modelId="{A171C942-FBCA-44B5-AAA3-9A4C27B2776F}" type="presOf" srcId="{87868A69-F1EF-417B-880F-5F79E62ACB12}" destId="{763B1248-1BD4-48FC-9579-E82A75E5E9CC}" srcOrd="0" destOrd="0" presId="urn:microsoft.com/office/officeart/2005/8/layout/matrix3"/>
    <dgm:cxn modelId="{975A438D-E1C0-4966-9508-C29C82D82E05}" type="presOf" srcId="{B86653AA-B61A-4E06-9101-471889E8AD5B}" destId="{5FFFA0BD-A1CC-4FC8-99D1-A973BC9404FC}" srcOrd="0" destOrd="0" presId="urn:microsoft.com/office/officeart/2005/8/layout/matrix3"/>
    <dgm:cxn modelId="{6FCA98EB-E246-4CC5-BA49-292B76F8AA4A}" srcId="{DF078D00-434B-40F2-802D-47C35F16A18E}" destId="{FFB2051F-3B2A-44DB-AF20-3D961E7A0FBF}" srcOrd="3" destOrd="0" parTransId="{1703B9F8-60FF-42E6-8B83-00AA94BCFF22}" sibTransId="{E85EF2F8-7D34-4868-9ED6-771C81EE6D8C}"/>
    <dgm:cxn modelId="{B121BDE7-F479-4534-9FC1-27B48FA209E0}" srcId="{DF078D00-434B-40F2-802D-47C35F16A18E}" destId="{B86653AA-B61A-4E06-9101-471889E8AD5B}" srcOrd="2" destOrd="0" parTransId="{5CCE1E2C-B8C9-4625-961C-8E5AA2C90092}" sibTransId="{707C752A-8EAE-402B-9F2B-848AF39F23A9}"/>
    <dgm:cxn modelId="{54E90E5D-60B4-496A-AA28-56D191709975}" srcId="{DF078D00-434B-40F2-802D-47C35F16A18E}" destId="{FCF49D6D-86B7-48C7-907C-3BF3348093D1}" srcOrd="1" destOrd="0" parTransId="{2AEC9D9F-2526-4B39-838D-66199245782F}" sibTransId="{0E03364F-753B-482E-B916-C8A251A236F4}"/>
    <dgm:cxn modelId="{3A546B2B-CDF2-45C1-B2AC-8B801D1482D1}" type="presOf" srcId="{DF078D00-434B-40F2-802D-47C35F16A18E}" destId="{EB1D2C1C-A94A-42B1-8638-34A8EA54B9D9}" srcOrd="0" destOrd="0" presId="urn:microsoft.com/office/officeart/2005/8/layout/matrix3"/>
    <dgm:cxn modelId="{D21BE955-2D13-4203-9313-91A2D55B6CF0}" type="presParOf" srcId="{EB1D2C1C-A94A-42B1-8638-34A8EA54B9D9}" destId="{3F20DEB6-1139-4B97-ADE9-6062BF240DF3}" srcOrd="0" destOrd="0" presId="urn:microsoft.com/office/officeart/2005/8/layout/matrix3"/>
    <dgm:cxn modelId="{F1A846D4-336A-428E-AF21-ABCB5DD9C39E}" type="presParOf" srcId="{EB1D2C1C-A94A-42B1-8638-34A8EA54B9D9}" destId="{763B1248-1BD4-48FC-9579-E82A75E5E9CC}" srcOrd="1" destOrd="0" presId="urn:microsoft.com/office/officeart/2005/8/layout/matrix3"/>
    <dgm:cxn modelId="{38F021B0-09EB-43A2-95B0-5D91D0EAD8C6}" type="presParOf" srcId="{EB1D2C1C-A94A-42B1-8638-34A8EA54B9D9}" destId="{5D1D69B1-5575-4668-AFCB-EC0050D69EBC}" srcOrd="2" destOrd="0" presId="urn:microsoft.com/office/officeart/2005/8/layout/matrix3"/>
    <dgm:cxn modelId="{1501C66E-11B0-4333-8231-24D67BF61775}" type="presParOf" srcId="{EB1D2C1C-A94A-42B1-8638-34A8EA54B9D9}" destId="{5FFFA0BD-A1CC-4FC8-99D1-A973BC9404FC}" srcOrd="3" destOrd="0" presId="urn:microsoft.com/office/officeart/2005/8/layout/matrix3"/>
    <dgm:cxn modelId="{21BB7AD8-49E9-4046-952D-E2B0DCAC7B95}" type="presParOf" srcId="{EB1D2C1C-A94A-42B1-8638-34A8EA54B9D9}" destId="{28EF1EA1-24AC-4180-A24B-A7BB74D6423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18834-9427-4B87-BDAF-E45B9670EF82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79238-88E0-4BDC-A479-DB00A28B35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841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sz="1200" dirty="0" smtClean="0"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6586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4ACCB-FFD7-4D8A-919D-A7A3970BDA4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1824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4ACCB-FFD7-4D8A-919D-A7A3970BDA4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0125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3597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8567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4ACCB-FFD7-4D8A-919D-A7A3970BDA4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1129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DF242-BE12-40C1-B6A0-713AE77BB11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5226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8910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3075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37546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79238-88E0-4BDC-A479-DB00A28B35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7592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2758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7680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/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49684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6808A7-C95C-4E93-B988-E13BFB9AFC00}" type="datetime1">
              <a:rPr lang="en-US" smtClean="0">
                <a:solidFill>
                  <a:prstClr val="black"/>
                </a:solidFill>
              </a:rPr>
              <a:pPr/>
              <a:t>1/19/2017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14E811-704F-45DD-91E8-2C903D40D746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660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F975D-3D78-4CE7-8B24-F2D4DAB8D133}" type="datetime1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5D18CC-65EF-4D19-8A8E-79BDBDD7D7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159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8291E5-4987-4CF0-B0E2-1B204C56E16E}" type="datetime1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5D18CC-65EF-4D19-8A8E-79BDBDD7D7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5361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 userDrawn="1"/>
        </p:nvSpPr>
        <p:spPr>
          <a:xfrm>
            <a:off x="2438400" y="2058"/>
            <a:ext cx="6705600" cy="1371601"/>
          </a:xfrm>
          <a:prstGeom prst="rect">
            <a:avLst/>
          </a:prstGeom>
          <a:solidFill>
            <a:srgbClr val="276B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4876800"/>
            <a:ext cx="2480650" cy="1981200"/>
          </a:xfrm>
          <a:prstGeom prst="rect">
            <a:avLst/>
          </a:prstGeom>
          <a:solidFill>
            <a:srgbClr val="B78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0" y="1412341"/>
            <a:ext cx="2480650" cy="3464459"/>
          </a:xfrm>
          <a:prstGeom prst="rect">
            <a:avLst/>
          </a:prstGeom>
          <a:solidFill>
            <a:srgbClr val="B78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480650" y="1371600"/>
            <a:ext cx="6663350" cy="0"/>
          </a:xfrm>
          <a:prstGeom prst="line">
            <a:avLst/>
          </a:prstGeom>
          <a:ln w="76200">
            <a:solidFill>
              <a:srgbClr val="FFD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5353053"/>
            <a:ext cx="1661635" cy="8953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65" t="1" b="26462"/>
          <a:stretch/>
        </p:blipFill>
        <p:spPr>
          <a:xfrm>
            <a:off x="0" y="2057"/>
            <a:ext cx="2480650" cy="141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998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8768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endParaRPr lang="en-US" dirty="0" smtClean="0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81001" y="381000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Title Goes Here</a:t>
            </a:r>
          </a:p>
        </p:txBody>
      </p:sp>
      <p:sp>
        <p:nvSpPr>
          <p:cNvPr id="11" name="Title Placeholder 1"/>
          <p:cNvSpPr>
            <a:spLocks noGrp="1"/>
          </p:cNvSpPr>
          <p:nvPr userDrawn="1"/>
        </p:nvSpPr>
        <p:spPr>
          <a:xfrm>
            <a:off x="0" y="1"/>
            <a:ext cx="9144000" cy="821155"/>
          </a:xfrm>
          <a:prstGeom prst="rect">
            <a:avLst/>
          </a:prstGeom>
          <a:solidFill>
            <a:srgbClr val="276B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>
              <a:tabLst>
                <a:tab pos="398463" algn="l"/>
              </a:tabLst>
            </a:pPr>
            <a:r>
              <a:rPr lang="en-US" dirty="0" smtClean="0">
                <a:solidFill>
                  <a:prstClr val="white"/>
                </a:solidFill>
              </a:rPr>
              <a:t>	</a:t>
            </a: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56307"/>
            <a:ext cx="9138975" cy="0"/>
          </a:xfrm>
          <a:prstGeom prst="line">
            <a:avLst/>
          </a:prstGeom>
          <a:ln w="76200">
            <a:solidFill>
              <a:srgbClr val="FFD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 userDrawn="1"/>
        </p:nvSpPr>
        <p:spPr>
          <a:xfrm>
            <a:off x="8381999" y="6242780"/>
            <a:ext cx="304801" cy="346184"/>
          </a:xfrm>
          <a:prstGeom prst="rect">
            <a:avLst/>
          </a:prstGeom>
          <a:solidFill>
            <a:srgbClr val="FFD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944" y="6242780"/>
            <a:ext cx="621506" cy="346184"/>
          </a:xfrm>
          <a:prstGeom prst="rect">
            <a:avLst/>
          </a:prstGeom>
        </p:spPr>
      </p:pic>
      <p:sp>
        <p:nvSpPr>
          <p:cNvPr id="31" name="TextBox 30"/>
          <p:cNvSpPr txBox="1"/>
          <p:nvPr userDrawn="1"/>
        </p:nvSpPr>
        <p:spPr>
          <a:xfrm>
            <a:off x="7428292" y="6348089"/>
            <a:ext cx="1143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6BFAD995-67B3-4AB7-BC99-439F6D20A84B}" type="slidenum">
              <a:rPr lang="en-US" sz="1000">
                <a:solidFill>
                  <a:srgbClr val="754200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000" dirty="0">
              <a:solidFill>
                <a:srgbClr val="7542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919424" y="6567272"/>
            <a:ext cx="7372355" cy="0"/>
          </a:xfrm>
          <a:prstGeom prst="line">
            <a:avLst/>
          </a:prstGeom>
          <a:ln w="38100">
            <a:solidFill>
              <a:srgbClr val="B78F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3166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6" r:id="rId3"/>
    <p:sldLayoutId id="2147483667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  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Wingdings" pitchFamily="2" charset="2"/>
        <a:buNone/>
        <a:defRPr sz="2400" b="0" kern="1200" baseline="0">
          <a:solidFill>
            <a:schemeClr val="tx1"/>
          </a:solidFill>
          <a:latin typeface="Arial  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kern="1200">
          <a:solidFill>
            <a:srgbClr val="A86000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5695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 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acialequity.spps.org/uploads/compass2.p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tientflowtoolkit.ca/documents/Training/Forums/3.Pilot%20Forum/Wave%204/ED%20PIP%20-%20Wave%204%20-%20Pilot%20Forum%20-%20Courageous%20conversations.pdf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kmartinez@air.or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/>
        </p:nvSpPr>
        <p:spPr>
          <a:xfrm>
            <a:off x="2971800" y="2438400"/>
            <a:ext cx="5943600" cy="2438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152400"/>
            <a:ext cx="66294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Courageous </a:t>
            </a:r>
            <a:r>
              <a:rPr lang="en-US" sz="3200" b="1" i="1" dirty="0">
                <a:solidFill>
                  <a:schemeClr val="bg1"/>
                </a:solidFill>
                <a:latin typeface="Cambria" panose="02040503050406030204" pitchFamily="18" charset="0"/>
              </a:rPr>
              <a:t>Conversations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Ken Martinez, Psy.D</a:t>
            </a:r>
            <a:r>
              <a:rPr lang="en-US" sz="28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98928" y="1600200"/>
            <a:ext cx="60960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Meridian Public School District</a:t>
            </a:r>
          </a:p>
          <a:p>
            <a:pPr algn="ctr"/>
            <a:r>
              <a:rPr lang="en-US" sz="2800" b="1" dirty="0">
                <a:latin typeface="Cambria" panose="02040503050406030204" pitchFamily="18" charset="0"/>
              </a:rPr>
              <a:t>Professional Development </a:t>
            </a:r>
            <a:r>
              <a:rPr lang="en-US" sz="2800" b="1" dirty="0" smtClean="0">
                <a:latin typeface="Cambria" panose="02040503050406030204" pitchFamily="18" charset="0"/>
              </a:rPr>
              <a:t>Training</a:t>
            </a:r>
          </a:p>
          <a:p>
            <a:pPr algn="ctr"/>
            <a:endParaRPr lang="en-US" sz="2800" dirty="0">
              <a:latin typeface="Cambria" panose="02040503050406030204" pitchFamily="18" charset="0"/>
            </a:endParaRPr>
          </a:p>
          <a:p>
            <a:pPr algn="ctr"/>
            <a:r>
              <a:rPr lang="en-US" sz="2800" b="1" i="1" dirty="0">
                <a:latin typeface="Cambria" panose="02040503050406030204" pitchFamily="18" charset="0"/>
              </a:rPr>
              <a:t>Moving Toward a Culturally and Linguistically Competent </a:t>
            </a:r>
            <a:endParaRPr lang="en-US" sz="2800" b="1" i="1" dirty="0" smtClean="0">
              <a:latin typeface="Cambria" panose="02040503050406030204" pitchFamily="18" charset="0"/>
            </a:endParaRPr>
          </a:p>
          <a:p>
            <a:pPr algn="ctr"/>
            <a:r>
              <a:rPr lang="en-US" sz="2800" b="1" i="1" dirty="0" smtClean="0">
                <a:latin typeface="Cambria" panose="02040503050406030204" pitchFamily="18" charset="0"/>
              </a:rPr>
              <a:t>School </a:t>
            </a:r>
            <a:r>
              <a:rPr lang="en-US" sz="2800" b="1" i="1" dirty="0">
                <a:latin typeface="Cambria" panose="02040503050406030204" pitchFamily="18" charset="0"/>
              </a:rPr>
              <a:t>District</a:t>
            </a:r>
            <a:endParaRPr lang="en-US" sz="2800" dirty="0">
              <a:latin typeface="Cambria" panose="02040503050406030204" pitchFamily="18" charset="0"/>
            </a:endParaRPr>
          </a:p>
          <a:p>
            <a:pPr algn="ctr"/>
            <a:endParaRPr lang="en-US" sz="2800" b="1" dirty="0" smtClean="0">
              <a:latin typeface="Cambria" panose="02040503050406030204" pitchFamily="18" charset="0"/>
            </a:endParaRPr>
          </a:p>
          <a:p>
            <a:pPr algn="ctr"/>
            <a:r>
              <a:rPr lang="en-US" sz="2400" b="1" dirty="0" smtClean="0">
                <a:latin typeface="Cambria" panose="02040503050406030204" pitchFamily="18" charset="0"/>
              </a:rPr>
              <a:t>January </a:t>
            </a:r>
            <a:r>
              <a:rPr lang="en-US" sz="2400" b="1" dirty="0">
                <a:latin typeface="Cambria" panose="02040503050406030204" pitchFamily="18" charset="0"/>
              </a:rPr>
              <a:t>6, 2014</a:t>
            </a:r>
            <a:endParaRPr lang="en-US" sz="2400" dirty="0">
              <a:latin typeface="Cambria" panose="02040503050406030204" pitchFamily="18" charset="0"/>
            </a:endParaRPr>
          </a:p>
          <a:p>
            <a:pPr algn="ctr"/>
            <a:r>
              <a:rPr lang="en-US" sz="2400" b="1" dirty="0">
                <a:latin typeface="Cambria" panose="02040503050406030204" pitchFamily="18" charset="0"/>
              </a:rPr>
              <a:t>Mississippi State University Riley Center</a:t>
            </a:r>
            <a:endParaRPr lang="en-US" sz="2400" dirty="0">
              <a:latin typeface="Cambria" panose="02040503050406030204" pitchFamily="18" charset="0"/>
            </a:endParaRPr>
          </a:p>
          <a:p>
            <a:pPr algn="ctr"/>
            <a:r>
              <a:rPr lang="en-US" sz="2400" b="1" dirty="0" smtClean="0">
                <a:latin typeface="Cambria" panose="02040503050406030204" pitchFamily="18" charset="0"/>
              </a:rPr>
              <a:t>Meridian</a:t>
            </a:r>
            <a:r>
              <a:rPr lang="en-US" sz="2400" b="1" dirty="0">
                <a:latin typeface="Cambria" panose="02040503050406030204" pitchFamily="18" charset="0"/>
              </a:rPr>
              <a:t>, Mississippi </a:t>
            </a:r>
            <a:endParaRPr lang="en-US" sz="2400" dirty="0">
              <a:latin typeface="Cambria" panose="02040503050406030204" pitchFamily="18" charset="0"/>
            </a:endParaRPr>
          </a:p>
          <a:p>
            <a:r>
              <a:rPr lang="en-US" b="1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776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Goals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Define “courageous conversations”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Learn about strategies to </a:t>
            </a:r>
            <a:r>
              <a:rPr lang="en-US" sz="2800" dirty="0" smtClean="0">
                <a:latin typeface="Cambria" panose="02040503050406030204" pitchFamily="18" charset="0"/>
              </a:rPr>
              <a:t>                                       prepare ourselves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Create </a:t>
            </a:r>
            <a:r>
              <a:rPr lang="en-US" sz="2800" dirty="0">
                <a:latin typeface="Cambria" panose="02040503050406030204" pitchFamily="18" charset="0"/>
              </a:rPr>
              <a:t>a set of approaches </a:t>
            </a:r>
            <a:r>
              <a:rPr lang="en-US" sz="2800" dirty="0" smtClean="0">
                <a:latin typeface="Cambria" panose="02040503050406030204" pitchFamily="18" charset="0"/>
              </a:rPr>
              <a:t>to                                        plan </a:t>
            </a:r>
            <a:r>
              <a:rPr lang="en-US" sz="2800" dirty="0">
                <a:latin typeface="Cambria" panose="02040503050406030204" pitchFamily="18" charset="0"/>
              </a:rPr>
              <a:t>for and engage in </a:t>
            </a:r>
            <a:r>
              <a:rPr lang="en-US" sz="2800" dirty="0" smtClean="0">
                <a:latin typeface="Cambria" panose="02040503050406030204" pitchFamily="18" charset="0"/>
              </a:rPr>
              <a:t>                                  courageous </a:t>
            </a:r>
            <a:r>
              <a:rPr lang="en-US" sz="2800" dirty="0">
                <a:latin typeface="Cambria" panose="02040503050406030204" pitchFamily="18" charset="0"/>
              </a:rPr>
              <a:t>conversations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7362" y="1828800"/>
            <a:ext cx="3352800" cy="403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589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Courageous Conversations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Cambria" panose="02040503050406030204" pitchFamily="18" charset="0"/>
              </a:rPr>
              <a:t>Difficult conversations that </a:t>
            </a:r>
            <a:r>
              <a:rPr lang="en-US" sz="3400" dirty="0">
                <a:latin typeface="Cambria" panose="02040503050406030204" pitchFamily="18" charset="0"/>
              </a:rPr>
              <a:t>move </a:t>
            </a:r>
            <a:r>
              <a:rPr lang="en-US" sz="3400" dirty="0" smtClean="0">
                <a:latin typeface="Cambria" panose="02040503050406030204" pitchFamily="18" charset="0"/>
              </a:rPr>
              <a:t>relationships, organizations, or schools forward </a:t>
            </a:r>
            <a:r>
              <a:rPr lang="en-US" sz="3400" dirty="0">
                <a:latin typeface="Cambria" panose="02040503050406030204" pitchFamily="18" charset="0"/>
              </a:rPr>
              <a:t>in a respectful, </a:t>
            </a:r>
            <a:r>
              <a:rPr lang="en-US" sz="3400" dirty="0" smtClean="0">
                <a:latin typeface="Cambria" panose="02040503050406030204" pitchFamily="18" charset="0"/>
              </a:rPr>
              <a:t>constructive, </a:t>
            </a:r>
            <a:r>
              <a:rPr lang="en-US" sz="3400" dirty="0">
                <a:latin typeface="Cambria" panose="02040503050406030204" pitchFamily="18" charset="0"/>
              </a:rPr>
              <a:t>and </a:t>
            </a:r>
            <a:r>
              <a:rPr lang="en-US" sz="3400" dirty="0" smtClean="0">
                <a:latin typeface="Cambria" panose="02040503050406030204" pitchFamily="18" charset="0"/>
              </a:rPr>
              <a:t>action-oriented </a:t>
            </a:r>
            <a:r>
              <a:rPr lang="en-US" sz="3400" dirty="0">
                <a:latin typeface="Cambria" panose="02040503050406030204" pitchFamily="18" charset="0"/>
              </a:rPr>
              <a:t>manner</a:t>
            </a:r>
            <a:r>
              <a:rPr lang="en-US" sz="3400" dirty="0" smtClean="0">
                <a:latin typeface="Cambria" panose="020405030504060302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400" dirty="0" smtClean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Cambria" panose="02040503050406030204" pitchFamily="18" charset="0"/>
              </a:rPr>
              <a:t>They are: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Strengths-based 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Planned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</a:rPr>
              <a:t>Fact-based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</a:rPr>
              <a:t>Respectful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</a:rPr>
              <a:t>Honest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</a:rPr>
              <a:t>Focused on actions for </a:t>
            </a: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improvement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Meant to build collaboration and raise emotional intelligence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Cambria" panose="02040503050406030204" pitchFamily="18" charset="0"/>
              </a:rPr>
              <a:t>They are not: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Deficit-based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Negative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To belittle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For retribution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One-way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Heated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For hidden agendas                                 </a:t>
            </a:r>
          </a:p>
          <a:p>
            <a:pPr lvl="1" indent="0">
              <a:buNone/>
            </a:pP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	(</a:t>
            </a:r>
            <a:r>
              <a:rPr lang="en-US" sz="2000" dirty="0" err="1" smtClean="0">
                <a:solidFill>
                  <a:schemeClr val="tx1"/>
                </a:solidFill>
                <a:latin typeface="Cambria" panose="02040503050406030204" pitchFamily="18" charset="0"/>
              </a:rPr>
              <a:t>Ovenden</a:t>
            </a:r>
            <a:r>
              <a:rPr lang="en-US" sz="2000" dirty="0" smtClean="0">
                <a:solidFill>
                  <a:schemeClr val="tx1"/>
                </a:solidFill>
                <a:latin typeface="Cambria" panose="02040503050406030204" pitchFamily="18" charset="0"/>
              </a:rPr>
              <a:t>, Hobbs)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676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31" y="76200"/>
            <a:ext cx="91440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Courageous Conversations - Why?	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3340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“The conversation needs to be had!”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“There’s stuff going on in our schools and community.”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“The consequences of not having the conversation are bad…”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“There are strong emotions around this…”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“We want things to get better!”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“Young people are suffering, we need to fix this!”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11603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The Compass:  Singleton and Linton, 2005</a:t>
            </a:r>
            <a:endParaRPr lang="en-US" sz="36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Content Placeholder 6" descr="compass2.png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90600"/>
            <a:ext cx="60198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7116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334000"/>
          </a:xfrm>
        </p:spPr>
        <p:txBody>
          <a:bodyPr>
            <a:normAutofit/>
          </a:bodyPr>
          <a:lstStyle/>
          <a:p>
            <a:pPr algn="ctr"/>
            <a:endParaRPr lang="en-US" sz="3600" b="1" dirty="0" smtClean="0">
              <a:latin typeface="Cambria" panose="02040503050406030204" pitchFamily="18" charset="0"/>
            </a:endParaRPr>
          </a:p>
          <a:p>
            <a:pPr algn="ctr"/>
            <a:endParaRPr lang="en-US" sz="3600" b="1" dirty="0">
              <a:latin typeface="Cambria" panose="02040503050406030204" pitchFamily="18" charset="0"/>
            </a:endParaRPr>
          </a:p>
          <a:p>
            <a:pPr algn="ctr"/>
            <a:r>
              <a:rPr lang="en-US" sz="3600" b="1" dirty="0" smtClean="0">
                <a:latin typeface="Cambria" panose="02040503050406030204" pitchFamily="18" charset="0"/>
              </a:rPr>
              <a:t>So what would we want to have courageous conversations about?</a:t>
            </a:r>
          </a:p>
          <a:p>
            <a:pPr algn="ctr"/>
            <a:endParaRPr lang="en-US" sz="4800" b="1" dirty="0">
              <a:latin typeface="Cambria" panose="02040503050406030204" pitchFamily="18" charset="0"/>
            </a:endParaRPr>
          </a:p>
          <a:p>
            <a:pPr algn="ctr"/>
            <a:endParaRPr lang="en-US" sz="4800" dirty="0" smtClean="0"/>
          </a:p>
          <a:p>
            <a:pPr algn="ctr"/>
            <a:endParaRPr lang="en-US" sz="4800" dirty="0"/>
          </a:p>
          <a:p>
            <a:pPr algn="ctr"/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xmlns="" val="2347777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sz="4000" dirty="0" smtClean="0">
                <a:latin typeface="Cambria" panose="02040503050406030204" pitchFamily="18" charset="0"/>
              </a:rPr>
              <a:t>The Elephant(s) in the Room!</a:t>
            </a:r>
            <a:endParaRPr lang="en-US" sz="4000" dirty="0"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6400" y="1734952"/>
            <a:ext cx="5791200" cy="466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5995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Courageous Conversations - Foundation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effectLst/>
                <a:latin typeface="Cambria" panose="02040503050406030204" pitchFamily="18" charset="0"/>
              </a:rPr>
              <a:t>The Four Agreements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Stay engaged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32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Speak </a:t>
            </a:r>
            <a:r>
              <a:rPr lang="en-US" sz="320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your </a:t>
            </a:r>
            <a:r>
              <a:rPr lang="en-US" sz="3200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own truth</a:t>
            </a:r>
            <a:endParaRPr lang="en-US" sz="3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32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Expect to and allow yourself to experience discomfort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32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Expect </a:t>
            </a:r>
            <a:r>
              <a:rPr lang="en-US" sz="320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and accept non-closure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7602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33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Gracious Space - What is It?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Cambria" panose="02040503050406030204" pitchFamily="18" charset="0"/>
              </a:rPr>
              <a:t>The </a:t>
            </a:r>
            <a:r>
              <a:rPr lang="en-US" sz="2800" dirty="0">
                <a:latin typeface="Cambria" panose="02040503050406030204" pitchFamily="18" charset="0"/>
              </a:rPr>
              <a:t>group enters into an agreement </a:t>
            </a:r>
            <a:r>
              <a:rPr lang="en-US" sz="2800" dirty="0" smtClean="0">
                <a:latin typeface="Cambria" panose="02040503050406030204" pitchFamily="18" charset="0"/>
              </a:rPr>
              <a:t>honoring “gracious space.”  Gracious space…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Creates and maintains an environment in which honesty, equity, reciprocity, and partnership can thrive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Is all about honor and respect for the place, time, and people involved in a particular conversation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Allows for safe space in which to engage in real meaningful thought and conversation </a:t>
            </a:r>
          </a:p>
          <a:p>
            <a:r>
              <a:rPr lang="en-US" sz="2800" dirty="0">
                <a:latin typeface="Cambria" panose="02040503050406030204" pitchFamily="18" charset="0"/>
              </a:rPr>
              <a:t>Ground rules are “rules” often set by others, have punitive consequences, and have a restraining connotation </a:t>
            </a:r>
          </a:p>
          <a:p>
            <a:endParaRPr lang="en-US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512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Prepare Your SELF First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20" name="Content Placeholder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86212741"/>
              </p:ext>
            </p:extLst>
          </p:nvPr>
        </p:nvGraphicFramePr>
        <p:xfrm>
          <a:off x="304800" y="1066800"/>
          <a:ext cx="8610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11165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Personal Story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114800" cy="49069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endParaRPr lang="en-US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What is your personal experience with the “Isms”?</a:t>
            </a:r>
          </a:p>
          <a:p>
            <a:pPr lvl="2"/>
            <a:r>
              <a:rPr lang="en-US" dirty="0" smtClean="0">
                <a:latin typeface="Cambria" panose="02040503050406030204" pitchFamily="18" charset="0"/>
              </a:rPr>
              <a:t>Victim</a:t>
            </a:r>
          </a:p>
          <a:p>
            <a:pPr lvl="2"/>
            <a:r>
              <a:rPr lang="en-US" dirty="0" smtClean="0">
                <a:latin typeface="Cambria" panose="02040503050406030204" pitchFamily="18" charset="0"/>
              </a:rPr>
              <a:t>Observer</a:t>
            </a:r>
          </a:p>
          <a:p>
            <a:pPr lvl="2"/>
            <a:r>
              <a:rPr lang="en-US" dirty="0" smtClean="0">
                <a:latin typeface="Cambria" panose="02040503050406030204" pitchFamily="18" charset="0"/>
              </a:rPr>
              <a:t>Perpetrator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Experience of others?</a:t>
            </a:r>
          </a:p>
          <a:p>
            <a:pPr lvl="2"/>
            <a:r>
              <a:rPr lang="en-US" dirty="0" smtClean="0">
                <a:latin typeface="Cambria" panose="02040503050406030204" pitchFamily="18" charset="0"/>
              </a:rPr>
              <a:t>Personal stories</a:t>
            </a:r>
          </a:p>
          <a:p>
            <a:pPr lvl="2"/>
            <a:r>
              <a:rPr lang="en-US" dirty="0" smtClean="0">
                <a:latin typeface="Cambria" panose="02040503050406030204" pitchFamily="18" charset="0"/>
              </a:rPr>
              <a:t>News media and history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en-US" dirty="0" smtClean="0">
              <a:latin typeface="Cambria" panose="02040503050406030204" pitchFamily="18" charset="0"/>
            </a:endParaRPr>
          </a:p>
          <a:p>
            <a:r>
              <a:rPr lang="en-US" sz="2400" dirty="0" smtClean="0">
                <a:latin typeface="Cambria" panose="02040503050406030204" pitchFamily="18" charset="0"/>
              </a:rPr>
              <a:t>In conflict, are you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Aggressing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Avoiding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Accommodating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Compromising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Negotiating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981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Goal of Conversation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dirty="0" smtClean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mbria" panose="02040503050406030204" pitchFamily="18" charset="0"/>
              </a:rPr>
              <a:t>What is the current situation?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What needs to be talked about?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mbria" panose="02040503050406030204" pitchFamily="18" charset="0"/>
              </a:rPr>
              <a:t>Who are the people involved?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Let’s bring them together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mbria" panose="02040503050406030204" pitchFamily="18" charset="0"/>
              </a:rPr>
              <a:t>How does this situation relate to you?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mbria" panose="02040503050406030204" pitchFamily="18" charset="0"/>
              </a:rPr>
              <a:t>Are you involved?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931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2821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What are the Risks in </a:t>
            </a:r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</a:rPr>
              <a:t>H</a:t>
            </a:r>
            <a:r>
              <a:rPr lang="en-US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aving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 the Conversation?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Power relationships in your job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Retribution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Being labeled as the “trouble-maker”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Not being invited back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800" dirty="0" smtClean="0">
              <a:latin typeface="Cambria" panose="020405030504060302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800" dirty="0" smtClean="0">
              <a:latin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191000"/>
            <a:ext cx="3352800" cy="221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3185" y="3352800"/>
            <a:ext cx="2590800" cy="2905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160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76200"/>
            <a:ext cx="9829800" cy="1066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What are the Risks in </a:t>
            </a:r>
            <a:r>
              <a:rPr lang="en-US" sz="28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NOT H</a:t>
            </a:r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aving the Conversation?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18193550"/>
              </p:ext>
            </p:extLst>
          </p:nvPr>
        </p:nvGraphicFramePr>
        <p:xfrm>
          <a:off x="304800" y="990600"/>
          <a:ext cx="8534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15904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How Could it be Better for All Concerned?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Cambria" panose="02040503050406030204" pitchFamily="18" charset="0"/>
              </a:rPr>
              <a:t>Opens up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mbria" panose="02040503050406030204" pitchFamily="18" charset="0"/>
              </a:rPr>
              <a:t>Creativity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Solution finding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Relationship-building</a:t>
            </a:r>
            <a:endParaRPr lang="en-US" sz="32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9219" name="Picture 3" descr="C:\Users\Vivian\AppData\Local\Microsoft\Windows\Temporary Internet Files\Content.IE5\FDRZSRWG\MP90017860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05737">
            <a:off x="996011" y="3917100"/>
            <a:ext cx="3200400" cy="211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408818">
            <a:off x="5594035" y="1219200"/>
            <a:ext cx="2305050" cy="1981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0" y="3657600"/>
            <a:ext cx="2533650" cy="22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7042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Take Action</a:t>
            </a:r>
            <a:endParaRPr lang="en-US" sz="36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4876800"/>
          </a:xfrm>
          <a:solidFill>
            <a:schemeClr val="accent2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Mobilize to make the case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Stories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Exercise leadership within your scope of influence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Use your best conflict management and resolution skills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Promote formal or informal action</a:t>
            </a:r>
          </a:p>
          <a:p>
            <a:pPr marL="571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156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990600"/>
            <a:ext cx="8572500" cy="54102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mbria" panose="02040503050406030204" pitchFamily="18" charset="0"/>
              </a:rPr>
              <a:t>What are you going to do differently when you leave here?</a:t>
            </a:r>
            <a:br>
              <a:rPr lang="en-US" b="1" dirty="0" smtClean="0">
                <a:latin typeface="Cambria" panose="02040503050406030204" pitchFamily="18" charset="0"/>
              </a:rPr>
            </a:br>
            <a:r>
              <a:rPr lang="en-US" b="1" dirty="0" smtClean="0">
                <a:latin typeface="Cambria" panose="02040503050406030204" pitchFamily="18" charset="0"/>
              </a:rPr>
              <a:t>__________________________________</a:t>
            </a:r>
            <a:r>
              <a:rPr lang="en-US" dirty="0">
                <a:latin typeface="Cambria" panose="02040503050406030204" pitchFamily="18" charset="0"/>
              </a:rPr>
              <a:t/>
            </a:r>
            <a:br>
              <a:rPr lang="en-US" dirty="0">
                <a:latin typeface="Cambria" panose="02040503050406030204" pitchFamily="18" charset="0"/>
              </a:rPr>
            </a:br>
            <a:r>
              <a:rPr lang="en-US" dirty="0" smtClean="0">
                <a:latin typeface="Cambria" panose="02040503050406030204" pitchFamily="18" charset="0"/>
              </a:rPr>
              <a:t>“</a:t>
            </a:r>
            <a:r>
              <a:rPr lang="en-US" i="1" dirty="0" smtClean="0">
                <a:latin typeface="Cambria" panose="02040503050406030204" pitchFamily="18" charset="0"/>
              </a:rPr>
              <a:t>There </a:t>
            </a:r>
            <a:r>
              <a:rPr lang="en-US" i="1" dirty="0">
                <a:latin typeface="Cambria" panose="02040503050406030204" pitchFamily="18" charset="0"/>
              </a:rPr>
              <a:t>can be no keener revelation of a society's soul than the way in which it treats its children</a:t>
            </a:r>
            <a:r>
              <a:rPr lang="en-US" dirty="0" smtClean="0">
                <a:latin typeface="Cambria" panose="02040503050406030204" pitchFamily="18" charset="0"/>
              </a:rPr>
              <a:t>.” </a:t>
            </a:r>
            <a:r>
              <a:rPr lang="en-US" sz="2400" b="0" dirty="0" smtClean="0">
                <a:latin typeface="Cambria" panose="02040503050406030204" pitchFamily="18" charset="0"/>
              </a:rPr>
              <a:t>Nelson Mandela</a:t>
            </a:r>
            <a:r>
              <a:rPr lang="en-US" dirty="0" smtClean="0">
                <a:latin typeface="Cambria" panose="02040503050406030204" pitchFamily="18" charset="0"/>
              </a:rPr>
              <a:t/>
            </a:r>
            <a:br>
              <a:rPr lang="en-US" dirty="0" smtClean="0">
                <a:latin typeface="Cambria" panose="02040503050406030204" pitchFamily="18" charset="0"/>
              </a:rPr>
            </a:br>
            <a:r>
              <a:rPr lang="en-US" dirty="0" smtClean="0">
                <a:latin typeface="Cambria" panose="02040503050406030204" pitchFamily="18" charset="0"/>
              </a:rPr>
              <a:t/>
            </a:r>
            <a:br>
              <a:rPr lang="en-US" dirty="0" smtClean="0">
                <a:latin typeface="Cambria" panose="02040503050406030204" pitchFamily="18" charset="0"/>
              </a:rPr>
            </a:br>
            <a:r>
              <a:rPr lang="en-US" dirty="0" smtClean="0">
                <a:latin typeface="Cambria" panose="02040503050406030204" pitchFamily="18" charset="0"/>
              </a:rPr>
              <a:t>Nelson Mandela</a:t>
            </a:r>
            <a:r>
              <a:rPr lang="en-US" dirty="0">
                <a:latin typeface="Cambria" panose="02040503050406030204" pitchFamily="18" charset="0"/>
              </a:rPr>
              <a:t/>
            </a:r>
            <a:br>
              <a:rPr lang="en-US" dirty="0">
                <a:latin typeface="Cambria" panose="02040503050406030204" pitchFamily="18" charset="0"/>
              </a:rPr>
            </a:br>
            <a:endParaRPr lang="en-US" b="1" dirty="0">
              <a:latin typeface="Cambria" panose="0204050305040603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0441" y="3962400"/>
            <a:ext cx="4495800" cy="280196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33600" y="133005"/>
            <a:ext cx="5486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Discussion and Reflection</a:t>
            </a:r>
          </a:p>
        </p:txBody>
      </p:sp>
    </p:spTree>
    <p:extLst>
      <p:ext uri="{BB962C8B-B14F-4D97-AF65-F5344CB8AC3E}">
        <p14:creationId xmlns:p14="http://schemas.microsoft.com/office/powerpoint/2010/main" xmlns="" val="13814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Reference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Cambria" panose="02040503050406030204" pitchFamily="18" charset="0"/>
              </a:rPr>
              <a:t>Ovenden</a:t>
            </a:r>
            <a:r>
              <a:rPr lang="en-US" dirty="0" smtClean="0">
                <a:latin typeface="Cambria" panose="02040503050406030204" pitchFamily="18" charset="0"/>
              </a:rPr>
              <a:t>, S., Hobbs, H. Retrieved </a:t>
            </a:r>
            <a:r>
              <a:rPr lang="en-US" dirty="0">
                <a:latin typeface="Cambria" panose="02040503050406030204" pitchFamily="18" charset="0"/>
              </a:rPr>
              <a:t>on December 6, 2013 from: </a:t>
            </a:r>
            <a:r>
              <a:rPr lang="en-US" sz="1800" dirty="0" smtClean="0">
                <a:latin typeface="Cambria" panose="02040503050406030204" pitchFamily="18" charset="0"/>
                <a:hlinkClick r:id="rId2"/>
              </a:rPr>
              <a:t>http</a:t>
            </a:r>
            <a:r>
              <a:rPr lang="en-US" sz="1800" dirty="0">
                <a:latin typeface="Cambria" panose="02040503050406030204" pitchFamily="18" charset="0"/>
                <a:hlinkClick r:id="rId2"/>
              </a:rPr>
              <a:t>://www.patientflowtoolkit.ca/documents/Training/Forums/3.Pilot%20Forum/Wave%204/ED%20PIP%20-%20Wave%204%20-%20Pilot%20Forum%20-%</a:t>
            </a:r>
            <a:r>
              <a:rPr lang="en-US" sz="1800" dirty="0" smtClean="0">
                <a:latin typeface="Cambria" panose="02040503050406030204" pitchFamily="18" charset="0"/>
                <a:hlinkClick r:id="rId2"/>
              </a:rPr>
              <a:t>20Courageous%20conversations.pdf</a:t>
            </a:r>
            <a:r>
              <a:rPr lang="en-US" sz="1800" dirty="0" smtClean="0">
                <a:latin typeface="Cambria" panose="02040503050406030204" pitchFamily="18" charset="0"/>
              </a:rPr>
              <a:t> </a:t>
            </a:r>
          </a:p>
          <a:p>
            <a:endParaRPr lang="en-US" sz="1800" dirty="0"/>
          </a:p>
          <a:p>
            <a:r>
              <a:rPr lang="en-US" dirty="0">
                <a:latin typeface="Cambria" panose="02040503050406030204" pitchFamily="18" charset="0"/>
              </a:rPr>
              <a:t>Singleton, G.E. &amp; Linton, C., Eds., (2005). Courageous conversations about race: A field guide for achieving equity in schools. Thousand Oaks, CA: Corwin Press.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250796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Contact Information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Cambria" panose="02040503050406030204" pitchFamily="18" charset="0"/>
            </a:endParaRPr>
          </a:p>
          <a:p>
            <a:pPr algn="ctr"/>
            <a:r>
              <a:rPr lang="en-US" sz="3200" dirty="0" smtClean="0">
                <a:latin typeface="Cambria" panose="02040503050406030204" pitchFamily="18" charset="0"/>
              </a:rPr>
              <a:t>Ken Martinez, Psy.D.</a:t>
            </a:r>
          </a:p>
          <a:p>
            <a:pPr algn="ctr"/>
            <a:r>
              <a:rPr lang="en-US" sz="3200" dirty="0" smtClean="0">
                <a:latin typeface="Cambria" panose="02040503050406030204" pitchFamily="18" charset="0"/>
              </a:rPr>
              <a:t>American Institutes for Research</a:t>
            </a:r>
          </a:p>
          <a:p>
            <a:pPr algn="ctr"/>
            <a:r>
              <a:rPr lang="en-US" sz="3200" dirty="0" smtClean="0">
                <a:latin typeface="Cambria" panose="02040503050406030204" pitchFamily="18" charset="0"/>
                <a:hlinkClick r:id="rId2"/>
              </a:rPr>
              <a:t>kmartinez@air.org</a:t>
            </a:r>
            <a:r>
              <a:rPr lang="en-US" sz="3200" dirty="0" smtClean="0">
                <a:latin typeface="Cambria" panose="02040503050406030204" pitchFamily="18" charset="0"/>
              </a:rPr>
              <a:t> </a:t>
            </a:r>
            <a:endParaRPr lang="en-US" sz="3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907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Column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5184</TotalTime>
  <Words>630</Words>
  <Application>Microsoft Office PowerPoint</Application>
  <PresentationFormat>On-screen Show (4:3)</PresentationFormat>
  <Paragraphs>161</Paragraphs>
  <Slides>19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Cover Slide</vt:lpstr>
      <vt:lpstr>2 Column Slide</vt:lpstr>
      <vt:lpstr>Slide 1</vt:lpstr>
      <vt:lpstr>Goals</vt:lpstr>
      <vt:lpstr>Courageous Conversations</vt:lpstr>
      <vt:lpstr>Courageous Conversations - Why? </vt:lpstr>
      <vt:lpstr>The Compass:  Singleton and Linton, 2005</vt:lpstr>
      <vt:lpstr>Slide 6</vt:lpstr>
      <vt:lpstr>The Elephant(s) in the Room!</vt:lpstr>
      <vt:lpstr>Courageous Conversations - Foundation</vt:lpstr>
      <vt:lpstr>Gracious Space - What is It?</vt:lpstr>
      <vt:lpstr>Prepare Your SELF First</vt:lpstr>
      <vt:lpstr>Personal Story</vt:lpstr>
      <vt:lpstr>Goal of Conversation</vt:lpstr>
      <vt:lpstr>What are the Risks in Having the Conversation?</vt:lpstr>
      <vt:lpstr>What are the Risks in NOT Having the Conversation?</vt:lpstr>
      <vt:lpstr>How Could it be Better for All Concerned?</vt:lpstr>
      <vt:lpstr>Take Action</vt:lpstr>
      <vt:lpstr>What are you going to do differently when you leave here? __________________________________ “There can be no keener revelation of a society's soul than the way in which it treats its children.” Nelson Mandela  Nelson Mandela </vt:lpstr>
      <vt:lpstr>Reference</vt:lpstr>
      <vt:lpstr>Contact Information</vt:lpstr>
    </vt:vector>
  </TitlesOfParts>
  <Company>American Institutes for Research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Woods, Alexandra</dc:creator>
  <cp:lastModifiedBy>kstory</cp:lastModifiedBy>
  <cp:revision>57</cp:revision>
  <dcterms:created xsi:type="dcterms:W3CDTF">2013-11-04T19:12:32Z</dcterms:created>
  <dcterms:modified xsi:type="dcterms:W3CDTF">2017-01-19T20:32:45Z</dcterms:modified>
</cp:coreProperties>
</file>