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31"/>
  </p:notesMasterIdLst>
  <p:sldIdLst>
    <p:sldId id="257" r:id="rId3"/>
    <p:sldId id="279" r:id="rId4"/>
    <p:sldId id="299" r:id="rId5"/>
    <p:sldId id="281" r:id="rId6"/>
    <p:sldId id="291" r:id="rId7"/>
    <p:sldId id="282" r:id="rId8"/>
    <p:sldId id="283" r:id="rId9"/>
    <p:sldId id="286" r:id="rId10"/>
    <p:sldId id="290" r:id="rId11"/>
    <p:sldId id="287" r:id="rId12"/>
    <p:sldId id="292" r:id="rId13"/>
    <p:sldId id="284" r:id="rId14"/>
    <p:sldId id="285" r:id="rId15"/>
    <p:sldId id="300" r:id="rId16"/>
    <p:sldId id="301" r:id="rId17"/>
    <p:sldId id="302" r:id="rId18"/>
    <p:sldId id="303" r:id="rId19"/>
    <p:sldId id="305" r:id="rId20"/>
    <p:sldId id="306" r:id="rId21"/>
    <p:sldId id="307" r:id="rId22"/>
    <p:sldId id="304" r:id="rId23"/>
    <p:sldId id="308" r:id="rId24"/>
    <p:sldId id="309" r:id="rId25"/>
    <p:sldId id="316" r:id="rId26"/>
    <p:sldId id="315" r:id="rId27"/>
    <p:sldId id="311" r:id="rId28"/>
    <p:sldId id="310" r:id="rId29"/>
    <p:sldId id="31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041530D0-85E0-4F72-A10E-71D38FBF15A0}">
          <p14:sldIdLst>
            <p14:sldId id="257"/>
          </p14:sldIdLst>
        </p14:section>
        <p14:section name="Untitled Section" id="{8D610568-F708-4FBF-87AD-003B5D76869D}">
          <p14:sldIdLst>
            <p14:sldId id="279"/>
            <p14:sldId id="299"/>
            <p14:sldId id="281"/>
            <p14:sldId id="291"/>
            <p14:sldId id="282"/>
            <p14:sldId id="283"/>
            <p14:sldId id="286"/>
            <p14:sldId id="290"/>
            <p14:sldId id="287"/>
            <p14:sldId id="292"/>
            <p14:sldId id="284"/>
            <p14:sldId id="285"/>
            <p14:sldId id="300"/>
            <p14:sldId id="301"/>
            <p14:sldId id="302"/>
            <p14:sldId id="303"/>
            <p14:sldId id="305"/>
            <p14:sldId id="306"/>
            <p14:sldId id="307"/>
            <p14:sldId id="304"/>
            <p14:sldId id="308"/>
            <p14:sldId id="309"/>
            <p14:sldId id="316"/>
            <p14:sldId id="315"/>
            <p14:sldId id="311"/>
            <p14:sldId id="310"/>
            <p14:sldId id="31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wen Willis-Darpoh" initials="GWD" lastIdx="3" clrIdx="0"/>
  <p:cmAuthor id="1" name="shunt" initials="s" lastIdx="1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85" autoAdjust="0"/>
  </p:normalViewPr>
  <p:slideViewPr>
    <p:cSldViewPr>
      <p:cViewPr>
        <p:scale>
          <a:sx n="66" d="100"/>
          <a:sy n="66" d="100"/>
        </p:scale>
        <p:origin x="-2934" y="-10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18834-9427-4B87-BDAF-E45B9670EF82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79238-88E0-4BDC-A479-DB00A28B35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841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131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2051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722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3080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 smtClean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0162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4964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4537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30658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9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871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u="sng" dirty="0" smtClean="0">
              <a:latin typeface="Cambria" panose="02040503050406030204" pitchFamily="18" charset="0"/>
            </a:endParaRPr>
          </a:p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83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5218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4703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7801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270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9943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3584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7263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0" lvl="8" indent="0">
              <a:lnSpc>
                <a:spcPct val="90000"/>
              </a:lnSpc>
              <a:buNone/>
            </a:pPr>
            <a:r>
              <a:rPr lang="en-US" dirty="0" smtClean="0">
                <a:latin typeface="Cambria" panose="02040503050406030204" pitchFamily="18" charset="0"/>
              </a:rPr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7890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8983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425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901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49932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19505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5742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55789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602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2758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49684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6808A7-C95C-4E93-B988-E13BFB9AFC00}" type="datetime1">
              <a:rPr lang="en-US" smtClean="0">
                <a:solidFill>
                  <a:prstClr val="black"/>
                </a:solidFill>
              </a:rPr>
              <a:pPr/>
              <a:t>1/19/2017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14E811-704F-45DD-91E8-2C903D40D74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660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 userDrawn="1"/>
        </p:nvSpPr>
        <p:spPr>
          <a:xfrm>
            <a:off x="2438400" y="2058"/>
            <a:ext cx="6705600" cy="1371601"/>
          </a:xfrm>
          <a:prstGeom prst="rect">
            <a:avLst/>
          </a:prstGeom>
          <a:solidFill>
            <a:srgbClr val="276B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4876800"/>
            <a:ext cx="2480650" cy="1981200"/>
          </a:xfrm>
          <a:prstGeom prst="rect">
            <a:avLst/>
          </a:prstGeom>
          <a:solidFill>
            <a:srgbClr val="B78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0" y="1412341"/>
            <a:ext cx="2480650" cy="3464459"/>
          </a:xfrm>
          <a:prstGeom prst="rect">
            <a:avLst/>
          </a:prstGeom>
          <a:solidFill>
            <a:srgbClr val="B78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480650" y="1371600"/>
            <a:ext cx="6663350" cy="0"/>
          </a:xfrm>
          <a:prstGeom prst="line">
            <a:avLst/>
          </a:prstGeom>
          <a:ln w="76200">
            <a:solidFill>
              <a:srgbClr val="FFD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5353053"/>
            <a:ext cx="1661635" cy="8953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65" t="1" b="26462"/>
          <a:stretch/>
        </p:blipFill>
        <p:spPr>
          <a:xfrm>
            <a:off x="0" y="2057"/>
            <a:ext cx="2480650" cy="14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998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endParaRPr lang="en-US" dirty="0" smtClean="0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81001" y="3810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Title Goes Here</a:t>
            </a:r>
          </a:p>
        </p:txBody>
      </p:sp>
      <p:sp>
        <p:nvSpPr>
          <p:cNvPr id="11" name="Title Placeholder 1"/>
          <p:cNvSpPr>
            <a:spLocks noGrp="1"/>
          </p:cNvSpPr>
          <p:nvPr userDrawn="1"/>
        </p:nvSpPr>
        <p:spPr>
          <a:xfrm>
            <a:off x="0" y="1"/>
            <a:ext cx="9144000" cy="821155"/>
          </a:xfrm>
          <a:prstGeom prst="rect">
            <a:avLst/>
          </a:prstGeom>
          <a:solidFill>
            <a:srgbClr val="276B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>
              <a:tabLst>
                <a:tab pos="398463" algn="l"/>
              </a:tabLst>
            </a:pPr>
            <a:r>
              <a:rPr lang="en-US" dirty="0" smtClean="0">
                <a:solidFill>
                  <a:prstClr val="white"/>
                </a:solidFill>
              </a:rPr>
              <a:t>	</a:t>
            </a: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56307"/>
            <a:ext cx="9138975" cy="0"/>
          </a:xfrm>
          <a:prstGeom prst="line">
            <a:avLst/>
          </a:prstGeom>
          <a:ln w="76200">
            <a:solidFill>
              <a:srgbClr val="FFD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 userDrawn="1"/>
        </p:nvSpPr>
        <p:spPr>
          <a:xfrm>
            <a:off x="8381999" y="6242780"/>
            <a:ext cx="304801" cy="346184"/>
          </a:xfrm>
          <a:prstGeom prst="rect">
            <a:avLst/>
          </a:prstGeom>
          <a:solidFill>
            <a:srgbClr val="FFD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944" y="6242780"/>
            <a:ext cx="621506" cy="346184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7428292" y="6348089"/>
            <a:ext cx="1143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6BFAD995-67B3-4AB7-BC99-439F6D20A84B}" type="slidenum">
              <a:rPr lang="en-US" sz="1000">
                <a:solidFill>
                  <a:srgbClr val="754200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000" dirty="0">
              <a:solidFill>
                <a:srgbClr val="7542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919424" y="6567272"/>
            <a:ext cx="7372355" cy="0"/>
          </a:xfrm>
          <a:prstGeom prst="line">
            <a:avLst/>
          </a:prstGeom>
          <a:ln w="38100">
            <a:solidFill>
              <a:srgbClr val="B78F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3166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  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Wingdings" pitchFamily="2" charset="2"/>
        <a:buNone/>
        <a:defRPr sz="2400" b="0" kern="1200" baseline="0">
          <a:solidFill>
            <a:schemeClr val="tx1"/>
          </a:solidFill>
          <a:latin typeface="Arial  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kern="1200">
          <a:solidFill>
            <a:srgbClr val="A86000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5695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 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/edweek.org/tm/events/teaching-tolerance/resource.htm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glected-delinquent.org/nd/resources/spotlight/cflbrief200803.asp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sgonsoulin@air.or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/>
        </p:nvSpPr>
        <p:spPr>
          <a:xfrm>
            <a:off x="2971800" y="2438400"/>
            <a:ext cx="5943600" cy="2438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8443" y="0"/>
            <a:ext cx="693420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>Culturally </a:t>
            </a:r>
            <a:r>
              <a:rPr lang="en-US" sz="2800" b="1" i="1" dirty="0">
                <a:solidFill>
                  <a:schemeClr val="bg1"/>
                </a:solidFill>
              </a:rPr>
              <a:t>Responsive Teaching, Culturally Responsive Schools </a:t>
            </a:r>
            <a:endParaRPr lang="en-US" sz="2800" b="1" i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Simon Gonsoulin</a:t>
            </a:r>
            <a:endParaRPr lang="en-US" sz="28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7629" y="1828800"/>
            <a:ext cx="60960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Meridian Public School District</a:t>
            </a:r>
          </a:p>
          <a:p>
            <a:pPr algn="ctr"/>
            <a:r>
              <a:rPr lang="en-US" sz="2800" b="1" dirty="0">
                <a:latin typeface="Cambria" panose="02040503050406030204" pitchFamily="18" charset="0"/>
              </a:rPr>
              <a:t>Professional Development </a:t>
            </a:r>
            <a:r>
              <a:rPr lang="en-US" sz="2800" b="1" dirty="0" smtClean="0">
                <a:latin typeface="Cambria" panose="02040503050406030204" pitchFamily="18" charset="0"/>
              </a:rPr>
              <a:t>Training</a:t>
            </a:r>
          </a:p>
          <a:p>
            <a:pPr algn="ctr"/>
            <a:endParaRPr lang="en-US" sz="2800" dirty="0">
              <a:latin typeface="Cambria" panose="02040503050406030204" pitchFamily="18" charset="0"/>
            </a:endParaRPr>
          </a:p>
          <a:p>
            <a:pPr algn="ctr"/>
            <a:r>
              <a:rPr lang="en-US" sz="2800" b="1" i="1" dirty="0">
                <a:latin typeface="Cambria" panose="02040503050406030204" pitchFamily="18" charset="0"/>
              </a:rPr>
              <a:t>Moving Toward a Culturally and Linguistically Competent </a:t>
            </a:r>
            <a:endParaRPr lang="en-US" sz="2800" b="1" i="1" dirty="0" smtClean="0">
              <a:latin typeface="Cambria" panose="02040503050406030204" pitchFamily="18" charset="0"/>
            </a:endParaRPr>
          </a:p>
          <a:p>
            <a:pPr algn="ctr"/>
            <a:r>
              <a:rPr lang="en-US" sz="2800" b="1" i="1" dirty="0" smtClean="0">
                <a:latin typeface="Cambria" panose="02040503050406030204" pitchFamily="18" charset="0"/>
              </a:rPr>
              <a:t>School </a:t>
            </a:r>
            <a:r>
              <a:rPr lang="en-US" sz="2800" b="1" i="1" dirty="0">
                <a:latin typeface="Cambria" panose="02040503050406030204" pitchFamily="18" charset="0"/>
              </a:rPr>
              <a:t>District</a:t>
            </a:r>
            <a:endParaRPr lang="en-US" sz="2800" dirty="0">
              <a:latin typeface="Cambria" panose="02040503050406030204" pitchFamily="18" charset="0"/>
            </a:endParaRPr>
          </a:p>
          <a:p>
            <a:pPr algn="ctr"/>
            <a:endParaRPr lang="en-US" sz="2800" b="1" dirty="0" smtClean="0">
              <a:latin typeface="Cambria" panose="02040503050406030204" pitchFamily="18" charset="0"/>
            </a:endParaRPr>
          </a:p>
          <a:p>
            <a:pPr algn="ctr"/>
            <a:r>
              <a:rPr lang="en-US" sz="2000" b="1" dirty="0" smtClean="0">
                <a:latin typeface="Cambria" panose="02040503050406030204" pitchFamily="18" charset="0"/>
              </a:rPr>
              <a:t>January </a:t>
            </a:r>
            <a:r>
              <a:rPr lang="en-US" sz="2000" b="1" dirty="0">
                <a:latin typeface="Cambria" panose="02040503050406030204" pitchFamily="18" charset="0"/>
              </a:rPr>
              <a:t>6, 2014</a:t>
            </a:r>
            <a:endParaRPr lang="en-US" sz="2000" dirty="0">
              <a:latin typeface="Cambria" panose="02040503050406030204" pitchFamily="18" charset="0"/>
            </a:endParaRPr>
          </a:p>
          <a:p>
            <a:pPr algn="ctr"/>
            <a:r>
              <a:rPr lang="en-US" sz="2000" b="1" dirty="0">
                <a:latin typeface="Cambria" panose="02040503050406030204" pitchFamily="18" charset="0"/>
              </a:rPr>
              <a:t>Mississippi State University Riley Center</a:t>
            </a:r>
            <a:endParaRPr lang="en-US" sz="2000" dirty="0">
              <a:latin typeface="Cambria" panose="02040503050406030204" pitchFamily="18" charset="0"/>
            </a:endParaRPr>
          </a:p>
          <a:p>
            <a:pPr algn="ctr"/>
            <a:r>
              <a:rPr lang="en-US" sz="2000" b="1" dirty="0" smtClean="0">
                <a:latin typeface="Cambria" panose="02040503050406030204" pitchFamily="18" charset="0"/>
              </a:rPr>
              <a:t>Meridian</a:t>
            </a:r>
            <a:r>
              <a:rPr lang="en-US" sz="2000" b="1" dirty="0">
                <a:latin typeface="Cambria" panose="02040503050406030204" pitchFamily="18" charset="0"/>
              </a:rPr>
              <a:t>, Mississippi </a:t>
            </a:r>
            <a:endParaRPr lang="en-US" sz="2000" dirty="0">
              <a:latin typeface="Cambria" panose="02040503050406030204" pitchFamily="18" charset="0"/>
            </a:endParaRPr>
          </a:p>
          <a:p>
            <a:r>
              <a:rPr lang="en-US" b="1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77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Session Outline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2578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Culturally responsive teaching (CRT) defined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Goal of CRT and thoughts from the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Conditions for learning and social emotional 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Culturally responsive practices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Educators recognized for excellence in CRT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Improving our intercultural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Activity</a:t>
            </a: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907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What is Culturally Responsive Teaching?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4864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C</a:t>
            </a:r>
            <a:r>
              <a:rPr lang="en-US" sz="3200" dirty="0" smtClean="0">
                <a:latin typeface="Cambria" panose="02040503050406030204" pitchFamily="18" charset="0"/>
              </a:rPr>
              <a:t>ulturally </a:t>
            </a:r>
            <a:r>
              <a:rPr lang="en-US" sz="3200" dirty="0">
                <a:latin typeface="Cambria" panose="02040503050406030204" pitchFamily="18" charset="0"/>
              </a:rPr>
              <a:t>responsive teaching </a:t>
            </a:r>
            <a:r>
              <a:rPr lang="en-US" sz="3200" dirty="0" smtClean="0">
                <a:latin typeface="Cambria" panose="02040503050406030204" pitchFamily="18" charset="0"/>
              </a:rPr>
              <a:t>is </a:t>
            </a:r>
            <a:r>
              <a:rPr lang="en-US" sz="3200" dirty="0">
                <a:latin typeface="Cambria" panose="02040503050406030204" pitchFamily="18" charset="0"/>
              </a:rPr>
              <a:t>using the cultural knowledge, prior experiences, and performance styles of diverse students to make learning more appropriate and effective for them; it teaches to and through the strengths of these students.  </a:t>
            </a:r>
            <a:endParaRPr lang="en-US" sz="3200" dirty="0" smtClean="0"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r>
              <a:rPr lang="en-US" dirty="0" smtClean="0">
                <a:latin typeface="Cambria" panose="02040503050406030204" pitchFamily="18" charset="0"/>
              </a:rPr>
              <a:t>Gay, 2000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025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954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W</a:t>
            </a: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hat is the Goal of Culturally Responsive Teaching?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51816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mbria" panose="02040503050406030204" pitchFamily="18" charset="0"/>
              </a:rPr>
              <a:t>“The </a:t>
            </a:r>
            <a:r>
              <a:rPr lang="en-US" sz="3600" dirty="0">
                <a:latin typeface="Cambria" panose="02040503050406030204" pitchFamily="18" charset="0"/>
              </a:rPr>
              <a:t>goal of culturally responsive teaching is to create a learning environment conducive to all student, no matter their ethnic, cultural, or linguistic </a:t>
            </a:r>
            <a:r>
              <a:rPr lang="en-US" sz="3600" dirty="0" smtClean="0">
                <a:latin typeface="Cambria" panose="02040503050406030204" pitchFamily="18" charset="0"/>
              </a:rPr>
              <a:t>backgrounds.”</a:t>
            </a:r>
          </a:p>
          <a:p>
            <a:pPr lvl="3" indent="0">
              <a:buNone/>
            </a:pPr>
            <a:r>
              <a:rPr lang="en-US" sz="2400" dirty="0" smtClean="0">
                <a:latin typeface="Cambria" panose="02040503050406030204" pitchFamily="18" charset="0"/>
              </a:rPr>
              <a:t>					Frey, 2010 </a:t>
            </a:r>
            <a:endParaRPr lang="en-US" sz="2400" dirty="0"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973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Culturally Responsive Teaching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864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In her 2000 book </a:t>
            </a:r>
            <a:r>
              <a:rPr lang="en-US" sz="2800" i="1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Culturally Responsive Teaching</a:t>
            </a:r>
            <a:r>
              <a:rPr lang="en-US" sz="2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, Geneva Gay, 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defined CRT as teaching that is: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Validating </a:t>
            </a:r>
            <a:r>
              <a:rPr lang="en-US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the values, prior experiences, and cultural </a:t>
            </a:r>
          </a:p>
          <a:p>
            <a:pPr marL="347663" indent="-347663"/>
            <a:r>
              <a:rPr lang="en-US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	</a:t>
            </a:r>
            <a:r>
              <a:rPr lang="en-US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knowledge </a:t>
            </a:r>
            <a:r>
              <a:rPr lang="en-US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of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Comprehensive</a:t>
            </a:r>
            <a:endParaRPr lang="en-US" dirty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Transformative</a:t>
            </a:r>
            <a:endParaRPr lang="en-US" dirty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Emancipatory</a:t>
            </a:r>
            <a:endParaRPr lang="en-US" dirty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3200400" lvl="7" indent="0">
              <a:buNone/>
            </a:pPr>
            <a:r>
              <a:rPr lang="en-US" sz="1600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			</a:t>
            </a:r>
            <a:endParaRPr lang="en-US" sz="2800" dirty="0" smtClean="0">
              <a:latin typeface="Cambria" panose="02040503050406030204" pitchFamily="18" charset="0"/>
            </a:endParaRPr>
          </a:p>
        </p:txBody>
      </p:sp>
      <p:pic>
        <p:nvPicPr>
          <p:cNvPr id="5" name="Picture 5" descr="KS975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3276599"/>
            <a:ext cx="2133600" cy="264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23214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954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Thoughts on Cultural and Linguistic Competency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4102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spcAft>
                <a:spcPct val="65000"/>
              </a:spcAft>
              <a:buFont typeface="Arial" panose="020B0604020202020204" pitchFamily="34" charset="0"/>
              <a:buChar char="•"/>
            </a:pPr>
            <a:r>
              <a:rPr lang="en-US" i="1" dirty="0" smtClean="0">
                <a:latin typeface="Cambria" panose="02040503050406030204" pitchFamily="18" charset="0"/>
              </a:rPr>
              <a:t>Culturally </a:t>
            </a:r>
            <a:r>
              <a:rPr lang="en-US" i="1" dirty="0">
                <a:latin typeface="Cambria" panose="02040503050406030204" pitchFamily="18" charset="0"/>
              </a:rPr>
              <a:t>responsive teaching is a pedagogy that recognizes the importance of including students’ cultural references in all aspects of learning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smtClean="0">
                <a:latin typeface="Cambria" panose="02040503050406030204" pitchFamily="18" charset="0"/>
              </a:rPr>
              <a:t>.</a:t>
            </a:r>
          </a:p>
          <a:p>
            <a:pPr lvl="1" indent="0">
              <a:lnSpc>
                <a:spcPct val="80000"/>
              </a:lnSpc>
              <a:spcAft>
                <a:spcPct val="65000"/>
              </a:spcAft>
              <a:buNone/>
            </a:pPr>
            <a:r>
              <a:rPr lang="en-US" sz="2000" dirty="0">
                <a:latin typeface="Cambria" panose="02040503050406030204" pitchFamily="18" charset="0"/>
              </a:rPr>
              <a:t>	</a:t>
            </a:r>
            <a:r>
              <a:rPr lang="en-US" sz="2000" dirty="0" smtClean="0">
                <a:latin typeface="Cambria" panose="02040503050406030204" pitchFamily="18" charset="0"/>
              </a:rPr>
              <a:t>		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–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Gloria Ladson Billings (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University of Wisconsin)</a:t>
            </a:r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15000"/>
              </a:spcBef>
              <a:spcAft>
                <a:spcPct val="5000"/>
              </a:spcAft>
              <a:buFont typeface="Arial" panose="020B0604020202020204" pitchFamily="34" charset="0"/>
              <a:buChar char="•"/>
            </a:pPr>
            <a:endParaRPr lang="en-US" sz="2800" i="1" dirty="0" smtClean="0">
              <a:latin typeface="Cambria" panose="02040503050406030204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15000"/>
              </a:spcBef>
              <a:spcAft>
                <a:spcPct val="5000"/>
              </a:spcAft>
              <a:buFont typeface="Arial" panose="020B0604020202020204" pitchFamily="34" charset="0"/>
              <a:buChar char="•"/>
            </a:pPr>
            <a:r>
              <a:rPr lang="en-US" i="1" dirty="0" smtClean="0">
                <a:latin typeface="Cambria" panose="02040503050406030204" pitchFamily="18" charset="0"/>
              </a:rPr>
              <a:t>Educators </a:t>
            </a:r>
            <a:r>
              <a:rPr lang="en-US" i="1" dirty="0">
                <a:latin typeface="Cambria" panose="02040503050406030204" pitchFamily="18" charset="0"/>
              </a:rPr>
              <a:t>have a moral and ethical responsibility to help all children reach their potential . . . No child should sit on the margins, feeling either physically or socially isolated from the rewards of learning and educational challenge</a:t>
            </a:r>
            <a:r>
              <a:rPr lang="en-US" dirty="0">
                <a:latin typeface="Cambria" panose="02040503050406030204" pitchFamily="18" charset="0"/>
              </a:rPr>
              <a:t> </a:t>
            </a:r>
            <a:endParaRPr lang="en-US" dirty="0" smtClean="0">
              <a:latin typeface="Cambria" panose="02040503050406030204" pitchFamily="18" charset="0"/>
            </a:endParaRPr>
          </a:p>
          <a:p>
            <a:pPr lvl="1" indent="0">
              <a:spcBef>
                <a:spcPts val="0"/>
              </a:spcBef>
              <a:buNone/>
            </a:pPr>
            <a:r>
              <a:rPr lang="en-US" sz="3200" dirty="0" smtClean="0">
                <a:latin typeface="Cambria" panose="02040503050406030204" pitchFamily="18" charset="0"/>
              </a:rPr>
              <a:t>			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–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Donna Ford (University of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Virginia)</a:t>
            </a:r>
            <a:endParaRPr lang="en-US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7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Thoughts on Cultural and Linguistic Competency (CLC)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5257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T</a:t>
            </a:r>
            <a:r>
              <a:rPr lang="en-US" sz="2800" dirty="0" smtClean="0">
                <a:latin typeface="Cambria" panose="02040503050406030204" pitchFamily="18" charset="0"/>
              </a:rPr>
              <a:t>eachers </a:t>
            </a:r>
            <a:r>
              <a:rPr lang="en-US" sz="2800" dirty="0">
                <a:latin typeface="Cambria" panose="02040503050406030204" pitchFamily="18" charset="0"/>
              </a:rPr>
              <a:t>are culturally responsive when </a:t>
            </a:r>
            <a:r>
              <a:rPr lang="en-US" sz="2800" dirty="0" smtClean="0">
                <a:latin typeface="Cambria" panose="02040503050406030204" pitchFamily="18" charset="0"/>
              </a:rPr>
              <a:t>they: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Hold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all students to high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standards.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Make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learning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challenging.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Engage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all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learners.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Have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an understanding and incorporate students’ various cultural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backgrounds 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Make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connections between classroom and the world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beyond.					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Barnes, 2006</a:t>
            </a:r>
            <a:endParaRPr lang="en-US" sz="16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endParaRPr lang="en-US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21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Thoughts on </a:t>
            </a: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CLC </a:t>
            </a:r>
            <a:r>
              <a:rPr lang="en-US" sz="1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1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5626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2600" i="1" dirty="0" smtClean="0">
                <a:latin typeface="Cambria" panose="02040503050406030204" pitchFamily="18" charset="0"/>
              </a:rPr>
              <a:t>Culturally </a:t>
            </a:r>
            <a:r>
              <a:rPr lang="en-US" sz="2600" i="1" dirty="0">
                <a:latin typeface="Cambria" panose="02040503050406030204" pitchFamily="18" charset="0"/>
              </a:rPr>
              <a:t>responsive teaching reflects democracy at the highest level.  It means doing whatever it takes to ensure that every child is achieving and ever moving towards realizing her or his potential</a:t>
            </a:r>
            <a:r>
              <a:rPr lang="en-US" sz="2600" dirty="0">
                <a:latin typeface="Cambria" panose="02040503050406030204" pitchFamily="18" charset="0"/>
              </a:rPr>
              <a:t> 	</a:t>
            </a:r>
            <a:r>
              <a:rPr lang="en-US" sz="2600" dirty="0" smtClean="0">
                <a:latin typeface="Cambria" panose="02040503050406030204" pitchFamily="18" charset="0"/>
              </a:rPr>
              <a:t>							</a:t>
            </a:r>
            <a:r>
              <a:rPr lang="en-US" sz="2000" dirty="0" smtClean="0">
                <a:latin typeface="Cambria" panose="02040503050406030204" pitchFamily="18" charset="0"/>
              </a:rPr>
              <a:t>– </a:t>
            </a:r>
            <a:r>
              <a:rPr lang="en-US" sz="2000" dirty="0">
                <a:latin typeface="Cambria" panose="02040503050406030204" pitchFamily="18" charset="0"/>
              </a:rPr>
              <a:t>Joyce Taylor Gibson (</a:t>
            </a:r>
            <a:r>
              <a:rPr lang="en-US" sz="2000" dirty="0" smtClean="0">
                <a:latin typeface="Cambria" panose="02040503050406030204" pitchFamily="18" charset="0"/>
              </a:rPr>
              <a:t>University of Massachusetts)</a:t>
            </a:r>
            <a:endParaRPr lang="en-US" sz="2000" dirty="0">
              <a:latin typeface="Cambria" panose="02040503050406030204" pitchFamily="18" charset="0"/>
            </a:endParaRPr>
          </a:p>
          <a:p>
            <a:pPr marL="457200" indent="-457200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sz="1800" i="1" dirty="0" smtClean="0">
              <a:latin typeface="Cambria" panose="02040503050406030204" pitchFamily="18" charset="0"/>
            </a:endParaRPr>
          </a:p>
          <a:p>
            <a:pPr marL="457200" indent="-457200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2600" i="1" dirty="0" smtClean="0">
                <a:latin typeface="Cambria" panose="02040503050406030204" pitchFamily="18" charset="0"/>
              </a:rPr>
              <a:t>Schools </a:t>
            </a:r>
            <a:r>
              <a:rPr lang="en-US" sz="2600" i="1" dirty="0">
                <a:latin typeface="Cambria" panose="02040503050406030204" pitchFamily="18" charset="0"/>
              </a:rPr>
              <a:t>must take a serious look at their curriculum, pedagogy, and hiring practices and all other policies that create a school climate that is either empowering or disempowering . . .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endParaRPr lang="en-US" sz="2600" dirty="0" smtClean="0">
              <a:latin typeface="Cambria" panose="02040503050406030204" pitchFamily="18" charset="0"/>
            </a:endParaRPr>
          </a:p>
          <a:p>
            <a:pPr>
              <a:lnSpc>
                <a:spcPct val="90000"/>
              </a:lnSpc>
              <a:spcAft>
                <a:spcPct val="15000"/>
              </a:spcAft>
            </a:pP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dirty="0" smtClean="0">
                <a:latin typeface="Cambria" panose="02040503050406030204" pitchFamily="18" charset="0"/>
              </a:rPr>
              <a:t>    </a:t>
            </a:r>
            <a:r>
              <a:rPr lang="en-US" sz="2000" dirty="0" smtClean="0">
                <a:latin typeface="Cambria" panose="02040503050406030204" pitchFamily="18" charset="0"/>
              </a:rPr>
              <a:t>–</a:t>
            </a:r>
            <a:r>
              <a:rPr lang="en-US" sz="2000" dirty="0">
                <a:latin typeface="Cambria" panose="02040503050406030204" pitchFamily="18" charset="0"/>
              </a:rPr>
              <a:t>Sonia </a:t>
            </a:r>
            <a:r>
              <a:rPr lang="en-US" sz="2000" dirty="0" err="1">
                <a:latin typeface="Cambria" panose="02040503050406030204" pitchFamily="18" charset="0"/>
              </a:rPr>
              <a:t>Neto</a:t>
            </a:r>
            <a:r>
              <a:rPr lang="en-US" sz="2000" dirty="0">
                <a:latin typeface="Cambria" panose="02040503050406030204" pitchFamily="18" charset="0"/>
              </a:rPr>
              <a:t> (</a:t>
            </a:r>
            <a:r>
              <a:rPr lang="en-US" sz="2000" dirty="0" smtClean="0">
                <a:latin typeface="Cambria" panose="02040503050406030204" pitchFamily="18" charset="0"/>
              </a:rPr>
              <a:t>Association </a:t>
            </a:r>
            <a:r>
              <a:rPr lang="en-US" sz="2000" dirty="0">
                <a:latin typeface="Cambria" panose="02040503050406030204" pitchFamily="18" charset="0"/>
              </a:rPr>
              <a:t>of Independent Schools of South Australia</a:t>
            </a:r>
            <a:r>
              <a:rPr lang="en-US" sz="2000" dirty="0" smtClean="0">
                <a:latin typeface="Cambria" panose="02040503050406030204" pitchFamily="18" charset="0"/>
              </a:rPr>
              <a:t>)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145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Thoughts on </a:t>
            </a: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CLC </a:t>
            </a:r>
            <a:r>
              <a:rPr lang="en-US" sz="1800" dirty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mbria" panose="02040503050406030204" pitchFamily="18" charset="0"/>
              </a:rPr>
              <a:t>Benefits </a:t>
            </a:r>
            <a:r>
              <a:rPr lang="en-US" sz="2800" dirty="0">
                <a:latin typeface="Cambria" panose="02040503050406030204" pitchFamily="18" charset="0"/>
              </a:rPr>
              <a:t>of using culturally responsive teaching methods when compared to classrooms without these </a:t>
            </a:r>
            <a:r>
              <a:rPr lang="en-US" sz="2800" dirty="0" smtClean="0">
                <a:latin typeface="Cambria" panose="02040503050406030204" pitchFamily="18" charset="0"/>
              </a:rPr>
              <a:t>practices: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more positive classroom learning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environment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More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efficient use of class time and human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resources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H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igher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quality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instruction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H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igher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percentage of on-task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students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G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reater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student engagement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				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Burns, et al., 2005</a:t>
            </a:r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9440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Improving Conditions for Learners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Learning is both a cognitive and </a:t>
            </a:r>
            <a:r>
              <a:rPr lang="en-US" sz="2800" b="1" i="1" dirty="0">
                <a:latin typeface="Cambria" panose="02040503050406030204" pitchFamily="18" charset="0"/>
              </a:rPr>
              <a:t>social and emotional </a:t>
            </a:r>
            <a:r>
              <a:rPr lang="en-US" sz="2800" b="1" i="1" dirty="0" smtClean="0">
                <a:latin typeface="Cambria" panose="02040503050406030204" pitchFamily="18" charset="0"/>
              </a:rPr>
              <a:t>process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92D050"/>
                </a:solidFill>
                <a:latin typeface="Cambria" panose="02040503050406030204" pitchFamily="18" charset="0"/>
              </a:rPr>
              <a:t>Relationships</a:t>
            </a:r>
            <a:r>
              <a:rPr lang="en-US" sz="2400" dirty="0">
                <a:latin typeface="Cambria" panose="02040503050406030204" pitchFamily="18" charset="0"/>
              </a:rPr>
              <a:t>,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Relationships</a:t>
            </a:r>
            <a:r>
              <a:rPr lang="en-US" sz="2400" dirty="0">
                <a:latin typeface="Cambria" panose="02040503050406030204" pitchFamily="18" charset="0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Relationships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School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climate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Supports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needed to provide teachers/staff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 and students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Skill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development for both teachers/staff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and students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987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C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ritical Pillars of Conditions for Learning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1816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mbria" panose="02040503050406030204" pitchFamily="18" charset="0"/>
              </a:rPr>
              <a:t>Safety </a:t>
            </a:r>
            <a:r>
              <a:rPr lang="en-US" dirty="0" smtClean="0">
                <a:latin typeface="Cambria" panose="02040503050406030204" pitchFamily="18" charset="0"/>
              </a:rPr>
              <a:t>- Learners </a:t>
            </a:r>
            <a:r>
              <a:rPr lang="en-US" dirty="0">
                <a:latin typeface="Cambria" panose="02040503050406030204" pitchFamily="18" charset="0"/>
              </a:rPr>
              <a:t>must be, and feel, </a:t>
            </a:r>
            <a:r>
              <a:rPr lang="en-US" dirty="0" smtClean="0">
                <a:latin typeface="Cambria" panose="02040503050406030204" pitchFamily="18" charset="0"/>
              </a:rPr>
              <a:t>safe. </a:t>
            </a:r>
            <a:endParaRPr lang="en-US" dirty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mbria" panose="02040503050406030204" pitchFamily="18" charset="0"/>
              </a:rPr>
              <a:t>Support </a:t>
            </a:r>
            <a:r>
              <a:rPr lang="en-US" dirty="0" smtClean="0">
                <a:latin typeface="Cambria" panose="02040503050406030204" pitchFamily="18" charset="0"/>
              </a:rPr>
              <a:t>- Learners </a:t>
            </a:r>
            <a:r>
              <a:rPr lang="en-US" dirty="0">
                <a:latin typeface="Cambria" panose="02040503050406030204" pitchFamily="18" charset="0"/>
              </a:rPr>
              <a:t>must feel connected to teachers and the learning </a:t>
            </a:r>
            <a:r>
              <a:rPr lang="en-US" dirty="0" smtClean="0">
                <a:latin typeface="Cambria" panose="02040503050406030204" pitchFamily="18" charset="0"/>
              </a:rPr>
              <a:t>setting.</a:t>
            </a:r>
            <a:endParaRPr lang="en-US" dirty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mbria" panose="02040503050406030204" pitchFamily="18" charset="0"/>
              </a:rPr>
              <a:t>Social </a:t>
            </a:r>
            <a:r>
              <a:rPr lang="en-US" b="1" dirty="0">
                <a:latin typeface="Cambria" panose="02040503050406030204" pitchFamily="18" charset="0"/>
              </a:rPr>
              <a:t>and Emotional Learning (SEL</a:t>
            </a:r>
            <a:r>
              <a:rPr lang="en-US" b="1" dirty="0" smtClean="0">
                <a:latin typeface="Cambria" panose="02040503050406030204" pitchFamily="18" charset="0"/>
              </a:rPr>
              <a:t>) </a:t>
            </a:r>
            <a:r>
              <a:rPr lang="en-US" dirty="0" smtClean="0">
                <a:latin typeface="Cambria" panose="02040503050406030204" pitchFamily="18" charset="0"/>
              </a:rPr>
              <a:t>- Learners </a:t>
            </a:r>
            <a:r>
              <a:rPr lang="en-US" dirty="0">
                <a:latin typeface="Cambria" panose="02040503050406030204" pitchFamily="18" charset="0"/>
              </a:rPr>
              <a:t>need to learn to manage their emotions and </a:t>
            </a:r>
            <a:r>
              <a:rPr lang="en-US" dirty="0" smtClean="0">
                <a:latin typeface="Cambria" panose="02040503050406030204" pitchFamily="18" charset="0"/>
              </a:rPr>
              <a:t>relationships.</a:t>
            </a:r>
            <a:endParaRPr lang="en-US" dirty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Cambria" panose="02040503050406030204" pitchFamily="18" charset="0"/>
              </a:rPr>
              <a:t>Engagement </a:t>
            </a:r>
            <a:r>
              <a:rPr lang="en-US" b="1" dirty="0">
                <a:latin typeface="Cambria" panose="02040503050406030204" pitchFamily="18" charset="0"/>
              </a:rPr>
              <a:t>and </a:t>
            </a:r>
            <a:r>
              <a:rPr lang="en-US" b="1" dirty="0" smtClean="0">
                <a:latin typeface="Cambria" panose="02040503050406030204" pitchFamily="18" charset="0"/>
              </a:rPr>
              <a:t>Challenge </a:t>
            </a:r>
            <a:r>
              <a:rPr lang="en-US" dirty="0" smtClean="0">
                <a:latin typeface="Cambria" panose="02040503050406030204" pitchFamily="18" charset="0"/>
              </a:rPr>
              <a:t>- Learners need </a:t>
            </a:r>
            <a:r>
              <a:rPr lang="en-US" dirty="0">
                <a:latin typeface="Cambria" panose="02040503050406030204" pitchFamily="18" charset="0"/>
              </a:rPr>
              <a:t>to be actively engaged in learning </a:t>
            </a:r>
            <a:r>
              <a:rPr lang="en-US" dirty="0" smtClean="0">
                <a:latin typeface="Cambria" panose="02040503050406030204" pitchFamily="18" charset="0"/>
              </a:rPr>
              <a:t>endeavors.</a:t>
            </a:r>
            <a:endParaRPr lang="en-US" dirty="0">
              <a:latin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</a:endParaRPr>
          </a:p>
          <a:p>
            <a:pPr algn="r"/>
            <a:r>
              <a:rPr lang="en-US" sz="1800" dirty="0">
                <a:latin typeface="Cambria" panose="02040503050406030204" pitchFamily="18" charset="0"/>
              </a:rPr>
              <a:t>Osher, </a:t>
            </a:r>
            <a:r>
              <a:rPr lang="en-US" sz="1800" dirty="0" err="1">
                <a:latin typeface="Cambria" panose="02040503050406030204" pitchFamily="18" charset="0"/>
              </a:rPr>
              <a:t>Sidana</a:t>
            </a:r>
            <a:r>
              <a:rPr lang="en-US" sz="1800" dirty="0">
                <a:latin typeface="Cambria" panose="02040503050406030204" pitchFamily="18" charset="0"/>
              </a:rPr>
              <a:t>, </a:t>
            </a:r>
            <a:r>
              <a:rPr lang="en-US" sz="1800" dirty="0" smtClean="0">
                <a:latin typeface="Cambria" panose="02040503050406030204" pitchFamily="18" charset="0"/>
              </a:rPr>
              <a:t>and </a:t>
            </a:r>
            <a:r>
              <a:rPr lang="en-US" sz="1800" dirty="0">
                <a:latin typeface="Cambria" panose="02040503050406030204" pitchFamily="18" charset="0"/>
              </a:rPr>
              <a:t>Kelly, 2008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5177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514"/>
            <a:ext cx="9144000" cy="9144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Conditions </a:t>
            </a: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for Learning: CLC in the </a:t>
            </a: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School </a:t>
            </a: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and Classroom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5626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Provide a learning environment </a:t>
            </a:r>
            <a:r>
              <a:rPr lang="en-US" sz="2600" u="sng" dirty="0">
                <a:latin typeface="Cambria" panose="02040503050406030204" pitchFamily="18" charset="0"/>
              </a:rPr>
              <a:t>inclusive of diverse learning needs and </a:t>
            </a:r>
            <a:r>
              <a:rPr lang="en-US" sz="2600" u="sng" dirty="0" smtClean="0">
                <a:latin typeface="Cambria" panose="02040503050406030204" pitchFamily="18" charset="0"/>
              </a:rPr>
              <a:t>styles.</a:t>
            </a:r>
            <a:endParaRPr lang="en-US" sz="2600" u="sng" dirty="0">
              <a:latin typeface="Cambria" panose="02040503050406030204" pitchFamily="18" charset="0"/>
            </a:endParaRPr>
          </a:p>
          <a:p>
            <a:pPr marL="457200" indent="-457200">
              <a:spcAft>
                <a:spcPct val="25000"/>
              </a:spcAft>
              <a:buFont typeface="Arial" panose="020B0604020202020204" pitchFamily="34" charset="0"/>
              <a:buChar char="•"/>
            </a:pPr>
            <a:endParaRPr lang="en-US" sz="2600" dirty="0" smtClean="0">
              <a:latin typeface="Cambria" panose="02040503050406030204" pitchFamily="18" charset="0"/>
            </a:endParaRPr>
          </a:p>
          <a:p>
            <a:pPr marL="457200" indent="-457200"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ambria" panose="02040503050406030204" pitchFamily="18" charset="0"/>
              </a:rPr>
              <a:t>Provide </a:t>
            </a:r>
            <a:r>
              <a:rPr lang="en-US" sz="2600" dirty="0">
                <a:latin typeface="Cambria" panose="02040503050406030204" pitchFamily="18" charset="0"/>
              </a:rPr>
              <a:t>an environment </a:t>
            </a:r>
            <a:r>
              <a:rPr lang="en-US" sz="2600" u="sng" dirty="0">
                <a:latin typeface="Cambria" panose="02040503050406030204" pitchFamily="18" charset="0"/>
              </a:rPr>
              <a:t>free from prejudice and </a:t>
            </a:r>
            <a:r>
              <a:rPr lang="en-US" sz="2600" u="sng" dirty="0" smtClean="0">
                <a:latin typeface="Cambria" panose="02040503050406030204" pitchFamily="18" charset="0"/>
              </a:rPr>
              <a:t>stereotyping.</a:t>
            </a:r>
            <a:endParaRPr lang="en-US" sz="2600" u="sng" dirty="0">
              <a:latin typeface="Cambria" panose="02040503050406030204" pitchFamily="18" charset="0"/>
            </a:endParaRPr>
          </a:p>
          <a:p>
            <a:pPr marL="457200" indent="-457200">
              <a:spcAft>
                <a:spcPct val="25000"/>
              </a:spcAft>
              <a:buFont typeface="Arial" panose="020B0604020202020204" pitchFamily="34" charset="0"/>
              <a:buChar char="•"/>
            </a:pPr>
            <a:endParaRPr lang="en-US" sz="2600" u="sng" dirty="0" smtClean="0">
              <a:latin typeface="Cambria" panose="02040503050406030204" pitchFamily="18" charset="0"/>
            </a:endParaRPr>
          </a:p>
          <a:p>
            <a:pPr marL="457200" indent="-457200"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u="sng" dirty="0" smtClean="0">
                <a:latin typeface="Cambria" panose="02040503050406030204" pitchFamily="18" charset="0"/>
              </a:rPr>
              <a:t>Involve </a:t>
            </a:r>
            <a:r>
              <a:rPr lang="en-US" sz="2600" u="sng" dirty="0">
                <a:latin typeface="Cambria" panose="02040503050406030204" pitchFamily="18" charset="0"/>
              </a:rPr>
              <a:t>parents</a:t>
            </a:r>
            <a:r>
              <a:rPr lang="en-US" sz="2600" dirty="0">
                <a:latin typeface="Cambria" panose="02040503050406030204" pitchFamily="18" charset="0"/>
              </a:rPr>
              <a:t> and other individuals/groups from the wider community into the life of the </a:t>
            </a:r>
            <a:r>
              <a:rPr lang="en-US" sz="2600" dirty="0" smtClean="0">
                <a:latin typeface="Cambria" panose="02040503050406030204" pitchFamily="18" charset="0"/>
              </a:rPr>
              <a:t>school.</a:t>
            </a:r>
            <a:endParaRPr lang="en-US" sz="2600" dirty="0">
              <a:latin typeface="Cambria" panose="02040503050406030204" pitchFamily="18" charset="0"/>
            </a:endParaRPr>
          </a:p>
          <a:p>
            <a:pPr marL="457200" indent="-457200">
              <a:spcAft>
                <a:spcPct val="25000"/>
              </a:spcAft>
              <a:buFont typeface="Arial" panose="020B0604020202020204" pitchFamily="34" charset="0"/>
              <a:buChar char="•"/>
            </a:pPr>
            <a:endParaRPr lang="en-US" sz="2600" dirty="0" smtClean="0">
              <a:latin typeface="Cambria" panose="02040503050406030204" pitchFamily="18" charset="0"/>
            </a:endParaRPr>
          </a:p>
          <a:p>
            <a:pPr marL="457200" indent="-457200"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ambria" panose="02040503050406030204" pitchFamily="18" charset="0"/>
              </a:rPr>
              <a:t>Ensure </a:t>
            </a:r>
            <a:r>
              <a:rPr lang="en-US" sz="2600" dirty="0">
                <a:latin typeface="Cambria" panose="02040503050406030204" pitchFamily="18" charset="0"/>
              </a:rPr>
              <a:t>school policy reflects a commitment to supporting a </a:t>
            </a:r>
            <a:r>
              <a:rPr lang="en-US" sz="2600" u="sng" dirty="0">
                <a:latin typeface="Cambria" panose="02040503050406030204" pitchFamily="18" charset="0"/>
              </a:rPr>
              <a:t>culturally inclusive curriculum</a:t>
            </a:r>
            <a:r>
              <a:rPr lang="en-US" sz="2600" dirty="0">
                <a:latin typeface="Cambria" panose="02040503050406030204" pitchFamily="18" charset="0"/>
              </a:rPr>
              <a:t> and that </a:t>
            </a:r>
            <a:r>
              <a:rPr lang="en-US" sz="2600" dirty="0" smtClean="0">
                <a:latin typeface="Cambria" panose="02040503050406030204" pitchFamily="18" charset="0"/>
              </a:rPr>
              <a:t>its’ </a:t>
            </a:r>
            <a:r>
              <a:rPr lang="en-US" sz="2600" dirty="0">
                <a:latin typeface="Cambria" panose="02040503050406030204" pitchFamily="18" charset="0"/>
              </a:rPr>
              <a:t>implementation is formally </a:t>
            </a:r>
            <a:r>
              <a:rPr lang="en-US" sz="2600" dirty="0" smtClean="0">
                <a:latin typeface="Cambria" panose="02040503050406030204" pitchFamily="18" charset="0"/>
              </a:rPr>
              <a:t>monitored.</a:t>
            </a:r>
            <a:endParaRPr lang="en-US" sz="2600" dirty="0">
              <a:latin typeface="Cambria" panose="02040503050406030204" pitchFamily="18" charset="0"/>
            </a:endParaRPr>
          </a:p>
          <a:p>
            <a:pPr marL="3657600" lvl="8" indent="0">
              <a:spcAft>
                <a:spcPct val="25000"/>
              </a:spcAft>
              <a:buNone/>
            </a:pPr>
            <a:r>
              <a:rPr lang="en-US" sz="1900" dirty="0" smtClean="0">
                <a:latin typeface="Cambria" panose="02040503050406030204" pitchFamily="18" charset="0"/>
              </a:rPr>
              <a:t>		Willis-Darpoh</a:t>
            </a:r>
            <a:r>
              <a:rPr lang="en-US" sz="1900" dirty="0">
                <a:latin typeface="Cambria" panose="02040503050406030204" pitchFamily="18" charset="0"/>
              </a:rPr>
              <a:t>, 2013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343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C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ulturally Responsive Practices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486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Involving all students in the construction of </a:t>
            </a:r>
            <a:r>
              <a:rPr lang="en-US" sz="2800" dirty="0" smtClean="0">
                <a:latin typeface="Cambria" panose="02040503050406030204" pitchFamily="18" charset="0"/>
              </a:rPr>
              <a:t>knowledge: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Inquiry projects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Having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students working collaboratively in small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groups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of mixed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ability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Authentic dialogues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Having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students assume increasing responsibility for their learning</a:t>
            </a:r>
          </a:p>
          <a:p>
            <a:pPr marL="3657600" lvl="8" indent="0">
              <a:buNone/>
            </a:pPr>
            <a:r>
              <a:rPr lang="en-US" sz="1800" dirty="0" smtClean="0">
                <a:latin typeface="Cambria" panose="02040503050406030204" pitchFamily="18" charset="0"/>
              </a:rPr>
              <a:t>		</a:t>
            </a:r>
            <a:r>
              <a:rPr lang="en-US" sz="1800" dirty="0" err="1" smtClean="0">
                <a:latin typeface="Cambria" panose="02040503050406030204" pitchFamily="18" charset="0"/>
              </a:rPr>
              <a:t>Villegos</a:t>
            </a:r>
            <a:r>
              <a:rPr lang="en-US" sz="1800" dirty="0" smtClean="0">
                <a:latin typeface="Cambria" panose="02040503050406030204" pitchFamily="18" charset="0"/>
              </a:rPr>
              <a:t> </a:t>
            </a:r>
            <a:r>
              <a:rPr lang="en-US" sz="1800" dirty="0">
                <a:latin typeface="Cambria" panose="02040503050406030204" pitchFamily="18" charset="0"/>
              </a:rPr>
              <a:t>&amp; </a:t>
            </a:r>
            <a:r>
              <a:rPr lang="en-US" sz="1800" dirty="0" smtClean="0">
                <a:latin typeface="Cambria" panose="02040503050406030204" pitchFamily="18" charset="0"/>
              </a:rPr>
              <a:t>Lucas, </a:t>
            </a:r>
            <a:r>
              <a:rPr lang="en-US" sz="1800" dirty="0">
                <a:latin typeface="Cambria" panose="02040503050406030204" pitchFamily="18" charset="0"/>
              </a:rPr>
              <a:t>2003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023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Culturally Responsive 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Practices </a:t>
            </a:r>
            <a:r>
              <a:rPr lang="en-US" sz="2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Building on students’ personal and cultural strengths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Helping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students access prior knowledge and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beliefs.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Building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on students’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interests.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Building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on students’ linguistic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resources.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Using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examples and analogies from students’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lives.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endParaRPr lang="en-US" sz="1800" dirty="0" smtClean="0"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r>
              <a:rPr lang="en-US" sz="1800" dirty="0">
                <a:latin typeface="Cambria" panose="02040503050406030204" pitchFamily="18" charset="0"/>
              </a:rPr>
              <a:t>	</a:t>
            </a:r>
            <a:r>
              <a:rPr lang="en-US" sz="1800" dirty="0" smtClean="0">
                <a:latin typeface="Cambria" panose="02040503050406030204" pitchFamily="18" charset="0"/>
              </a:rPr>
              <a:t>	</a:t>
            </a:r>
            <a:r>
              <a:rPr lang="en-US" sz="1800" dirty="0" err="1" smtClean="0">
                <a:latin typeface="Cambria" panose="02040503050406030204" pitchFamily="18" charset="0"/>
              </a:rPr>
              <a:t>Villegos</a:t>
            </a:r>
            <a:r>
              <a:rPr lang="en-US" sz="1800" dirty="0" smtClean="0">
                <a:latin typeface="Cambria" panose="02040503050406030204" pitchFamily="18" charset="0"/>
              </a:rPr>
              <a:t> </a:t>
            </a:r>
            <a:r>
              <a:rPr lang="en-US" sz="1800" dirty="0">
                <a:latin typeface="Cambria" panose="02040503050406030204" pitchFamily="18" charset="0"/>
              </a:rPr>
              <a:t>&amp; </a:t>
            </a:r>
            <a:r>
              <a:rPr lang="en-US" sz="1800" dirty="0" smtClean="0">
                <a:latin typeface="Cambria" panose="02040503050406030204" pitchFamily="18" charset="0"/>
              </a:rPr>
              <a:t>Lucas, </a:t>
            </a:r>
            <a:r>
              <a:rPr lang="en-US" sz="1800" dirty="0">
                <a:latin typeface="Cambria" panose="02040503050406030204" pitchFamily="18" charset="0"/>
              </a:rPr>
              <a:t>2003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1576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Culturally Responsive Practices 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mbria" panose="02040503050406030204" pitchFamily="18" charset="0"/>
              </a:rPr>
              <a:t>Building on students’ personal and cultural strengths </a:t>
            </a:r>
            <a:r>
              <a:rPr lang="en-US" sz="2000" dirty="0">
                <a:latin typeface="Cambria" panose="02040503050406030204" pitchFamily="18" charset="0"/>
              </a:rPr>
              <a:t>(</a:t>
            </a:r>
            <a:r>
              <a:rPr lang="en-US" sz="2000" dirty="0" smtClean="0">
                <a:latin typeface="Cambria" panose="02040503050406030204" pitchFamily="18" charset="0"/>
              </a:rPr>
              <a:t>continued)</a:t>
            </a:r>
          </a:p>
          <a:p>
            <a:pPr marL="1200150" lvl="1" indent="-457200"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Using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appropriate instructional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materials.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Tapping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community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resources.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Creating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different paths to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learning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by using varied instructional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activities.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	</a:t>
            </a:r>
          </a:p>
          <a:p>
            <a:pPr marL="3657600" lvl="8" indent="0">
              <a:buNone/>
            </a:pPr>
            <a:r>
              <a:rPr lang="en-US" sz="2400" dirty="0" smtClean="0">
                <a:latin typeface="Cambria" panose="02040503050406030204" pitchFamily="18" charset="0"/>
              </a:rPr>
              <a:t>		</a:t>
            </a:r>
            <a:r>
              <a:rPr lang="en-US" sz="1800" dirty="0" err="1" smtClean="0">
                <a:latin typeface="Cambria" panose="02040503050406030204" pitchFamily="18" charset="0"/>
              </a:rPr>
              <a:t>Villegos</a:t>
            </a:r>
            <a:r>
              <a:rPr lang="en-US" sz="1800" dirty="0" smtClean="0">
                <a:latin typeface="Cambria" panose="02040503050406030204" pitchFamily="18" charset="0"/>
              </a:rPr>
              <a:t> </a:t>
            </a:r>
            <a:r>
              <a:rPr lang="en-US" sz="1800" dirty="0">
                <a:latin typeface="Cambria" panose="02040503050406030204" pitchFamily="18" charset="0"/>
              </a:rPr>
              <a:t>&amp; </a:t>
            </a:r>
            <a:r>
              <a:rPr lang="en-US" sz="1800" dirty="0" smtClean="0">
                <a:latin typeface="Cambria" panose="02040503050406030204" pitchFamily="18" charset="0"/>
              </a:rPr>
              <a:t>Lucas, </a:t>
            </a:r>
            <a:r>
              <a:rPr lang="en-US" sz="1800" dirty="0">
                <a:latin typeface="Cambria" panose="02040503050406030204" pitchFamily="18" charset="0"/>
              </a:rPr>
              <a:t>2003</a:t>
            </a:r>
          </a:p>
          <a:p>
            <a:pPr lvl="8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5777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Culturally Responsive Practices 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1816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Helping students examine the curriculum from multiple </a:t>
            </a:r>
            <a:r>
              <a:rPr lang="en-US" sz="2800" dirty="0" smtClean="0">
                <a:latin typeface="Cambria" panose="02040503050406030204" pitchFamily="18" charset="0"/>
              </a:rPr>
              <a:t>perspectives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Review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the curriculum to see if it contains multiple perspectives and is relevant to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youth.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Review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curriculum resources to see if they provide multiple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perspectives.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Review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teaching to see if it includes different cultural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perspectives. 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r>
              <a:rPr lang="en-US" dirty="0" smtClean="0">
                <a:latin typeface="Cambria" panose="02040503050406030204" pitchFamily="18" charset="0"/>
              </a:rPr>
              <a:t>		</a:t>
            </a:r>
            <a:r>
              <a:rPr lang="en-US" sz="1800" dirty="0" err="1" smtClean="0">
                <a:latin typeface="Cambria" panose="02040503050406030204" pitchFamily="18" charset="0"/>
              </a:rPr>
              <a:t>Villegos</a:t>
            </a:r>
            <a:r>
              <a:rPr lang="en-US" sz="1800" dirty="0" smtClean="0">
                <a:latin typeface="Cambria" panose="02040503050406030204" pitchFamily="18" charset="0"/>
              </a:rPr>
              <a:t> </a:t>
            </a:r>
            <a:r>
              <a:rPr lang="en-US" sz="1800" dirty="0">
                <a:latin typeface="Cambria" panose="02040503050406030204" pitchFamily="18" charset="0"/>
              </a:rPr>
              <a:t>&amp; </a:t>
            </a:r>
            <a:r>
              <a:rPr lang="en-US" sz="1800" dirty="0" smtClean="0">
                <a:latin typeface="Cambria" panose="02040503050406030204" pitchFamily="18" charset="0"/>
              </a:rPr>
              <a:t>Lucas, </a:t>
            </a:r>
            <a:r>
              <a:rPr lang="en-US" sz="1800" dirty="0">
                <a:latin typeface="Cambria" panose="02040503050406030204" pitchFamily="18" charset="0"/>
              </a:rPr>
              <a:t>2003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291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Culturally Responsive Practices 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mbria" panose="02040503050406030204" pitchFamily="18" charset="0"/>
              </a:rPr>
              <a:t>Using varied assessment practices that promote </a:t>
            </a:r>
            <a:r>
              <a:rPr lang="en-US" sz="2800" dirty="0" smtClean="0">
                <a:latin typeface="Cambria" panose="02040503050406030204" pitchFamily="18" charset="0"/>
              </a:rPr>
              <a:t>learning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Use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authentic assessments that take advantage of cultural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differences.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Include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such assessments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as:</a:t>
            </a:r>
          </a:p>
          <a:p>
            <a:pPr marL="1485900" lvl="2" indent="-342900"/>
            <a:r>
              <a:rPr lang="en-US" dirty="0" smtClean="0">
                <a:latin typeface="Cambria" panose="02040503050406030204" pitchFamily="18" charset="0"/>
              </a:rPr>
              <a:t>Exhibits </a:t>
            </a:r>
            <a:r>
              <a:rPr lang="en-US" dirty="0">
                <a:latin typeface="Cambria" panose="02040503050406030204" pitchFamily="18" charset="0"/>
              </a:rPr>
              <a:t>or </a:t>
            </a:r>
            <a:r>
              <a:rPr lang="en-US" dirty="0" smtClean="0">
                <a:latin typeface="Cambria" panose="02040503050406030204" pitchFamily="18" charset="0"/>
              </a:rPr>
              <a:t>portfolios.</a:t>
            </a:r>
          </a:p>
          <a:p>
            <a:pPr marL="1485900" lvl="2" indent="-342900"/>
            <a:r>
              <a:rPr lang="en-US" dirty="0" smtClean="0">
                <a:latin typeface="Cambria" panose="02040503050406030204" pitchFamily="18" charset="0"/>
              </a:rPr>
              <a:t>Oral presentations.</a:t>
            </a:r>
          </a:p>
          <a:p>
            <a:pPr marL="1485900" lvl="2" indent="-342900"/>
            <a:r>
              <a:rPr lang="en-US" dirty="0" smtClean="0">
                <a:latin typeface="Cambria" panose="02040503050406030204" pitchFamily="18" charset="0"/>
              </a:rPr>
              <a:t>Debates.  </a:t>
            </a:r>
            <a:endParaRPr lang="en-US" dirty="0"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r>
              <a:rPr lang="en-US" dirty="0" smtClean="0"/>
              <a:t>		</a:t>
            </a:r>
            <a:r>
              <a:rPr lang="en-US" sz="1800" dirty="0" err="1" smtClean="0">
                <a:latin typeface="Cambria" panose="02040503050406030204" pitchFamily="18" charset="0"/>
              </a:rPr>
              <a:t>Villegos</a:t>
            </a:r>
            <a:r>
              <a:rPr lang="en-US" sz="1800" dirty="0" smtClean="0">
                <a:latin typeface="Cambria" panose="02040503050406030204" pitchFamily="18" charset="0"/>
              </a:rPr>
              <a:t> </a:t>
            </a:r>
            <a:r>
              <a:rPr lang="en-US" sz="1800" dirty="0">
                <a:latin typeface="Cambria" panose="02040503050406030204" pitchFamily="18" charset="0"/>
              </a:rPr>
              <a:t>&amp; </a:t>
            </a:r>
            <a:r>
              <a:rPr lang="en-US" sz="1800" dirty="0" smtClean="0">
                <a:latin typeface="Cambria" panose="02040503050406030204" pitchFamily="18" charset="0"/>
              </a:rPr>
              <a:t>Lucas, 2003</a:t>
            </a:r>
            <a:endParaRPr lang="en-US" sz="18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8987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Culturally Responsive 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Practices 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4102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Making the culture of the classroom inclusive of all </a:t>
            </a:r>
            <a:r>
              <a:rPr lang="en-US" sz="2800" dirty="0" smtClean="0">
                <a:latin typeface="Cambria" panose="02040503050406030204" pitchFamily="18" charset="0"/>
              </a:rPr>
              <a:t>students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Reflect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on teaching experiences to determine what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works.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Don’t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automatically misinterpret cultural differences as misbehaviors (e.g., explain speaking out and turn-taking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rules).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Set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and provide clear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expectations.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Provide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meaningful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feedback.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r>
              <a:rPr lang="en-US" dirty="0" smtClean="0">
                <a:latin typeface="Cambria" panose="02040503050406030204" pitchFamily="18" charset="0"/>
              </a:rPr>
              <a:t>		</a:t>
            </a:r>
            <a:r>
              <a:rPr lang="en-US" sz="1800" dirty="0" err="1" smtClean="0">
                <a:latin typeface="Cambria" panose="02040503050406030204" pitchFamily="18" charset="0"/>
              </a:rPr>
              <a:t>Villegos</a:t>
            </a:r>
            <a:r>
              <a:rPr lang="en-US" sz="1800" dirty="0" smtClean="0">
                <a:latin typeface="Cambria" panose="02040503050406030204" pitchFamily="18" charset="0"/>
              </a:rPr>
              <a:t> </a:t>
            </a:r>
            <a:r>
              <a:rPr lang="en-US" sz="1800" dirty="0">
                <a:latin typeface="Cambria" panose="02040503050406030204" pitchFamily="18" charset="0"/>
              </a:rPr>
              <a:t>&amp; </a:t>
            </a:r>
            <a:r>
              <a:rPr lang="en-US" sz="1800" dirty="0" smtClean="0">
                <a:latin typeface="Cambria" panose="02040503050406030204" pitchFamily="18" charset="0"/>
              </a:rPr>
              <a:t>Lucas, </a:t>
            </a:r>
            <a:r>
              <a:rPr lang="en-US" sz="1800" dirty="0">
                <a:latin typeface="Cambria" panose="02040503050406030204" pitchFamily="18" charset="0"/>
              </a:rPr>
              <a:t>2003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7637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657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Conditions for Learning</a:t>
            </a: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: Strategies </a:t>
            </a: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for Teaching Students of Color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mbria" panose="02040503050406030204" pitchFamily="18" charset="0"/>
              </a:rPr>
              <a:t>Teachers and school staff </a:t>
            </a:r>
            <a:r>
              <a:rPr lang="en-US" sz="2800" dirty="0" smtClean="0">
                <a:latin typeface="Cambria" panose="02040503050406030204" pitchFamily="18" charset="0"/>
              </a:rPr>
              <a:t>can:</a:t>
            </a:r>
          </a:p>
          <a:p>
            <a:pPr>
              <a:lnSpc>
                <a:spcPct val="80000"/>
              </a:lnSpc>
            </a:pPr>
            <a:endParaRPr lang="en-US" sz="2800" dirty="0" smtClean="0"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Learn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things about the students, individually and collectively, including 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</a:rPr>
              <a:t>cultural and individual life </a:t>
            </a:r>
            <a:r>
              <a:rPr lang="en-US" sz="2400" u="sng" dirty="0" smtClean="0">
                <a:solidFill>
                  <a:schemeClr val="tx1"/>
                </a:solidFill>
                <a:latin typeface="Cambria" panose="02040503050406030204" pitchFamily="18" charset="0"/>
              </a:rPr>
              <a:t>circumstances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Provide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 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</a:rPr>
              <a:t>structured, but flexible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learning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environment.</a:t>
            </a: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Make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education 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</a:rPr>
              <a:t>relevant and </a:t>
            </a:r>
            <a:r>
              <a:rPr lang="en-US" sz="2400" u="sng" dirty="0" smtClean="0">
                <a:solidFill>
                  <a:schemeClr val="tx1"/>
                </a:solidFill>
                <a:latin typeface="Cambria" panose="02040503050406030204" pitchFamily="18" charset="0"/>
              </a:rPr>
              <a:t>useful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Develop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an awareness of the 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</a:rPr>
              <a:t>impact of culture on </a:t>
            </a:r>
            <a:r>
              <a:rPr lang="en-US" sz="2400" u="sng" dirty="0" smtClean="0">
                <a:solidFill>
                  <a:schemeClr val="tx1"/>
                </a:solidFill>
                <a:latin typeface="Cambria" panose="02040503050406030204" pitchFamily="18" charset="0"/>
              </a:rPr>
              <a:t>learning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Help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students succeed 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</a:rPr>
              <a:t>without losing their cultural </a:t>
            </a:r>
            <a:r>
              <a:rPr lang="en-US" sz="2400" u="sng" dirty="0" smtClean="0">
                <a:solidFill>
                  <a:schemeClr val="tx1"/>
                </a:solidFill>
                <a:latin typeface="Cambria" panose="02040503050406030204" pitchFamily="18" charset="0"/>
              </a:rPr>
              <a:t>identity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657600" lvl="8" indent="0">
              <a:lnSpc>
                <a:spcPct val="80000"/>
              </a:lnSpc>
              <a:spcBef>
                <a:spcPct val="35000"/>
              </a:spcBef>
              <a:buNone/>
            </a:pPr>
            <a:r>
              <a:rPr lang="en-US" sz="1800" dirty="0" smtClean="0">
                <a:latin typeface="Cambria" panose="02040503050406030204" pitchFamily="18" charset="0"/>
              </a:rPr>
              <a:t>		Willis-Darpoh</a:t>
            </a:r>
            <a:r>
              <a:rPr lang="en-US" sz="1800" dirty="0">
                <a:latin typeface="Cambria" panose="02040503050406030204" pitchFamily="18" charset="0"/>
              </a:rPr>
              <a:t>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1563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Conditions for Learning: Strategies for Teaching Students of Color 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>
                <a:latin typeface="Cambria" panose="02040503050406030204" pitchFamily="18" charset="0"/>
              </a:rPr>
              <a:t>Teachers </a:t>
            </a:r>
            <a:r>
              <a:rPr lang="en-US" sz="2800" dirty="0">
                <a:latin typeface="Cambria" panose="02040503050406030204" pitchFamily="18" charset="0"/>
              </a:rPr>
              <a:t>and school staff </a:t>
            </a:r>
            <a:r>
              <a:rPr lang="en-US" sz="2800" dirty="0" smtClean="0">
                <a:latin typeface="Cambria" panose="02040503050406030204" pitchFamily="18" charset="0"/>
              </a:rPr>
              <a:t>can:</a:t>
            </a:r>
          </a:p>
          <a:p>
            <a:pPr marL="1200150" lvl="1" indent="-45720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Respect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cultural differences and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understand that these 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</a:rPr>
              <a:t>differences are not </a:t>
            </a:r>
            <a:r>
              <a:rPr lang="en-US" sz="2400" u="sng" dirty="0" smtClean="0">
                <a:solidFill>
                  <a:schemeClr val="tx1"/>
                </a:solidFill>
                <a:latin typeface="Cambria" panose="02040503050406030204" pitchFamily="18" charset="0"/>
              </a:rPr>
              <a:t>deficits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 marL="120015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Provide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hands-on, activity-based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instruction.</a:t>
            </a:r>
          </a:p>
          <a:p>
            <a:pPr marL="120015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Recognize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efforts as well as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accomplishments.</a:t>
            </a:r>
          </a:p>
          <a:p>
            <a:pPr marL="120015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Use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alternative testing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methods.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3657600" lvl="8" indent="0">
              <a:lnSpc>
                <a:spcPct val="90000"/>
              </a:lnSpc>
              <a:buNone/>
            </a:pPr>
            <a:r>
              <a:rPr lang="en-US" dirty="0" smtClean="0">
                <a:latin typeface="Cambria" panose="02040503050406030204" pitchFamily="18" charset="0"/>
              </a:rPr>
              <a:t>		</a:t>
            </a:r>
          </a:p>
          <a:p>
            <a:pPr marL="3657600" lvl="8" indent="0">
              <a:lnSpc>
                <a:spcPct val="90000"/>
              </a:lnSpc>
              <a:buNone/>
            </a:pPr>
            <a:r>
              <a:rPr lang="en-US" sz="1800" dirty="0">
                <a:latin typeface="Cambria" panose="02040503050406030204" pitchFamily="18" charset="0"/>
              </a:rPr>
              <a:t>	</a:t>
            </a:r>
            <a:r>
              <a:rPr lang="en-US" sz="1800" dirty="0" smtClean="0">
                <a:latin typeface="Cambria" panose="02040503050406030204" pitchFamily="18" charset="0"/>
              </a:rPr>
              <a:t>	Willis-Darpoh</a:t>
            </a:r>
            <a:r>
              <a:rPr lang="en-US" sz="1800" dirty="0">
                <a:latin typeface="Cambria" panose="02040503050406030204" pitchFamily="18" charset="0"/>
              </a:rPr>
              <a:t>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4709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6286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Educators Honored for Excellence in Culturally Responsive Teaching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Silvestre Arcos—New </a:t>
            </a:r>
            <a:r>
              <a:rPr lang="en-US" sz="2800" dirty="0" smtClean="0">
                <a:latin typeface="Cambria" panose="02040503050406030204" pitchFamily="18" charset="0"/>
              </a:rPr>
              <a:t>York—Middle School –cross cultural learning</a:t>
            </a: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Sonia </a:t>
            </a:r>
            <a:r>
              <a:rPr lang="en-US" sz="2800" dirty="0" err="1" smtClean="0">
                <a:latin typeface="Cambria" panose="02040503050406030204" pitchFamily="18" charset="0"/>
              </a:rPr>
              <a:t>Galaviz</a:t>
            </a:r>
            <a:r>
              <a:rPr lang="en-US" sz="2800" dirty="0" smtClean="0">
                <a:latin typeface="Cambria" panose="02040503050406030204" pitchFamily="18" charset="0"/>
              </a:rPr>
              <a:t>—Idaho—Upper Elementary—authentic </a:t>
            </a:r>
            <a:r>
              <a:rPr lang="en-US" sz="2800" dirty="0">
                <a:latin typeface="Cambria" panose="02040503050406030204" pitchFamily="18" charset="0"/>
              </a:rPr>
              <a:t>materials and experiences, family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Kathy </a:t>
            </a:r>
            <a:r>
              <a:rPr lang="en-US" sz="2800" dirty="0" err="1" smtClean="0">
                <a:latin typeface="Cambria" panose="02040503050406030204" pitchFamily="18" charset="0"/>
              </a:rPr>
              <a:t>Lacroiz</a:t>
            </a:r>
            <a:r>
              <a:rPr lang="en-US" sz="2800" dirty="0" smtClean="0">
                <a:latin typeface="Cambria" panose="02040503050406030204" pitchFamily="18" charset="0"/>
              </a:rPr>
              <a:t>—Michigan—Elementary—equity team</a:t>
            </a:r>
            <a:endParaRPr lang="en-US" sz="2800" dirty="0"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r>
              <a:rPr lang="en-US" sz="1800" dirty="0">
                <a:latin typeface="Cambria" panose="02040503050406030204" pitchFamily="18" charset="0"/>
              </a:rPr>
              <a:t>Education Week: TEACHER Teaching Tolerance,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3402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z="3000" dirty="0">
                <a:solidFill>
                  <a:schemeClr val="bg1"/>
                </a:solidFill>
                <a:latin typeface="Cambria" panose="02040503050406030204" pitchFamily="18" charset="0"/>
              </a:rPr>
              <a:t>Educators Honored for Excellence in Culturally Responsive Teaching 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Amber </a:t>
            </a:r>
            <a:r>
              <a:rPr lang="en-US" sz="2800" dirty="0" err="1" smtClean="0">
                <a:latin typeface="Cambria" panose="02040503050406030204" pitchFamily="18" charset="0"/>
              </a:rPr>
              <a:t>Makaiau</a:t>
            </a:r>
            <a:r>
              <a:rPr lang="en-US" sz="2800" dirty="0" smtClean="0">
                <a:latin typeface="Cambria" panose="02040503050406030204" pitchFamily="18" charset="0"/>
              </a:rPr>
              <a:t>—Hawaii—High School—course </a:t>
            </a:r>
            <a:r>
              <a:rPr lang="en-US" sz="2800" dirty="0">
                <a:latin typeface="Cambria" panose="02040503050406030204" pitchFamily="18" charset="0"/>
              </a:rPr>
              <a:t>on ethnic studies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Tracy Oliver-Gray—Maryland—High </a:t>
            </a:r>
            <a:r>
              <a:rPr lang="en-US" sz="2800" dirty="0" smtClean="0">
                <a:latin typeface="Cambria" panose="02040503050406030204" pitchFamily="18" charset="0"/>
              </a:rPr>
              <a:t>School—intentional teaching </a:t>
            </a:r>
            <a:r>
              <a:rPr lang="en-US" sz="2800" dirty="0">
                <a:latin typeface="Cambria" panose="02040503050406030204" pitchFamily="18" charset="0"/>
              </a:rPr>
              <a:t>and  </a:t>
            </a:r>
            <a:r>
              <a:rPr lang="en-US" sz="2800" dirty="0" smtClean="0">
                <a:latin typeface="Cambria" panose="02040503050406030204" pitchFamily="18" charset="0"/>
              </a:rPr>
              <a:t>student voice </a:t>
            </a:r>
            <a:endParaRPr lang="en-US" sz="2800" dirty="0">
              <a:latin typeface="Cambria" panose="02040503050406030204" pitchFamily="18" charset="0"/>
            </a:endParaRPr>
          </a:p>
          <a:p>
            <a:pPr marL="3657600" lvl="8" indent="0">
              <a:buNone/>
            </a:pPr>
            <a:r>
              <a:rPr lang="en-US" dirty="0" smtClean="0">
                <a:latin typeface="Cambria" panose="02040503050406030204" pitchFamily="18" charset="0"/>
              </a:rPr>
              <a:t>	</a:t>
            </a:r>
          </a:p>
          <a:p>
            <a:pPr marL="3657600" lvl="8" indent="0">
              <a:buNone/>
            </a:pPr>
            <a:r>
              <a:rPr lang="en-US" sz="1800" dirty="0">
                <a:latin typeface="Cambria" panose="02040503050406030204" pitchFamily="18" charset="0"/>
              </a:rPr>
              <a:t>	</a:t>
            </a:r>
            <a:r>
              <a:rPr lang="en-US" sz="1800" dirty="0" smtClean="0">
                <a:latin typeface="Cambria" panose="02040503050406030204" pitchFamily="18" charset="0"/>
              </a:rPr>
              <a:t>Education </a:t>
            </a:r>
            <a:r>
              <a:rPr lang="en-US" sz="1800" dirty="0">
                <a:latin typeface="Cambria" panose="02040503050406030204" pitchFamily="18" charset="0"/>
              </a:rPr>
              <a:t>Week: TEACHER </a:t>
            </a:r>
            <a:r>
              <a:rPr lang="en-US" sz="1800" dirty="0" smtClean="0">
                <a:latin typeface="Cambria" panose="02040503050406030204" pitchFamily="18" charset="0"/>
              </a:rPr>
              <a:t>	Teaching </a:t>
            </a:r>
            <a:r>
              <a:rPr lang="en-US" sz="1800" dirty="0">
                <a:latin typeface="Cambria" panose="02040503050406030204" pitchFamily="18" charset="0"/>
              </a:rPr>
              <a:t>Tolerance,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2576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8143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Conditions for Learning: Improving Teachers’ Intercultural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3340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Be aware of </a:t>
            </a:r>
            <a:r>
              <a:rPr lang="en-US" sz="2600" u="sng" dirty="0">
                <a:latin typeface="Cambria" panose="02040503050406030204" pitchFamily="18" charset="0"/>
              </a:rPr>
              <a:t>your own cultural characteristics</a:t>
            </a:r>
            <a:r>
              <a:rPr lang="en-US" sz="2600" dirty="0">
                <a:latin typeface="Cambria" panose="02040503050406030204" pitchFamily="18" charset="0"/>
              </a:rPr>
              <a:t> and communication </a:t>
            </a:r>
            <a:r>
              <a:rPr lang="en-US" sz="2600" dirty="0" smtClean="0">
                <a:latin typeface="Cambria" panose="02040503050406030204" pitchFamily="18" charset="0"/>
              </a:rPr>
              <a:t>style.</a:t>
            </a:r>
            <a:endParaRPr lang="en-US" sz="2600" dirty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endParaRPr lang="en-US" sz="2600" dirty="0" smtClean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ambria" panose="02040503050406030204" pitchFamily="18" charset="0"/>
              </a:rPr>
              <a:t>Learn </a:t>
            </a:r>
            <a:r>
              <a:rPr lang="en-US" sz="2600" dirty="0">
                <a:latin typeface="Cambria" panose="02040503050406030204" pitchFamily="18" charset="0"/>
              </a:rPr>
              <a:t>about your own culture and about other </a:t>
            </a:r>
            <a:r>
              <a:rPr lang="en-US" sz="2600" dirty="0" smtClean="0">
                <a:latin typeface="Cambria" panose="02040503050406030204" pitchFamily="18" charset="0"/>
              </a:rPr>
              <a:t>cultures.</a:t>
            </a:r>
            <a:endParaRPr lang="en-US" sz="2600" dirty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endParaRPr lang="en-US" sz="2600" dirty="0" smtClean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ambria" panose="02040503050406030204" pitchFamily="18" charset="0"/>
              </a:rPr>
              <a:t>Develop </a:t>
            </a:r>
            <a:r>
              <a:rPr lang="en-US" sz="2600" dirty="0">
                <a:latin typeface="Cambria" panose="02040503050406030204" pitchFamily="18" charset="0"/>
              </a:rPr>
              <a:t>relationships with those who can be </a:t>
            </a:r>
            <a:r>
              <a:rPr lang="en-US" sz="2600" u="sng" dirty="0">
                <a:latin typeface="Cambria" panose="02040503050406030204" pitchFamily="18" charset="0"/>
              </a:rPr>
              <a:t>cultural </a:t>
            </a:r>
            <a:r>
              <a:rPr lang="en-US" sz="2600" u="sng" dirty="0" smtClean="0">
                <a:latin typeface="Cambria" panose="02040503050406030204" pitchFamily="18" charset="0"/>
              </a:rPr>
              <a:t>informants.</a:t>
            </a:r>
            <a:endParaRPr lang="en-US" sz="2600" u="sng" dirty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endParaRPr lang="en-US" sz="2600" dirty="0" smtClean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ambria" panose="02040503050406030204" pitchFamily="18" charset="0"/>
              </a:rPr>
              <a:t>Attend </a:t>
            </a:r>
            <a:r>
              <a:rPr lang="en-US" sz="2600" dirty="0">
                <a:latin typeface="Cambria" panose="02040503050406030204" pitchFamily="18" charset="0"/>
              </a:rPr>
              <a:t>cultural events in your </a:t>
            </a:r>
            <a:r>
              <a:rPr lang="en-US" sz="2600" dirty="0" smtClean="0">
                <a:latin typeface="Cambria" panose="02040503050406030204" pitchFamily="18" charset="0"/>
              </a:rPr>
              <a:t>community.</a:t>
            </a:r>
            <a:endParaRPr lang="en-US" sz="2600" dirty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endParaRPr lang="en-US" sz="2600" dirty="0" smtClean="0">
              <a:latin typeface="Cambria" panose="02040503050406030204" pitchFamily="18" charset="0"/>
            </a:endParaRPr>
          </a:p>
          <a:p>
            <a:pPr marL="457200" indent="-457200">
              <a:lnSpc>
                <a:spcPct val="80000"/>
              </a:lnSpc>
              <a:spcAft>
                <a:spcPct val="25000"/>
              </a:spcAft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ambria" panose="02040503050406030204" pitchFamily="18" charset="0"/>
              </a:rPr>
              <a:t>Be </a:t>
            </a:r>
            <a:r>
              <a:rPr lang="en-US" sz="2600" dirty="0">
                <a:latin typeface="Cambria" panose="02040503050406030204" pitchFamily="18" charset="0"/>
              </a:rPr>
              <a:t>flexible in your intercultural interactions – </a:t>
            </a:r>
            <a:r>
              <a:rPr lang="en-US" sz="2600" u="sng" dirty="0">
                <a:latin typeface="Cambria" panose="02040503050406030204" pitchFamily="18" charset="0"/>
              </a:rPr>
              <a:t>reserve judgments about behaviors and intentions</a:t>
            </a:r>
            <a:r>
              <a:rPr lang="en-US" sz="2600" dirty="0">
                <a:latin typeface="Cambria" panose="02040503050406030204" pitchFamily="18" charset="0"/>
              </a:rPr>
              <a:t> until you understand the cultural </a:t>
            </a:r>
            <a:r>
              <a:rPr lang="en-US" sz="2600" dirty="0" smtClean="0">
                <a:latin typeface="Cambria" panose="02040503050406030204" pitchFamily="18" charset="0"/>
              </a:rPr>
              <a:t>context.</a:t>
            </a:r>
            <a:endParaRPr lang="en-US" sz="2600" dirty="0">
              <a:latin typeface="Cambria" panose="02040503050406030204" pitchFamily="18" charset="0"/>
            </a:endParaRPr>
          </a:p>
          <a:p>
            <a:pPr marL="3657600" lvl="8" indent="0">
              <a:lnSpc>
                <a:spcPct val="80000"/>
              </a:lnSpc>
              <a:spcAft>
                <a:spcPct val="25000"/>
              </a:spcAft>
              <a:buNone/>
            </a:pPr>
            <a:r>
              <a:rPr lang="en-US" sz="1400" dirty="0" smtClean="0">
                <a:latin typeface="Cambria" panose="02040503050406030204" pitchFamily="18" charset="0"/>
              </a:rPr>
              <a:t>	</a:t>
            </a:r>
            <a:r>
              <a:rPr lang="en-US" sz="1800" dirty="0" smtClean="0">
                <a:latin typeface="Cambria" panose="02040503050406030204" pitchFamily="18" charset="0"/>
              </a:rPr>
              <a:t>	Willis-Darpoh</a:t>
            </a:r>
            <a:r>
              <a:rPr lang="en-US" sz="1800" dirty="0">
                <a:latin typeface="Cambria" panose="02040503050406030204" pitchFamily="18" charset="0"/>
              </a:rPr>
              <a:t>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4294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514"/>
            <a:ext cx="9144000" cy="823686"/>
          </a:xfrm>
        </p:spPr>
        <p:txBody>
          <a:bodyPr anchor="ctr"/>
          <a:lstStyle/>
          <a:p>
            <a:r>
              <a:rPr lang="en-US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Culturally Responsive Education Environments and Practices</a:t>
            </a:r>
            <a:endParaRPr lang="en-US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>
                <a:latin typeface="Cambria" panose="02040503050406030204" pitchFamily="18" charset="0"/>
              </a:rPr>
              <a:t>Activity:</a:t>
            </a:r>
          </a:p>
          <a:p>
            <a:endParaRPr lang="en-US" sz="3000" dirty="0">
              <a:latin typeface="Cambria" panose="02040503050406030204" pitchFamily="18" charset="0"/>
            </a:endParaRPr>
          </a:p>
          <a:p>
            <a:r>
              <a:rPr lang="en-US" sz="3000" dirty="0" smtClean="0">
                <a:latin typeface="Cambria" panose="02040503050406030204" pitchFamily="18" charset="0"/>
              </a:rPr>
              <a:t>Green Dots:  Which two practices or approaches do you currently employ in your work for the school district in promoting culturally responsive environments for youth to achieve and grow?</a:t>
            </a:r>
          </a:p>
          <a:p>
            <a:endParaRPr lang="en-US" sz="3000" dirty="0">
              <a:latin typeface="Cambria" panose="02040503050406030204" pitchFamily="18" charset="0"/>
            </a:endParaRPr>
          </a:p>
          <a:p>
            <a:r>
              <a:rPr lang="en-US" sz="3000" dirty="0" smtClean="0">
                <a:latin typeface="Cambria" panose="02040503050406030204" pitchFamily="18" charset="0"/>
              </a:rPr>
              <a:t>Red Dots: </a:t>
            </a:r>
            <a:r>
              <a:rPr lang="en-US" sz="3000" dirty="0">
                <a:latin typeface="Cambria" panose="02040503050406030204" pitchFamily="18" charset="0"/>
              </a:rPr>
              <a:t>Which </a:t>
            </a:r>
            <a:r>
              <a:rPr lang="en-US" sz="3000" dirty="0" smtClean="0">
                <a:latin typeface="Cambria" panose="02040503050406030204" pitchFamily="18" charset="0"/>
              </a:rPr>
              <a:t>two approaches have you not seen practiced in </a:t>
            </a:r>
            <a:r>
              <a:rPr lang="en-US" sz="3000" dirty="0">
                <a:latin typeface="Cambria" panose="02040503050406030204" pitchFamily="18" charset="0"/>
              </a:rPr>
              <a:t>the school district </a:t>
            </a:r>
            <a:r>
              <a:rPr lang="en-US" sz="3000" dirty="0" smtClean="0">
                <a:latin typeface="Cambria" panose="02040503050406030204" pitchFamily="18" charset="0"/>
              </a:rPr>
              <a:t>or feel would be very difficult to implement in promoting </a:t>
            </a:r>
            <a:r>
              <a:rPr lang="en-US" sz="3000" dirty="0">
                <a:latin typeface="Cambria" panose="02040503050406030204" pitchFamily="18" charset="0"/>
              </a:rPr>
              <a:t>culturally responsive environments for youth to achieve and grow?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0870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4176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Culturally Responsive School Environments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Create an environment that reflects cultural and linguistic </a:t>
            </a:r>
            <a:r>
              <a:rPr lang="en-US" sz="2800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diversity</a:t>
            </a:r>
            <a:endParaRPr lang="en-US" sz="2800" dirty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Enact instruction through different learning styles and </a:t>
            </a:r>
            <a:r>
              <a:rPr lang="en-US" sz="2800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modalities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Know </a:t>
            </a:r>
            <a:r>
              <a:rPr lang="en-US" sz="2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that failure of any children is not an </a:t>
            </a:r>
            <a:r>
              <a:rPr lang="en-US" sz="2800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option</a:t>
            </a:r>
            <a:r>
              <a:rPr lang="en-US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	</a:t>
            </a:r>
          </a:p>
          <a:p>
            <a:pPr marL="3657600" lvl="8" indent="0">
              <a:buNone/>
            </a:pPr>
            <a:r>
              <a:rPr lang="en-US" sz="1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800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	</a:t>
            </a:r>
          </a:p>
          <a:p>
            <a:pPr marL="3657600" lvl="8" indent="0">
              <a:buNone/>
            </a:pPr>
            <a:r>
              <a:rPr lang="en-US" sz="1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800" dirty="0" smtClean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	Willis-Darpoh</a:t>
            </a:r>
            <a:r>
              <a:rPr lang="en-US" sz="1800" dirty="0">
                <a:latin typeface="Cambria" panose="02040503050406030204" pitchFamily="18" charset="0"/>
                <a:ea typeface="Tahoma" pitchFamily="34" charset="0"/>
                <a:cs typeface="Tahoma" pitchFamily="34" charset="0"/>
              </a:rPr>
              <a:t>, 2013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684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2578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Cambria" panose="02040503050406030204" pitchFamily="18" charset="0"/>
              </a:rPr>
              <a:t>Barnes, C. J. </a:t>
            </a:r>
            <a:r>
              <a:rPr lang="en-US" dirty="0">
                <a:latin typeface="Cambria" panose="02040503050406030204" pitchFamily="18" charset="0"/>
              </a:rPr>
              <a:t>(2006). Preparing </a:t>
            </a:r>
            <a:r>
              <a:rPr lang="en-US" dirty="0" err="1">
                <a:latin typeface="Cambria" panose="02040503050406030204" pitchFamily="18" charset="0"/>
              </a:rPr>
              <a:t>Preservice</a:t>
            </a:r>
            <a:r>
              <a:rPr lang="en-US" dirty="0">
                <a:latin typeface="Cambria" panose="02040503050406030204" pitchFamily="18" charset="0"/>
              </a:rPr>
              <a:t> Teachers to Teach in a Culturally Responsive Way. The Negro Educational Review. Vol. 57, Nos. 1-2, Spring/Summer.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Cambria" panose="02040503050406030204" pitchFamily="18" charset="0"/>
              </a:rPr>
              <a:t>Burns</a:t>
            </a:r>
            <a:r>
              <a:rPr lang="en-US" dirty="0">
                <a:latin typeface="Cambria" panose="02040503050406030204" pitchFamily="18" charset="0"/>
              </a:rPr>
              <a:t>, R., Keyes, M., </a:t>
            </a:r>
            <a:r>
              <a:rPr lang="en-US" dirty="0" err="1">
                <a:latin typeface="Cambria" panose="02040503050406030204" pitchFamily="18" charset="0"/>
              </a:rPr>
              <a:t>Kasimo</a:t>
            </a:r>
            <a:r>
              <a:rPr lang="en-US" dirty="0">
                <a:latin typeface="Cambria" panose="02040503050406030204" pitchFamily="18" charset="0"/>
              </a:rPr>
              <a:t>, R., </a:t>
            </a:r>
            <a:r>
              <a:rPr lang="en-US" dirty="0" err="1">
                <a:latin typeface="Cambria" panose="02040503050406030204" pitchFamily="18" charset="0"/>
              </a:rPr>
              <a:t>Orletsky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 smtClean="0">
                <a:latin typeface="Cambria" panose="02040503050406030204" pitchFamily="18" charset="0"/>
              </a:rPr>
              <a:t>&amp; </a:t>
            </a:r>
            <a:r>
              <a:rPr lang="en-US" dirty="0" err="1">
                <a:latin typeface="Cambria" panose="02040503050406030204" pitchFamily="18" charset="0"/>
              </a:rPr>
              <a:t>Holdzkom</a:t>
            </a:r>
            <a:r>
              <a:rPr lang="en-US" dirty="0">
                <a:latin typeface="Cambria" panose="02040503050406030204" pitchFamily="18" charset="0"/>
              </a:rPr>
              <a:t> (2005). Closing Achievement Gaps by Creating Culturally Responsive Schools. Appalachian Educational Laboratory at </a:t>
            </a:r>
            <a:r>
              <a:rPr lang="en-US" dirty="0" err="1">
                <a:latin typeface="Cambria" panose="02040503050406030204" pitchFamily="18" charset="0"/>
              </a:rPr>
              <a:t>Edvantia</a:t>
            </a:r>
            <a:r>
              <a:rPr lang="en-US" dirty="0">
                <a:latin typeface="Cambria" panose="02040503050406030204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Cambria" panose="02040503050406030204" pitchFamily="18" charset="0"/>
              </a:rPr>
              <a:t>Education Week TEACHER. Teaching Tolerance, Bethesda, MD, 2013.  </a:t>
            </a:r>
            <a:r>
              <a:rPr lang="en-US" dirty="0">
                <a:latin typeface="Cambria" panose="02040503050406030204" pitchFamily="18" charset="0"/>
                <a:hlinkClick r:id="rId3"/>
              </a:rPr>
              <a:t>http://www/edweek.org/tm/events/teaching-tolerance/resource.html</a:t>
            </a:r>
            <a:r>
              <a:rPr lang="en-US" dirty="0">
                <a:latin typeface="Cambria" panose="02040503050406030204" pitchFamily="18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Cambria" panose="02040503050406030204" pitchFamily="18" charset="0"/>
              </a:rPr>
              <a:t>Frey, C. (2010). Enhancing the Learning Opportunities through Culturally Responsive Practices. St. Mary College Rising Tide/ Education Studies, Vol. 3.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Cambria" panose="02040503050406030204" pitchFamily="18" charset="0"/>
              </a:rPr>
              <a:t>Gay, G. (2000). Culturally Responsive Teaching-Theory, Practice and Pedagogy. New York Teachers College Press  </a:t>
            </a:r>
          </a:p>
          <a:p>
            <a:pPr>
              <a:spcAft>
                <a:spcPts val="600"/>
              </a:spcAft>
            </a:pP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4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References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latin typeface="Cambria" panose="02040503050406030204" pitchFamily="18" charset="0"/>
              </a:rPr>
              <a:t>Gay</a:t>
            </a:r>
            <a:r>
              <a:rPr lang="en-US" dirty="0">
                <a:latin typeface="Cambria" panose="02040503050406030204" pitchFamily="18" charset="0"/>
              </a:rPr>
              <a:t>, G. (2000).  Preparing for Culturally Responsive Teaching. Journal of Teacher Education, Vol. 5, No. 2, March/April.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Cambria" panose="02040503050406030204" pitchFamily="18" charset="0"/>
              </a:rPr>
              <a:t>Osher, D., </a:t>
            </a:r>
            <a:r>
              <a:rPr lang="en-US" dirty="0" err="1">
                <a:latin typeface="Cambria" panose="02040503050406030204" pitchFamily="18" charset="0"/>
              </a:rPr>
              <a:t>Sidana</a:t>
            </a:r>
            <a:r>
              <a:rPr lang="en-US" dirty="0">
                <a:latin typeface="Cambria" panose="02040503050406030204" pitchFamily="18" charset="0"/>
              </a:rPr>
              <a:t>, A., Kelly, P. (2008). Improving Conditions for Learning for Youth who are Neglected or Delinquent. Washington, DC: American Institutes for Research, NDTAC. Retrieved from </a:t>
            </a:r>
            <a:r>
              <a:rPr lang="en-US" dirty="0">
                <a:latin typeface="Cambria" panose="02040503050406030204" pitchFamily="18" charset="0"/>
                <a:hlinkClick r:id="rId3"/>
              </a:rPr>
              <a:t>http://www.neglected-delinquent.org/nd/resources/spotlight/cflbrief200803.asp</a:t>
            </a:r>
            <a:r>
              <a:rPr lang="en-US" dirty="0">
                <a:latin typeface="Cambria" panose="02040503050406030204" pitchFamily="18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dirty="0" err="1">
                <a:latin typeface="Cambria" panose="02040503050406030204" pitchFamily="18" charset="0"/>
              </a:rPr>
              <a:t>Villegos</a:t>
            </a:r>
            <a:r>
              <a:rPr lang="en-US" dirty="0">
                <a:latin typeface="Cambria" panose="02040503050406030204" pitchFamily="18" charset="0"/>
              </a:rPr>
              <a:t>, A, &amp; Lucas, T. (2002).  Preparing Culturally Responsive Teachers Rethinking the Curriculum. Journal of Teacher Education, vol. 53, No. 1, January/February.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Cambria" panose="02040503050406030204" pitchFamily="18" charset="0"/>
              </a:rPr>
              <a:t>Willis-Darpoh</a:t>
            </a:r>
            <a:r>
              <a:rPr lang="en-US" dirty="0">
                <a:latin typeface="Cambria" panose="02040503050406030204" pitchFamily="18" charset="0"/>
              </a:rPr>
              <a:t>, Gwendolyn (2013). Creating Culturally Responsive Learning Environment for Students of Color. Presentation at </a:t>
            </a:r>
            <a:r>
              <a:rPr lang="en-US" dirty="0" smtClean="0">
                <a:latin typeface="Cambria" panose="02040503050406030204" pitchFamily="18" charset="0"/>
              </a:rPr>
              <a:t>NAME</a:t>
            </a:r>
            <a:r>
              <a:rPr lang="en-US" dirty="0" smtClean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</a:rPr>
              <a:t>Conference, Oakland, CA</a:t>
            </a:r>
            <a:r>
              <a:rPr lang="en-US" dirty="0" smtClean="0">
                <a:latin typeface="Cambria" panose="02040503050406030204" pitchFamily="18" charset="0"/>
              </a:rPr>
              <a:t>., </a:t>
            </a:r>
            <a:r>
              <a:rPr lang="en-US" dirty="0">
                <a:latin typeface="Cambria" panose="02040503050406030204" pitchFamily="18" charset="0"/>
              </a:rPr>
              <a:t>November </a:t>
            </a:r>
            <a:r>
              <a:rPr lang="en-US" dirty="0" smtClean="0">
                <a:latin typeface="Cambria" panose="02040503050406030204" pitchFamily="18" charset="0"/>
              </a:rPr>
              <a:t>2013.</a:t>
            </a:r>
            <a:endParaRPr lang="en-US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0892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Contact Information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800" dirty="0">
                <a:latin typeface="Cambria" panose="02040503050406030204" pitchFamily="18" charset="0"/>
              </a:rPr>
              <a:t>Simon G. Gonsoulin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Principal Researcher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American Institutes for Research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State Training and Technical Assistance Center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  <a:hlinkClick r:id="rId3"/>
              </a:rPr>
              <a:t>sgonsoulin@air.org</a:t>
            </a:r>
            <a:endParaRPr lang="en-US" sz="2800" dirty="0">
              <a:latin typeface="Cambria" panose="02040503050406030204" pitchFamily="18" charset="0"/>
            </a:endParaRP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202-403-5653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582831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Column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5964</TotalTime>
  <Words>1448</Words>
  <Application>Microsoft Office PowerPoint</Application>
  <PresentationFormat>On-screen Show (4:3)</PresentationFormat>
  <Paragraphs>282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Cover Slide</vt:lpstr>
      <vt:lpstr>2 Column Slide</vt:lpstr>
      <vt:lpstr>Slide 1</vt:lpstr>
      <vt:lpstr>Session Outline</vt:lpstr>
      <vt:lpstr>What is Culturally Responsive Teaching?</vt:lpstr>
      <vt:lpstr>What is the Goal of Culturally Responsive Teaching?</vt:lpstr>
      <vt:lpstr>Culturally Responsive Teaching</vt:lpstr>
      <vt:lpstr>Thoughts on Cultural and Linguistic Competency</vt:lpstr>
      <vt:lpstr>Thoughts on Cultural and Linguistic Competency (CLC)</vt:lpstr>
      <vt:lpstr>Thoughts on CLC (continued)</vt:lpstr>
      <vt:lpstr>Thoughts on CLC (continued)</vt:lpstr>
      <vt:lpstr>Improving Conditions for Learners</vt:lpstr>
      <vt:lpstr>Critical Pillars of Conditions for Learning</vt:lpstr>
      <vt:lpstr>Conditions for Learning: CLC in the  School and Classroom</vt:lpstr>
      <vt:lpstr>Culturally Responsive Practices</vt:lpstr>
      <vt:lpstr>Culturally Responsive Practices (continued)</vt:lpstr>
      <vt:lpstr>Culturally Responsive Practices (continued)</vt:lpstr>
      <vt:lpstr>Culturally Responsive Practices (continued)</vt:lpstr>
      <vt:lpstr>Culturally Responsive Practices (continued)</vt:lpstr>
      <vt:lpstr>Culturally Responsive Practices (continued)</vt:lpstr>
      <vt:lpstr>Conditions for Learning: Strategies for Teaching Students of Color</vt:lpstr>
      <vt:lpstr>Conditions for Learning: Strategies for Teaching Students of Color (continued)</vt:lpstr>
      <vt:lpstr>Educators Honored for Excellence in Culturally Responsive Teaching</vt:lpstr>
      <vt:lpstr>Educators Honored for Excellence in Culturally Responsive Teaching (continued)</vt:lpstr>
      <vt:lpstr>Conditions for Learning: Improving Teachers’ Intercultural Skills</vt:lpstr>
      <vt:lpstr>Culturally Responsive Education Environments and Practices</vt:lpstr>
      <vt:lpstr>Culturally Responsive School Environments</vt:lpstr>
      <vt:lpstr>References</vt:lpstr>
      <vt:lpstr>References</vt:lpstr>
      <vt:lpstr>Contact Information</vt:lpstr>
    </vt:vector>
  </TitlesOfParts>
  <Company>American Institutes for Research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Woods, Alexandra</dc:creator>
  <cp:lastModifiedBy>kstory</cp:lastModifiedBy>
  <cp:revision>135</cp:revision>
  <dcterms:created xsi:type="dcterms:W3CDTF">2013-11-04T19:12:32Z</dcterms:created>
  <dcterms:modified xsi:type="dcterms:W3CDTF">2017-01-19T20:25:53Z</dcterms:modified>
</cp:coreProperties>
</file>