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commentAuthors.xml" ContentType="application/vnd.openxmlformats-officedocument.presentationml.commentAuthors+xml"/>
  <Default Extension="tiff" ContentType="image/tiff"/>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2" r:id="rId2"/>
  </p:sldMasterIdLst>
  <p:notesMasterIdLst>
    <p:notesMasterId r:id="rId23"/>
  </p:notesMasterIdLst>
  <p:sldIdLst>
    <p:sldId id="257" r:id="rId3"/>
    <p:sldId id="263" r:id="rId4"/>
    <p:sldId id="285" r:id="rId5"/>
    <p:sldId id="287" r:id="rId6"/>
    <p:sldId id="293" r:id="rId7"/>
    <p:sldId id="294" r:id="rId8"/>
    <p:sldId id="292" r:id="rId9"/>
    <p:sldId id="267" r:id="rId10"/>
    <p:sldId id="295" r:id="rId11"/>
    <p:sldId id="297" r:id="rId12"/>
    <p:sldId id="298" r:id="rId13"/>
    <p:sldId id="296" r:id="rId14"/>
    <p:sldId id="288" r:id="rId15"/>
    <p:sldId id="289" r:id="rId16"/>
    <p:sldId id="290" r:id="rId17"/>
    <p:sldId id="291" r:id="rId18"/>
    <p:sldId id="271" r:id="rId19"/>
    <p:sldId id="300" r:id="rId20"/>
    <p:sldId id="299" r:id="rId21"/>
    <p:sldId id="302"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Default Section" id="{9453B44D-0AAD-4DFA-BEA8-B0AA1A1769FF}">
          <p14:sldIdLst>
            <p14:sldId id="257"/>
            <p14:sldId id="263"/>
            <p14:sldId id="285"/>
            <p14:sldId id="287"/>
            <p14:sldId id="293"/>
            <p14:sldId id="294"/>
            <p14:sldId id="292"/>
            <p14:sldId id="267"/>
            <p14:sldId id="295"/>
            <p14:sldId id="297"/>
            <p14:sldId id="298"/>
            <p14:sldId id="296"/>
            <p14:sldId id="288"/>
            <p14:sldId id="289"/>
            <p14:sldId id="290"/>
            <p14:sldId id="291"/>
            <p14:sldId id="271"/>
            <p14:sldId id="300"/>
            <p14:sldId id="299"/>
            <p14:sldId id="302"/>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keta garner walters" initials="mgg" lastIdx="1" clrIdx="0"/>
  <p:cmAuthor id="1" name="shunt" initials="s" lastIdx="12"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06" autoAdjust="0"/>
    <p:restoredTop sz="92970" autoAdjust="0"/>
  </p:normalViewPr>
  <p:slideViewPr>
    <p:cSldViewPr>
      <p:cViewPr varScale="1">
        <p:scale>
          <a:sx n="113" d="100"/>
          <a:sy n="113" d="100"/>
        </p:scale>
        <p:origin x="-1584" y="-102"/>
      </p:cViewPr>
      <p:guideLst>
        <p:guide orient="horz" pos="2160"/>
        <p:guide pos="2880"/>
      </p:guideLst>
    </p:cSldViewPr>
  </p:slideViewPr>
  <p:notesTextViewPr>
    <p:cViewPr>
      <p:scale>
        <a:sx n="1" d="1"/>
        <a:sy n="1" d="1"/>
      </p:scale>
      <p:origin x="0" y="0"/>
    </p:cViewPr>
  </p:notesTextViewPr>
  <p:notesViewPr>
    <p:cSldViewPr>
      <p:cViewPr varScale="1">
        <p:scale>
          <a:sx n="56" d="100"/>
          <a:sy n="56" d="100"/>
        </p:scale>
        <p:origin x="-2580"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A18834-9427-4B87-BDAF-E45B9670EF82}" type="datetimeFigureOut">
              <a:rPr lang="en-US" smtClean="0"/>
              <a:pPr/>
              <a:t>1/19/2017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979238-88E0-4BDC-A479-DB00A28B358C}" type="slidenum">
              <a:rPr lang="en-US" smtClean="0"/>
              <a:pPr/>
              <a:t>‹#›</a:t>
            </a:fld>
            <a:endParaRPr lang="en-US"/>
          </a:p>
        </p:txBody>
      </p:sp>
    </p:spTree>
    <p:extLst>
      <p:ext uri="{BB962C8B-B14F-4D97-AF65-F5344CB8AC3E}">
        <p14:creationId xmlns="" xmlns:p14="http://schemas.microsoft.com/office/powerpoint/2010/main" val="3618417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979238-88E0-4BDC-A479-DB00A28B358C}" type="slidenum">
              <a:rPr lang="en-US" smtClean="0"/>
              <a:pPr/>
              <a:t>1</a:t>
            </a:fld>
            <a:endParaRPr lang="en-US"/>
          </a:p>
        </p:txBody>
      </p:sp>
    </p:spTree>
    <p:extLst>
      <p:ext uri="{BB962C8B-B14F-4D97-AF65-F5344CB8AC3E}">
        <p14:creationId xmlns="" xmlns:p14="http://schemas.microsoft.com/office/powerpoint/2010/main" val="11073707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a:ln/>
        </p:spPr>
      </p:sp>
      <p:sp>
        <p:nvSpPr>
          <p:cNvPr id="25602" name="Notes Placeholder 2"/>
          <p:cNvSpPr>
            <a:spLocks noGrp="1"/>
          </p:cNvSpPr>
          <p:nvPr>
            <p:ph type="body" idx="1"/>
          </p:nvPr>
        </p:nvSpPr>
        <p:spPr>
          <a:noFill/>
          <a:ln/>
        </p:spPr>
        <p:txBody>
          <a:bodyPr/>
          <a:lstStyle/>
          <a:p>
            <a:endParaRPr lang="en-US" dirty="0" smtClean="0"/>
          </a:p>
        </p:txBody>
      </p:sp>
      <p:sp>
        <p:nvSpPr>
          <p:cNvPr id="25603" name="Slide Number Placeholder 3"/>
          <p:cNvSpPr>
            <a:spLocks noGrp="1"/>
          </p:cNvSpPr>
          <p:nvPr>
            <p:ph type="sldNum" sz="quarter" idx="5"/>
          </p:nvPr>
        </p:nvSpPr>
        <p:spPr>
          <a:noFill/>
        </p:spPr>
        <p:txBody>
          <a:bodyPr/>
          <a:lstStyle/>
          <a:p>
            <a:fld id="{D0E0D99E-A3B7-42B1-92C3-F9CE64DD4592}"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979238-88E0-4BDC-A479-DB00A28B358C}" type="slidenum">
              <a:rPr lang="en-US" smtClean="0"/>
              <a:pPr/>
              <a:t>3</a:t>
            </a:fld>
            <a:endParaRPr lang="en-US"/>
          </a:p>
        </p:txBody>
      </p:sp>
    </p:spTree>
    <p:extLst>
      <p:ext uri="{BB962C8B-B14F-4D97-AF65-F5344CB8AC3E}">
        <p14:creationId xmlns="" xmlns:p14="http://schemas.microsoft.com/office/powerpoint/2010/main" val="3473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979238-88E0-4BDC-A479-DB00A28B358C}" type="slidenum">
              <a:rPr lang="en-US" smtClean="0"/>
              <a:pPr/>
              <a:t>4</a:t>
            </a:fld>
            <a:endParaRPr lang="en-US"/>
          </a:p>
        </p:txBody>
      </p:sp>
    </p:spTree>
    <p:extLst>
      <p:ext uri="{BB962C8B-B14F-4D97-AF65-F5344CB8AC3E}">
        <p14:creationId xmlns="" xmlns:p14="http://schemas.microsoft.com/office/powerpoint/2010/main" val="2044253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979238-88E0-4BDC-A479-DB00A28B358C}" type="slidenum">
              <a:rPr lang="en-US" smtClean="0"/>
              <a:pPr/>
              <a:t>5</a:t>
            </a:fld>
            <a:endParaRPr lang="en-US"/>
          </a:p>
        </p:txBody>
      </p:sp>
    </p:spTree>
    <p:extLst>
      <p:ext uri="{BB962C8B-B14F-4D97-AF65-F5344CB8AC3E}">
        <p14:creationId xmlns="" xmlns:p14="http://schemas.microsoft.com/office/powerpoint/2010/main" val="3074387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979238-88E0-4BDC-A479-DB00A28B358C}" type="slidenum">
              <a:rPr lang="en-US" smtClean="0"/>
              <a:pPr/>
              <a:t>7</a:t>
            </a:fld>
            <a:endParaRPr lang="en-US"/>
          </a:p>
        </p:txBody>
      </p:sp>
    </p:spTree>
    <p:extLst>
      <p:ext uri="{BB962C8B-B14F-4D97-AF65-F5344CB8AC3E}">
        <p14:creationId xmlns="" xmlns:p14="http://schemas.microsoft.com/office/powerpoint/2010/main" val="269405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979238-88E0-4BDC-A479-DB00A28B358C}" type="slidenum">
              <a:rPr lang="en-US" smtClean="0"/>
              <a:pPr/>
              <a:t>8</a:t>
            </a:fld>
            <a:endParaRPr lang="en-US"/>
          </a:p>
        </p:txBody>
      </p:sp>
    </p:spTree>
    <p:extLst>
      <p:ext uri="{BB962C8B-B14F-4D97-AF65-F5344CB8AC3E}">
        <p14:creationId xmlns="" xmlns:p14="http://schemas.microsoft.com/office/powerpoint/2010/main" val="4197349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979238-88E0-4BDC-A479-DB00A28B358C}" type="slidenum">
              <a:rPr lang="en-US" smtClean="0"/>
              <a:pPr/>
              <a:t>17</a:t>
            </a:fld>
            <a:endParaRPr lang="en-US"/>
          </a:p>
        </p:txBody>
      </p:sp>
    </p:spTree>
    <p:extLst>
      <p:ext uri="{BB962C8B-B14F-4D97-AF65-F5344CB8AC3E}">
        <p14:creationId xmlns="" xmlns:p14="http://schemas.microsoft.com/office/powerpoint/2010/main" val="269405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92758783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Column Slide">
    <p:spTree>
      <p:nvGrpSpPr>
        <p:cNvPr id="1" name=""/>
        <p:cNvGrpSpPr/>
        <p:nvPr/>
      </p:nvGrpSpPr>
      <p:grpSpPr>
        <a:xfrm>
          <a:off x="0" y="0"/>
          <a:ext cx="0" cy="0"/>
          <a:chOff x="0" y="0"/>
          <a:chExt cx="0" cy="0"/>
        </a:xfrm>
      </p:grpSpPr>
      <p:sp>
        <p:nvSpPr>
          <p:cNvPr id="4" name="Text Placeholder 2"/>
          <p:cNvSpPr>
            <a:spLocks noGrp="1"/>
          </p:cNvSpPr>
          <p:nvPr>
            <p:ph idx="1"/>
          </p:nvPr>
        </p:nvSpPr>
        <p:spPr>
          <a:xfrm>
            <a:off x="457200" y="1143000"/>
            <a:ext cx="8229600" cy="4876800"/>
          </a:xfrm>
          <a:prstGeom prst="rect">
            <a:avLst/>
          </a:prstGeom>
        </p:spPr>
        <p:txBody>
          <a:bodyPr vert="horz" lIns="91440" tIns="45720" rIns="91440" bIns="45720" numCol="2" rtlCol="0">
            <a:normAutofit/>
          </a:bodyPr>
          <a:lstStyle/>
          <a:p>
            <a:pPr lvl="0"/>
            <a:endParaRPr lang="en-US" dirty="0" smtClean="0"/>
          </a:p>
        </p:txBody>
      </p:sp>
    </p:spTree>
    <p:extLst>
      <p:ext uri="{BB962C8B-B14F-4D97-AF65-F5344CB8AC3E}">
        <p14:creationId xmlns="" xmlns:p14="http://schemas.microsoft.com/office/powerpoint/2010/main" val="39496849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D79D6413-F2C7-488F-996A-030517B475B6}" type="datetimeFigureOut">
              <a:rPr lang="en-US">
                <a:solidFill>
                  <a:prstClr val="black"/>
                </a:solidFill>
              </a:rPr>
              <a:pPr/>
              <a:t>1/19/2017</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8514E811-704F-45DD-91E8-2C903D40D746}" type="slidenum">
              <a:rPr lang="en-US">
                <a:solidFill>
                  <a:prstClr val="black"/>
                </a:solidFill>
              </a:rPr>
              <a:pPr/>
              <a:t>‹#›</a:t>
            </a:fld>
            <a:endParaRPr lang="en-US">
              <a:solidFill>
                <a:prstClr val="black"/>
              </a:solidFill>
            </a:endParaRPr>
          </a:p>
        </p:txBody>
      </p:sp>
    </p:spTree>
    <p:extLst>
      <p:ext uri="{BB962C8B-B14F-4D97-AF65-F5344CB8AC3E}">
        <p14:creationId xmlns="" xmlns:p14="http://schemas.microsoft.com/office/powerpoint/2010/main" val="1198026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79D6413-F2C7-488F-996A-030517B475B6}" type="datetimeFigureOut">
              <a:rPr lang="en-US">
                <a:solidFill>
                  <a:prstClr val="black"/>
                </a:solidFill>
              </a:rPr>
              <a:pPr/>
              <a:t>1/19/2017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514E811-704F-45DD-91E8-2C903D40D746}" type="slidenum">
              <a:rPr lang="en-US">
                <a:solidFill>
                  <a:prstClr val="black"/>
                </a:solidFill>
              </a:rPr>
              <a:pPr/>
              <a:t>‹#›</a:t>
            </a:fld>
            <a:endParaRPr lang="en-US">
              <a:solidFill>
                <a:prstClr val="black"/>
              </a:solidFill>
            </a:endParaRPr>
          </a:p>
        </p:txBody>
      </p:sp>
    </p:spTree>
    <p:extLst>
      <p:ext uri="{BB962C8B-B14F-4D97-AF65-F5344CB8AC3E}">
        <p14:creationId xmlns="" xmlns:p14="http://schemas.microsoft.com/office/powerpoint/2010/main" val="3046607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28600" y="1600200"/>
            <a:ext cx="8686800" cy="4114799"/>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228600" y="5791200"/>
            <a:ext cx="8686800" cy="381000"/>
          </a:xfrm>
        </p:spPr>
        <p:txBody>
          <a:bodyPr/>
          <a:lstStyle>
            <a:lvl1pPr marL="0" indent="0" algn="ctr">
              <a:buNone/>
              <a:defRPr sz="1400" b="1" i="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Rectangle 2"/>
          <p:cNvSpPr>
            <a:spLocks noGrp="1" noChangeArrowheads="1"/>
          </p:cNvSpPr>
          <p:nvPr>
            <p:ph type="title"/>
          </p:nvPr>
        </p:nvSpPr>
        <p:spPr bwMode="auto">
          <a:xfrm>
            <a:off x="228600" y="228600"/>
            <a:ext cx="5105400" cy="990600"/>
          </a:xfrm>
          <a:prstGeom prst="rect">
            <a:avLst/>
          </a:prstGeom>
          <a:noFill/>
          <a:ln w="9525">
            <a:noFill/>
            <a:miter lim="800000"/>
            <a:headEnd/>
            <a:tailEnd/>
          </a:ln>
        </p:spPr>
        <p:txBody>
          <a:bodyPr>
            <a:normAutofit/>
          </a:bodyPr>
          <a:lstStyle/>
          <a:p>
            <a:pPr lvl="0"/>
            <a:r>
              <a:rPr lang="en-US" smtClean="0"/>
              <a:t>Click to edit Master title style</a:t>
            </a:r>
            <a:endParaRPr lang="en-US" dirty="0" smtClean="0"/>
          </a:p>
        </p:txBody>
      </p:sp>
      <p:sp>
        <p:nvSpPr>
          <p:cNvPr id="5" name="Date Placeholder 4"/>
          <p:cNvSpPr>
            <a:spLocks noGrp="1" noChangeArrowheads="1"/>
          </p:cNvSpPr>
          <p:nvPr>
            <p:ph type="dt" sz="half" idx="10"/>
          </p:nvPr>
        </p:nvSpPr>
        <p:spPr>
          <a:xfrm>
            <a:off x="228600" y="6248400"/>
            <a:ext cx="1295400" cy="457200"/>
          </a:xfrm>
          <a:prstGeom prst="rect">
            <a:avLst/>
          </a:prstGeom>
          <a:ln/>
        </p:spPr>
        <p:txBody>
          <a:bodyPr/>
          <a:lstStyle>
            <a:lvl1pPr>
              <a:defRPr/>
            </a:lvl1pPr>
          </a:lstStyle>
          <a:p>
            <a:pPr>
              <a:defRPr/>
            </a:pPr>
            <a:fld id="{7F14CB82-DF7E-486D-AC31-5D4A7DA498BF}" type="datetime1">
              <a:rPr lang="en-US"/>
              <a:pPr>
                <a:defRPr/>
              </a:pPr>
              <a:t>1/19/2017</a:t>
            </a:fld>
            <a:endParaRPr lang="en-US" dirty="0"/>
          </a:p>
        </p:txBody>
      </p:sp>
      <p:sp>
        <p:nvSpPr>
          <p:cNvPr id="6" name="Footer Placeholder 5"/>
          <p:cNvSpPr>
            <a:spLocks noGrp="1" noChangeArrowheads="1"/>
          </p:cNvSpPr>
          <p:nvPr>
            <p:ph type="ftr" sz="quarter" idx="11"/>
          </p:nvPr>
        </p:nvSpPr>
        <p:spPr>
          <a:xfrm>
            <a:off x="1600200" y="6248400"/>
            <a:ext cx="5943600" cy="45720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7620000" y="6248400"/>
            <a:ext cx="1295400" cy="457200"/>
          </a:xfrm>
          <a:prstGeom prst="rect">
            <a:avLst/>
          </a:prstGeom>
          <a:ln/>
        </p:spPr>
        <p:txBody>
          <a:bodyPr/>
          <a:lstStyle>
            <a:lvl1pPr>
              <a:defRPr/>
            </a:lvl1pPr>
          </a:lstStyle>
          <a:p>
            <a:pPr>
              <a:defRPr/>
            </a:pPr>
            <a:fld id="{46243605-F670-4ECF-9984-037D030FB0FD}" type="slidenum">
              <a:rPr lang="en-US"/>
              <a:pPr>
                <a:defRPr/>
              </a:pPr>
              <a:t>‹#›</a:t>
            </a:fld>
            <a:endParaRPr lang="en-US" dirty="0"/>
          </a:p>
        </p:txBody>
      </p:sp>
    </p:spTree>
    <p:extLst>
      <p:ext uri="{BB962C8B-B14F-4D97-AF65-F5344CB8AC3E}">
        <p14:creationId xmlns="" xmlns:p14="http://schemas.microsoft.com/office/powerpoint/2010/main" val="27107948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tiff"/></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itle Placeholder 1"/>
          <p:cNvSpPr>
            <a:spLocks noGrp="1"/>
          </p:cNvSpPr>
          <p:nvPr/>
        </p:nvSpPr>
        <p:spPr>
          <a:xfrm>
            <a:off x="2438400" y="2058"/>
            <a:ext cx="6705600" cy="1371601"/>
          </a:xfrm>
          <a:prstGeom prst="rect">
            <a:avLst/>
          </a:prstGeom>
          <a:solidFill>
            <a:srgbClr val="276BA5"/>
          </a:solidFill>
        </p:spPr>
        <p:txBody>
          <a:bodyPr vert="horz" lIns="91440" tIns="45720" rIns="91440" bIns="45720" rtlCol="0" anchor="ctr">
            <a:normAutofit/>
          </a:bodyPr>
          <a:lst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a:lstStyle>
          <a:p>
            <a:endParaRPr lang="en-US" dirty="0">
              <a:solidFill>
                <a:prstClr val="white"/>
              </a:solidFill>
            </a:endParaRPr>
          </a:p>
        </p:txBody>
      </p:sp>
      <p:sp>
        <p:nvSpPr>
          <p:cNvPr id="12" name="Rectangle 11"/>
          <p:cNvSpPr/>
          <p:nvPr/>
        </p:nvSpPr>
        <p:spPr>
          <a:xfrm>
            <a:off x="0" y="4876800"/>
            <a:ext cx="2480650" cy="1981200"/>
          </a:xfrm>
          <a:prstGeom prst="rect">
            <a:avLst/>
          </a:prstGeom>
          <a:solidFill>
            <a:srgbClr val="B78F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Rectangle 21"/>
          <p:cNvSpPr/>
          <p:nvPr/>
        </p:nvSpPr>
        <p:spPr>
          <a:xfrm>
            <a:off x="0" y="1412341"/>
            <a:ext cx="2480650" cy="3464459"/>
          </a:xfrm>
          <a:prstGeom prst="rect">
            <a:avLst/>
          </a:prstGeom>
          <a:solidFill>
            <a:srgbClr val="B78F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9" name="Straight Connector 8"/>
          <p:cNvCxnSpPr/>
          <p:nvPr/>
        </p:nvCxnSpPr>
        <p:spPr>
          <a:xfrm>
            <a:off x="2480650" y="1371600"/>
            <a:ext cx="6663350" cy="0"/>
          </a:xfrm>
          <a:prstGeom prst="line">
            <a:avLst/>
          </a:prstGeom>
          <a:ln w="76200">
            <a:solidFill>
              <a:srgbClr val="FFD98F"/>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81000" y="5353053"/>
            <a:ext cx="1661635" cy="895347"/>
          </a:xfrm>
          <a:prstGeom prst="rect">
            <a:avLst/>
          </a:prstGeom>
        </p:spPr>
      </p:pic>
      <p:pic>
        <p:nvPicPr>
          <p:cNvPr id="2" name="Picture 1"/>
          <p:cNvPicPr>
            <a:picLocks noChangeAspect="1"/>
          </p:cNvPicPr>
          <p:nvPr/>
        </p:nvPicPr>
        <p:blipFill rotWithShape="1">
          <a:blip r:embed="rId4" cstate="print">
            <a:extLst>
              <a:ext uri="{28A0092B-C50C-407E-A947-70E740481C1C}">
                <a14:useLocalDpi xmlns="" xmlns:a14="http://schemas.microsoft.com/office/drawing/2010/main" val="0"/>
              </a:ext>
            </a:extLst>
          </a:blip>
          <a:srcRect l="13765" t="1" b="26462"/>
          <a:stretch/>
        </p:blipFill>
        <p:spPr>
          <a:xfrm>
            <a:off x="0" y="2057"/>
            <a:ext cx="2480650" cy="1410283"/>
          </a:xfrm>
          <a:prstGeom prst="rect">
            <a:avLst/>
          </a:prstGeom>
        </p:spPr>
      </p:pic>
    </p:spTree>
    <p:extLst>
      <p:ext uri="{BB962C8B-B14F-4D97-AF65-F5344CB8AC3E}">
        <p14:creationId xmlns="" xmlns:p14="http://schemas.microsoft.com/office/powerpoint/2010/main" val="1419981332"/>
      </p:ext>
    </p:extLst>
  </p:cSld>
  <p:clrMap bg1="lt1" tx1="dk1" bg2="lt2" tx2="dk2" accent1="accent1" accent2="accent2" accent3="accent3" accent4="accent4" accent5="accent5" accent6="accent6" hlink="hlink" folHlink="folHlink"/>
  <p:sldLayoutIdLst>
    <p:sldLayoutId id="2147483661"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Text Placeholder 2"/>
          <p:cNvSpPr>
            <a:spLocks noGrp="1"/>
          </p:cNvSpPr>
          <p:nvPr>
            <p:ph type="body" idx="1"/>
          </p:nvPr>
        </p:nvSpPr>
        <p:spPr>
          <a:xfrm>
            <a:off x="457200" y="1143000"/>
            <a:ext cx="8229600" cy="4876800"/>
          </a:xfrm>
          <a:prstGeom prst="rect">
            <a:avLst/>
          </a:prstGeom>
        </p:spPr>
        <p:txBody>
          <a:bodyPr vert="horz" lIns="91440" tIns="45720" rIns="91440" bIns="45720" numCol="1" rtlCol="0">
            <a:normAutofit/>
          </a:bodyPr>
          <a:lstStyle/>
          <a:p>
            <a:pPr lvl="0"/>
            <a:endParaRPr lang="en-US" dirty="0" smtClean="0"/>
          </a:p>
        </p:txBody>
      </p:sp>
      <p:sp>
        <p:nvSpPr>
          <p:cNvPr id="28" name="TextBox 27"/>
          <p:cNvSpPr txBox="1"/>
          <p:nvPr/>
        </p:nvSpPr>
        <p:spPr>
          <a:xfrm>
            <a:off x="381001" y="381000"/>
            <a:ext cx="8305800" cy="707886"/>
          </a:xfrm>
          <a:prstGeom prst="rect">
            <a:avLst/>
          </a:prstGeom>
          <a:noFill/>
        </p:spPr>
        <p:txBody>
          <a:bodyPr wrap="square" rtlCol="0">
            <a:spAutoFit/>
          </a:bodyPr>
          <a:lstStyle/>
          <a:p>
            <a:pPr>
              <a:defRPr/>
            </a:pPr>
            <a:r>
              <a:rPr lang="en-US" sz="4000" dirty="0">
                <a:solidFill>
                  <a:prstClr val="white"/>
                </a:solidFill>
                <a:latin typeface="Arial" pitchFamily="34" charset="0"/>
                <a:cs typeface="Arial" pitchFamily="34" charset="0"/>
              </a:rPr>
              <a:t>Title Goes Here</a:t>
            </a:r>
          </a:p>
        </p:txBody>
      </p:sp>
      <p:sp>
        <p:nvSpPr>
          <p:cNvPr id="11" name="Title Placeholder 1"/>
          <p:cNvSpPr>
            <a:spLocks noGrp="1"/>
          </p:cNvSpPr>
          <p:nvPr/>
        </p:nvSpPr>
        <p:spPr>
          <a:xfrm>
            <a:off x="0" y="1"/>
            <a:ext cx="9144000" cy="821155"/>
          </a:xfrm>
          <a:prstGeom prst="rect">
            <a:avLst/>
          </a:prstGeom>
          <a:solidFill>
            <a:srgbClr val="276BA5"/>
          </a:solidFill>
        </p:spPr>
        <p:txBody>
          <a:bodyPr vert="horz" lIns="91440" tIns="45720" rIns="91440" bIns="45720" rtlCol="0" anchor="ctr">
            <a:normAutofit/>
          </a:bodyPr>
          <a:lst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a:lstStyle>
          <a:p>
            <a:pPr algn="l">
              <a:tabLst>
                <a:tab pos="398463" algn="l"/>
              </a:tabLst>
            </a:pPr>
            <a:r>
              <a:rPr lang="en-US" dirty="0" smtClean="0">
                <a:solidFill>
                  <a:prstClr val="white"/>
                </a:solidFill>
              </a:rPr>
              <a:t>	</a:t>
            </a:r>
            <a:endParaRPr lang="en-US" dirty="0">
              <a:solidFill>
                <a:prstClr val="white"/>
              </a:solidFill>
            </a:endParaRPr>
          </a:p>
        </p:txBody>
      </p:sp>
      <p:cxnSp>
        <p:nvCxnSpPr>
          <p:cNvPr id="12" name="Straight Connector 11"/>
          <p:cNvCxnSpPr/>
          <p:nvPr/>
        </p:nvCxnSpPr>
        <p:spPr>
          <a:xfrm>
            <a:off x="0" y="856307"/>
            <a:ext cx="9138975" cy="0"/>
          </a:xfrm>
          <a:prstGeom prst="line">
            <a:avLst/>
          </a:prstGeom>
          <a:ln w="76200">
            <a:solidFill>
              <a:srgbClr val="FFD98F"/>
            </a:solidFill>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8381999" y="6242780"/>
            <a:ext cx="304801" cy="346184"/>
          </a:xfrm>
          <a:prstGeom prst="rect">
            <a:avLst/>
          </a:prstGeom>
          <a:solidFill>
            <a:srgbClr val="FFD9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30" name="Picture 29"/>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184944" y="6242780"/>
            <a:ext cx="621506" cy="346184"/>
          </a:xfrm>
          <a:prstGeom prst="rect">
            <a:avLst/>
          </a:prstGeom>
        </p:spPr>
      </p:pic>
      <p:sp>
        <p:nvSpPr>
          <p:cNvPr id="31" name="TextBox 30"/>
          <p:cNvSpPr txBox="1"/>
          <p:nvPr/>
        </p:nvSpPr>
        <p:spPr>
          <a:xfrm>
            <a:off x="7428292" y="6348089"/>
            <a:ext cx="1143000" cy="153888"/>
          </a:xfrm>
          <a:prstGeom prst="rect">
            <a:avLst/>
          </a:prstGeom>
          <a:noFill/>
        </p:spPr>
        <p:txBody>
          <a:bodyPr wrap="square" lIns="0" tIns="0" rIns="0" bIns="0" rtlCol="0">
            <a:spAutoFit/>
          </a:bodyPr>
          <a:lstStyle/>
          <a:p>
            <a:pPr algn="r"/>
            <a:fld id="{6BFAD995-67B3-4AB7-BC99-439F6D20A84B}" type="slidenum">
              <a:rPr lang="en-US" sz="1000">
                <a:solidFill>
                  <a:srgbClr val="754200"/>
                </a:solidFill>
                <a:latin typeface="Arial" pitchFamily="34" charset="0"/>
                <a:cs typeface="Arial" pitchFamily="34" charset="0"/>
              </a:rPr>
              <a:pPr algn="r"/>
              <a:t>‹#›</a:t>
            </a:fld>
            <a:endParaRPr lang="en-US" sz="1000" dirty="0">
              <a:solidFill>
                <a:srgbClr val="754200"/>
              </a:solidFill>
              <a:latin typeface="Arial" pitchFamily="34" charset="0"/>
              <a:cs typeface="Arial" pitchFamily="34" charset="0"/>
            </a:endParaRPr>
          </a:p>
        </p:txBody>
      </p:sp>
      <p:cxnSp>
        <p:nvCxnSpPr>
          <p:cNvPr id="13" name="Straight Connector 12"/>
          <p:cNvCxnSpPr/>
          <p:nvPr/>
        </p:nvCxnSpPr>
        <p:spPr>
          <a:xfrm>
            <a:off x="919424" y="6567272"/>
            <a:ext cx="7372355" cy="0"/>
          </a:xfrm>
          <a:prstGeom prst="line">
            <a:avLst/>
          </a:prstGeom>
          <a:ln w="38100">
            <a:solidFill>
              <a:srgbClr val="B78F64"/>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33166920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Lst>
  <p:timing>
    <p:tnLst>
      <p:par>
        <p:cTn id="1" dur="indefinite" restart="never" nodeType="tmRoot"/>
      </p:par>
    </p:tnLst>
  </p:timing>
  <p:txStyles>
    <p:titleStyle>
      <a:lvl1pPr algn="ctr" defTabSz="914400" rtl="0" eaLnBrk="1" latinLnBrk="0" hangingPunct="1">
        <a:spcBef>
          <a:spcPct val="0"/>
        </a:spcBef>
        <a:buNone/>
        <a:defRPr sz="3200" b="1" kern="1200">
          <a:solidFill>
            <a:schemeClr val="tx1"/>
          </a:solidFill>
          <a:latin typeface="Arial  "/>
          <a:ea typeface="+mj-ea"/>
          <a:cs typeface="+mj-cs"/>
        </a:defRPr>
      </a:lvl1pPr>
    </p:titleStyle>
    <p:bodyStyle>
      <a:lvl1pPr marL="0" indent="0" algn="l" defTabSz="914400" rtl="0" eaLnBrk="1" latinLnBrk="0" hangingPunct="1">
        <a:spcBef>
          <a:spcPct val="20000"/>
        </a:spcBef>
        <a:buFont typeface="Wingdings" pitchFamily="2" charset="2"/>
        <a:buNone/>
        <a:defRPr sz="2400" b="0" kern="1200" baseline="0">
          <a:solidFill>
            <a:schemeClr val="tx1"/>
          </a:solidFill>
          <a:latin typeface="Arial  "/>
          <a:ea typeface="+mn-ea"/>
          <a:cs typeface="+mn-cs"/>
        </a:defRPr>
      </a:lvl1pPr>
      <a:lvl2pPr marL="742950" indent="-285750" algn="l" defTabSz="914400" rtl="0" eaLnBrk="1" latinLnBrk="0" hangingPunct="1">
        <a:spcBef>
          <a:spcPct val="20000"/>
        </a:spcBef>
        <a:buFont typeface="Arial" pitchFamily="34" charset="0"/>
        <a:buChar char="–"/>
        <a:defRPr sz="2800" b="0" kern="1200">
          <a:solidFill>
            <a:srgbClr val="A86000"/>
          </a:solidFill>
          <a:latin typeface="Arial Narrow" pitchFamily="34" charset="0"/>
          <a:ea typeface="+mn-ea"/>
          <a:cs typeface="+mn-cs"/>
        </a:defRPr>
      </a:lvl2pPr>
      <a:lvl3pPr marL="1143000" indent="-228600" algn="l" defTabSz="914400" rtl="0" eaLnBrk="1" latinLnBrk="0" hangingPunct="1">
        <a:spcBef>
          <a:spcPct val="20000"/>
        </a:spcBef>
        <a:buClr>
          <a:srgbClr val="005695"/>
        </a:buClr>
        <a:buFont typeface="Arial" pitchFamily="34" charset="0"/>
        <a:buChar char="•"/>
        <a:defRPr sz="2200" kern="1200">
          <a:solidFill>
            <a:schemeClr val="tx1"/>
          </a:solidFill>
          <a:latin typeface="Arial "/>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hyperlink" Target="http://safesupportivelearning.ed.gov/sites/default/files/sssta/20130502_ParentalEngagementWebinarFinal.pdf" TargetMode="Externa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8" Type="http://schemas.openxmlformats.org/officeDocument/2006/relationships/hyperlink" Target="http://ctb.ku.edu/en/enhancing-cultural-competence" TargetMode="External"/><Relationship Id="rId3" Type="http://schemas.openxmlformats.org/officeDocument/2006/relationships/hyperlink" Target="http://www.hcpss.org/parents/involvement.shtml" TargetMode="External"/><Relationship Id="rId7" Type="http://schemas.openxmlformats.org/officeDocument/2006/relationships/hyperlink" Target="http://www.sps186.org/downloads/table/13040/6TypesJ.Epstien.pdf" TargetMode="External"/><Relationship Id="rId2" Type="http://schemas.openxmlformats.org/officeDocument/2006/relationships/hyperlink" Target="http://smhp.psych.ucla.edu/publications/44%20guide%207%20fostering%20school%20family%20and%20community%20involvement.pdf" TargetMode="External"/><Relationship Id="rId1" Type="http://schemas.openxmlformats.org/officeDocument/2006/relationships/slideLayout" Target="../slideLayouts/slideLayout4.xml"/><Relationship Id="rId6" Type="http://schemas.openxmlformats.org/officeDocument/2006/relationships/hyperlink" Target="http://www.nationalpirc.org/engagement_webinars/webinar-education-reform.html" TargetMode="External"/><Relationship Id="rId5" Type="http://schemas.openxmlformats.org/officeDocument/2006/relationships/hyperlink" Target="http://www.pacer.org/mpc/pdf/titleipip/Supportinginvolvement_article.pdf" TargetMode="External"/><Relationship Id="rId4" Type="http://schemas.openxmlformats.org/officeDocument/2006/relationships/hyperlink" Target="http://www.nea.org/assets/docs/PB11_ParentInvolvement08.pdf" TargetMode="External"/><Relationship Id="rId9" Type="http://schemas.openxmlformats.org/officeDocument/2006/relationships/hyperlink" Target="http://www.seattleu.edu/CSCE/Inner.aspx?id=63839" TargetMode="External"/></Relationships>
</file>

<file path=ppt/slides/_rels/slide20.xml.rels><?xml version="1.0" encoding="UTF-8" standalone="yes"?>
<Relationships xmlns="http://schemas.openxmlformats.org/package/2006/relationships"><Relationship Id="rId2" Type="http://schemas.openxmlformats.org/officeDocument/2006/relationships/hyperlink" Target="mailto:mwalters@air.org"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laceholder 1"/>
          <p:cNvSpPr>
            <a:spLocks noGrp="1"/>
          </p:cNvSpPr>
          <p:nvPr/>
        </p:nvSpPr>
        <p:spPr>
          <a:xfrm>
            <a:off x="2971800" y="2438400"/>
            <a:ext cx="5943600" cy="2438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a:lstStyle>
          <a:p>
            <a:pPr algn="l"/>
            <a:endParaRPr lang="en-US" sz="1200" dirty="0" smtClean="0">
              <a:solidFill>
                <a:srgbClr val="005695"/>
              </a:solidFill>
            </a:endParaRPr>
          </a:p>
          <a:p>
            <a:pPr algn="l"/>
            <a:endParaRPr lang="en-US" sz="1200" dirty="0">
              <a:solidFill>
                <a:srgbClr val="005695"/>
              </a:solidFill>
            </a:endParaRPr>
          </a:p>
          <a:p>
            <a:pPr algn="l"/>
            <a:endParaRPr lang="en-US" sz="1200" dirty="0" smtClean="0">
              <a:solidFill>
                <a:srgbClr val="005695"/>
              </a:solidFill>
            </a:endParaRPr>
          </a:p>
          <a:p>
            <a:pPr algn="l"/>
            <a:endParaRPr lang="en-US" sz="1200" dirty="0">
              <a:solidFill>
                <a:srgbClr val="005695"/>
              </a:solidFill>
            </a:endParaRPr>
          </a:p>
          <a:p>
            <a:pPr algn="l"/>
            <a:endParaRPr lang="en-US" sz="1200" dirty="0" smtClean="0">
              <a:solidFill>
                <a:srgbClr val="005695"/>
              </a:solidFill>
            </a:endParaRPr>
          </a:p>
          <a:p>
            <a:pPr algn="l"/>
            <a:endParaRPr lang="en-US" sz="1200" dirty="0">
              <a:solidFill>
                <a:srgbClr val="005695"/>
              </a:solidFill>
            </a:endParaRPr>
          </a:p>
          <a:p>
            <a:pPr algn="l"/>
            <a:endParaRPr lang="en-US" sz="1200" dirty="0" smtClean="0">
              <a:solidFill>
                <a:srgbClr val="005695"/>
              </a:solidFill>
            </a:endParaRPr>
          </a:p>
          <a:p>
            <a:pPr algn="l"/>
            <a:endParaRPr lang="en-US" sz="1200" dirty="0">
              <a:solidFill>
                <a:srgbClr val="005695"/>
              </a:solidFill>
            </a:endParaRPr>
          </a:p>
        </p:txBody>
      </p:sp>
      <p:sp>
        <p:nvSpPr>
          <p:cNvPr id="3" name="TextBox 2"/>
          <p:cNvSpPr txBox="1"/>
          <p:nvPr/>
        </p:nvSpPr>
        <p:spPr>
          <a:xfrm>
            <a:off x="2514600" y="0"/>
            <a:ext cx="6477000" cy="1200329"/>
          </a:xfrm>
          <a:prstGeom prst="rect">
            <a:avLst/>
          </a:prstGeom>
          <a:noFill/>
          <a:ln>
            <a:noFill/>
          </a:ln>
        </p:spPr>
        <p:txBody>
          <a:bodyPr wrap="square" rtlCol="0">
            <a:spAutoFit/>
          </a:bodyPr>
          <a:lstStyle/>
          <a:p>
            <a:pPr algn="ctr"/>
            <a:r>
              <a:rPr lang="en-US" sz="2400" b="1" i="1" dirty="0" smtClean="0">
                <a:solidFill>
                  <a:schemeClr val="bg1"/>
                </a:solidFill>
                <a:latin typeface="Cambria" panose="02040503050406030204" pitchFamily="18" charset="0"/>
              </a:rPr>
              <a:t>It </a:t>
            </a:r>
            <a:r>
              <a:rPr lang="en-US" sz="2400" b="1" i="1" dirty="0">
                <a:solidFill>
                  <a:schemeClr val="bg1"/>
                </a:solidFill>
                <a:latin typeface="Cambria" panose="02040503050406030204" pitchFamily="18" charset="0"/>
              </a:rPr>
              <a:t>Takes A Village: Effective Strategies for Family and Community Engagement in </a:t>
            </a:r>
            <a:r>
              <a:rPr lang="en-US" sz="2400" b="1" i="1" dirty="0" smtClean="0">
                <a:solidFill>
                  <a:schemeClr val="bg1"/>
                </a:solidFill>
                <a:latin typeface="Cambria" panose="02040503050406030204" pitchFamily="18" charset="0"/>
              </a:rPr>
              <a:t>Education  - </a:t>
            </a:r>
            <a:r>
              <a:rPr lang="en-US" sz="2400" b="1" dirty="0" smtClean="0">
                <a:solidFill>
                  <a:schemeClr val="bg1"/>
                </a:solidFill>
                <a:latin typeface="Cambria" panose="02040503050406030204" pitchFamily="18" charset="0"/>
              </a:rPr>
              <a:t>Marketa </a:t>
            </a:r>
            <a:r>
              <a:rPr lang="en-US" sz="2400" b="1" dirty="0">
                <a:solidFill>
                  <a:schemeClr val="bg1"/>
                </a:solidFill>
                <a:latin typeface="Cambria" panose="02040503050406030204" pitchFamily="18" charset="0"/>
              </a:rPr>
              <a:t>Garner Walters </a:t>
            </a:r>
          </a:p>
        </p:txBody>
      </p:sp>
      <p:sp>
        <p:nvSpPr>
          <p:cNvPr id="6" name="Rectangle 5"/>
          <p:cNvSpPr/>
          <p:nvPr/>
        </p:nvSpPr>
        <p:spPr>
          <a:xfrm>
            <a:off x="2649940" y="1676400"/>
            <a:ext cx="6096000" cy="4431983"/>
          </a:xfrm>
          <a:prstGeom prst="rect">
            <a:avLst/>
          </a:prstGeom>
        </p:spPr>
        <p:txBody>
          <a:bodyPr wrap="square">
            <a:spAutoFit/>
          </a:bodyPr>
          <a:lstStyle/>
          <a:p>
            <a:pPr algn="ctr"/>
            <a:r>
              <a:rPr lang="en-US" sz="2800" b="1" dirty="0">
                <a:latin typeface="Cambria" panose="02040503050406030204" pitchFamily="18" charset="0"/>
              </a:rPr>
              <a:t>Meridian Public School District</a:t>
            </a:r>
          </a:p>
          <a:p>
            <a:pPr algn="ctr"/>
            <a:r>
              <a:rPr lang="en-US" sz="2800" b="1" dirty="0">
                <a:latin typeface="Cambria" panose="02040503050406030204" pitchFamily="18" charset="0"/>
              </a:rPr>
              <a:t>Professional Development </a:t>
            </a:r>
            <a:r>
              <a:rPr lang="en-US" sz="2800" b="1" dirty="0" smtClean="0">
                <a:latin typeface="Cambria" panose="02040503050406030204" pitchFamily="18" charset="0"/>
              </a:rPr>
              <a:t>Training</a:t>
            </a:r>
          </a:p>
          <a:p>
            <a:pPr algn="ctr"/>
            <a:endParaRPr lang="en-US" sz="2800" dirty="0">
              <a:latin typeface="Cambria" panose="02040503050406030204" pitchFamily="18" charset="0"/>
            </a:endParaRPr>
          </a:p>
          <a:p>
            <a:pPr algn="ctr"/>
            <a:r>
              <a:rPr lang="en-US" sz="2800" b="1" i="1" dirty="0">
                <a:latin typeface="Cambria" panose="02040503050406030204" pitchFamily="18" charset="0"/>
              </a:rPr>
              <a:t>Moving Toward a Culturally and Linguistically Competent School </a:t>
            </a:r>
            <a:r>
              <a:rPr lang="en-US" sz="2800" b="1" i="1" dirty="0" smtClean="0">
                <a:latin typeface="Cambria" panose="02040503050406030204" pitchFamily="18" charset="0"/>
              </a:rPr>
              <a:t>District</a:t>
            </a:r>
          </a:p>
          <a:p>
            <a:pPr algn="ctr"/>
            <a:endParaRPr lang="en-US" sz="2800" dirty="0">
              <a:latin typeface="Cambria" panose="02040503050406030204" pitchFamily="18" charset="0"/>
            </a:endParaRPr>
          </a:p>
          <a:p>
            <a:pPr algn="ctr"/>
            <a:r>
              <a:rPr lang="en-US" sz="2000" b="1" dirty="0">
                <a:latin typeface="Cambria" panose="02040503050406030204" pitchFamily="18" charset="0"/>
              </a:rPr>
              <a:t>January 6, 2014</a:t>
            </a:r>
            <a:endParaRPr lang="en-US" sz="2000" dirty="0">
              <a:latin typeface="Cambria" panose="02040503050406030204" pitchFamily="18" charset="0"/>
            </a:endParaRPr>
          </a:p>
          <a:p>
            <a:pPr algn="ctr"/>
            <a:r>
              <a:rPr lang="en-US" sz="2000" b="1" dirty="0">
                <a:latin typeface="Cambria" panose="02040503050406030204" pitchFamily="18" charset="0"/>
              </a:rPr>
              <a:t>Mississippi State University Riley Center</a:t>
            </a:r>
            <a:endParaRPr lang="en-US" sz="2000" dirty="0">
              <a:latin typeface="Cambria" panose="02040503050406030204" pitchFamily="18" charset="0"/>
            </a:endParaRPr>
          </a:p>
          <a:p>
            <a:pPr algn="ctr"/>
            <a:r>
              <a:rPr lang="en-US" sz="2000" b="1" dirty="0" smtClean="0">
                <a:latin typeface="Cambria" panose="02040503050406030204" pitchFamily="18" charset="0"/>
              </a:rPr>
              <a:t>Meridian</a:t>
            </a:r>
            <a:r>
              <a:rPr lang="en-US" sz="2000" b="1" dirty="0">
                <a:latin typeface="Cambria" panose="02040503050406030204" pitchFamily="18" charset="0"/>
              </a:rPr>
              <a:t>, Mississippi</a:t>
            </a:r>
            <a:r>
              <a:rPr lang="en-US" sz="2800" b="1" dirty="0">
                <a:latin typeface="Cambria" panose="02040503050406030204" pitchFamily="18" charset="0"/>
              </a:rPr>
              <a:t> </a:t>
            </a:r>
            <a:endParaRPr lang="en-US" sz="2800" dirty="0">
              <a:latin typeface="Cambria" panose="02040503050406030204" pitchFamily="18" charset="0"/>
            </a:endParaRPr>
          </a:p>
          <a:p>
            <a:r>
              <a:rPr lang="en-US" b="1" dirty="0"/>
              <a:t> </a:t>
            </a:r>
            <a:endParaRPr lang="en-US" dirty="0"/>
          </a:p>
        </p:txBody>
      </p:sp>
    </p:spTree>
    <p:extLst>
      <p:ext uri="{BB962C8B-B14F-4D97-AF65-F5344CB8AC3E}">
        <p14:creationId xmlns="" xmlns:p14="http://schemas.microsoft.com/office/powerpoint/2010/main" val="5577623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4"/>
          <p:cNvSpPr>
            <a:spLocks noGrp="1"/>
          </p:cNvSpPr>
          <p:nvPr>
            <p:ph type="title"/>
          </p:nvPr>
        </p:nvSpPr>
        <p:spPr>
          <a:xfrm>
            <a:off x="228600" y="228600"/>
            <a:ext cx="8077200" cy="990600"/>
          </a:xfrm>
        </p:spPr>
        <p:txBody>
          <a:bodyPr>
            <a:normAutofit/>
          </a:bodyPr>
          <a:lstStyle/>
          <a:p>
            <a:pPr eaLnBrk="1" hangingPunct="1"/>
            <a:r>
              <a:rPr lang="en-US" sz="3200" dirty="0" smtClean="0">
                <a:solidFill>
                  <a:schemeClr val="bg1"/>
                </a:solidFill>
                <a:latin typeface="Cambria" panose="02040503050406030204" pitchFamily="18" charset="0"/>
              </a:rPr>
              <a:t>One Theory Of Change</a:t>
            </a:r>
          </a:p>
        </p:txBody>
      </p:sp>
      <p:pic>
        <p:nvPicPr>
          <p:cNvPr id="24579" name="Content Placeholder 3" descr="Western &amp; Pacific_Key Elements for Implementing Sustainable Systems Change_vert 060409.png"/>
          <p:cNvPicPr>
            <a:picLocks noChangeAspect="1"/>
          </p:cNvPicPr>
          <p:nvPr/>
        </p:nvPicPr>
        <p:blipFill>
          <a:blip r:embed="rId3" cstate="print"/>
          <a:srcRect/>
          <a:stretch>
            <a:fillRect/>
          </a:stretch>
        </p:blipFill>
        <p:spPr bwMode="auto">
          <a:xfrm>
            <a:off x="1600200" y="961030"/>
            <a:ext cx="5562600" cy="5486400"/>
          </a:xfrm>
          <a:prstGeom prst="rect">
            <a:avLst/>
          </a:prstGeom>
          <a:noFill/>
          <a:ln w="9525">
            <a:noFill/>
            <a:miter lim="800000"/>
            <a:headEnd/>
            <a:tailEnd/>
          </a:ln>
        </p:spPr>
      </p:pic>
    </p:spTree>
    <p:extLst>
      <p:ext uri="{BB962C8B-B14F-4D97-AF65-F5344CB8AC3E}">
        <p14:creationId xmlns="" xmlns:p14="http://schemas.microsoft.com/office/powerpoint/2010/main" val="14979384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219200"/>
            <a:ext cx="8534400" cy="4093428"/>
          </a:xfrm>
          <a:prstGeom prst="rect">
            <a:avLst/>
          </a:prstGeom>
        </p:spPr>
        <p:txBody>
          <a:bodyPr wrap="square">
            <a:spAutoFit/>
          </a:bodyPr>
          <a:lstStyle/>
          <a:p>
            <a:endParaRPr lang="en-US" dirty="0" smtClean="0"/>
          </a:p>
          <a:p>
            <a:endParaRPr lang="en-US" dirty="0"/>
          </a:p>
          <a:p>
            <a:r>
              <a:rPr lang="en-US" sz="2800" dirty="0" smtClean="0">
                <a:latin typeface="Cambria" panose="02040503050406030204" pitchFamily="18" charset="0"/>
              </a:rPr>
              <a:t>“</a:t>
            </a:r>
            <a:r>
              <a:rPr lang="en-US" sz="2800" i="1" dirty="0" smtClean="0">
                <a:latin typeface="Cambria" panose="02040503050406030204" pitchFamily="18" charset="0"/>
              </a:rPr>
              <a:t>Countless studies have shown that children who receive consistent, loving attention from their parents perform better in school and lead happier lives than those who don’t.  Parents are children’s most important teachers, role models and guides. They have a responsibility to stay involved with their children in positive ways, through school, family activities and daily conversation</a:t>
            </a:r>
            <a:r>
              <a:rPr lang="en-US" sz="2800" dirty="0" smtClean="0">
                <a:latin typeface="Cambria" panose="02040503050406030204" pitchFamily="18" charset="0"/>
              </a:rPr>
              <a:t>.”</a:t>
            </a:r>
          </a:p>
          <a:p>
            <a:r>
              <a:rPr lang="en-US" sz="2800" dirty="0">
                <a:latin typeface="Cambria" panose="02040503050406030204" pitchFamily="18" charset="0"/>
              </a:rPr>
              <a:t> </a:t>
            </a:r>
            <a:r>
              <a:rPr lang="en-US" sz="2800" dirty="0" smtClean="0">
                <a:latin typeface="Cambria" panose="02040503050406030204" pitchFamily="18" charset="0"/>
              </a:rPr>
              <a:t>                                                           </a:t>
            </a:r>
            <a:r>
              <a:rPr lang="en-US" sz="1400" dirty="0" smtClean="0">
                <a:latin typeface="Cambria" panose="02040503050406030204" pitchFamily="18" charset="0"/>
              </a:rPr>
              <a:t>Joan Dykstra, National PTA President, 1996-97</a:t>
            </a:r>
            <a:endParaRPr lang="en-US" sz="2800" dirty="0">
              <a:latin typeface="Cambria" panose="02040503050406030204" pitchFamily="18" charset="0"/>
            </a:endParaRPr>
          </a:p>
        </p:txBody>
      </p:sp>
      <p:sp>
        <p:nvSpPr>
          <p:cNvPr id="3" name="Title 2"/>
          <p:cNvSpPr>
            <a:spLocks noGrp="1"/>
          </p:cNvSpPr>
          <p:nvPr>
            <p:ph type="title"/>
          </p:nvPr>
        </p:nvSpPr>
        <p:spPr>
          <a:xfrm>
            <a:off x="457200" y="76200"/>
            <a:ext cx="8229600" cy="762000"/>
          </a:xfrm>
        </p:spPr>
        <p:txBody>
          <a:bodyPr/>
          <a:lstStyle/>
          <a:p>
            <a:r>
              <a:rPr lang="en-US" dirty="0" smtClean="0">
                <a:solidFill>
                  <a:schemeClr val="bg1"/>
                </a:solidFill>
                <a:latin typeface="Cambria" panose="02040503050406030204" pitchFamily="18" charset="0"/>
              </a:rPr>
              <a:t>Benefits to Family Engagement</a:t>
            </a:r>
            <a:endParaRPr lang="en-US" dirty="0">
              <a:solidFill>
                <a:schemeClr val="bg1"/>
              </a:solidFill>
              <a:latin typeface="Cambria" panose="02040503050406030204" pitchFamily="18" charset="0"/>
            </a:endParaRPr>
          </a:p>
        </p:txBody>
      </p:sp>
    </p:spTree>
    <p:extLst>
      <p:ext uri="{BB962C8B-B14F-4D97-AF65-F5344CB8AC3E}">
        <p14:creationId xmlns="" xmlns:p14="http://schemas.microsoft.com/office/powerpoint/2010/main" val="40781249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295400"/>
            <a:ext cx="7772400" cy="5016758"/>
          </a:xfrm>
          <a:prstGeom prst="rect">
            <a:avLst/>
          </a:prstGeom>
        </p:spPr>
        <p:txBody>
          <a:bodyPr wrap="square">
            <a:spAutoFit/>
          </a:bodyPr>
          <a:lstStyle/>
          <a:p>
            <a:pPr marL="342900" indent="-342900">
              <a:buFont typeface="Arial" panose="020B0604020202020204" pitchFamily="34" charset="0"/>
              <a:buChar char="•"/>
            </a:pPr>
            <a:r>
              <a:rPr lang="en-US" sz="2400" dirty="0" smtClean="0">
                <a:latin typeface="Cambria" panose="02040503050406030204" pitchFamily="18" charset="0"/>
              </a:rPr>
              <a:t>Studies of families show that what the family does with the children is more important to student success than family income or the education level of the parents.</a:t>
            </a:r>
            <a:r>
              <a:rPr lang="en-US" sz="1400" dirty="0" smtClean="0">
                <a:latin typeface="Cambria" panose="02040503050406030204" pitchFamily="18" charset="0"/>
              </a:rPr>
              <a:t> 1</a:t>
            </a:r>
          </a:p>
          <a:p>
            <a:pPr marL="342900" indent="-342900">
              <a:buFont typeface="Arial" panose="020B0604020202020204" pitchFamily="34" charset="0"/>
              <a:buChar char="•"/>
            </a:pPr>
            <a:r>
              <a:rPr lang="en-US" sz="2400" dirty="0" smtClean="0">
                <a:latin typeface="Cambria" panose="02040503050406030204" pitchFamily="18" charset="0"/>
              </a:rPr>
              <a:t>Both students and schools benefit from active participation by families in the process of educating children. </a:t>
            </a:r>
            <a:r>
              <a:rPr lang="en-US" sz="1400" dirty="0">
                <a:latin typeface="Cambria" panose="02040503050406030204" pitchFamily="18" charset="0"/>
              </a:rPr>
              <a:t>2</a:t>
            </a:r>
            <a:endParaRPr lang="en-US" sz="1400" dirty="0" smtClean="0">
              <a:latin typeface="Cambria" panose="02040503050406030204" pitchFamily="18" charset="0"/>
            </a:endParaRPr>
          </a:p>
          <a:p>
            <a:pPr marL="342900" indent="-342900">
              <a:buFont typeface="Arial" panose="020B0604020202020204" pitchFamily="34" charset="0"/>
              <a:buChar char="•"/>
            </a:pPr>
            <a:r>
              <a:rPr lang="en-US" sz="2400" dirty="0" smtClean="0">
                <a:latin typeface="Cambria" panose="02040503050406030204" pitchFamily="18" charset="0"/>
              </a:rPr>
              <a:t>Parent involvement is more than good attendance at school-sponsored events or having a strong volunteer program. </a:t>
            </a:r>
            <a:r>
              <a:rPr lang="en-US" sz="1400" dirty="0" smtClean="0">
                <a:latin typeface="Cambria" panose="02040503050406030204" pitchFamily="18" charset="0"/>
              </a:rPr>
              <a:t>3</a:t>
            </a:r>
          </a:p>
          <a:p>
            <a:pPr marL="342900" indent="-342900">
              <a:buFont typeface="Arial" panose="020B0604020202020204" pitchFamily="34" charset="0"/>
              <a:buChar char="•"/>
            </a:pPr>
            <a:r>
              <a:rPr lang="en-US" sz="2400" dirty="0" smtClean="0">
                <a:latin typeface="Cambria" panose="02040503050406030204" pitchFamily="18" charset="0"/>
              </a:rPr>
              <a:t>The need for strong family involvement starts by the time children are in preschool and continues through high school. </a:t>
            </a:r>
            <a:r>
              <a:rPr lang="en-US" sz="1400" dirty="0" smtClean="0">
                <a:latin typeface="Cambria" panose="02040503050406030204" pitchFamily="18" charset="0"/>
              </a:rPr>
              <a:t>4</a:t>
            </a:r>
          </a:p>
          <a:p>
            <a:endParaRPr lang="en-US" sz="3200" dirty="0"/>
          </a:p>
        </p:txBody>
      </p:sp>
      <p:sp>
        <p:nvSpPr>
          <p:cNvPr id="3" name="Title 2"/>
          <p:cNvSpPr>
            <a:spLocks noGrp="1"/>
          </p:cNvSpPr>
          <p:nvPr>
            <p:ph type="title"/>
          </p:nvPr>
        </p:nvSpPr>
        <p:spPr>
          <a:xfrm>
            <a:off x="533400" y="152400"/>
            <a:ext cx="8229600" cy="792162"/>
          </a:xfrm>
        </p:spPr>
        <p:txBody>
          <a:bodyPr/>
          <a:lstStyle/>
          <a:p>
            <a:r>
              <a:rPr lang="en-US" dirty="0" smtClean="0">
                <a:solidFill>
                  <a:schemeClr val="bg1"/>
                </a:solidFill>
                <a:latin typeface="Cambria" panose="02040503050406030204" pitchFamily="18" charset="0"/>
              </a:rPr>
              <a:t>Research Findings</a:t>
            </a:r>
            <a:endParaRPr lang="en-US" dirty="0">
              <a:solidFill>
                <a:schemeClr val="bg1"/>
              </a:solidFill>
              <a:latin typeface="Cambria" panose="02040503050406030204" pitchFamily="18" charset="0"/>
            </a:endParaRPr>
          </a:p>
        </p:txBody>
      </p:sp>
    </p:spTree>
    <p:extLst>
      <p:ext uri="{BB962C8B-B14F-4D97-AF65-F5344CB8AC3E}">
        <p14:creationId xmlns="" xmlns:p14="http://schemas.microsoft.com/office/powerpoint/2010/main" val="15849127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11162"/>
          </a:xfrm>
        </p:spPr>
        <p:txBody>
          <a:bodyPr/>
          <a:lstStyle/>
          <a:p>
            <a:r>
              <a:rPr lang="en-US" dirty="0">
                <a:solidFill>
                  <a:schemeClr val="bg1"/>
                </a:solidFill>
                <a:latin typeface="Cambria" panose="02040503050406030204" pitchFamily="18" charset="0"/>
              </a:rPr>
              <a:t>Six Types of Partnerships Framework</a:t>
            </a:r>
            <a:r>
              <a:rPr lang="en-US" dirty="0"/>
              <a:t/>
            </a:r>
            <a:br>
              <a:rPr lang="en-US" dirty="0"/>
            </a:br>
            <a:endParaRPr lang="en-US" dirty="0"/>
          </a:p>
        </p:txBody>
      </p:sp>
      <p:sp>
        <p:nvSpPr>
          <p:cNvPr id="3" name="Content Placeholder 2"/>
          <p:cNvSpPr>
            <a:spLocks noGrp="1"/>
          </p:cNvSpPr>
          <p:nvPr>
            <p:ph idx="1"/>
          </p:nvPr>
        </p:nvSpPr>
        <p:spPr>
          <a:xfrm>
            <a:off x="76200" y="1143000"/>
            <a:ext cx="8915400" cy="5562600"/>
          </a:xfrm>
        </p:spPr>
        <p:txBody>
          <a:bodyPr>
            <a:normAutofit/>
          </a:bodyPr>
          <a:lstStyle/>
          <a:p>
            <a:pPr marL="342900" indent="-342900">
              <a:buFont typeface="Arial" panose="020B0604020202020204" pitchFamily="34" charset="0"/>
              <a:buChar char="•"/>
            </a:pPr>
            <a:r>
              <a:rPr lang="en-US" sz="2000" b="1" dirty="0" smtClean="0">
                <a:latin typeface="Cambria" panose="02040503050406030204" pitchFamily="18" charset="0"/>
              </a:rPr>
              <a:t>Parenting:</a:t>
            </a:r>
            <a:r>
              <a:rPr lang="en-US" sz="2000" dirty="0" smtClean="0">
                <a:latin typeface="Cambria" panose="02040503050406030204" pitchFamily="18" charset="0"/>
              </a:rPr>
              <a:t> Helping families establish home environments to support children as learners.</a:t>
            </a:r>
          </a:p>
          <a:p>
            <a:pPr marL="342900" indent="-342900">
              <a:buFont typeface="Arial" panose="020B0604020202020204" pitchFamily="34" charset="0"/>
              <a:buChar char="•"/>
            </a:pPr>
            <a:r>
              <a:rPr lang="en-US" sz="2000" b="1" dirty="0" smtClean="0">
                <a:latin typeface="Cambria" panose="02040503050406030204" pitchFamily="18" charset="0"/>
              </a:rPr>
              <a:t>Communications: </a:t>
            </a:r>
            <a:r>
              <a:rPr lang="en-US" sz="2000" dirty="0" smtClean="0">
                <a:latin typeface="Cambria" panose="02040503050406030204" pitchFamily="18" charset="0"/>
              </a:rPr>
              <a:t>The use of effective forms for school-to-home and home-to-school communications.</a:t>
            </a:r>
          </a:p>
          <a:p>
            <a:pPr marL="342900" indent="-342900">
              <a:buFont typeface="Arial" panose="020B0604020202020204" pitchFamily="34" charset="0"/>
              <a:buChar char="•"/>
            </a:pPr>
            <a:r>
              <a:rPr lang="en-US" sz="2000" b="1" dirty="0" smtClean="0">
                <a:latin typeface="Cambria" panose="02040503050406030204" pitchFamily="18" charset="0"/>
              </a:rPr>
              <a:t>Volunteering:  </a:t>
            </a:r>
            <a:r>
              <a:rPr lang="en-US" sz="2000" dirty="0" smtClean="0">
                <a:latin typeface="Cambria" panose="02040503050406030204" pitchFamily="18" charset="0"/>
              </a:rPr>
              <a:t>The recruitment and organization of the school’s volunteer program.</a:t>
            </a:r>
          </a:p>
          <a:p>
            <a:pPr marL="342900" indent="-342900">
              <a:buFont typeface="Arial" panose="020B0604020202020204" pitchFamily="34" charset="0"/>
              <a:buChar char="•"/>
            </a:pPr>
            <a:r>
              <a:rPr lang="en-US" sz="2000" b="1" dirty="0" smtClean="0">
                <a:latin typeface="Cambria" panose="02040503050406030204" pitchFamily="18" charset="0"/>
              </a:rPr>
              <a:t>Learning at Home: </a:t>
            </a:r>
            <a:r>
              <a:rPr lang="en-US" sz="2000" dirty="0" smtClean="0">
                <a:latin typeface="Cambria" panose="02040503050406030204" pitchFamily="18" charset="0"/>
              </a:rPr>
              <a:t>Helping families assist their children with homework and recognizing other learning at home opportunities.</a:t>
            </a:r>
          </a:p>
          <a:p>
            <a:pPr marL="342900" indent="-342900">
              <a:buFont typeface="Arial" panose="020B0604020202020204" pitchFamily="34" charset="0"/>
              <a:buChar char="•"/>
            </a:pPr>
            <a:r>
              <a:rPr lang="en-US" sz="2000" b="1" dirty="0" smtClean="0">
                <a:latin typeface="Cambria" panose="02040503050406030204" pitchFamily="18" charset="0"/>
              </a:rPr>
              <a:t>Decision-making: </a:t>
            </a:r>
            <a:r>
              <a:rPr lang="en-US" sz="2000" dirty="0" smtClean="0">
                <a:latin typeface="Cambria" panose="02040503050406030204" pitchFamily="18" charset="0"/>
              </a:rPr>
              <a:t>Including parents, students, and community members in the school decision-making process.</a:t>
            </a:r>
          </a:p>
          <a:p>
            <a:pPr marL="342900" indent="-342900">
              <a:buFont typeface="Arial" panose="020B0604020202020204" pitchFamily="34" charset="0"/>
              <a:buChar char="•"/>
            </a:pPr>
            <a:r>
              <a:rPr lang="en-US" sz="2000" b="1" dirty="0" smtClean="0">
                <a:latin typeface="Cambria" panose="02040503050406030204" pitchFamily="18" charset="0"/>
              </a:rPr>
              <a:t>Collaborating with the Community: </a:t>
            </a:r>
            <a:r>
              <a:rPr lang="en-US" sz="2000" dirty="0" smtClean="0">
                <a:latin typeface="Cambria" panose="02040503050406030204" pitchFamily="18" charset="0"/>
              </a:rPr>
              <a:t>The identification and integration of resources and services from the community.</a:t>
            </a:r>
          </a:p>
          <a:p>
            <a:r>
              <a:rPr lang="en-US" sz="1800" dirty="0">
                <a:latin typeface="Cambria" panose="02040503050406030204" pitchFamily="18" charset="0"/>
              </a:rPr>
              <a:t> </a:t>
            </a:r>
            <a:r>
              <a:rPr lang="en-US" sz="1800" dirty="0" smtClean="0">
                <a:latin typeface="Cambria" panose="02040503050406030204" pitchFamily="18" charset="0"/>
              </a:rPr>
              <a:t>                                                                         	</a:t>
            </a:r>
            <a:r>
              <a:rPr lang="en-US" sz="1200" dirty="0" smtClean="0">
                <a:latin typeface="Cambria" panose="02040503050406030204" pitchFamily="18" charset="0"/>
              </a:rPr>
              <a:t>Joyce Epstein, Johns Hopkins University (1995)</a:t>
            </a:r>
            <a:endParaRPr lang="en-US" sz="1800" dirty="0">
              <a:latin typeface="Cambria" panose="02040503050406030204" pitchFamily="18" charset="0"/>
            </a:endParaRPr>
          </a:p>
          <a:p>
            <a:pPr marL="342900" indent="-342900">
              <a:buFont typeface="Arial" panose="020B0604020202020204" pitchFamily="34" charset="0"/>
              <a:buChar char="•"/>
            </a:pPr>
            <a:endParaRPr lang="en-US" sz="1800" dirty="0" smtClean="0">
              <a:latin typeface="Cambria" panose="02040503050406030204" pitchFamily="18" charset="0"/>
            </a:endParaRPr>
          </a:p>
          <a:p>
            <a:pPr marL="342900" indent="-342900">
              <a:buFont typeface="Arial" panose="020B0604020202020204" pitchFamily="34" charset="0"/>
              <a:buChar char="•"/>
            </a:pPr>
            <a:endParaRPr lang="en-US" dirty="0">
              <a:latin typeface="Cambria" panose="02040503050406030204" pitchFamily="18" charset="0"/>
            </a:endParaRPr>
          </a:p>
        </p:txBody>
      </p:sp>
    </p:spTree>
    <p:extLst>
      <p:ext uri="{BB962C8B-B14F-4D97-AF65-F5344CB8AC3E}">
        <p14:creationId xmlns="" xmlns:p14="http://schemas.microsoft.com/office/powerpoint/2010/main" val="41501141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7060"/>
            <a:ext cx="8229600" cy="1143000"/>
          </a:xfrm>
        </p:spPr>
        <p:txBody>
          <a:bodyPr/>
          <a:lstStyle/>
          <a:p>
            <a:r>
              <a:rPr lang="en-US" sz="2800" dirty="0" smtClean="0">
                <a:solidFill>
                  <a:schemeClr val="bg1"/>
                </a:solidFill>
                <a:latin typeface="Cambria" panose="02040503050406030204" pitchFamily="18" charset="0"/>
              </a:rPr>
              <a:t>Strategies for Encouraging Positive Parenting Skills</a:t>
            </a:r>
            <a:endParaRPr lang="en-US" sz="2800" dirty="0">
              <a:solidFill>
                <a:schemeClr val="bg1"/>
              </a:solidFill>
              <a:latin typeface="Cambria" panose="02040503050406030204" pitchFamily="18" charset="0"/>
            </a:endParaRPr>
          </a:p>
        </p:txBody>
      </p:sp>
      <p:sp>
        <p:nvSpPr>
          <p:cNvPr id="5" name="Content Placeholder 4"/>
          <p:cNvSpPr>
            <a:spLocks noGrp="1"/>
          </p:cNvSpPr>
          <p:nvPr>
            <p:ph idx="1"/>
          </p:nvPr>
        </p:nvSpPr>
        <p:spPr>
          <a:xfrm>
            <a:off x="457200" y="1143000"/>
            <a:ext cx="8305800" cy="5257800"/>
          </a:xfrm>
        </p:spPr>
        <p:txBody>
          <a:bodyPr>
            <a:normAutofit lnSpcReduction="10000"/>
          </a:bodyPr>
          <a:lstStyle/>
          <a:p>
            <a:pPr marL="342900" indent="-342900">
              <a:buFont typeface="Arial" panose="020B0604020202020204" pitchFamily="34" charset="0"/>
              <a:buChar char="•"/>
            </a:pPr>
            <a:r>
              <a:rPr lang="en-US" sz="1800" b="1" dirty="0" smtClean="0">
                <a:latin typeface="Cambria" panose="02040503050406030204" pitchFamily="18" charset="0"/>
              </a:rPr>
              <a:t>Survey parents: </a:t>
            </a:r>
            <a:r>
              <a:rPr lang="en-US" sz="1800" dirty="0" smtClean="0">
                <a:latin typeface="Cambria" panose="02040503050406030204" pitchFamily="18" charset="0"/>
              </a:rPr>
              <a:t>Ask parents what information and workshops they find most helpful.</a:t>
            </a:r>
          </a:p>
          <a:p>
            <a:pPr marL="342900" indent="-342900">
              <a:buFont typeface="Arial" panose="020B0604020202020204" pitchFamily="34" charset="0"/>
              <a:buChar char="•"/>
            </a:pPr>
            <a:r>
              <a:rPr lang="en-US" sz="1800" b="1" dirty="0" smtClean="0">
                <a:latin typeface="Cambria" panose="02040503050406030204" pitchFamily="18" charset="0"/>
              </a:rPr>
              <a:t>Consult with parents: </a:t>
            </a:r>
            <a:r>
              <a:rPr lang="en-US" sz="1800" dirty="0" smtClean="0">
                <a:latin typeface="Cambria" panose="02040503050406030204" pitchFamily="18" charset="0"/>
              </a:rPr>
              <a:t>Ask about their preferences and the best way to give messages to all parents.</a:t>
            </a:r>
          </a:p>
          <a:p>
            <a:pPr marL="342900" indent="-342900">
              <a:buFont typeface="Arial" panose="020B0604020202020204" pitchFamily="34" charset="0"/>
              <a:buChar char="•"/>
            </a:pPr>
            <a:r>
              <a:rPr lang="en-US" sz="1800" b="1" dirty="0" smtClean="0">
                <a:latin typeface="Cambria" panose="02040503050406030204" pitchFamily="18" charset="0"/>
              </a:rPr>
              <a:t>Establish home visiting programs: </a:t>
            </a:r>
            <a:r>
              <a:rPr lang="en-US" sz="1800" dirty="0" smtClean="0">
                <a:latin typeface="Cambria" panose="02040503050406030204" pitchFamily="18" charset="0"/>
              </a:rPr>
              <a:t>When teachers visit with parents in the home, they share expectations; parents can share information that might affect student achievement.</a:t>
            </a:r>
          </a:p>
          <a:p>
            <a:pPr marL="342900" indent="-342900">
              <a:buFont typeface="Arial" panose="020B0604020202020204" pitchFamily="34" charset="0"/>
              <a:buChar char="•"/>
            </a:pPr>
            <a:r>
              <a:rPr lang="en-US" sz="1800" b="1" dirty="0" smtClean="0">
                <a:latin typeface="Cambria" panose="02040503050406030204" pitchFamily="18" charset="0"/>
              </a:rPr>
              <a:t>Make referral information available</a:t>
            </a:r>
            <a:r>
              <a:rPr lang="en-US" sz="1800" dirty="0" smtClean="0">
                <a:latin typeface="Cambria" panose="02040503050406030204" pitchFamily="18" charset="0"/>
              </a:rPr>
              <a:t>: Put information on bulletin board, in newsletters, on information tables at school events.</a:t>
            </a:r>
          </a:p>
          <a:p>
            <a:pPr marL="342900" indent="-342900">
              <a:buFont typeface="Arial" panose="020B0604020202020204" pitchFamily="34" charset="0"/>
              <a:buChar char="•"/>
            </a:pPr>
            <a:r>
              <a:rPr lang="en-US" sz="1800" b="1" dirty="0" smtClean="0">
                <a:latin typeface="Cambria" panose="02040503050406030204" pitchFamily="18" charset="0"/>
              </a:rPr>
              <a:t>Offer school space: </a:t>
            </a:r>
            <a:r>
              <a:rPr lang="en-US" sz="1800" dirty="0" smtClean="0">
                <a:latin typeface="Cambria" panose="02040503050406030204" pitchFamily="18" charset="0"/>
              </a:rPr>
              <a:t>Have a room available for parent-led support groups and parenting education classes.</a:t>
            </a:r>
          </a:p>
          <a:p>
            <a:pPr marL="342900" indent="-342900">
              <a:buFont typeface="Arial" panose="020B0604020202020204" pitchFamily="34" charset="0"/>
              <a:buChar char="•"/>
            </a:pPr>
            <a:r>
              <a:rPr lang="en-US" sz="1800" b="1" dirty="0" smtClean="0">
                <a:latin typeface="Cambria" panose="02040503050406030204" pitchFamily="18" charset="0"/>
              </a:rPr>
              <a:t>Provide child development information</a:t>
            </a:r>
            <a:r>
              <a:rPr lang="en-US" sz="1800" dirty="0" smtClean="0">
                <a:latin typeface="Cambria" panose="02040503050406030204" pitchFamily="18" charset="0"/>
              </a:rPr>
              <a:t>: Conduct workshops on what parents can expect as their child moves into middle or high school.</a:t>
            </a:r>
          </a:p>
          <a:p>
            <a:pPr marL="342900" indent="-342900">
              <a:buFont typeface="Arial" panose="020B0604020202020204" pitchFamily="34" charset="0"/>
              <a:buChar char="•"/>
            </a:pPr>
            <a:r>
              <a:rPr lang="en-US" sz="1800" b="1" dirty="0" smtClean="0">
                <a:latin typeface="Cambria" panose="02040503050406030204" pitchFamily="18" charset="0"/>
              </a:rPr>
              <a:t>Capitalize on parent attendance at neighborhood and community events: </a:t>
            </a:r>
            <a:r>
              <a:rPr lang="en-US" sz="1800" dirty="0" smtClean="0">
                <a:latin typeface="Cambria" panose="02040503050406030204" pitchFamily="18" charset="0"/>
              </a:rPr>
              <a:t>Have outreach materials—brochures, bookmarks, posters, tip </a:t>
            </a:r>
            <a:r>
              <a:rPr lang="en-US" sz="1800" dirty="0">
                <a:latin typeface="Cambria" panose="02040503050406030204" pitchFamily="18" charset="0"/>
              </a:rPr>
              <a:t>sheets— </a:t>
            </a:r>
            <a:r>
              <a:rPr lang="en-US" sz="1800" dirty="0" smtClean="0">
                <a:latin typeface="Cambria" panose="02040503050406030204" pitchFamily="18" charset="0"/>
              </a:rPr>
              <a:t>available.</a:t>
            </a:r>
          </a:p>
          <a:p>
            <a:pPr marL="285750" indent="-285750">
              <a:buFont typeface="Arial" panose="020B0604020202020204" pitchFamily="34" charset="0"/>
              <a:buChar char="•"/>
            </a:pPr>
            <a:r>
              <a:rPr lang="en-US" sz="1800" b="1" dirty="0" smtClean="0">
                <a:latin typeface="Cambria" panose="02040503050406030204" pitchFamily="18" charset="0"/>
              </a:rPr>
              <a:t>Offer a sharing night for parents: </a:t>
            </a:r>
            <a:r>
              <a:rPr lang="en-US" sz="1800" dirty="0" smtClean="0">
                <a:latin typeface="Cambria" panose="02040503050406030204" pitchFamily="18" charset="0"/>
              </a:rPr>
              <a:t>Have parents share their best practices for discipline, homework help, reading.</a:t>
            </a:r>
          </a:p>
          <a:p>
            <a:pPr marL="342900" indent="-342900">
              <a:buFont typeface="Arial" panose="020B0604020202020204" pitchFamily="34" charset="0"/>
              <a:buChar char="•"/>
            </a:pPr>
            <a:endParaRPr lang="en-US" sz="1800" dirty="0" smtClean="0">
              <a:latin typeface="Cambria" panose="02040503050406030204" pitchFamily="18" charset="0"/>
            </a:endParaRPr>
          </a:p>
          <a:p>
            <a:endParaRPr lang="en-US" dirty="0"/>
          </a:p>
        </p:txBody>
      </p:sp>
    </p:spTree>
    <p:extLst>
      <p:ext uri="{BB962C8B-B14F-4D97-AF65-F5344CB8AC3E}">
        <p14:creationId xmlns="" xmlns:p14="http://schemas.microsoft.com/office/powerpoint/2010/main" val="1893603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67000" y="397381"/>
            <a:ext cx="4038600" cy="6447919"/>
          </a:xfrm>
          <a:prstGeom prst="rect">
            <a:avLst/>
          </a:prstGeom>
        </p:spPr>
        <p:txBody>
          <a:bodyPr wrap="square">
            <a:spAutoFit/>
          </a:bodyPr>
          <a:lstStyle/>
          <a:p>
            <a:r>
              <a:rPr lang="en-US" sz="41300" b="1" dirty="0" smtClean="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latin typeface="Arial"/>
                <a:cs typeface="Arial"/>
              </a:rPr>
              <a:t>?</a:t>
            </a:r>
            <a:endParaRPr lang="en-US" sz="28700" b="1" dirty="0">
              <a:ln w="12700">
                <a:solidFill>
                  <a:schemeClr val="tx2">
                    <a:satMod val="155000"/>
                  </a:schemeClr>
                </a:solidFill>
                <a:prstDash val="solid"/>
              </a:ln>
              <a:solidFill>
                <a:schemeClr val="tx2">
                  <a:lumMod val="40000"/>
                  <a:lumOff val="60000"/>
                </a:schemeClr>
              </a:solidFill>
              <a:effectLst>
                <a:outerShdw blurRad="41275" dist="20320" dir="1800000" algn="tl" rotWithShape="0">
                  <a:srgbClr val="000000">
                    <a:alpha val="40000"/>
                  </a:srgbClr>
                </a:outerShdw>
              </a:effectLst>
              <a:latin typeface="Arial"/>
              <a:cs typeface="Arial"/>
            </a:endParaRPr>
          </a:p>
        </p:txBody>
      </p:sp>
      <p:sp>
        <p:nvSpPr>
          <p:cNvPr id="2" name="Rectangle 1"/>
          <p:cNvSpPr/>
          <p:nvPr/>
        </p:nvSpPr>
        <p:spPr>
          <a:xfrm>
            <a:off x="468359" y="989850"/>
            <a:ext cx="7924800" cy="5262979"/>
          </a:xfrm>
          <a:prstGeom prst="rect">
            <a:avLst/>
          </a:prstGeom>
        </p:spPr>
        <p:txBody>
          <a:bodyPr wrap="square">
            <a:spAutoFit/>
          </a:bodyPr>
          <a:lstStyle/>
          <a:p>
            <a:r>
              <a:rPr lang="en-US" sz="2800" dirty="0" smtClean="0">
                <a:latin typeface="Cambria" panose="02040503050406030204" pitchFamily="18" charset="0"/>
              </a:rPr>
              <a:t>Are you open and friendly?  When do you visit with parents?  What kind of after hours availability do you have?  Do you welcome feedback?  Do you swap notes, send reports? </a:t>
            </a:r>
            <a:r>
              <a:rPr lang="en-US" sz="2800" dirty="0">
                <a:latin typeface="Cambria" panose="02040503050406030204" pitchFamily="18" charset="0"/>
              </a:rPr>
              <a:t>D</a:t>
            </a:r>
            <a:r>
              <a:rPr lang="en-US" sz="2800" dirty="0" smtClean="0">
                <a:latin typeface="Cambria" panose="02040503050406030204" pitchFamily="18" charset="0"/>
              </a:rPr>
              <a:t>oes the parent/other family feel comfortable talking to you?  How welcoming are you?  How do parents make appointments—do they have to go through the office or can they call you directly?  How do you relate to them when they are with you—are you across a table, sitting in chairs conversationally?  Is your environment non-threatening?  Do you really listen to what they tell you happens at home?</a:t>
            </a:r>
          </a:p>
        </p:txBody>
      </p:sp>
      <p:sp>
        <p:nvSpPr>
          <p:cNvPr id="4" name="Title 3"/>
          <p:cNvSpPr txBox="1">
            <a:spLocks/>
          </p:cNvSpPr>
          <p:nvPr/>
        </p:nvSpPr>
        <p:spPr>
          <a:xfrm>
            <a:off x="473122" y="11919"/>
            <a:ext cx="8229600" cy="1143000"/>
          </a:xfrm>
          <a:prstGeom prst="rect">
            <a:avLst/>
          </a:prstGeom>
        </p:spPr>
        <p:txBody>
          <a:bodyPr/>
          <a:lstStyle>
            <a:lvl1pPr algn="ctr" defTabSz="914400" rtl="0" eaLnBrk="1" latinLnBrk="0" hangingPunct="1">
              <a:spcBef>
                <a:spcPct val="0"/>
              </a:spcBef>
              <a:buNone/>
              <a:defRPr sz="3200" b="1" kern="1200">
                <a:solidFill>
                  <a:schemeClr val="tx1"/>
                </a:solidFill>
                <a:latin typeface="Arial  "/>
                <a:ea typeface="+mj-ea"/>
                <a:cs typeface="+mj-cs"/>
              </a:defRPr>
            </a:lvl1pPr>
          </a:lstStyle>
          <a:p>
            <a:r>
              <a:rPr lang="en-US" sz="3600" dirty="0" smtClean="0">
                <a:solidFill>
                  <a:schemeClr val="bg1"/>
                </a:solidFill>
                <a:latin typeface="Cambria" panose="02040503050406030204" pitchFamily="18" charset="0"/>
              </a:rPr>
              <a:t>Questions</a:t>
            </a:r>
            <a:endParaRPr lang="en-US" sz="3600" dirty="0">
              <a:solidFill>
                <a:schemeClr val="bg1"/>
              </a:solidFill>
              <a:latin typeface="Cambria" panose="02040503050406030204" pitchFamily="18" charset="0"/>
            </a:endParaRPr>
          </a:p>
        </p:txBody>
      </p:sp>
    </p:spTree>
    <p:extLst>
      <p:ext uri="{BB962C8B-B14F-4D97-AF65-F5344CB8AC3E}">
        <p14:creationId xmlns="" xmlns:p14="http://schemas.microsoft.com/office/powerpoint/2010/main" val="379078398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334"/>
            <a:ext cx="8229600" cy="1143000"/>
          </a:xfrm>
        </p:spPr>
        <p:txBody>
          <a:bodyPr/>
          <a:lstStyle/>
          <a:p>
            <a:r>
              <a:rPr lang="en-US" sz="2800" dirty="0" smtClean="0">
                <a:solidFill>
                  <a:schemeClr val="bg1"/>
                </a:solidFill>
                <a:latin typeface="Cambria" panose="02040503050406030204" pitchFamily="18" charset="0"/>
              </a:rPr>
              <a:t>Strategies for Enhancing Communication with Families</a:t>
            </a:r>
            <a:r>
              <a:rPr lang="en-US" sz="2800" dirty="0">
                <a:latin typeface="Cambria" panose="02040503050406030204" pitchFamily="18" charset="0"/>
              </a:rPr>
              <a:t/>
            </a:r>
            <a:br>
              <a:rPr lang="en-US" sz="2800" dirty="0">
                <a:latin typeface="Cambria" panose="02040503050406030204" pitchFamily="18" charset="0"/>
              </a:rPr>
            </a:br>
            <a:endParaRPr lang="en-US" sz="2800" dirty="0">
              <a:latin typeface="Cambria" panose="02040503050406030204" pitchFamily="18" charset="0"/>
            </a:endParaRPr>
          </a:p>
        </p:txBody>
      </p:sp>
      <p:sp>
        <p:nvSpPr>
          <p:cNvPr id="3" name="Content Placeholder 2"/>
          <p:cNvSpPr>
            <a:spLocks noGrp="1"/>
          </p:cNvSpPr>
          <p:nvPr>
            <p:ph idx="1"/>
          </p:nvPr>
        </p:nvSpPr>
        <p:spPr>
          <a:xfrm>
            <a:off x="685800" y="990600"/>
            <a:ext cx="8229600" cy="4876800"/>
          </a:xfrm>
        </p:spPr>
        <p:txBody>
          <a:bodyPr>
            <a:noAutofit/>
          </a:bodyPr>
          <a:lstStyle/>
          <a:p>
            <a:pPr marL="285750" indent="-285750">
              <a:buFont typeface="Arial" panose="020B0604020202020204" pitchFamily="34" charset="0"/>
              <a:buChar char="•"/>
            </a:pPr>
            <a:r>
              <a:rPr lang="en-US" dirty="0" smtClean="0">
                <a:latin typeface="Cambria" panose="02040503050406030204" pitchFamily="18" charset="0"/>
              </a:rPr>
              <a:t>Emphasize the importance of strong family involvement.</a:t>
            </a:r>
          </a:p>
          <a:p>
            <a:pPr marL="285750" indent="-285750">
              <a:buFont typeface="Arial" panose="020B0604020202020204" pitchFamily="34" charset="0"/>
              <a:buChar char="•"/>
            </a:pPr>
            <a:r>
              <a:rPr lang="en-US" dirty="0" smtClean="0">
                <a:latin typeface="Cambria" panose="02040503050406030204" pitchFamily="18" charset="0"/>
              </a:rPr>
              <a:t>Devote Title I or other funds to compensate teachers for time spent making home visits.</a:t>
            </a:r>
          </a:p>
          <a:p>
            <a:pPr marL="285750" indent="-285750">
              <a:buFont typeface="Arial" panose="020B0604020202020204" pitchFamily="34" charset="0"/>
              <a:buChar char="•"/>
            </a:pPr>
            <a:r>
              <a:rPr lang="en-US" dirty="0" smtClean="0">
                <a:latin typeface="Cambria" panose="02040503050406030204" pitchFamily="18" charset="0"/>
              </a:rPr>
              <a:t>Solicit financial support to improve telephone communication with families.</a:t>
            </a:r>
          </a:p>
          <a:p>
            <a:pPr marL="285750" indent="-285750">
              <a:buFont typeface="Arial" panose="020B0604020202020204" pitchFamily="34" charset="0"/>
              <a:buChar char="•"/>
            </a:pPr>
            <a:r>
              <a:rPr lang="en-US" dirty="0" smtClean="0">
                <a:latin typeface="Cambria" panose="02040503050406030204" pitchFamily="18" charset="0"/>
              </a:rPr>
              <a:t>Make sure all teachers have an email address with regular access.</a:t>
            </a:r>
          </a:p>
          <a:p>
            <a:pPr marL="285750" indent="-285750">
              <a:buFont typeface="Arial" panose="020B0604020202020204" pitchFamily="34" charset="0"/>
              <a:buChar char="•"/>
            </a:pPr>
            <a:r>
              <a:rPr lang="en-US" dirty="0" smtClean="0">
                <a:latin typeface="Cambria" panose="02040503050406030204" pitchFamily="18" charset="0"/>
              </a:rPr>
              <a:t>Develop a format for classroom newsletters.</a:t>
            </a:r>
          </a:p>
          <a:p>
            <a:pPr marL="285750" indent="-285750">
              <a:buFont typeface="Arial" panose="020B0604020202020204" pitchFamily="34" charset="0"/>
              <a:buChar char="•"/>
            </a:pPr>
            <a:r>
              <a:rPr lang="en-US" dirty="0" smtClean="0">
                <a:latin typeface="Cambria" panose="02040503050406030204" pitchFamily="18" charset="0"/>
              </a:rPr>
              <a:t>Have several mechanisms for gathering opinions from parents, guardians, students, and  teachers.</a:t>
            </a:r>
          </a:p>
          <a:p>
            <a:pPr marL="285750" indent="-285750">
              <a:buFont typeface="Arial" panose="020B0604020202020204" pitchFamily="34" charset="0"/>
              <a:buChar char="•"/>
            </a:pPr>
            <a:r>
              <a:rPr lang="en-US" dirty="0" smtClean="0">
                <a:latin typeface="Cambria" panose="02040503050406030204" pitchFamily="18" charset="0"/>
              </a:rPr>
              <a:t>Communicate frequently about school achievement.</a:t>
            </a:r>
          </a:p>
          <a:p>
            <a:pPr marL="285750" indent="-285750">
              <a:buFont typeface="Arial" panose="020B0604020202020204" pitchFamily="34" charset="0"/>
              <a:buChar char="•"/>
            </a:pPr>
            <a:r>
              <a:rPr lang="en-US" dirty="0" smtClean="0">
                <a:latin typeface="Cambria" panose="02040503050406030204" pitchFamily="18" charset="0"/>
              </a:rPr>
              <a:t>Send information to both parents.</a:t>
            </a:r>
          </a:p>
          <a:p>
            <a:pPr marL="285750" indent="-285750">
              <a:buFont typeface="Arial" panose="020B0604020202020204" pitchFamily="34" charset="0"/>
              <a:buChar char="•"/>
            </a:pPr>
            <a:r>
              <a:rPr lang="en-US" dirty="0" smtClean="0">
                <a:latin typeface="Cambria" panose="02040503050406030204" pitchFamily="18" charset="0"/>
              </a:rPr>
              <a:t>Update signs around the school.</a:t>
            </a:r>
            <a:endParaRPr lang="en-US" dirty="0">
              <a:latin typeface="Cambria" panose="02040503050406030204" pitchFamily="18" charset="0"/>
            </a:endParaRPr>
          </a:p>
        </p:txBody>
      </p:sp>
    </p:spTree>
    <p:extLst>
      <p:ext uri="{BB962C8B-B14F-4D97-AF65-F5344CB8AC3E}">
        <p14:creationId xmlns="" xmlns:p14="http://schemas.microsoft.com/office/powerpoint/2010/main" val="1179533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1143000"/>
          </a:xfrm>
        </p:spPr>
        <p:txBody>
          <a:bodyPr/>
          <a:lstStyle/>
          <a:p>
            <a:r>
              <a:rPr lang="en-US" sz="2800" dirty="0" smtClean="0">
                <a:solidFill>
                  <a:schemeClr val="bg1"/>
                </a:solidFill>
                <a:latin typeface="Cambria" panose="02040503050406030204" pitchFamily="18" charset="0"/>
              </a:rPr>
              <a:t>Strategies for Increasing Volunteerism</a:t>
            </a:r>
            <a:endParaRPr lang="en-US" sz="2800" dirty="0">
              <a:solidFill>
                <a:schemeClr val="bg1"/>
              </a:solidFill>
              <a:latin typeface="Cambria" panose="02040503050406030204" pitchFamily="18" charset="0"/>
            </a:endParaRPr>
          </a:p>
        </p:txBody>
      </p:sp>
      <p:sp>
        <p:nvSpPr>
          <p:cNvPr id="5" name="Content Placeholder 4"/>
          <p:cNvSpPr>
            <a:spLocks noGrp="1"/>
          </p:cNvSpPr>
          <p:nvPr>
            <p:ph idx="1"/>
          </p:nvPr>
        </p:nvSpPr>
        <p:spPr/>
        <p:txBody>
          <a:bodyPr/>
          <a:lstStyle/>
          <a:p>
            <a:pPr marL="342900" indent="-342900">
              <a:buFont typeface="Arial" panose="020B0604020202020204" pitchFamily="34" charset="0"/>
              <a:buChar char="•"/>
            </a:pPr>
            <a:r>
              <a:rPr lang="en-US" dirty="0" smtClean="0">
                <a:latin typeface="Cambria" panose="02040503050406030204" pitchFamily="18" charset="0"/>
              </a:rPr>
              <a:t>Survey potential volunteers.</a:t>
            </a:r>
          </a:p>
          <a:p>
            <a:pPr marL="342900" indent="-342900">
              <a:buFont typeface="Arial" panose="020B0604020202020204" pitchFamily="34" charset="0"/>
              <a:buChar char="•"/>
            </a:pPr>
            <a:r>
              <a:rPr lang="en-US" dirty="0" smtClean="0">
                <a:latin typeface="Cambria" panose="02040503050406030204" pitchFamily="18" charset="0"/>
              </a:rPr>
              <a:t>Hire or appoint a volunteer coordinator.</a:t>
            </a:r>
          </a:p>
          <a:p>
            <a:pPr marL="342900" indent="-342900">
              <a:buFont typeface="Arial" panose="020B0604020202020204" pitchFamily="34" charset="0"/>
              <a:buChar char="•"/>
            </a:pPr>
            <a:r>
              <a:rPr lang="en-US" dirty="0" smtClean="0">
                <a:latin typeface="Cambria" panose="02040503050406030204" pitchFamily="18" charset="0"/>
              </a:rPr>
              <a:t>Offer a variety of times to volunteer.</a:t>
            </a:r>
          </a:p>
          <a:p>
            <a:pPr marL="342900" indent="-342900">
              <a:buFont typeface="Arial" panose="020B0604020202020204" pitchFamily="34" charset="0"/>
              <a:buChar char="•"/>
            </a:pPr>
            <a:r>
              <a:rPr lang="en-US" dirty="0" smtClean="0">
                <a:latin typeface="Cambria" panose="02040503050406030204" pitchFamily="18" charset="0"/>
              </a:rPr>
              <a:t>Offer training to volunteers.</a:t>
            </a:r>
          </a:p>
          <a:p>
            <a:pPr marL="342900" indent="-342900">
              <a:buFont typeface="Arial" panose="020B0604020202020204" pitchFamily="34" charset="0"/>
              <a:buChar char="•"/>
            </a:pPr>
            <a:r>
              <a:rPr lang="en-US" dirty="0" smtClean="0">
                <a:latin typeface="Cambria" panose="02040503050406030204" pitchFamily="18" charset="0"/>
              </a:rPr>
              <a:t>Invite parents to ride the bus or eat lunch with their children.</a:t>
            </a:r>
          </a:p>
          <a:p>
            <a:pPr marL="342900" indent="-342900">
              <a:buFont typeface="Arial" panose="020B0604020202020204" pitchFamily="34" charset="0"/>
              <a:buChar char="•"/>
            </a:pPr>
            <a:r>
              <a:rPr lang="en-US" dirty="0" smtClean="0">
                <a:latin typeface="Cambria" panose="02040503050406030204" pitchFamily="18" charset="0"/>
              </a:rPr>
              <a:t>Train parents to become parent mentors.</a:t>
            </a:r>
          </a:p>
          <a:p>
            <a:pPr marL="342900" indent="-342900">
              <a:buFont typeface="Arial" panose="020B0604020202020204" pitchFamily="34" charset="0"/>
              <a:buChar char="•"/>
            </a:pPr>
            <a:r>
              <a:rPr lang="en-US" dirty="0" smtClean="0">
                <a:latin typeface="Cambria" panose="02040503050406030204" pitchFamily="18" charset="0"/>
              </a:rPr>
              <a:t>Encourage opportunities for volunteers to be seen as positive role models.</a:t>
            </a:r>
          </a:p>
          <a:p>
            <a:pPr marL="342900" indent="-342900">
              <a:buFont typeface="Arial" panose="020B0604020202020204" pitchFamily="34" charset="0"/>
              <a:buChar char="•"/>
            </a:pPr>
            <a:r>
              <a:rPr lang="en-US" dirty="0" smtClean="0">
                <a:latin typeface="Cambria" panose="02040503050406030204" pitchFamily="18" charset="0"/>
              </a:rPr>
              <a:t>Publicize volunteer opportunities throughout the year.</a:t>
            </a:r>
          </a:p>
          <a:p>
            <a:pPr marL="342900" indent="-342900">
              <a:buFont typeface="Arial" panose="020B0604020202020204" pitchFamily="34" charset="0"/>
              <a:buChar char="•"/>
            </a:pPr>
            <a:r>
              <a:rPr lang="en-US" dirty="0" smtClean="0">
                <a:latin typeface="Cambria" panose="02040503050406030204" pitchFamily="18" charset="0"/>
              </a:rPr>
              <a:t>Include students in meetings with parents.</a:t>
            </a:r>
            <a:endParaRPr lang="en-US" dirty="0">
              <a:latin typeface="Cambria" panose="02040503050406030204" pitchFamily="18" charset="0"/>
            </a:endParaRPr>
          </a:p>
        </p:txBody>
      </p:sp>
    </p:spTree>
    <p:extLst>
      <p:ext uri="{BB962C8B-B14F-4D97-AF65-F5344CB8AC3E}">
        <p14:creationId xmlns="" xmlns:p14="http://schemas.microsoft.com/office/powerpoint/2010/main" val="20606622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1143000"/>
          </a:xfrm>
        </p:spPr>
        <p:txBody>
          <a:bodyPr/>
          <a:lstStyle/>
          <a:p>
            <a:r>
              <a:rPr lang="en-US" sz="2800" dirty="0" smtClean="0">
                <a:solidFill>
                  <a:schemeClr val="bg1"/>
                </a:solidFill>
                <a:latin typeface="Cambria" panose="02040503050406030204" pitchFamily="18" charset="0"/>
              </a:rPr>
              <a:t>Strategies for Enhancing Learning at Home</a:t>
            </a:r>
            <a:endParaRPr lang="en-US" sz="2800" dirty="0">
              <a:solidFill>
                <a:schemeClr val="bg1"/>
              </a:solidFill>
              <a:latin typeface="Cambria" panose="02040503050406030204" pitchFamily="18" charset="0"/>
            </a:endParaRPr>
          </a:p>
        </p:txBody>
      </p:sp>
      <p:sp>
        <p:nvSpPr>
          <p:cNvPr id="5" name="Content Placeholder 4"/>
          <p:cNvSpPr>
            <a:spLocks noGrp="1"/>
          </p:cNvSpPr>
          <p:nvPr>
            <p:ph idx="1"/>
          </p:nvPr>
        </p:nvSpPr>
        <p:spPr>
          <a:xfrm>
            <a:off x="304800" y="1316182"/>
            <a:ext cx="8610600" cy="5562600"/>
          </a:xfrm>
        </p:spPr>
        <p:txBody>
          <a:bodyPr/>
          <a:lstStyle/>
          <a:p>
            <a:pPr marL="342900" indent="-342900">
              <a:buFont typeface="Arial" panose="020B0604020202020204" pitchFamily="34" charset="0"/>
              <a:buChar char="•"/>
            </a:pPr>
            <a:r>
              <a:rPr lang="en-US" dirty="0" smtClean="0">
                <a:latin typeface="Cambria" panose="02040503050406030204" pitchFamily="18" charset="0"/>
              </a:rPr>
              <a:t>Make parent support at home an important topic.</a:t>
            </a:r>
          </a:p>
          <a:p>
            <a:pPr marL="342900" indent="-342900">
              <a:buFont typeface="Arial" panose="020B0604020202020204" pitchFamily="34" charset="0"/>
              <a:buChar char="•"/>
            </a:pPr>
            <a:r>
              <a:rPr lang="en-US" dirty="0" smtClean="0">
                <a:latin typeface="Cambria" panose="02040503050406030204" pitchFamily="18" charset="0"/>
              </a:rPr>
              <a:t>Offer suggestions to parents; support parents.</a:t>
            </a:r>
          </a:p>
          <a:p>
            <a:pPr marL="342900" indent="-342900">
              <a:buFont typeface="Arial" panose="020B0604020202020204" pitchFamily="34" charset="0"/>
              <a:buChar char="•"/>
            </a:pPr>
            <a:r>
              <a:rPr lang="en-US" dirty="0" smtClean="0">
                <a:latin typeface="Cambria" panose="02040503050406030204" pitchFamily="18" charset="0"/>
              </a:rPr>
              <a:t>Have a family reading, math, or science night at school.</a:t>
            </a:r>
          </a:p>
          <a:p>
            <a:pPr marL="342900" indent="-342900">
              <a:buFont typeface="Arial" panose="020B0604020202020204" pitchFamily="34" charset="0"/>
              <a:buChar char="•"/>
            </a:pPr>
            <a:r>
              <a:rPr lang="en-US" dirty="0" smtClean="0">
                <a:latin typeface="Cambria" panose="02040503050406030204" pitchFamily="18" charset="0"/>
              </a:rPr>
              <a:t>Ask parents for input on homework assignments.</a:t>
            </a:r>
          </a:p>
          <a:p>
            <a:pPr marL="342900" indent="-342900">
              <a:buFont typeface="Arial" panose="020B0604020202020204" pitchFamily="34" charset="0"/>
              <a:buChar char="•"/>
            </a:pPr>
            <a:r>
              <a:rPr lang="en-US" dirty="0" smtClean="0">
                <a:latin typeface="Cambria" panose="02040503050406030204" pitchFamily="18" charset="0"/>
              </a:rPr>
              <a:t>Develop learning activities for families to use in the car.</a:t>
            </a:r>
          </a:p>
          <a:p>
            <a:pPr marL="342900" indent="-342900">
              <a:buFont typeface="Arial" panose="020B0604020202020204" pitchFamily="34" charset="0"/>
              <a:buChar char="•"/>
            </a:pPr>
            <a:r>
              <a:rPr lang="en-US" dirty="0" smtClean="0">
                <a:latin typeface="Cambria" panose="02040503050406030204" pitchFamily="18" charset="0"/>
              </a:rPr>
              <a:t>Send home a simple newsletter.</a:t>
            </a:r>
          </a:p>
          <a:p>
            <a:pPr marL="342900" indent="-342900">
              <a:buFont typeface="Arial" panose="020B0604020202020204" pitchFamily="34" charset="0"/>
              <a:buChar char="•"/>
            </a:pPr>
            <a:r>
              <a:rPr lang="en-US" dirty="0" smtClean="0">
                <a:latin typeface="Cambria" panose="02040503050406030204" pitchFamily="18" charset="0"/>
              </a:rPr>
              <a:t>Have a library of games that students can check out.</a:t>
            </a:r>
          </a:p>
          <a:p>
            <a:pPr marL="342900" indent="-342900">
              <a:buFont typeface="Arial" panose="020B0604020202020204" pitchFamily="34" charset="0"/>
              <a:buChar char="•"/>
            </a:pPr>
            <a:r>
              <a:rPr lang="en-US" dirty="0" smtClean="0">
                <a:latin typeface="Cambria" panose="02040503050406030204" pitchFamily="18" charset="0"/>
              </a:rPr>
              <a:t>Help families celebrate successes.</a:t>
            </a:r>
          </a:p>
          <a:p>
            <a:pPr marL="342900" indent="-342900">
              <a:buFont typeface="Arial" panose="020B0604020202020204" pitchFamily="34" charset="0"/>
              <a:buChar char="•"/>
            </a:pPr>
            <a:r>
              <a:rPr lang="en-US" dirty="0" smtClean="0">
                <a:latin typeface="Cambria" panose="02040503050406030204" pitchFamily="18" charset="0"/>
              </a:rPr>
              <a:t>Establish a homework hotline.</a:t>
            </a:r>
          </a:p>
          <a:p>
            <a:pPr marL="342900" indent="-342900">
              <a:buFont typeface="Arial" panose="020B0604020202020204" pitchFamily="34" charset="0"/>
              <a:buChar char="•"/>
            </a:pPr>
            <a:endParaRPr lang="en-US" dirty="0"/>
          </a:p>
        </p:txBody>
      </p:sp>
    </p:spTree>
    <p:extLst>
      <p:ext uri="{BB962C8B-B14F-4D97-AF65-F5344CB8AC3E}">
        <p14:creationId xmlns="" xmlns:p14="http://schemas.microsoft.com/office/powerpoint/2010/main" val="42170446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152400"/>
            <a:ext cx="8229600" cy="1143000"/>
          </a:xfrm>
        </p:spPr>
        <p:txBody>
          <a:bodyPr/>
          <a:lstStyle/>
          <a:p>
            <a:r>
              <a:rPr lang="en-US" sz="2800" dirty="0" smtClean="0">
                <a:solidFill>
                  <a:schemeClr val="bg1"/>
                </a:solidFill>
                <a:latin typeface="Cambria" panose="02040503050406030204" pitchFamily="18" charset="0"/>
              </a:rPr>
              <a:t>Strategies for Increasing Parents in Leadership</a:t>
            </a:r>
            <a:endParaRPr lang="en-US" sz="2800" dirty="0">
              <a:solidFill>
                <a:schemeClr val="bg1"/>
              </a:solidFill>
              <a:latin typeface="Cambria" panose="02040503050406030204" pitchFamily="18" charset="0"/>
            </a:endParaRPr>
          </a:p>
        </p:txBody>
      </p:sp>
      <p:sp>
        <p:nvSpPr>
          <p:cNvPr id="5" name="Content Placeholder 4"/>
          <p:cNvSpPr>
            <a:spLocks noGrp="1"/>
          </p:cNvSpPr>
          <p:nvPr>
            <p:ph idx="1"/>
          </p:nvPr>
        </p:nvSpPr>
        <p:spPr>
          <a:xfrm>
            <a:off x="457200" y="1143000"/>
            <a:ext cx="8229600" cy="5181600"/>
          </a:xfrm>
        </p:spPr>
        <p:txBody>
          <a:bodyPr>
            <a:normAutofit fontScale="92500" lnSpcReduction="10000"/>
          </a:bodyPr>
          <a:lstStyle/>
          <a:p>
            <a:pPr marL="342900" indent="-342900">
              <a:buFont typeface="Arial" panose="020B0604020202020204" pitchFamily="34" charset="0"/>
              <a:buChar char="•"/>
            </a:pPr>
            <a:r>
              <a:rPr lang="en-US" dirty="0" smtClean="0">
                <a:latin typeface="Cambria" panose="02040503050406030204" pitchFamily="18" charset="0"/>
              </a:rPr>
              <a:t>Award one parent a stipend to help other parents.</a:t>
            </a:r>
          </a:p>
          <a:p>
            <a:pPr marL="342900" indent="-342900">
              <a:buFont typeface="Arial" panose="020B0604020202020204" pitchFamily="34" charset="0"/>
              <a:buChar char="•"/>
            </a:pPr>
            <a:endParaRPr lang="en-US" dirty="0" smtClean="0">
              <a:latin typeface="Cambria" panose="02040503050406030204" pitchFamily="18" charset="0"/>
            </a:endParaRPr>
          </a:p>
          <a:p>
            <a:pPr marL="342900" indent="-342900">
              <a:buFont typeface="Arial" panose="020B0604020202020204" pitchFamily="34" charset="0"/>
              <a:buChar char="•"/>
            </a:pPr>
            <a:r>
              <a:rPr lang="en-US" dirty="0" smtClean="0">
                <a:latin typeface="Cambria" panose="02040503050406030204" pitchFamily="18" charset="0"/>
              </a:rPr>
              <a:t>Make decisions after surveying comprehensive data.</a:t>
            </a:r>
          </a:p>
          <a:p>
            <a:pPr marL="342900" indent="-342900">
              <a:buFont typeface="Arial" panose="020B0604020202020204" pitchFamily="34" charset="0"/>
              <a:buChar char="•"/>
            </a:pPr>
            <a:endParaRPr lang="en-US" dirty="0" smtClean="0">
              <a:latin typeface="Cambria" panose="02040503050406030204" pitchFamily="18" charset="0"/>
            </a:endParaRPr>
          </a:p>
          <a:p>
            <a:pPr marL="342900" indent="-342900">
              <a:buFont typeface="Arial" panose="020B0604020202020204" pitchFamily="34" charset="0"/>
              <a:buChar char="•"/>
            </a:pPr>
            <a:r>
              <a:rPr lang="en-US" dirty="0" smtClean="0">
                <a:latin typeface="Cambria" panose="02040503050406030204" pitchFamily="18" charset="0"/>
              </a:rPr>
              <a:t>Offer leadership training.</a:t>
            </a:r>
          </a:p>
          <a:p>
            <a:pPr marL="342900" indent="-342900">
              <a:buFont typeface="Arial" panose="020B0604020202020204" pitchFamily="34" charset="0"/>
              <a:buChar char="•"/>
            </a:pPr>
            <a:endParaRPr lang="en-US" dirty="0" smtClean="0">
              <a:latin typeface="Cambria" panose="02040503050406030204" pitchFamily="18" charset="0"/>
            </a:endParaRPr>
          </a:p>
          <a:p>
            <a:pPr marL="342900" indent="-342900">
              <a:buFont typeface="Arial" panose="020B0604020202020204" pitchFamily="34" charset="0"/>
              <a:buChar char="•"/>
            </a:pPr>
            <a:r>
              <a:rPr lang="en-US" dirty="0" smtClean="0">
                <a:latin typeface="Cambria" panose="02040503050406030204" pitchFamily="18" charset="0"/>
              </a:rPr>
              <a:t>Do a parent check-in when nothing is wrong.</a:t>
            </a:r>
          </a:p>
          <a:p>
            <a:pPr marL="342900" indent="-342900">
              <a:buFont typeface="Arial" panose="020B0604020202020204" pitchFamily="34" charset="0"/>
              <a:buChar char="•"/>
            </a:pPr>
            <a:endParaRPr lang="en-US" dirty="0" smtClean="0">
              <a:latin typeface="Cambria" panose="02040503050406030204" pitchFamily="18" charset="0"/>
            </a:endParaRPr>
          </a:p>
          <a:p>
            <a:pPr marL="342900" indent="-342900">
              <a:buFont typeface="Arial" panose="020B0604020202020204" pitchFamily="34" charset="0"/>
              <a:buChar char="•"/>
            </a:pPr>
            <a:r>
              <a:rPr lang="en-US" dirty="0" smtClean="0">
                <a:latin typeface="Cambria" panose="02040503050406030204" pitchFamily="18" charset="0"/>
              </a:rPr>
              <a:t>Deal with conflict promptly.</a:t>
            </a:r>
          </a:p>
          <a:p>
            <a:pPr marL="342900" indent="-342900">
              <a:buFont typeface="Arial" panose="020B0604020202020204" pitchFamily="34" charset="0"/>
              <a:buChar char="•"/>
            </a:pPr>
            <a:endParaRPr lang="en-US" dirty="0" smtClean="0">
              <a:latin typeface="Cambria" panose="02040503050406030204" pitchFamily="18" charset="0"/>
            </a:endParaRPr>
          </a:p>
          <a:p>
            <a:pPr marL="342900" indent="-342900">
              <a:buFont typeface="Arial" panose="020B0604020202020204" pitchFamily="34" charset="0"/>
              <a:buChar char="•"/>
            </a:pPr>
            <a:r>
              <a:rPr lang="en-US" dirty="0" smtClean="0">
                <a:latin typeface="Cambria" panose="02040503050406030204" pitchFamily="18" charset="0"/>
              </a:rPr>
              <a:t>Evaluate after meetings—what worked and what didn’t.</a:t>
            </a:r>
          </a:p>
          <a:p>
            <a:pPr marL="342900" indent="-342900">
              <a:buFont typeface="Arial" panose="020B0604020202020204" pitchFamily="34" charset="0"/>
              <a:buChar char="•"/>
            </a:pPr>
            <a:endParaRPr lang="en-US" dirty="0" smtClean="0">
              <a:latin typeface="Cambria" panose="02040503050406030204" pitchFamily="18" charset="0"/>
            </a:endParaRPr>
          </a:p>
          <a:p>
            <a:pPr marL="342900" indent="-342900">
              <a:buFont typeface="Arial" panose="020B0604020202020204" pitchFamily="34" charset="0"/>
              <a:buChar char="•"/>
            </a:pPr>
            <a:r>
              <a:rPr lang="en-US" dirty="0" smtClean="0">
                <a:latin typeface="Cambria" panose="02040503050406030204" pitchFamily="18" charset="0"/>
              </a:rPr>
              <a:t>Recognize parents for their efforts.</a:t>
            </a:r>
            <a:endParaRPr lang="en-US" dirty="0">
              <a:latin typeface="Cambria" panose="02040503050406030204" pitchFamily="18" charset="0"/>
            </a:endParaRPr>
          </a:p>
        </p:txBody>
      </p:sp>
    </p:spTree>
    <p:extLst>
      <p:ext uri="{BB962C8B-B14F-4D97-AF65-F5344CB8AC3E}">
        <p14:creationId xmlns="" xmlns:p14="http://schemas.microsoft.com/office/powerpoint/2010/main" val="8561807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1143000"/>
          </a:xfrm>
        </p:spPr>
        <p:txBody>
          <a:bodyPr/>
          <a:lstStyle/>
          <a:p>
            <a:r>
              <a:rPr lang="en-US" sz="2800" dirty="0" smtClean="0">
                <a:solidFill>
                  <a:schemeClr val="bg1"/>
                </a:solidFill>
                <a:latin typeface="Cambria" panose="02040503050406030204" pitchFamily="18" charset="0"/>
              </a:rPr>
              <a:t>Strategies to Improve Community Collaborations</a:t>
            </a:r>
            <a:endParaRPr lang="en-US" sz="2800" dirty="0">
              <a:solidFill>
                <a:schemeClr val="bg1"/>
              </a:solidFill>
              <a:latin typeface="Cambria" panose="02040503050406030204" pitchFamily="18" charset="0"/>
            </a:endParaRPr>
          </a:p>
        </p:txBody>
      </p:sp>
      <p:sp>
        <p:nvSpPr>
          <p:cNvPr id="5" name="Content Placeholder 4"/>
          <p:cNvSpPr>
            <a:spLocks noGrp="1"/>
          </p:cNvSpPr>
          <p:nvPr>
            <p:ph idx="1"/>
          </p:nvPr>
        </p:nvSpPr>
        <p:spPr>
          <a:xfrm>
            <a:off x="457200" y="1143000"/>
            <a:ext cx="8305800" cy="5334000"/>
          </a:xfrm>
        </p:spPr>
        <p:txBody>
          <a:bodyPr>
            <a:normAutofit fontScale="92500" lnSpcReduction="10000"/>
          </a:bodyPr>
          <a:lstStyle/>
          <a:p>
            <a:pPr marL="342900" indent="-342900">
              <a:buFont typeface="Arial" panose="020B0604020202020204" pitchFamily="34" charset="0"/>
              <a:buChar char="•"/>
            </a:pPr>
            <a:r>
              <a:rPr lang="en-US" dirty="0" smtClean="0">
                <a:latin typeface="Cambria" panose="02040503050406030204" pitchFamily="18" charset="0"/>
              </a:rPr>
              <a:t>Convene at least three meetings a year.</a:t>
            </a:r>
          </a:p>
          <a:p>
            <a:pPr marL="342900" indent="-342900">
              <a:buFont typeface="Arial" panose="020B0604020202020204" pitchFamily="34" charset="0"/>
              <a:buChar char="•"/>
            </a:pPr>
            <a:endParaRPr lang="en-US" dirty="0" smtClean="0">
              <a:latin typeface="Cambria" panose="02040503050406030204" pitchFamily="18" charset="0"/>
            </a:endParaRPr>
          </a:p>
          <a:p>
            <a:pPr marL="342900" indent="-342900">
              <a:buFont typeface="Arial" panose="020B0604020202020204" pitchFamily="34" charset="0"/>
              <a:buChar char="•"/>
            </a:pPr>
            <a:r>
              <a:rPr lang="en-US" dirty="0" smtClean="0">
                <a:latin typeface="Cambria" panose="02040503050406030204" pitchFamily="18" charset="0"/>
              </a:rPr>
              <a:t>Invite businesses to school events.</a:t>
            </a:r>
          </a:p>
          <a:p>
            <a:pPr marL="342900" indent="-342900">
              <a:buFont typeface="Arial" panose="020B0604020202020204" pitchFamily="34" charset="0"/>
              <a:buChar char="•"/>
            </a:pPr>
            <a:endParaRPr lang="en-US" dirty="0" smtClean="0">
              <a:latin typeface="Cambria" panose="02040503050406030204" pitchFamily="18" charset="0"/>
            </a:endParaRPr>
          </a:p>
          <a:p>
            <a:pPr marL="342900" indent="-342900">
              <a:buFont typeface="Arial" panose="020B0604020202020204" pitchFamily="34" charset="0"/>
              <a:buChar char="•"/>
            </a:pPr>
            <a:r>
              <a:rPr lang="en-US" dirty="0" smtClean="0">
                <a:latin typeface="Cambria" panose="02040503050406030204" pitchFamily="18" charset="0"/>
              </a:rPr>
              <a:t>Publicly acknowledge partnerships.</a:t>
            </a:r>
          </a:p>
          <a:p>
            <a:pPr marL="342900" indent="-342900">
              <a:buFont typeface="Arial" panose="020B0604020202020204" pitchFamily="34" charset="0"/>
              <a:buChar char="•"/>
            </a:pPr>
            <a:endParaRPr lang="en-US" dirty="0" smtClean="0">
              <a:latin typeface="Cambria" panose="02040503050406030204" pitchFamily="18" charset="0"/>
            </a:endParaRPr>
          </a:p>
          <a:p>
            <a:pPr marL="342900" indent="-342900">
              <a:buFont typeface="Arial" panose="020B0604020202020204" pitchFamily="34" charset="0"/>
              <a:buChar char="•"/>
            </a:pPr>
            <a:r>
              <a:rPr lang="en-US" dirty="0" smtClean="0">
                <a:latin typeface="Cambria" panose="02040503050406030204" pitchFamily="18" charset="0"/>
              </a:rPr>
              <a:t>Mention generosity frequently and prominently.</a:t>
            </a:r>
          </a:p>
          <a:p>
            <a:pPr marL="342900" indent="-342900">
              <a:buFont typeface="Arial" panose="020B0604020202020204" pitchFamily="34" charset="0"/>
              <a:buChar char="•"/>
            </a:pPr>
            <a:endParaRPr lang="en-US" dirty="0" smtClean="0">
              <a:latin typeface="Cambria" panose="02040503050406030204" pitchFamily="18" charset="0"/>
            </a:endParaRPr>
          </a:p>
          <a:p>
            <a:pPr marL="342900" indent="-342900">
              <a:buFont typeface="Arial" panose="020B0604020202020204" pitchFamily="34" charset="0"/>
              <a:buChar char="•"/>
            </a:pPr>
            <a:r>
              <a:rPr lang="en-US" dirty="0" smtClean="0">
                <a:latin typeface="Cambria" panose="02040503050406030204" pitchFamily="18" charset="0"/>
              </a:rPr>
              <a:t>Get feedback and ideas to improve outreach to families.</a:t>
            </a:r>
          </a:p>
          <a:p>
            <a:pPr marL="342900" indent="-342900">
              <a:buFont typeface="Arial" panose="020B0604020202020204" pitchFamily="34" charset="0"/>
              <a:buChar char="•"/>
            </a:pPr>
            <a:endParaRPr lang="en-US" dirty="0" smtClean="0">
              <a:latin typeface="Cambria" panose="02040503050406030204" pitchFamily="18" charset="0"/>
            </a:endParaRPr>
          </a:p>
          <a:p>
            <a:pPr marL="342900" indent="-342900">
              <a:buFont typeface="Arial" panose="020B0604020202020204" pitchFamily="34" charset="0"/>
              <a:buChar char="•"/>
            </a:pPr>
            <a:r>
              <a:rPr lang="en-US" dirty="0" smtClean="0">
                <a:latin typeface="Cambria" panose="02040503050406030204" pitchFamily="18" charset="0"/>
              </a:rPr>
              <a:t>Ask all who participate in meetings to evaluate progress and identify obstacles.</a:t>
            </a:r>
          </a:p>
          <a:p>
            <a:pPr marL="342900" indent="-342900">
              <a:buFont typeface="Arial" panose="020B0604020202020204" pitchFamily="34" charset="0"/>
              <a:buChar char="•"/>
            </a:pPr>
            <a:endParaRPr lang="en-US" dirty="0" smtClean="0">
              <a:latin typeface="Cambria" panose="02040503050406030204" pitchFamily="18" charset="0"/>
            </a:endParaRPr>
          </a:p>
          <a:p>
            <a:pPr marL="342900" indent="-342900">
              <a:buFont typeface="Arial" panose="020B0604020202020204" pitchFamily="34" charset="0"/>
              <a:buChar char="•"/>
            </a:pPr>
            <a:r>
              <a:rPr lang="en-US" dirty="0" smtClean="0">
                <a:latin typeface="Cambria" panose="02040503050406030204" pitchFamily="18" charset="0"/>
              </a:rPr>
              <a:t>Write thank you notes.</a:t>
            </a:r>
            <a:endParaRPr lang="en-US" dirty="0">
              <a:latin typeface="Cambria" panose="02040503050406030204" pitchFamily="18" charset="0"/>
            </a:endParaRPr>
          </a:p>
        </p:txBody>
      </p:sp>
    </p:spTree>
    <p:extLst>
      <p:ext uri="{BB962C8B-B14F-4D97-AF65-F5344CB8AC3E}">
        <p14:creationId xmlns="" xmlns:p14="http://schemas.microsoft.com/office/powerpoint/2010/main" val="37462546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3-12-10 at 9.48.14 AM.png"/>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l="1905" t="12485" r="1548" b="9300"/>
          <a:stretch/>
        </p:blipFill>
        <p:spPr>
          <a:xfrm>
            <a:off x="179613" y="990600"/>
            <a:ext cx="8828315" cy="5344886"/>
          </a:xfrm>
          <a:prstGeom prst="rect">
            <a:avLst/>
          </a:prstGeom>
          <a:ln>
            <a:noFill/>
          </a:ln>
        </p:spPr>
      </p:pic>
      <p:sp>
        <p:nvSpPr>
          <p:cNvPr id="6" name="Title 3"/>
          <p:cNvSpPr txBox="1">
            <a:spLocks/>
          </p:cNvSpPr>
          <p:nvPr/>
        </p:nvSpPr>
        <p:spPr>
          <a:xfrm>
            <a:off x="457200" y="-30707"/>
            <a:ext cx="8229600" cy="1143000"/>
          </a:xfrm>
          <a:prstGeom prst="rect">
            <a:avLst/>
          </a:prstGeom>
        </p:spPr>
        <p:txBody>
          <a:bodyPr/>
          <a:lstStyle>
            <a:lvl1pPr algn="ctr" defTabSz="914400" rtl="0" eaLnBrk="1" latinLnBrk="0" hangingPunct="1">
              <a:spcBef>
                <a:spcPct val="0"/>
              </a:spcBef>
              <a:buNone/>
              <a:defRPr sz="3200" b="1" kern="1200">
                <a:solidFill>
                  <a:schemeClr val="tx1"/>
                </a:solidFill>
                <a:latin typeface="Arial  "/>
                <a:ea typeface="+mj-ea"/>
                <a:cs typeface="+mj-cs"/>
              </a:defRPr>
            </a:lvl1pPr>
          </a:lstStyle>
          <a:p>
            <a:r>
              <a:rPr lang="en-US" sz="2800" dirty="0" smtClean="0">
                <a:solidFill>
                  <a:schemeClr val="bg1"/>
                </a:solidFill>
                <a:latin typeface="Cambria" panose="02040503050406030204" pitchFamily="18" charset="0"/>
              </a:rPr>
              <a:t>3- Tier Model for Differentiating Strategies to Maximize Family Engagement</a:t>
            </a:r>
            <a:endParaRPr lang="en-US" sz="2800" dirty="0">
              <a:solidFill>
                <a:schemeClr val="bg1"/>
              </a:solidFill>
              <a:latin typeface="Cambria" panose="02040503050406030204" pitchFamily="18" charset="0"/>
            </a:endParaRPr>
          </a:p>
        </p:txBody>
      </p:sp>
    </p:spTree>
    <p:extLst>
      <p:ext uri="{BB962C8B-B14F-4D97-AF65-F5344CB8AC3E}">
        <p14:creationId xmlns="" xmlns:p14="http://schemas.microsoft.com/office/powerpoint/2010/main" val="24674686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3-12-10 at 9.50.44 AM.png"/>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t="13354" r="2348" b="13043"/>
          <a:stretch/>
        </p:blipFill>
        <p:spPr>
          <a:xfrm>
            <a:off x="-16330" y="1295400"/>
            <a:ext cx="9160329" cy="5159829"/>
          </a:xfrm>
          <a:prstGeom prst="rect">
            <a:avLst/>
          </a:prstGeom>
        </p:spPr>
      </p:pic>
      <p:sp>
        <p:nvSpPr>
          <p:cNvPr id="3" name="Title 3"/>
          <p:cNvSpPr>
            <a:spLocks noGrp="1"/>
          </p:cNvSpPr>
          <p:nvPr>
            <p:ph type="title"/>
          </p:nvPr>
        </p:nvSpPr>
        <p:spPr>
          <a:xfrm>
            <a:off x="449034" y="152400"/>
            <a:ext cx="8229600" cy="1143000"/>
          </a:xfrm>
        </p:spPr>
        <p:txBody>
          <a:bodyPr/>
          <a:lstStyle/>
          <a:p>
            <a:r>
              <a:rPr lang="en-US" sz="2800" dirty="0" smtClean="0">
                <a:solidFill>
                  <a:schemeClr val="bg1"/>
                </a:solidFill>
                <a:latin typeface="Cambria" panose="02040503050406030204" pitchFamily="18" charset="0"/>
              </a:rPr>
              <a:t>Universal Strategies for ALL Families: 1st Tier</a:t>
            </a:r>
            <a:endParaRPr lang="en-US" sz="2800" dirty="0">
              <a:solidFill>
                <a:schemeClr val="bg1"/>
              </a:solidFill>
              <a:latin typeface="Cambria" panose="02040503050406030204" pitchFamily="18" charset="0"/>
            </a:endParaRPr>
          </a:p>
        </p:txBody>
      </p:sp>
    </p:spTree>
    <p:extLst>
      <p:ext uri="{BB962C8B-B14F-4D97-AF65-F5344CB8AC3E}">
        <p14:creationId xmlns="" xmlns:p14="http://schemas.microsoft.com/office/powerpoint/2010/main" val="20637722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3-12-10 at 9.53.44 AM.png"/>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t="16391"/>
          <a:stretch/>
        </p:blipFill>
        <p:spPr>
          <a:xfrm>
            <a:off x="32657" y="1143000"/>
            <a:ext cx="9136768" cy="4997458"/>
          </a:xfrm>
          <a:prstGeom prst="rect">
            <a:avLst/>
          </a:prstGeom>
        </p:spPr>
      </p:pic>
      <p:sp>
        <p:nvSpPr>
          <p:cNvPr id="3" name="Title 3"/>
          <p:cNvSpPr>
            <a:spLocks noGrp="1"/>
          </p:cNvSpPr>
          <p:nvPr>
            <p:ph type="title"/>
          </p:nvPr>
        </p:nvSpPr>
        <p:spPr>
          <a:xfrm>
            <a:off x="45369" y="76200"/>
            <a:ext cx="9111343" cy="1295400"/>
          </a:xfrm>
        </p:spPr>
        <p:txBody>
          <a:bodyPr/>
          <a:lstStyle/>
          <a:p>
            <a:r>
              <a:rPr lang="en-US" sz="2800" dirty="0" smtClean="0">
                <a:solidFill>
                  <a:schemeClr val="bg1"/>
                </a:solidFill>
                <a:latin typeface="Cambria" panose="02040503050406030204" pitchFamily="18" charset="0"/>
              </a:rPr>
              <a:t>Selective Strategies to BOOST Some Families: 2nd Tier</a:t>
            </a:r>
            <a:endParaRPr lang="en-US" sz="2800" dirty="0">
              <a:solidFill>
                <a:schemeClr val="bg1"/>
              </a:solidFill>
              <a:latin typeface="Cambria" panose="02040503050406030204" pitchFamily="18" charset="0"/>
            </a:endParaRPr>
          </a:p>
        </p:txBody>
      </p:sp>
    </p:spTree>
    <p:extLst>
      <p:ext uri="{BB962C8B-B14F-4D97-AF65-F5344CB8AC3E}">
        <p14:creationId xmlns="" xmlns:p14="http://schemas.microsoft.com/office/powerpoint/2010/main" val="35645386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3-12-10 at 9.55.47 AM.png"/>
          <p:cNvPicPr>
            <a:picLocks noChangeAspect="1"/>
          </p:cNvPicPr>
          <p:nvPr/>
        </p:nvPicPr>
        <p:blipFill rotWithShape="1">
          <a:blip r:embed="rId2" cstate="print">
            <a:extLst>
              <a:ext uri="{28A0092B-C50C-407E-A947-70E740481C1C}">
                <a14:useLocalDpi xmlns="" xmlns:a14="http://schemas.microsoft.com/office/drawing/2010/main" val="0"/>
              </a:ext>
            </a:extLst>
          </a:blip>
          <a:srcRect l="943" t="13411" r="1213" b="4257"/>
          <a:stretch/>
        </p:blipFill>
        <p:spPr>
          <a:xfrm>
            <a:off x="533400" y="1295400"/>
            <a:ext cx="7903029" cy="4611249"/>
          </a:xfrm>
          <a:prstGeom prst="rect">
            <a:avLst/>
          </a:prstGeom>
        </p:spPr>
      </p:pic>
      <p:sp>
        <p:nvSpPr>
          <p:cNvPr id="3" name="Title 3"/>
          <p:cNvSpPr>
            <a:spLocks noGrp="1"/>
          </p:cNvSpPr>
          <p:nvPr>
            <p:ph type="title"/>
          </p:nvPr>
        </p:nvSpPr>
        <p:spPr>
          <a:xfrm>
            <a:off x="0" y="-30708"/>
            <a:ext cx="9144000" cy="1173708"/>
          </a:xfrm>
        </p:spPr>
        <p:txBody>
          <a:bodyPr/>
          <a:lstStyle/>
          <a:p>
            <a:r>
              <a:rPr lang="en-US" sz="2800" dirty="0" smtClean="0">
                <a:solidFill>
                  <a:schemeClr val="bg1"/>
                </a:solidFill>
                <a:latin typeface="Cambria" panose="02040503050406030204" pitchFamily="18" charset="0"/>
              </a:rPr>
              <a:t>Intensive Strategies for Hard to REACH Families: 3rd Tier</a:t>
            </a:r>
            <a:endParaRPr lang="en-US" sz="2800" dirty="0">
              <a:solidFill>
                <a:schemeClr val="bg1"/>
              </a:solidFill>
              <a:latin typeface="Cambria" panose="02040503050406030204" pitchFamily="18" charset="0"/>
            </a:endParaRPr>
          </a:p>
        </p:txBody>
      </p:sp>
    </p:spTree>
    <p:extLst>
      <p:ext uri="{BB962C8B-B14F-4D97-AF65-F5344CB8AC3E}">
        <p14:creationId xmlns="" xmlns:p14="http://schemas.microsoft.com/office/powerpoint/2010/main" val="3972210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5633" y="1524000"/>
            <a:ext cx="8229600" cy="4401205"/>
          </a:xfrm>
          <a:prstGeom prst="rect">
            <a:avLst/>
          </a:prstGeom>
        </p:spPr>
        <p:txBody>
          <a:bodyPr wrap="square">
            <a:spAutoFit/>
          </a:bodyPr>
          <a:lstStyle/>
          <a:p>
            <a:pPr marL="457200" indent="-457200">
              <a:buFont typeface="Arial" panose="020B0604020202020204" pitchFamily="34" charset="0"/>
              <a:buChar char="•"/>
            </a:pPr>
            <a:r>
              <a:rPr lang="en-US" sz="2800" dirty="0" smtClean="0">
                <a:latin typeface="Cambria" panose="02040503050406030204" pitchFamily="18" charset="0"/>
              </a:rPr>
              <a:t>Culture </a:t>
            </a:r>
          </a:p>
          <a:p>
            <a:pPr marL="457200" indent="-457200">
              <a:buFont typeface="Arial" panose="020B0604020202020204" pitchFamily="34" charset="0"/>
              <a:buChar char="•"/>
            </a:pPr>
            <a:r>
              <a:rPr lang="en-US" sz="2800" dirty="0" smtClean="0">
                <a:latin typeface="Cambria" panose="02040503050406030204" pitchFamily="18" charset="0"/>
              </a:rPr>
              <a:t>Economic climate</a:t>
            </a:r>
          </a:p>
          <a:p>
            <a:pPr marL="457200" indent="-457200">
              <a:buFont typeface="Arial" panose="020B0604020202020204" pitchFamily="34" charset="0"/>
              <a:buChar char="•"/>
            </a:pPr>
            <a:r>
              <a:rPr lang="en-US" sz="2800" dirty="0" smtClean="0">
                <a:latin typeface="Cambria" panose="02040503050406030204" pitchFamily="18" charset="0"/>
              </a:rPr>
              <a:t>Types of social groups and networks   </a:t>
            </a:r>
          </a:p>
          <a:p>
            <a:pPr marL="457200" indent="-457200">
              <a:buFont typeface="Arial" panose="020B0604020202020204" pitchFamily="34" charset="0"/>
              <a:buChar char="•"/>
            </a:pPr>
            <a:r>
              <a:rPr lang="en-US" sz="2800" dirty="0" smtClean="0">
                <a:latin typeface="Cambria" panose="02040503050406030204" pitchFamily="18" charset="0"/>
              </a:rPr>
              <a:t>Political </a:t>
            </a:r>
            <a:r>
              <a:rPr lang="en-US" sz="2800" dirty="0">
                <a:latin typeface="Cambria" panose="02040503050406030204" pitchFamily="18" charset="0"/>
              </a:rPr>
              <a:t>and power </a:t>
            </a:r>
            <a:r>
              <a:rPr lang="en-US" sz="2800" dirty="0" smtClean="0">
                <a:latin typeface="Cambria" panose="02040503050406030204" pitchFamily="18" charset="0"/>
              </a:rPr>
              <a:t>structures </a:t>
            </a:r>
          </a:p>
          <a:p>
            <a:pPr marL="457200" indent="-457200">
              <a:buFont typeface="Arial" panose="020B0604020202020204" pitchFamily="34" charset="0"/>
              <a:buChar char="•"/>
            </a:pPr>
            <a:r>
              <a:rPr lang="en-US" sz="2800" dirty="0" smtClean="0">
                <a:latin typeface="Cambria" panose="02040503050406030204" pitchFamily="18" charset="0"/>
              </a:rPr>
              <a:t>Community values</a:t>
            </a:r>
          </a:p>
          <a:p>
            <a:pPr marL="457200" indent="-457200">
              <a:buFont typeface="Arial" panose="020B0604020202020204" pitchFamily="34" charset="0"/>
              <a:buChar char="•"/>
            </a:pPr>
            <a:r>
              <a:rPr lang="en-US" sz="2800" dirty="0" smtClean="0">
                <a:latin typeface="Cambria" panose="02040503050406030204" pitchFamily="18" charset="0"/>
              </a:rPr>
              <a:t>Demographic trends </a:t>
            </a:r>
          </a:p>
          <a:p>
            <a:pPr marL="457200" indent="-457200">
              <a:buFont typeface="Arial" panose="020B0604020202020204" pitchFamily="34" charset="0"/>
              <a:buChar char="•"/>
            </a:pPr>
            <a:r>
              <a:rPr lang="en-US" sz="2800" dirty="0" smtClean="0">
                <a:latin typeface="Cambria" panose="02040503050406030204" pitchFamily="18" charset="0"/>
              </a:rPr>
              <a:t>History</a:t>
            </a:r>
          </a:p>
          <a:p>
            <a:pPr marL="457200" indent="-457200">
              <a:buFont typeface="Arial" panose="020B0604020202020204" pitchFamily="34" charset="0"/>
              <a:buChar char="•"/>
            </a:pPr>
            <a:r>
              <a:rPr lang="en-US" sz="2800" dirty="0" smtClean="0">
                <a:latin typeface="Cambria" panose="02040503050406030204" pitchFamily="18" charset="0"/>
              </a:rPr>
              <a:t>Religion and spiritual beliefs</a:t>
            </a:r>
          </a:p>
          <a:p>
            <a:pPr marL="457200" indent="-457200">
              <a:buFont typeface="Arial" panose="020B0604020202020204" pitchFamily="34" charset="0"/>
              <a:buChar char="•"/>
            </a:pPr>
            <a:r>
              <a:rPr lang="en-US" sz="2800" dirty="0" smtClean="0">
                <a:latin typeface="Cambria" panose="02040503050406030204" pitchFamily="18" charset="0"/>
              </a:rPr>
              <a:t>Educational status</a:t>
            </a:r>
          </a:p>
          <a:p>
            <a:pPr marL="457200" indent="-457200">
              <a:buFont typeface="Arial" panose="020B0604020202020204" pitchFamily="34" charset="0"/>
              <a:buChar char="•"/>
            </a:pPr>
            <a:endParaRPr lang="en-US" sz="2800" dirty="0" smtClean="0"/>
          </a:p>
        </p:txBody>
      </p:sp>
      <p:sp>
        <p:nvSpPr>
          <p:cNvPr id="3" name="Title 3"/>
          <p:cNvSpPr txBox="1">
            <a:spLocks/>
          </p:cNvSpPr>
          <p:nvPr/>
        </p:nvSpPr>
        <p:spPr>
          <a:xfrm>
            <a:off x="485633" y="152400"/>
            <a:ext cx="8229600" cy="1143000"/>
          </a:xfrm>
          <a:prstGeom prst="rect">
            <a:avLst/>
          </a:prstGeom>
        </p:spPr>
        <p:txBody>
          <a:bodyPr/>
          <a:lstStyle>
            <a:lvl1pPr algn="ctr" defTabSz="914400" rtl="0" eaLnBrk="1" latinLnBrk="0" hangingPunct="1">
              <a:spcBef>
                <a:spcPct val="0"/>
              </a:spcBef>
              <a:buNone/>
              <a:defRPr sz="3200" b="1" kern="1200">
                <a:solidFill>
                  <a:schemeClr val="tx1"/>
                </a:solidFill>
                <a:latin typeface="Arial  "/>
                <a:ea typeface="+mj-ea"/>
                <a:cs typeface="+mj-cs"/>
              </a:defRPr>
            </a:lvl1pPr>
          </a:lstStyle>
          <a:p>
            <a:r>
              <a:rPr lang="en-US" sz="2800" dirty="0">
                <a:solidFill>
                  <a:schemeClr val="bg1"/>
                </a:solidFill>
                <a:latin typeface="Cambria" panose="02040503050406030204" pitchFamily="18" charset="0"/>
              </a:rPr>
              <a:t>Become </a:t>
            </a:r>
            <a:r>
              <a:rPr lang="en-US" sz="2800" dirty="0" smtClean="0">
                <a:solidFill>
                  <a:schemeClr val="bg1"/>
                </a:solidFill>
                <a:latin typeface="Cambria" panose="02040503050406030204" pitchFamily="18" charset="0"/>
              </a:rPr>
              <a:t>Knowledgeable About </a:t>
            </a:r>
            <a:r>
              <a:rPr lang="en-US" sz="2800" dirty="0">
                <a:solidFill>
                  <a:schemeClr val="bg1"/>
                </a:solidFill>
                <a:latin typeface="Cambria" panose="02040503050406030204" pitchFamily="18" charset="0"/>
              </a:rPr>
              <a:t>the </a:t>
            </a:r>
            <a:r>
              <a:rPr lang="en-US" sz="2800" dirty="0" smtClean="0">
                <a:solidFill>
                  <a:schemeClr val="bg1"/>
                </a:solidFill>
                <a:latin typeface="Cambria" panose="02040503050406030204" pitchFamily="18" charset="0"/>
              </a:rPr>
              <a:t>Community </a:t>
            </a:r>
            <a:endParaRPr lang="en-US" sz="2800" dirty="0">
              <a:solidFill>
                <a:schemeClr val="bg1"/>
              </a:solidFill>
              <a:latin typeface="Cambria" panose="02040503050406030204" pitchFamily="18" charset="0"/>
            </a:endParaRPr>
          </a:p>
        </p:txBody>
      </p:sp>
    </p:spTree>
    <p:extLst>
      <p:ext uri="{BB962C8B-B14F-4D97-AF65-F5344CB8AC3E}">
        <p14:creationId xmlns="" xmlns:p14="http://schemas.microsoft.com/office/powerpoint/2010/main" val="15022598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chemeClr val="bg1"/>
                </a:solidFill>
                <a:latin typeface="Cambria" panose="02040503050406030204" pitchFamily="18" charset="0"/>
              </a:rPr>
              <a:t>References/Sources</a:t>
            </a:r>
            <a:endParaRPr lang="en-US" dirty="0">
              <a:solidFill>
                <a:schemeClr val="bg1"/>
              </a:solidFill>
              <a:latin typeface="Cambria" panose="02040503050406030204" pitchFamily="18" charset="0"/>
            </a:endParaRPr>
          </a:p>
        </p:txBody>
      </p:sp>
      <p:sp>
        <p:nvSpPr>
          <p:cNvPr id="3" name="Content Placeholder 2"/>
          <p:cNvSpPr>
            <a:spLocks noGrp="1"/>
          </p:cNvSpPr>
          <p:nvPr>
            <p:ph idx="1"/>
          </p:nvPr>
        </p:nvSpPr>
        <p:spPr/>
        <p:txBody>
          <a:bodyPr>
            <a:normAutofit lnSpcReduction="10000"/>
          </a:bodyPr>
          <a:lstStyle/>
          <a:p>
            <a:r>
              <a:rPr lang="en-US" sz="1800" dirty="0" smtClean="0">
                <a:latin typeface="Cambria" panose="02040503050406030204" pitchFamily="18" charset="0"/>
              </a:rPr>
              <a:t>Blau, Gary Blau, </a:t>
            </a:r>
            <a:r>
              <a:rPr lang="en-US" sz="1800" i="1" dirty="0" smtClean="0">
                <a:latin typeface="Cambria" panose="02040503050406030204" pitchFamily="18" charset="0"/>
              </a:rPr>
              <a:t>Moving beyond open house; Building meaningful relationships between parents/families and schools.  </a:t>
            </a:r>
            <a:r>
              <a:rPr lang="en-US" sz="1800" dirty="0" smtClean="0">
                <a:latin typeface="Cambria" panose="02040503050406030204" pitchFamily="18" charset="0"/>
              </a:rPr>
              <a:t>Presentation  conducted, September 2013. National Center on Safe and Supportive Learning Environments.</a:t>
            </a:r>
          </a:p>
          <a:p>
            <a:r>
              <a:rPr lang="en-US" sz="1800" dirty="0">
                <a:latin typeface="Cambria" panose="02040503050406030204" pitchFamily="18" charset="0"/>
                <a:hlinkClick r:id="rId2"/>
              </a:rPr>
              <a:t>http://</a:t>
            </a:r>
            <a:r>
              <a:rPr lang="en-US" sz="1800" dirty="0" smtClean="0">
                <a:latin typeface="Cambria" panose="02040503050406030204" pitchFamily="18" charset="0"/>
                <a:hlinkClick r:id="rId2"/>
              </a:rPr>
              <a:t>safesupportivelearning.ed.gov/sites/default/files/sssta/20130502_ParentalEngagementWebinarFinal.pdf</a:t>
            </a:r>
            <a:endParaRPr lang="en-US" sz="1800" dirty="0" smtClean="0">
              <a:latin typeface="Cambria" panose="02040503050406030204" pitchFamily="18" charset="0"/>
            </a:endParaRPr>
          </a:p>
          <a:p>
            <a:endParaRPr lang="en-US" sz="1800" dirty="0" smtClean="0">
              <a:latin typeface="Cambria" panose="02040503050406030204" pitchFamily="18" charset="0"/>
            </a:endParaRPr>
          </a:p>
          <a:p>
            <a:r>
              <a:rPr lang="en-US" sz="1800" b="1" u="sng" dirty="0" smtClean="0">
                <a:latin typeface="Cambria" panose="02040503050406030204" pitchFamily="18" charset="0"/>
              </a:rPr>
              <a:t>Sources:</a:t>
            </a:r>
          </a:p>
          <a:p>
            <a:r>
              <a:rPr lang="en-US" sz="1800" dirty="0" smtClean="0">
                <a:latin typeface="Cambria" panose="02040503050406030204" pitchFamily="18" charset="0"/>
              </a:rPr>
              <a:t>1. Epstein, 1991; Henderson &amp; </a:t>
            </a:r>
            <a:r>
              <a:rPr lang="en-US" sz="1800" dirty="0" err="1" smtClean="0">
                <a:latin typeface="Cambria" panose="02040503050406030204" pitchFamily="18" charset="0"/>
              </a:rPr>
              <a:t>Berla</a:t>
            </a:r>
            <a:r>
              <a:rPr lang="en-US" sz="1800" dirty="0" smtClean="0">
                <a:latin typeface="Cambria" panose="02040503050406030204" pitchFamily="18" charset="0"/>
              </a:rPr>
              <a:t>, 1994; </a:t>
            </a:r>
            <a:r>
              <a:rPr lang="en-US" sz="1800" dirty="0" err="1" smtClean="0">
                <a:latin typeface="Cambria" panose="02040503050406030204" pitchFamily="18" charset="0"/>
              </a:rPr>
              <a:t>Liontos</a:t>
            </a:r>
            <a:r>
              <a:rPr lang="en-US" sz="1800" dirty="0" smtClean="0">
                <a:latin typeface="Cambria" panose="02040503050406030204" pitchFamily="18" charset="0"/>
              </a:rPr>
              <a:t>, 1992; Reynolds, et al., 1991; </a:t>
            </a:r>
            <a:r>
              <a:rPr lang="en-US" sz="1800" dirty="0" err="1" smtClean="0">
                <a:latin typeface="Cambria" panose="02040503050406030204" pitchFamily="18" charset="0"/>
              </a:rPr>
              <a:t>Zellman</a:t>
            </a:r>
            <a:r>
              <a:rPr lang="en-US" sz="1800" dirty="0" smtClean="0">
                <a:latin typeface="Cambria" panose="02040503050406030204" pitchFamily="18" charset="0"/>
              </a:rPr>
              <a:t>, G.L. &amp; Waterman, J.M., 1998</a:t>
            </a:r>
          </a:p>
          <a:p>
            <a:endParaRPr lang="en-US" sz="1800" dirty="0" smtClean="0">
              <a:latin typeface="Cambria" panose="02040503050406030204" pitchFamily="18" charset="0"/>
            </a:endParaRPr>
          </a:p>
          <a:p>
            <a:r>
              <a:rPr lang="en-US" sz="1800" dirty="0" smtClean="0">
                <a:latin typeface="Cambria" panose="02040503050406030204" pitchFamily="18" charset="0"/>
              </a:rPr>
              <a:t>2. Clark, R., 1993, Griffith, J., 1996; Dauber, S.L. &amp; Epstein J.L., 1993;</a:t>
            </a:r>
          </a:p>
          <a:p>
            <a:endParaRPr lang="en-US" sz="1800" dirty="0" smtClean="0">
              <a:latin typeface="Cambria" panose="02040503050406030204" pitchFamily="18" charset="0"/>
            </a:endParaRPr>
          </a:p>
          <a:p>
            <a:r>
              <a:rPr lang="en-US" sz="1800" dirty="0" smtClean="0">
                <a:latin typeface="Cambria" panose="02040503050406030204" pitchFamily="18" charset="0"/>
              </a:rPr>
              <a:t>3. </a:t>
            </a:r>
            <a:r>
              <a:rPr lang="en-US" sz="1800" dirty="0" err="1" smtClean="0">
                <a:latin typeface="Cambria" panose="02040503050406030204" pitchFamily="18" charset="0"/>
              </a:rPr>
              <a:t>Dornbusch</a:t>
            </a:r>
            <a:r>
              <a:rPr lang="en-US" sz="1800" dirty="0" smtClean="0">
                <a:latin typeface="Cambria" panose="02040503050406030204" pitchFamily="18" charset="0"/>
              </a:rPr>
              <a:t>, S. et al., 1987; Dauber, S., 1993; Comer, J &amp; Haynes, N.M., 1992; </a:t>
            </a:r>
            <a:r>
              <a:rPr lang="en-US" sz="1800" dirty="0" err="1" smtClean="0">
                <a:latin typeface="Cambria" panose="02040503050406030204" pitchFamily="18" charset="0"/>
              </a:rPr>
              <a:t>Zellman</a:t>
            </a:r>
            <a:r>
              <a:rPr lang="en-US" sz="1800" dirty="0" smtClean="0">
                <a:latin typeface="Cambria" panose="02040503050406030204" pitchFamily="18" charset="0"/>
              </a:rPr>
              <a:t>, G., 1998</a:t>
            </a:r>
          </a:p>
          <a:p>
            <a:endParaRPr lang="en-US" sz="1800" dirty="0" smtClean="0">
              <a:latin typeface="Cambria" panose="02040503050406030204" pitchFamily="18" charset="0"/>
            </a:endParaRPr>
          </a:p>
          <a:p>
            <a:r>
              <a:rPr lang="en-US" sz="1800" dirty="0" smtClean="0">
                <a:latin typeface="Cambria" panose="02040503050406030204" pitchFamily="18" charset="0"/>
              </a:rPr>
              <a:t>4. Eagle, E., 1989, </a:t>
            </a:r>
            <a:r>
              <a:rPr lang="en-US" sz="1800" dirty="0" err="1" smtClean="0">
                <a:latin typeface="Cambria" panose="02040503050406030204" pitchFamily="18" charset="0"/>
              </a:rPr>
              <a:t>Funkhouser</a:t>
            </a:r>
            <a:r>
              <a:rPr lang="en-US" sz="1800" dirty="0" smtClean="0">
                <a:latin typeface="Cambria" panose="02040503050406030204" pitchFamily="18" charset="0"/>
              </a:rPr>
              <a:t>, J.E., &amp; Gonzales, M. R., 1997; Scott-Jones, D., 1994; Goodman, J et al, 1995; </a:t>
            </a:r>
            <a:r>
              <a:rPr lang="en-US" sz="1800" dirty="0" err="1" smtClean="0">
                <a:latin typeface="Cambria" panose="02040503050406030204" pitchFamily="18" charset="0"/>
              </a:rPr>
              <a:t>Sheilds</a:t>
            </a:r>
            <a:r>
              <a:rPr lang="en-US" sz="1800" dirty="0" smtClean="0">
                <a:latin typeface="Cambria" panose="02040503050406030204" pitchFamily="18" charset="0"/>
              </a:rPr>
              <a:t>, P., 1995</a:t>
            </a:r>
            <a:endParaRPr lang="en-US" sz="1800" dirty="0">
              <a:latin typeface="Cambria" panose="02040503050406030204" pitchFamily="18" charset="0"/>
            </a:endParaRPr>
          </a:p>
        </p:txBody>
      </p:sp>
    </p:spTree>
    <p:extLst>
      <p:ext uri="{BB962C8B-B14F-4D97-AF65-F5344CB8AC3E}">
        <p14:creationId xmlns="" xmlns:p14="http://schemas.microsoft.com/office/powerpoint/2010/main" val="37210368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Cambria" panose="02040503050406030204" pitchFamily="18" charset="0"/>
              </a:rPr>
              <a:t>Helpful Websites</a:t>
            </a:r>
            <a:endParaRPr lang="en-US" dirty="0">
              <a:solidFill>
                <a:schemeClr val="bg1"/>
              </a:solidFill>
              <a:latin typeface="Cambria" panose="02040503050406030204" pitchFamily="18" charset="0"/>
            </a:endParaRPr>
          </a:p>
        </p:txBody>
      </p:sp>
      <p:sp>
        <p:nvSpPr>
          <p:cNvPr id="3" name="Content Placeholder 2"/>
          <p:cNvSpPr>
            <a:spLocks noGrp="1"/>
          </p:cNvSpPr>
          <p:nvPr>
            <p:ph idx="1"/>
          </p:nvPr>
        </p:nvSpPr>
        <p:spPr/>
        <p:txBody>
          <a:bodyPr>
            <a:normAutofit fontScale="77500" lnSpcReduction="20000"/>
          </a:bodyPr>
          <a:lstStyle/>
          <a:p>
            <a:r>
              <a:rPr lang="en-US" u="sng" dirty="0">
                <a:latin typeface="Cambria" panose="02040503050406030204" pitchFamily="18" charset="0"/>
                <a:hlinkClick r:id="rId2"/>
              </a:rPr>
              <a:t>http://smhp.psych.ucla.edu/publications/44%20guide%207%20fostering%20school%20family%20and%20community%20involvement.pdf</a:t>
            </a:r>
            <a:endParaRPr lang="en-US" dirty="0">
              <a:latin typeface="Cambria" panose="02040503050406030204" pitchFamily="18" charset="0"/>
            </a:endParaRPr>
          </a:p>
          <a:p>
            <a:r>
              <a:rPr lang="en-US" dirty="0">
                <a:latin typeface="Cambria" panose="02040503050406030204" pitchFamily="18" charset="0"/>
              </a:rPr>
              <a:t> </a:t>
            </a:r>
          </a:p>
          <a:p>
            <a:r>
              <a:rPr lang="en-US" u="sng" dirty="0">
                <a:latin typeface="Cambria" panose="02040503050406030204" pitchFamily="18" charset="0"/>
                <a:hlinkClick r:id="rId3"/>
              </a:rPr>
              <a:t>http://www.hcpss.org/parents/involvement.shtml</a:t>
            </a:r>
            <a:endParaRPr lang="en-US" dirty="0">
              <a:latin typeface="Cambria" panose="02040503050406030204" pitchFamily="18" charset="0"/>
            </a:endParaRPr>
          </a:p>
          <a:p>
            <a:r>
              <a:rPr lang="en-US" dirty="0">
                <a:latin typeface="Cambria" panose="02040503050406030204" pitchFamily="18" charset="0"/>
              </a:rPr>
              <a:t> </a:t>
            </a:r>
          </a:p>
          <a:p>
            <a:r>
              <a:rPr lang="en-US" u="sng" dirty="0">
                <a:latin typeface="Cambria" panose="02040503050406030204" pitchFamily="18" charset="0"/>
                <a:hlinkClick r:id="rId4"/>
              </a:rPr>
              <a:t>http://www.nea.org/assets/docs/PB11_ParentInvolvement08.pdf</a:t>
            </a:r>
            <a:endParaRPr lang="en-US" dirty="0">
              <a:latin typeface="Cambria" panose="02040503050406030204" pitchFamily="18" charset="0"/>
            </a:endParaRPr>
          </a:p>
          <a:p>
            <a:r>
              <a:rPr lang="en-US" dirty="0">
                <a:latin typeface="Cambria" panose="02040503050406030204" pitchFamily="18" charset="0"/>
              </a:rPr>
              <a:t> </a:t>
            </a:r>
          </a:p>
          <a:p>
            <a:r>
              <a:rPr lang="en-US" u="sng" dirty="0">
                <a:latin typeface="Cambria" panose="02040503050406030204" pitchFamily="18" charset="0"/>
                <a:hlinkClick r:id="rId5"/>
              </a:rPr>
              <a:t>http://www.pacer.org/mpc/pdf/titleipip/Supportinginvolvement_article.pdf</a:t>
            </a:r>
            <a:endParaRPr lang="en-US" dirty="0">
              <a:latin typeface="Cambria" panose="02040503050406030204" pitchFamily="18" charset="0"/>
            </a:endParaRPr>
          </a:p>
          <a:p>
            <a:r>
              <a:rPr lang="en-US" dirty="0">
                <a:latin typeface="Cambria" panose="02040503050406030204" pitchFamily="18" charset="0"/>
              </a:rPr>
              <a:t> </a:t>
            </a:r>
          </a:p>
          <a:p>
            <a:r>
              <a:rPr lang="en-US" u="sng" dirty="0">
                <a:latin typeface="Cambria" panose="02040503050406030204" pitchFamily="18" charset="0"/>
                <a:hlinkClick r:id="rId6"/>
              </a:rPr>
              <a:t>http://www.nationalpirc.org/engagement_webinars/webinar-education-reform.html</a:t>
            </a:r>
            <a:endParaRPr lang="en-US" dirty="0">
              <a:latin typeface="Cambria" panose="02040503050406030204" pitchFamily="18" charset="0"/>
            </a:endParaRPr>
          </a:p>
          <a:p>
            <a:r>
              <a:rPr lang="en-US" dirty="0">
                <a:latin typeface="Cambria" panose="02040503050406030204" pitchFamily="18" charset="0"/>
              </a:rPr>
              <a:t> </a:t>
            </a:r>
          </a:p>
          <a:p>
            <a:r>
              <a:rPr lang="en-US" u="sng" dirty="0">
                <a:latin typeface="Cambria" panose="02040503050406030204" pitchFamily="18" charset="0"/>
                <a:hlinkClick r:id="rId7"/>
              </a:rPr>
              <a:t>http://www.sps186.org/downloads/table/13040/6TypesJ.Epstien.pdf</a:t>
            </a:r>
            <a:endParaRPr lang="en-US" dirty="0">
              <a:latin typeface="Cambria" panose="02040503050406030204" pitchFamily="18" charset="0"/>
            </a:endParaRPr>
          </a:p>
          <a:p>
            <a:r>
              <a:rPr lang="en-US" dirty="0">
                <a:latin typeface="Cambria" panose="02040503050406030204" pitchFamily="18" charset="0"/>
              </a:rPr>
              <a:t> </a:t>
            </a:r>
          </a:p>
          <a:p>
            <a:r>
              <a:rPr lang="en-US" u="sng" dirty="0">
                <a:latin typeface="Cambria" panose="02040503050406030204" pitchFamily="18" charset="0"/>
                <a:hlinkClick r:id="rId8"/>
              </a:rPr>
              <a:t>http://ctb.ku.edu/en/enhancing-cultural-competence</a:t>
            </a:r>
            <a:endParaRPr lang="en-US" dirty="0">
              <a:latin typeface="Cambria" panose="02040503050406030204" pitchFamily="18" charset="0"/>
            </a:endParaRPr>
          </a:p>
          <a:p>
            <a:r>
              <a:rPr lang="en-US" dirty="0">
                <a:latin typeface="Cambria" panose="02040503050406030204" pitchFamily="18" charset="0"/>
              </a:rPr>
              <a:t> </a:t>
            </a:r>
          </a:p>
          <a:p>
            <a:r>
              <a:rPr lang="en-US" u="sng" dirty="0">
                <a:latin typeface="Cambria" panose="02040503050406030204" pitchFamily="18" charset="0"/>
                <a:hlinkClick r:id="rId9"/>
              </a:rPr>
              <a:t>http://www.seattleu.edu/CSCE/Inner.aspx?id=63839</a:t>
            </a:r>
            <a:endParaRPr lang="en-US" dirty="0">
              <a:latin typeface="Cambria" panose="02040503050406030204" pitchFamily="18" charset="0"/>
            </a:endParaRPr>
          </a:p>
          <a:p>
            <a:endParaRPr lang="en-US" dirty="0"/>
          </a:p>
        </p:txBody>
      </p:sp>
    </p:spTree>
    <p:extLst>
      <p:ext uri="{BB962C8B-B14F-4D97-AF65-F5344CB8AC3E}">
        <p14:creationId xmlns="" xmlns:p14="http://schemas.microsoft.com/office/powerpoint/2010/main" val="27304890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chemeClr val="bg1"/>
                </a:solidFill>
                <a:latin typeface="Cambria" panose="02040503050406030204" pitchFamily="18" charset="0"/>
              </a:rPr>
              <a:t>Contact </a:t>
            </a:r>
            <a:endParaRPr lang="en-US" dirty="0"/>
          </a:p>
        </p:txBody>
      </p:sp>
      <p:sp>
        <p:nvSpPr>
          <p:cNvPr id="3" name="Content Placeholder 2"/>
          <p:cNvSpPr>
            <a:spLocks noGrp="1"/>
          </p:cNvSpPr>
          <p:nvPr>
            <p:ph idx="1"/>
          </p:nvPr>
        </p:nvSpPr>
        <p:spPr/>
        <p:txBody>
          <a:bodyPr/>
          <a:lstStyle/>
          <a:p>
            <a:pPr algn="ctr"/>
            <a:endParaRPr lang="en-US" b="1" i="1" dirty="0" smtClean="0"/>
          </a:p>
          <a:p>
            <a:pPr algn="ctr"/>
            <a:r>
              <a:rPr lang="en-US" sz="2800" dirty="0" smtClean="0"/>
              <a:t>Marketa </a:t>
            </a:r>
            <a:r>
              <a:rPr lang="en-US" sz="2800" dirty="0"/>
              <a:t>Garner </a:t>
            </a:r>
            <a:r>
              <a:rPr lang="en-US" sz="2800" dirty="0" smtClean="0"/>
              <a:t>Walters</a:t>
            </a:r>
          </a:p>
          <a:p>
            <a:pPr algn="ctr"/>
            <a:r>
              <a:rPr lang="en-US" sz="2800" dirty="0" smtClean="0"/>
              <a:t>American </a:t>
            </a:r>
            <a:r>
              <a:rPr lang="en-US" sz="2800" dirty="0"/>
              <a:t>Institutes for </a:t>
            </a:r>
            <a:r>
              <a:rPr lang="en-US" sz="2800" dirty="0" smtClean="0"/>
              <a:t>Research</a:t>
            </a:r>
          </a:p>
          <a:p>
            <a:pPr algn="ctr"/>
            <a:r>
              <a:rPr lang="en-US" sz="2800" u="sng" dirty="0">
                <a:hlinkClick r:id="rId2"/>
              </a:rPr>
              <a:t>mwalters@air.org</a:t>
            </a:r>
            <a:endParaRPr lang="en-US" sz="2800" dirty="0"/>
          </a:p>
          <a:p>
            <a:pPr algn="ctr"/>
            <a:endParaRPr lang="en-US" dirty="0"/>
          </a:p>
        </p:txBody>
      </p:sp>
    </p:spTree>
    <p:extLst>
      <p:ext uri="{BB962C8B-B14F-4D97-AF65-F5344CB8AC3E}">
        <p14:creationId xmlns="" xmlns:p14="http://schemas.microsoft.com/office/powerpoint/2010/main" val="2715775452"/>
      </p:ext>
    </p:extLst>
  </p:cSld>
  <p:clrMapOvr>
    <a:masterClrMapping/>
  </p:clrMapOvr>
  <p:timing>
    <p:tnLst>
      <p:par>
        <p:cTn id="1" dur="indefinite" restart="never" nodeType="tmRoot"/>
      </p:par>
    </p:tnLst>
  </p:timing>
</p:sld>
</file>

<file path=ppt/theme/theme1.xml><?xml version="1.0" encoding="utf-8"?>
<a:theme xmlns:a="http://schemas.openxmlformats.org/drawingml/2006/main" name="Cover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 Column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3937</TotalTime>
  <Words>1211</Words>
  <Application>Microsoft Office PowerPoint</Application>
  <PresentationFormat>On-screen Show (4:3)</PresentationFormat>
  <Paragraphs>160</Paragraphs>
  <Slides>20</Slides>
  <Notes>8</Notes>
  <HiddenSlides>0</HiddenSlides>
  <MMClips>0</MMClips>
  <ScaleCrop>false</ScaleCrop>
  <HeadingPairs>
    <vt:vector size="4" baseType="variant">
      <vt:variant>
        <vt:lpstr>Theme</vt:lpstr>
      </vt:variant>
      <vt:variant>
        <vt:i4>2</vt:i4>
      </vt:variant>
      <vt:variant>
        <vt:lpstr>Slide Titles</vt:lpstr>
      </vt:variant>
      <vt:variant>
        <vt:i4>20</vt:i4>
      </vt:variant>
    </vt:vector>
  </HeadingPairs>
  <TitlesOfParts>
    <vt:vector size="22" baseType="lpstr">
      <vt:lpstr>Cover Slide</vt:lpstr>
      <vt:lpstr>2 Column Slide</vt:lpstr>
      <vt:lpstr>Slide 1</vt:lpstr>
      <vt:lpstr>One Theory Of Change</vt:lpstr>
      <vt:lpstr>Benefits to Family Engagement</vt:lpstr>
      <vt:lpstr>Research Findings</vt:lpstr>
      <vt:lpstr>Six Types of Partnerships Framework </vt:lpstr>
      <vt:lpstr>Strategies for Encouraging Positive Parenting Skills</vt:lpstr>
      <vt:lpstr>Slide 7</vt:lpstr>
      <vt:lpstr>Strategies for Enhancing Communication with Families </vt:lpstr>
      <vt:lpstr>Strategies for Increasing Volunteerism</vt:lpstr>
      <vt:lpstr>Strategies for Enhancing Learning at Home</vt:lpstr>
      <vt:lpstr>Strategies for Increasing Parents in Leadership</vt:lpstr>
      <vt:lpstr>Strategies to Improve Community Collaborations</vt:lpstr>
      <vt:lpstr>Slide 13</vt:lpstr>
      <vt:lpstr>Universal Strategies for ALL Families: 1st Tier</vt:lpstr>
      <vt:lpstr>Selective Strategies to BOOST Some Families: 2nd Tier</vt:lpstr>
      <vt:lpstr>Intensive Strategies for Hard to REACH Families: 3rd Tier</vt:lpstr>
      <vt:lpstr>Slide 17</vt:lpstr>
      <vt:lpstr>References/Sources</vt:lpstr>
      <vt:lpstr>Helpful Websites</vt:lpstr>
      <vt:lpstr>Contact </vt:lpstr>
    </vt:vector>
  </TitlesOfParts>
  <Company>American Institutes for Research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Woods, Alexandra</dc:creator>
  <cp:lastModifiedBy>kstory</cp:lastModifiedBy>
  <cp:revision>75</cp:revision>
  <dcterms:created xsi:type="dcterms:W3CDTF">2013-11-04T19:12:32Z</dcterms:created>
  <dcterms:modified xsi:type="dcterms:W3CDTF">2017-01-19T20:37:35Z</dcterms:modified>
</cp:coreProperties>
</file>