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3"/>
  </p:notesMasterIdLst>
  <p:sldIdLst>
    <p:sldId id="257" r:id="rId3"/>
    <p:sldId id="278" r:id="rId4"/>
    <p:sldId id="263" r:id="rId5"/>
    <p:sldId id="265" r:id="rId6"/>
    <p:sldId id="266" r:id="rId7"/>
    <p:sldId id="280" r:id="rId8"/>
    <p:sldId id="268" r:id="rId9"/>
    <p:sldId id="281" r:id="rId10"/>
    <p:sldId id="270" r:id="rId11"/>
    <p:sldId id="271" r:id="rId12"/>
    <p:sldId id="279" r:id="rId13"/>
    <p:sldId id="272" r:id="rId14"/>
    <p:sldId id="273" r:id="rId15"/>
    <p:sldId id="274" r:id="rId16"/>
    <p:sldId id="275" r:id="rId17"/>
    <p:sldId id="276" r:id="rId18"/>
    <p:sldId id="277" r:id="rId19"/>
    <p:sldId id="282" r:id="rId20"/>
    <p:sldId id="283" r:id="rId21"/>
    <p:sldId id="26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wen Willis-Darpoh" initials="GWD" lastIdx="6" clrIdx="0"/>
  <p:cmAuthor id="1" name="shunt" initials="s" lastIdx="1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97" autoAdjust="0"/>
  </p:normalViewPr>
  <p:slideViewPr>
    <p:cSldViewPr>
      <p:cViewPr>
        <p:scale>
          <a:sx n="72" d="100"/>
          <a:sy n="72" d="100"/>
        </p:scale>
        <p:origin x="-2754" y="-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18834-9427-4B87-BDAF-E45B9670EF82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79238-88E0-4BDC-A479-DB00A28B35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841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27587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49684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D6413-F2C7-488F-996A-030517B475B6}" type="datetimeFigureOut">
              <a:rPr lang="en-US">
                <a:solidFill>
                  <a:prstClr val="black"/>
                </a:solidFill>
              </a:rPr>
              <a:pPr/>
              <a:t>1/19/2017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14E811-704F-45DD-91E8-2C903D40D74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802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D6413-F2C7-488F-996A-030517B475B6}" type="datetimeFigureOut">
              <a:rPr lang="en-US">
                <a:solidFill>
                  <a:prstClr val="black"/>
                </a:solidFill>
              </a:rPr>
              <a:pPr/>
              <a:t>1/19/2017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14E811-704F-45DD-91E8-2C903D40D746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60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 userDrawn="1"/>
        </p:nvSpPr>
        <p:spPr>
          <a:xfrm>
            <a:off x="2438400" y="2058"/>
            <a:ext cx="6705600" cy="1371601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4876800"/>
            <a:ext cx="2480650" cy="1981200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0" y="1412341"/>
            <a:ext cx="2480650" cy="3464459"/>
          </a:xfrm>
          <a:prstGeom prst="rect">
            <a:avLst/>
          </a:prstGeom>
          <a:solidFill>
            <a:srgbClr val="B78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80650" y="1371600"/>
            <a:ext cx="6663350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5353053"/>
            <a:ext cx="1661635" cy="8953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5" t="1" b="26462"/>
          <a:stretch/>
        </p:blipFill>
        <p:spPr>
          <a:xfrm>
            <a:off x="0" y="2057"/>
            <a:ext cx="2480650" cy="14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998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endParaRPr lang="en-US" dirty="0" smtClean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381001" y="3810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Title Goes Here</a:t>
            </a:r>
          </a:p>
        </p:txBody>
      </p:sp>
      <p:sp>
        <p:nvSpPr>
          <p:cNvPr id="11" name="Title Placeholder 1"/>
          <p:cNvSpPr>
            <a:spLocks noGrp="1"/>
          </p:cNvSpPr>
          <p:nvPr userDrawn="1"/>
        </p:nvSpPr>
        <p:spPr>
          <a:xfrm>
            <a:off x="0" y="1"/>
            <a:ext cx="9144000" cy="821155"/>
          </a:xfrm>
          <a:prstGeom prst="rect">
            <a:avLst/>
          </a:prstGeom>
          <a:solidFill>
            <a:srgbClr val="276B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>
              <a:tabLst>
                <a:tab pos="398463" algn="l"/>
              </a:tabLst>
            </a:pPr>
            <a:r>
              <a:rPr lang="en-US" dirty="0" smtClean="0">
                <a:solidFill>
                  <a:prstClr val="white"/>
                </a:solidFill>
              </a:rPr>
              <a:t>	</a:t>
            </a: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56307"/>
            <a:ext cx="9138975" cy="0"/>
          </a:xfrm>
          <a:prstGeom prst="line">
            <a:avLst/>
          </a:prstGeom>
          <a:ln w="76200">
            <a:solidFill>
              <a:srgbClr val="FFD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 userDrawn="1"/>
        </p:nvSpPr>
        <p:spPr>
          <a:xfrm>
            <a:off x="8381999" y="6242780"/>
            <a:ext cx="304801" cy="346184"/>
          </a:xfrm>
          <a:prstGeom prst="rect">
            <a:avLst/>
          </a:prstGeom>
          <a:solidFill>
            <a:srgbClr val="FFD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44" y="6242780"/>
            <a:ext cx="621506" cy="346184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7428292" y="6348089"/>
            <a:ext cx="1143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6BFAD995-67B3-4AB7-BC99-439F6D20A84B}" type="slidenum">
              <a:rPr lang="en-US" sz="1000">
                <a:solidFill>
                  <a:srgbClr val="754200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000" dirty="0">
              <a:solidFill>
                <a:srgbClr val="7542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919424" y="6567272"/>
            <a:ext cx="7372355" cy="0"/>
          </a:xfrm>
          <a:prstGeom prst="line">
            <a:avLst/>
          </a:prstGeom>
          <a:ln w="38100">
            <a:solidFill>
              <a:srgbClr val="B78F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166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  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Wingdings" pitchFamily="2" charset="2"/>
        <a:buNone/>
        <a:defRPr sz="2400" b="0" kern="1200" baseline="0">
          <a:solidFill>
            <a:schemeClr val="tx1"/>
          </a:solidFill>
          <a:latin typeface="Arial 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rgbClr val="A86000"/>
          </a:solidFill>
          <a:latin typeface="Arial Narrow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695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ed.stanford.edu/diversity/FAQ_REDE.html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kYofm5d5Xdw" TargetMode="External"/><Relationship Id="rId2" Type="http://schemas.openxmlformats.org/officeDocument/2006/relationships/hyperlink" Target="https://www.youtube.com/watch?v=kYofm5d5Xdw&amp;feature=youtu.b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C9ci25xQOSU" TargetMode="External"/><Relationship Id="rId2" Type="http://schemas.openxmlformats.org/officeDocument/2006/relationships/hyperlink" Target="https://www.youtube.com/watch?v=C9ci25xQOSU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s.harvard.edu/~mrbworks/articles/InPress_Shafir.pdf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mplicit.harvard.edu/implicit/" TargetMode="External"/><Relationship Id="rId2" Type="http://schemas.openxmlformats.org/officeDocument/2006/relationships/hyperlink" Target="http://www.projectimplicit.net/index.html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kfrancis@air.or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/>
        </p:nvSpPr>
        <p:spPr>
          <a:xfrm>
            <a:off x="2971800" y="2438400"/>
            <a:ext cx="59436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  <a:p>
            <a:pPr algn="l"/>
            <a:endParaRPr lang="en-US" sz="1200" dirty="0" smtClean="0">
              <a:solidFill>
                <a:srgbClr val="005695"/>
              </a:solidFill>
            </a:endParaRPr>
          </a:p>
          <a:p>
            <a:pPr algn="l"/>
            <a:endParaRPr lang="en-US" sz="1200" dirty="0">
              <a:solidFill>
                <a:srgbClr val="00569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152400"/>
            <a:ext cx="6248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prstClr val="white"/>
                </a:solidFill>
                <a:latin typeface="Cambria" pitchFamily="18" charset="0"/>
              </a:rPr>
              <a:t>Standing Up to Implicit Bias</a:t>
            </a:r>
          </a:p>
          <a:p>
            <a:pPr algn="ctr"/>
            <a:r>
              <a:rPr lang="en-US" sz="2800" b="1" dirty="0" smtClean="0">
                <a:solidFill>
                  <a:prstClr val="white"/>
                </a:solidFill>
                <a:latin typeface="Cambria" pitchFamily="18" charset="0"/>
              </a:rPr>
              <a:t>Karen B. Francis, Ph.D.</a:t>
            </a:r>
            <a:endParaRPr lang="en-US" dirty="0">
              <a:solidFill>
                <a:prstClr val="white"/>
              </a:solidFill>
              <a:latin typeface="Arial 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1828800"/>
            <a:ext cx="6248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Meridian Public School District</a:t>
            </a:r>
          </a:p>
          <a:p>
            <a:pPr algn="ctr"/>
            <a:r>
              <a:rPr lang="en-US" sz="2800" b="1" dirty="0">
                <a:latin typeface="Cambria" panose="02040503050406030204" pitchFamily="18" charset="0"/>
              </a:rPr>
              <a:t>Professional Development Training</a:t>
            </a:r>
          </a:p>
          <a:p>
            <a:pPr algn="ctr"/>
            <a:endParaRPr lang="en-US" sz="2800" dirty="0"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Moving Toward a Culturally and Linguistically Competent </a:t>
            </a:r>
          </a:p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School District</a:t>
            </a:r>
            <a:endParaRPr lang="en-US" sz="2800" dirty="0">
              <a:latin typeface="Cambria" panose="02040503050406030204" pitchFamily="18" charset="0"/>
            </a:endParaRPr>
          </a:p>
          <a:p>
            <a:pPr algn="ctr"/>
            <a:endParaRPr lang="en-US" b="1" dirty="0">
              <a:latin typeface="Cambria" panose="02040503050406030204" pitchFamily="18" charset="0"/>
            </a:endParaRPr>
          </a:p>
          <a:p>
            <a:pPr algn="ctr"/>
            <a:r>
              <a:rPr lang="en-US" sz="2400" b="1" dirty="0">
                <a:latin typeface="Cambria" panose="02040503050406030204" pitchFamily="18" charset="0"/>
              </a:rPr>
              <a:t>January 6, 2014</a:t>
            </a:r>
            <a:endParaRPr lang="en-US" sz="2400" dirty="0">
              <a:latin typeface="Cambria" panose="02040503050406030204" pitchFamily="18" charset="0"/>
            </a:endParaRPr>
          </a:p>
          <a:p>
            <a:pPr algn="ctr"/>
            <a:r>
              <a:rPr lang="en-US" sz="2400" b="1" dirty="0">
                <a:latin typeface="Cambria" panose="02040503050406030204" pitchFamily="18" charset="0"/>
              </a:rPr>
              <a:t>Mississippi State University Riley Center</a:t>
            </a:r>
            <a:endParaRPr lang="en-US" sz="2400" dirty="0">
              <a:latin typeface="Cambria" panose="02040503050406030204" pitchFamily="18" charset="0"/>
            </a:endParaRPr>
          </a:p>
          <a:p>
            <a:pPr algn="ctr"/>
            <a:r>
              <a:rPr lang="en-US" sz="2400" b="1" dirty="0">
                <a:latin typeface="Cambria" panose="02040503050406030204" pitchFamily="18" charset="0"/>
              </a:rPr>
              <a:t>Meridian, Mississippi </a:t>
            </a:r>
            <a:endParaRPr lang="en-US" sz="2400" dirty="0">
              <a:latin typeface="Cambria" panose="02040503050406030204" pitchFamily="18" charset="0"/>
            </a:endParaRPr>
          </a:p>
          <a:p>
            <a:r>
              <a:rPr lang="en-US" b="1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7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1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Objectives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Cambria" panose="02040503050406030204" pitchFamily="18" charset="0"/>
              </a:rPr>
              <a:t>The presenter will: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Define </a:t>
            </a:r>
            <a:r>
              <a:rPr lang="en-US" sz="2800" dirty="0">
                <a:latin typeface="Cambria" panose="02040503050406030204" pitchFamily="18" charset="0"/>
              </a:rPr>
              <a:t>i</a:t>
            </a:r>
            <a:r>
              <a:rPr lang="en-US" sz="2800" dirty="0" smtClean="0">
                <a:latin typeface="Cambria" panose="02040503050406030204" pitchFamily="18" charset="0"/>
              </a:rPr>
              <a:t>mplicit bias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Discuss implicit </a:t>
            </a:r>
            <a:r>
              <a:rPr lang="en-US" sz="2800" dirty="0">
                <a:latin typeface="Cambria" panose="02040503050406030204" pitchFamily="18" charset="0"/>
              </a:rPr>
              <a:t>bias and its impact on </a:t>
            </a:r>
            <a:r>
              <a:rPr lang="en-US" sz="2800" dirty="0" smtClean="0">
                <a:latin typeface="Cambria" panose="02040503050406030204" pitchFamily="18" charset="0"/>
              </a:rPr>
              <a:t>decision </a:t>
            </a:r>
            <a:r>
              <a:rPr lang="en-US" sz="2800" dirty="0">
                <a:latin typeface="Cambria" panose="02040503050406030204" pitchFamily="18" charset="0"/>
              </a:rPr>
              <a:t>making in </a:t>
            </a:r>
            <a:r>
              <a:rPr lang="en-US" sz="2800" dirty="0" smtClean="0">
                <a:latin typeface="Cambria" panose="02040503050406030204" pitchFamily="18" charset="0"/>
              </a:rPr>
              <a:t>schools </a:t>
            </a:r>
            <a:r>
              <a:rPr lang="en-US" sz="2800" dirty="0">
                <a:latin typeface="Cambria" panose="02040503050406030204" pitchFamily="18" charset="0"/>
              </a:rPr>
              <a:t>and classroom </a:t>
            </a:r>
            <a:r>
              <a:rPr lang="en-US" sz="2800" dirty="0" smtClean="0">
                <a:latin typeface="Cambria" panose="02040503050406030204" pitchFamily="18" charset="0"/>
              </a:rPr>
              <a:t>settings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Discuss strategies to effectively address implicit bias and the facilitation of culturally responsive school environments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Cambria" panose="02040503050406030204" pitchFamily="18" charset="0"/>
              </a:rPr>
              <a:t>Discuss the Implicit Association Tool (IAT) and how it can be used for self-reflection and a measure for effective decision making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08554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36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Implicit Bias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algn="ctr"/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“We are either unaware </a:t>
            </a:r>
            <a:r>
              <a:rPr lang="en-US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of, </a:t>
            </a:r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or mistaken </a:t>
            </a:r>
            <a:r>
              <a:rPr lang="en-US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about, </a:t>
            </a:r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the source of the thoughts or feelings” </a:t>
            </a:r>
            <a:r>
              <a:rPr lang="en-US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.</a:t>
            </a:r>
            <a:endParaRPr lang="en-US" sz="40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</a:t>
            </a:r>
            <a:r>
              <a:rPr lang="en-US" sz="28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Zajonc</a:t>
            </a:r>
            <a:r>
              <a:rPr lang="en-US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, 1980)</a:t>
            </a: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98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Implicit Bias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958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ambria" panose="02040503050406030204" pitchFamily="18" charset="0"/>
              </a:rPr>
              <a:t>Implicit bias is “a </a:t>
            </a:r>
            <a:r>
              <a:rPr lang="en-US" sz="4000" dirty="0">
                <a:latin typeface="Cambria" panose="02040503050406030204" pitchFamily="18" charset="0"/>
              </a:rPr>
              <a:t>positive or negative mental attitude towards a person, thing, or group that a person holds at an unconscious level</a:t>
            </a:r>
            <a:r>
              <a:rPr lang="en-US" sz="4000" dirty="0" smtClean="0">
                <a:latin typeface="Cambria" panose="02040503050406030204" pitchFamily="18" charset="0"/>
              </a:rPr>
              <a:t>”.</a:t>
            </a:r>
            <a:endParaRPr lang="en-US" sz="4000" dirty="0">
              <a:latin typeface="Cambria" panose="02040503050406030204" pitchFamily="18" charset="0"/>
            </a:endParaRPr>
          </a:p>
          <a:p>
            <a:endParaRPr lang="en-US" sz="4400" dirty="0">
              <a:latin typeface="Cambria" panose="02040503050406030204" pitchFamily="18" charset="0"/>
            </a:endParaRPr>
          </a:p>
          <a:p>
            <a:r>
              <a:rPr lang="en-US" sz="2600" dirty="0">
                <a:latin typeface="Cambria" panose="02040503050406030204" pitchFamily="18" charset="0"/>
              </a:rPr>
              <a:t>Source: </a:t>
            </a:r>
            <a:r>
              <a:rPr lang="en-US" sz="2600" dirty="0">
                <a:latin typeface="Cambria" panose="02040503050406030204" pitchFamily="18" charset="0"/>
                <a:hlinkClick r:id="rId2"/>
              </a:rPr>
              <a:t>http://</a:t>
            </a:r>
            <a:r>
              <a:rPr lang="en-US" sz="2600" dirty="0" smtClean="0">
                <a:latin typeface="Cambria" panose="02040503050406030204" pitchFamily="18" charset="0"/>
                <a:hlinkClick r:id="rId2"/>
              </a:rPr>
              <a:t>med.stanford.edu/diversity/FAQ_REDE.html</a:t>
            </a:r>
            <a:r>
              <a:rPr lang="en-US" sz="2600" dirty="0" smtClean="0">
                <a:latin typeface="Cambria" panose="02040503050406030204" pitchFamily="18" charset="0"/>
              </a:rPr>
              <a:t> </a:t>
            </a:r>
            <a:endParaRPr lang="en-US" sz="2600" dirty="0">
              <a:latin typeface="Cambria" panose="02040503050406030204" pitchFamily="18" charset="0"/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096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Cambria" pitchFamily="18" charset="0"/>
              </a:rPr>
              <a:t>Implicit Social 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algn="ctr"/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Thoughts 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and feelings outside of conscious awareness and 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control.</a:t>
            </a:r>
            <a:endParaRPr lang="en-US" sz="54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Video Clip 1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5943600"/>
            <a:ext cx="7238999" cy="365125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https://www.youtube.com/watch?v=kYofm5d5Xdw&amp;feature=youtu.be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867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56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Group Discussion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What is your reaction to the video?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3600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What 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message(s) do you think it sends?</a:t>
            </a: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Video Clip 2</a:t>
            </a:r>
            <a:endParaRPr lang="en-US" sz="4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7800" y="6096000"/>
            <a:ext cx="6096000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https://www.youtube.com/watch?v=C9ci25xQOSU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07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14450"/>
            <a:ext cx="7858125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476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Group Discussion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v"/>
            </a:pPr>
            <a:endParaRPr lang="en-US" sz="3600" dirty="0" smtClean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What 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is your reaction to the news segment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What do you think it says about implicit bias?</a:t>
            </a: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6" y="76200"/>
            <a:ext cx="8915400" cy="1447800"/>
          </a:xfrm>
        </p:spPr>
        <p:txBody>
          <a:bodyPr/>
          <a:lstStyle/>
          <a:p>
            <a:pPr marL="971550" lvl="1" indent="-514350" algn="ctr"/>
            <a:r>
              <a:rPr lang="en-US" sz="32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How Does Implicit Bias Impact Our Lives?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763000" cy="5334000"/>
          </a:xfrm>
        </p:spPr>
        <p:txBody>
          <a:bodyPr>
            <a:normAutofit fontScale="70000" lnSpcReduction="20000"/>
          </a:bodyPr>
          <a:lstStyle/>
          <a:p>
            <a:r>
              <a:rPr lang="en-US" sz="4600" b="1" dirty="0" smtClean="0">
                <a:latin typeface="Cambria" panose="02040503050406030204" pitchFamily="18" charset="0"/>
              </a:rPr>
              <a:t>Implicit bias impacts:</a:t>
            </a:r>
          </a:p>
          <a:p>
            <a:endParaRPr lang="en-US" sz="5100" b="1" dirty="0" smtClean="0"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The automatic </a:t>
            </a:r>
            <a:r>
              <a:rPr lang="en-US" sz="4000" dirty="0">
                <a:solidFill>
                  <a:schemeClr val="tx1"/>
                </a:solidFill>
                <a:latin typeface="Cambria" pitchFamily="18" charset="0"/>
              </a:rPr>
              <a:t>nature of beliefs or stereotypes when they capture associations between </a:t>
            </a: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social groups </a:t>
            </a:r>
            <a:r>
              <a:rPr lang="en-US" sz="4000" dirty="0">
                <a:solidFill>
                  <a:schemeClr val="tx1"/>
                </a:solidFill>
                <a:latin typeface="Cambria" pitchFamily="18" charset="0"/>
              </a:rPr>
              <a:t>and their common </a:t>
            </a: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stereotypes</a:t>
            </a:r>
          </a:p>
          <a:p>
            <a:pPr marL="1085850" lvl="1" indent="-342900">
              <a:buFont typeface="Arial" pitchFamily="34" charset="0"/>
              <a:buChar char="•"/>
            </a:pPr>
            <a:endParaRPr lang="en-US" sz="4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The </a:t>
            </a:r>
            <a:r>
              <a:rPr lang="en-US" sz="4000" dirty="0">
                <a:solidFill>
                  <a:schemeClr val="tx1"/>
                </a:solidFill>
                <a:latin typeface="Cambria" pitchFamily="18" charset="0"/>
              </a:rPr>
              <a:t>automatic nature </a:t>
            </a: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of attitudes </a:t>
            </a:r>
            <a:r>
              <a:rPr lang="en-US" sz="4000" dirty="0">
                <a:solidFill>
                  <a:schemeClr val="tx1"/>
                </a:solidFill>
                <a:latin typeface="Cambria" pitchFamily="18" charset="0"/>
              </a:rPr>
              <a:t>or preferences when they capture associations between social groups </a:t>
            </a: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and common </a:t>
            </a:r>
            <a:r>
              <a:rPr lang="en-US" sz="4000" dirty="0">
                <a:solidFill>
                  <a:schemeClr val="tx1"/>
                </a:solidFill>
                <a:latin typeface="Cambria" pitchFamily="18" charset="0"/>
              </a:rPr>
              <a:t>evaluations of </a:t>
            </a:r>
            <a:r>
              <a:rPr lang="en-US" sz="4000" dirty="0" smtClean="0">
                <a:solidFill>
                  <a:schemeClr val="tx1"/>
                </a:solidFill>
                <a:latin typeface="Cambria" pitchFamily="18" charset="0"/>
              </a:rPr>
              <a:t>them</a:t>
            </a:r>
          </a:p>
          <a:p>
            <a:pPr lvl="1" indent="0">
              <a:buNone/>
            </a:pPr>
            <a:endParaRPr lang="en-US" sz="4000" dirty="0" smtClean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2900" dirty="0" smtClean="0">
                <a:latin typeface="Cambria" panose="02040503050406030204" pitchFamily="18" charset="0"/>
              </a:rPr>
              <a:t>Source: </a:t>
            </a:r>
            <a:r>
              <a:rPr lang="en-US" sz="2900" dirty="0" smtClean="0">
                <a:latin typeface="Cambria" panose="02040503050406030204" pitchFamily="18" charset="0"/>
                <a:hlinkClick r:id="rId2"/>
              </a:rPr>
              <a:t>http</a:t>
            </a:r>
            <a:r>
              <a:rPr lang="en-US" sz="2900" dirty="0">
                <a:latin typeface="Cambria" panose="02040503050406030204" pitchFamily="18" charset="0"/>
                <a:hlinkClick r:id="rId2"/>
              </a:rPr>
              <a:t>://www.fas.harvard.edu/~</a:t>
            </a:r>
            <a:r>
              <a:rPr lang="en-US" sz="2900" dirty="0" smtClean="0">
                <a:latin typeface="Cambria" panose="02040503050406030204" pitchFamily="18" charset="0"/>
                <a:hlinkClick r:id="rId2"/>
              </a:rPr>
              <a:t>mrbworks/articles/InPress_Shafir.pdf</a:t>
            </a:r>
            <a:r>
              <a:rPr lang="en-US" sz="2900" dirty="0" smtClean="0">
                <a:latin typeface="Cambria" panose="02040503050406030204" pitchFamily="18" charset="0"/>
              </a:rPr>
              <a:t> </a:t>
            </a:r>
          </a:p>
          <a:p>
            <a:endParaRPr lang="en-US" sz="2100" dirty="0" smtClean="0">
              <a:latin typeface="Cambria" panose="02040503050406030204" pitchFamily="18" charset="0"/>
            </a:endParaRPr>
          </a:p>
          <a:p>
            <a:endParaRPr lang="en-US" sz="2600" b="1" dirty="0" smtClean="0">
              <a:latin typeface="Cambria" panose="02040503050406030204" pitchFamily="18" charset="0"/>
            </a:endParaRPr>
          </a:p>
          <a:p>
            <a:endParaRPr lang="en-US" sz="2600" b="1" dirty="0"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How 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Does Implicit Bias Impact Our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L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ives? </a:t>
            </a:r>
            <a:r>
              <a:rPr lang="en-US" sz="1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sz="4100" b="1" dirty="0">
                <a:latin typeface="Cambria" panose="02040503050406030204" pitchFamily="18" charset="0"/>
              </a:rPr>
              <a:t>Professionally implicit bias impacts:</a:t>
            </a:r>
          </a:p>
          <a:p>
            <a:pPr>
              <a:lnSpc>
                <a:spcPct val="120000"/>
              </a:lnSpc>
            </a:pPr>
            <a:endParaRPr lang="en-US" sz="1800" b="1" dirty="0"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The judgments we form about individuals (students, parents, co-workers),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situations, 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and circumstances that are based on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stereotypes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Interpretation of student behavior and use of discipline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measures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Effective interaction with parents,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families, 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and community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members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085850" lvl="1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How these judgments impact our ability to effectively interact with students, parents,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and co-workers 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to facilitate positive academic outcomes for students and the development of a supportive learning </a:t>
            </a:r>
            <a:r>
              <a:rPr lang="en-US" sz="3600" dirty="0" smtClean="0">
                <a:solidFill>
                  <a:schemeClr val="tx1"/>
                </a:solidFill>
                <a:latin typeface="Cambria" panose="02040503050406030204" pitchFamily="18" charset="0"/>
              </a:rPr>
              <a:t>environment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1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Strategies to Address Implicit Bias</a:t>
            </a:r>
            <a:r>
              <a:rPr lang="en-US" sz="3200" dirty="0" smtClean="0">
                <a:latin typeface="Cambria" panose="02040503050406030204" pitchFamily="18" charset="0"/>
              </a:rPr>
              <a:t/>
            </a:r>
            <a:br>
              <a:rPr lang="en-US" sz="3200" dirty="0" smtClean="0">
                <a:latin typeface="Cambria" panose="02040503050406030204" pitchFamily="18" charset="0"/>
              </a:rPr>
            </a:br>
            <a:endParaRPr lang="en-US" sz="3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Become aware of individual perceptions, stereotypes, and their impact on decision making.</a:t>
            </a:r>
          </a:p>
          <a:p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Engage in opportunities to learn about diverse cultures.</a:t>
            </a:r>
          </a:p>
          <a:p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Get to know your colleagues and students and their backgrounds – suspend negative judgments. </a:t>
            </a:r>
          </a:p>
          <a:p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Recognize that diversity is real, dynamic, and legitimate – there is more than one way to do things.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Engage in courageous conversations to increase knowledge and address negative perceptions, stereotypes, and attitudes.</a:t>
            </a: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Implications for Working With Students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Examine the application of discipline policies related to </a:t>
            </a:r>
            <a:r>
              <a:rPr lang="en-US" dirty="0" smtClean="0">
                <a:latin typeface="Cambria" panose="02040503050406030204" pitchFamily="18" charset="0"/>
              </a:rPr>
              <a:t>students.</a:t>
            </a:r>
          </a:p>
          <a:p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Examine the implementation of student code of conduct and students/parent </a:t>
            </a:r>
            <a:r>
              <a:rPr lang="en-US" dirty="0" smtClean="0">
                <a:latin typeface="Cambria" panose="02040503050406030204" pitchFamily="18" charset="0"/>
              </a:rPr>
              <a:t>interpretation.</a:t>
            </a:r>
          </a:p>
          <a:p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Be aware of the varying learning styles of students, and methods to maximize the learning experience for all students based on individual </a:t>
            </a:r>
            <a:r>
              <a:rPr lang="en-US" dirty="0" smtClean="0">
                <a:latin typeface="Cambria" panose="02040503050406030204" pitchFamily="18" charset="0"/>
              </a:rPr>
              <a:t>needs.</a:t>
            </a:r>
          </a:p>
          <a:p>
            <a:endParaRPr lang="en-US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anose="02040503050406030204" pitchFamily="18" charset="0"/>
              </a:rPr>
              <a:t>Identify strategies to effectively engage parents, families, and the community to form </a:t>
            </a:r>
            <a:r>
              <a:rPr lang="en-US" dirty="0">
                <a:latin typeface="Cambria" panose="02040503050406030204" pitchFamily="18" charset="0"/>
              </a:rPr>
              <a:t>partnerships for student </a:t>
            </a:r>
            <a:r>
              <a:rPr lang="en-US" dirty="0" smtClean="0">
                <a:latin typeface="Cambria" panose="02040503050406030204" pitchFamily="18" charset="0"/>
              </a:rPr>
              <a:t>achievement, positive outcomes, and a nurturing school climate.</a:t>
            </a:r>
            <a:endParaRPr lang="en-US" dirty="0"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>
              <a:latin typeface="Cambria" panose="02040503050406030204" pitchFamily="18" charset="0"/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Implicit Association 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Tool (IAT)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Project Implicit was founded as a multi-university research collaboration in 1998 (University of Washington, Harvard University, University of Virginia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).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Fosters dissemination and application of implicit social cognition research.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600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</a:rPr>
              <a:t>IAT </a:t>
            </a:r>
            <a:r>
              <a:rPr lang="en-US" sz="1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(continued)</a:t>
            </a:r>
            <a:endParaRPr lang="en-US" sz="18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Examining the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“automatic pilot”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that drives our thoughts and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actions.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The IAT measures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implicit attitudes and beliefs that people are either unwilling or unable to report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Examines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social attitudes.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Offers one way to probe unconscious bias.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10"/>
            <a:ext cx="8229600" cy="1143000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Website for Project Implicit:</a:t>
            </a:r>
          </a:p>
          <a:p>
            <a:pPr algn="ctr"/>
            <a:r>
              <a:rPr lang="en-US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hlinkClick r:id="rId2"/>
              </a:rPr>
              <a:t>http://www.projectimplicit.net/index.html</a:t>
            </a:r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Website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to view IAT Tools:</a:t>
            </a:r>
          </a:p>
          <a:p>
            <a:pPr algn="ctr"/>
            <a:r>
              <a:rPr lang="en-US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hlinkClick r:id="rId3"/>
              </a:rPr>
              <a:t>https://implicit.harvard.edu/implicit/</a:t>
            </a:r>
            <a:endParaRPr lang="en-US" sz="32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  <a:p>
            <a:endParaRPr lang="en-US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IAT Website</a:t>
            </a:r>
            <a:endParaRPr 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848" r="4490" b="11943"/>
          <a:stretch/>
        </p:blipFill>
        <p:spPr bwMode="auto">
          <a:xfrm>
            <a:off x="19878" y="914400"/>
            <a:ext cx="9124122" cy="520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16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59" r="3744" b="6924"/>
          <a:stretch/>
        </p:blipFill>
        <p:spPr bwMode="auto">
          <a:xfrm>
            <a:off x="19879" y="1219200"/>
            <a:ext cx="8991600" cy="543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IAT Website</a:t>
            </a:r>
            <a:endParaRPr 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1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 smtClean="0">
              <a:latin typeface="Cambria" panose="020405030504060302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67" t="15459" r="4529" b="30274"/>
          <a:stretch/>
        </p:blipFill>
        <p:spPr bwMode="auto">
          <a:xfrm>
            <a:off x="228600" y="1447800"/>
            <a:ext cx="8686800" cy="387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IAT Website</a:t>
            </a:r>
            <a:endParaRPr lang="en-US" sz="3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1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Contact Information</a:t>
            </a:r>
            <a:endParaRPr lang="en-US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mbria" panose="02040503050406030204" pitchFamily="18" charset="0"/>
            </a:endParaRPr>
          </a:p>
          <a:p>
            <a:pPr algn="ctr"/>
            <a:r>
              <a:rPr lang="en-US" sz="3200" dirty="0" smtClean="0">
                <a:latin typeface="Cambria" panose="02040503050406030204" pitchFamily="18" charset="0"/>
              </a:rPr>
              <a:t>Karen B. Francis, Ph.D.</a:t>
            </a:r>
          </a:p>
          <a:p>
            <a:pPr algn="ctr"/>
            <a:r>
              <a:rPr lang="en-US" sz="2800" dirty="0" smtClean="0">
                <a:latin typeface="Cambria" panose="02040503050406030204" pitchFamily="18" charset="0"/>
              </a:rPr>
              <a:t>State Training and Technical Assistance Center </a:t>
            </a:r>
            <a:r>
              <a:rPr lang="en-US" sz="3200" dirty="0" smtClean="0">
                <a:latin typeface="Cambria" panose="02040503050406030204" pitchFamily="18" charset="0"/>
                <a:hlinkClick r:id="rId2"/>
              </a:rPr>
              <a:t>kfrancis@air.org</a:t>
            </a:r>
            <a:r>
              <a:rPr lang="en-US" sz="3200" dirty="0" smtClean="0">
                <a:latin typeface="Cambria" panose="02040503050406030204" pitchFamily="18" charset="0"/>
              </a:rPr>
              <a:t> </a:t>
            </a:r>
            <a:endParaRPr lang="en-US" sz="3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206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 Column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658</Words>
  <Application>Microsoft Office PowerPoint</Application>
  <PresentationFormat>On-screen Show (4:3)</PresentationFormat>
  <Paragraphs>109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Cover Slide</vt:lpstr>
      <vt:lpstr>2 Column Slide</vt:lpstr>
      <vt:lpstr>Slide 1</vt:lpstr>
      <vt:lpstr>Objectives</vt:lpstr>
      <vt:lpstr>Implicit Bias</vt:lpstr>
      <vt:lpstr>Implicit Bias</vt:lpstr>
      <vt:lpstr>Implicit Social Cognition</vt:lpstr>
      <vt:lpstr>Video Clip 1</vt:lpstr>
      <vt:lpstr>Group Discussion</vt:lpstr>
      <vt:lpstr>Video Clip 2</vt:lpstr>
      <vt:lpstr>Group Discussion</vt:lpstr>
      <vt:lpstr>How Does Implicit Bias Impact Our Lives?</vt:lpstr>
      <vt:lpstr>How Does Implicit Bias Impact Our Lives? (continued)</vt:lpstr>
      <vt:lpstr>Strategies to Address Implicit Bias </vt:lpstr>
      <vt:lpstr>Implications for Working With Students</vt:lpstr>
      <vt:lpstr>Implicit Association Tool (IAT)</vt:lpstr>
      <vt:lpstr>IAT (continued)</vt:lpstr>
      <vt:lpstr>Resources</vt:lpstr>
      <vt:lpstr>IAT Website</vt:lpstr>
      <vt:lpstr>IAT Website</vt:lpstr>
      <vt:lpstr>IAT Website</vt:lpstr>
      <vt:lpstr>Contact Information</vt:lpstr>
    </vt:vector>
  </TitlesOfParts>
  <Company>American Institutes for Research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Woods, Alexandra</dc:creator>
  <cp:lastModifiedBy>kstory</cp:lastModifiedBy>
  <cp:revision>72</cp:revision>
  <dcterms:created xsi:type="dcterms:W3CDTF">2013-11-04T19:12:32Z</dcterms:created>
  <dcterms:modified xsi:type="dcterms:W3CDTF">2017-01-19T20:31:54Z</dcterms:modified>
</cp:coreProperties>
</file>