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33"/>
  </p:notesMasterIdLst>
  <p:sldIdLst>
    <p:sldId id="257" r:id="rId3"/>
    <p:sldId id="304" r:id="rId4"/>
    <p:sldId id="279" r:id="rId5"/>
    <p:sldId id="299" r:id="rId6"/>
    <p:sldId id="281" r:id="rId7"/>
    <p:sldId id="291" r:id="rId8"/>
    <p:sldId id="282" r:id="rId9"/>
    <p:sldId id="283" r:id="rId10"/>
    <p:sldId id="307" r:id="rId11"/>
    <p:sldId id="308" r:id="rId12"/>
    <p:sldId id="309" r:id="rId13"/>
    <p:sldId id="284" r:id="rId14"/>
    <p:sldId id="285" r:id="rId15"/>
    <p:sldId id="311" r:id="rId16"/>
    <p:sldId id="300" r:id="rId17"/>
    <p:sldId id="302" r:id="rId18"/>
    <p:sldId id="303" r:id="rId19"/>
    <p:sldId id="301" r:id="rId20"/>
    <p:sldId id="310" r:id="rId21"/>
    <p:sldId id="313" r:id="rId22"/>
    <p:sldId id="314" r:id="rId23"/>
    <p:sldId id="293" r:id="rId24"/>
    <p:sldId id="297" r:id="rId25"/>
    <p:sldId id="298" r:id="rId26"/>
    <p:sldId id="312" r:id="rId27"/>
    <p:sldId id="294" r:id="rId28"/>
    <p:sldId id="305" r:id="rId29"/>
    <p:sldId id="306" r:id="rId30"/>
    <p:sldId id="315" r:id="rId31"/>
    <p:sldId id="29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041530D0-85E0-4F72-A10E-71D38FBF15A0}">
          <p14:sldIdLst>
            <p14:sldId id="257"/>
          </p14:sldIdLst>
        </p14:section>
        <p14:section name="Untitled Section" id="{8D610568-F708-4FBF-87AD-003B5D76869D}">
          <p14:sldIdLst>
            <p14:sldId id="304"/>
            <p14:sldId id="279"/>
            <p14:sldId id="299"/>
            <p14:sldId id="281"/>
            <p14:sldId id="291"/>
            <p14:sldId id="282"/>
            <p14:sldId id="283"/>
            <p14:sldId id="307"/>
            <p14:sldId id="308"/>
            <p14:sldId id="309"/>
            <p14:sldId id="284"/>
            <p14:sldId id="285"/>
            <p14:sldId id="311"/>
            <p14:sldId id="300"/>
            <p14:sldId id="302"/>
            <p14:sldId id="303"/>
            <p14:sldId id="301"/>
            <p14:sldId id="310"/>
            <p14:sldId id="313"/>
            <p14:sldId id="314"/>
            <p14:sldId id="293"/>
            <p14:sldId id="297"/>
            <p14:sldId id="298"/>
            <p14:sldId id="312"/>
            <p14:sldId id="294"/>
            <p14:sldId id="305"/>
            <p14:sldId id="306"/>
            <p14:sldId id="315"/>
            <p14:sldId id="295"/>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wen Willis-Darpoh" initials="GWD" lastIdx="3" clrIdx="0"/>
  <p:cmAuthor id="1" name="shunt" initials="s" lastIdx="1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128" autoAdjust="0"/>
  </p:normalViewPr>
  <p:slideViewPr>
    <p:cSldViewPr>
      <p:cViewPr>
        <p:scale>
          <a:sx n="66" d="100"/>
          <a:sy n="66" d="100"/>
        </p:scale>
        <p:origin x="-2934" y="-85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A18834-9427-4B87-BDAF-E45B9670EF82}" type="datetimeFigureOut">
              <a:rPr lang="en-US" smtClean="0"/>
              <a:pPr/>
              <a:t>1/19/2017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979238-88E0-4BDC-A479-DB00A28B358C}" type="slidenum">
              <a:rPr lang="en-US" smtClean="0"/>
              <a:pPr/>
              <a:t>‹#›</a:t>
            </a:fld>
            <a:endParaRPr lang="en-US"/>
          </a:p>
        </p:txBody>
      </p:sp>
    </p:spTree>
    <p:extLst>
      <p:ext uri="{BB962C8B-B14F-4D97-AF65-F5344CB8AC3E}">
        <p14:creationId xmlns:p14="http://schemas.microsoft.com/office/powerpoint/2010/main" xmlns="" val="361841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5</a:t>
            </a:fld>
            <a:endParaRPr lang="en-US"/>
          </a:p>
        </p:txBody>
      </p:sp>
    </p:spTree>
    <p:extLst>
      <p:ext uri="{BB962C8B-B14F-4D97-AF65-F5344CB8AC3E}">
        <p14:creationId xmlns:p14="http://schemas.microsoft.com/office/powerpoint/2010/main" xmlns="" val="1084722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6</a:t>
            </a:fld>
            <a:endParaRPr lang="en-US"/>
          </a:p>
        </p:txBody>
      </p:sp>
    </p:spTree>
    <p:extLst>
      <p:ext uri="{BB962C8B-B14F-4D97-AF65-F5344CB8AC3E}">
        <p14:creationId xmlns:p14="http://schemas.microsoft.com/office/powerpoint/2010/main" xmlns="" val="2573080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smtClean="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DE979238-88E0-4BDC-A479-DB00A28B358C}" type="slidenum">
              <a:rPr lang="en-US" smtClean="0"/>
              <a:pPr/>
              <a:t>7</a:t>
            </a:fld>
            <a:endParaRPr lang="en-US"/>
          </a:p>
        </p:txBody>
      </p:sp>
    </p:spTree>
    <p:extLst>
      <p:ext uri="{BB962C8B-B14F-4D97-AF65-F5344CB8AC3E}">
        <p14:creationId xmlns:p14="http://schemas.microsoft.com/office/powerpoint/2010/main" xmlns="" val="1580162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8</a:t>
            </a:fld>
            <a:endParaRPr lang="en-US"/>
          </a:p>
        </p:txBody>
      </p:sp>
    </p:spTree>
    <p:extLst>
      <p:ext uri="{BB962C8B-B14F-4D97-AF65-F5344CB8AC3E}">
        <p14:creationId xmlns:p14="http://schemas.microsoft.com/office/powerpoint/2010/main" xmlns="" val="1194964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p>
        </p:txBody>
      </p:sp>
      <p:sp>
        <p:nvSpPr>
          <p:cNvPr id="4" name="Slide Number Placeholder 3"/>
          <p:cNvSpPr>
            <a:spLocks noGrp="1"/>
          </p:cNvSpPr>
          <p:nvPr>
            <p:ph type="sldNum" sz="quarter" idx="10"/>
          </p:nvPr>
        </p:nvSpPr>
        <p:spPr/>
        <p:txBody>
          <a:bodyPr/>
          <a:lstStyle/>
          <a:p>
            <a:fld id="{DE979238-88E0-4BDC-A479-DB00A28B358C}" type="slidenum">
              <a:rPr lang="en-US" smtClean="0"/>
              <a:pPr/>
              <a:t>12</a:t>
            </a:fld>
            <a:endParaRPr lang="en-US"/>
          </a:p>
        </p:txBody>
      </p:sp>
    </p:spTree>
    <p:extLst>
      <p:ext uri="{BB962C8B-B14F-4D97-AF65-F5344CB8AC3E}">
        <p14:creationId xmlns:p14="http://schemas.microsoft.com/office/powerpoint/2010/main" xmlns="" val="154837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13</a:t>
            </a:fld>
            <a:endParaRPr lang="en-US"/>
          </a:p>
        </p:txBody>
      </p:sp>
    </p:spTree>
    <p:extLst>
      <p:ext uri="{BB962C8B-B14F-4D97-AF65-F5344CB8AC3E}">
        <p14:creationId xmlns:p14="http://schemas.microsoft.com/office/powerpoint/2010/main" xmlns="" val="1195218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E298005-7C32-4AE7-B9F5-F4AF92FE68F4}" type="slidenum">
              <a:rPr lang="en-US"/>
              <a:pPr/>
              <a:t>16</a:t>
            </a:fld>
            <a:endParaRPr lang="en-US"/>
          </a:p>
        </p:txBody>
      </p:sp>
      <p:sp>
        <p:nvSpPr>
          <p:cNvPr id="553986" name="Slide Image Placeholder 1"/>
          <p:cNvSpPr>
            <a:spLocks noGrp="1" noRot="1" noChangeAspect="1" noTextEdit="1"/>
          </p:cNvSpPr>
          <p:nvPr>
            <p:ph type="sldImg"/>
          </p:nvPr>
        </p:nvSpPr>
        <p:spPr>
          <a:ln/>
        </p:spPr>
      </p:sp>
      <p:sp>
        <p:nvSpPr>
          <p:cNvPr id="553987" name="Notes Placeholder 2"/>
          <p:cNvSpPr>
            <a:spLocks noGrp="1"/>
          </p:cNvSpPr>
          <p:nvPr>
            <p:ph type="body" idx="1"/>
          </p:nvPr>
        </p:nvSpPr>
        <p:spPr/>
        <p:txBody>
          <a:bodyPr/>
          <a:lstStyle/>
          <a:p>
            <a:endParaRPr lang="en-US" dirty="0"/>
          </a:p>
        </p:txBody>
      </p:sp>
      <p:sp>
        <p:nvSpPr>
          <p:cNvPr id="553988" name="Slide Number Placeholder 3"/>
          <p:cNvSpPr txBox="1">
            <a:spLocks noGrp="1"/>
          </p:cNvSpPr>
          <p:nvPr/>
        </p:nvSpPr>
        <p:spPr bwMode="auto">
          <a:xfrm>
            <a:off x="3884613" y="8685214"/>
            <a:ext cx="2971800" cy="457200"/>
          </a:xfrm>
          <a:prstGeom prst="rect">
            <a:avLst/>
          </a:prstGeom>
          <a:noFill/>
          <a:ln w="9525">
            <a:noFill/>
            <a:miter lim="800000"/>
            <a:headEnd/>
            <a:tailEnd/>
          </a:ln>
        </p:spPr>
        <p:txBody>
          <a:bodyPr lIns="91433" tIns="45717" rIns="91433" bIns="45717" anchor="b"/>
          <a:lstStyle/>
          <a:p>
            <a:pPr algn="r" eaLnBrk="1" hangingPunct="1"/>
            <a:fld id="{5E4AA033-40ED-445F-81A8-AF629AD32859}" type="slidenum">
              <a:rPr lang="en-US" sz="1200">
                <a:latin typeface="Arial" charset="0"/>
              </a:rPr>
              <a:pPr algn="r" eaLnBrk="1" hangingPunct="1"/>
              <a:t>16</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defRPr/>
            </a:pPr>
            <a:endParaRPr lang="en-US" sz="2400" dirty="0">
              <a:latin typeface="Arial" charset="0"/>
              <a:ea typeface="ＭＳ Ｐゴシック" pitchFamily="-48" charset="-128"/>
              <a:cs typeface="ＭＳ Ｐゴシック"/>
            </a:endParaRPr>
          </a:p>
        </p:txBody>
      </p:sp>
      <p:sp>
        <p:nvSpPr>
          <p:cNvPr id="4" name="Slide Number Placeholder 3"/>
          <p:cNvSpPr>
            <a:spLocks noGrp="1"/>
          </p:cNvSpPr>
          <p:nvPr>
            <p:ph type="sldNum" sz="quarter" idx="10"/>
          </p:nvPr>
        </p:nvSpPr>
        <p:spPr/>
        <p:txBody>
          <a:bodyPr/>
          <a:lstStyle/>
          <a:p>
            <a:fld id="{F06D20F8-C9FF-42B1-A776-6FF6D9A0E658}" type="slidenum">
              <a:rPr lang="en-US" smtClean="0"/>
              <a:pPr/>
              <a:t>17</a:t>
            </a:fld>
            <a:endParaRPr lang="en-US"/>
          </a:p>
        </p:txBody>
      </p:sp>
    </p:spTree>
    <p:extLst>
      <p:ext uri="{BB962C8B-B14F-4D97-AF65-F5344CB8AC3E}">
        <p14:creationId xmlns:p14="http://schemas.microsoft.com/office/powerpoint/2010/main" xmlns="" val="2208589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D20F8-C9FF-42B1-A776-6FF6D9A0E658}" type="slidenum">
              <a:rPr lang="en-US" smtClean="0"/>
              <a:pPr/>
              <a:t>18</a:t>
            </a:fld>
            <a:endParaRPr lang="en-US" dirty="0"/>
          </a:p>
        </p:txBody>
      </p:sp>
    </p:spTree>
    <p:extLst>
      <p:ext uri="{BB962C8B-B14F-4D97-AF65-F5344CB8AC3E}">
        <p14:creationId xmlns:p14="http://schemas.microsoft.com/office/powerpoint/2010/main" xmlns="" val="1413243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19</a:t>
            </a:fld>
            <a:endParaRPr lang="en-US"/>
          </a:p>
        </p:txBody>
      </p:sp>
    </p:spTree>
    <p:extLst>
      <p:ext uri="{BB962C8B-B14F-4D97-AF65-F5344CB8AC3E}">
        <p14:creationId xmlns:p14="http://schemas.microsoft.com/office/powerpoint/2010/main" xmlns="" val="1630885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99404" eaLnBrk="0" fontAlgn="base" hangingPunct="0">
              <a:spcBef>
                <a:spcPct val="30000"/>
              </a:spcBef>
              <a:spcAft>
                <a:spcPct val="0"/>
              </a:spcAft>
              <a:buFontTx/>
              <a:buNone/>
              <a:defRPr/>
            </a:pPr>
            <a:endParaRPr lang="en-US" dirty="0"/>
          </a:p>
        </p:txBody>
      </p:sp>
      <p:sp>
        <p:nvSpPr>
          <p:cNvPr id="4" name="Slide Number Placeholder 3"/>
          <p:cNvSpPr>
            <a:spLocks noGrp="1"/>
          </p:cNvSpPr>
          <p:nvPr>
            <p:ph type="sldNum" sz="quarter" idx="10"/>
          </p:nvPr>
        </p:nvSpPr>
        <p:spPr/>
        <p:txBody>
          <a:bodyPr/>
          <a:lstStyle/>
          <a:p>
            <a:fld id="{F06D20F8-C9FF-42B1-A776-6FF6D9A0E658}" type="slidenum">
              <a:rPr lang="en-US" smtClean="0"/>
              <a:pPr/>
              <a:t>20</a:t>
            </a:fld>
            <a:endParaRPr lang="en-US"/>
          </a:p>
        </p:txBody>
      </p:sp>
    </p:spTree>
    <p:extLst>
      <p:ext uri="{BB962C8B-B14F-4D97-AF65-F5344CB8AC3E}">
        <p14:creationId xmlns:p14="http://schemas.microsoft.com/office/powerpoint/2010/main" xmlns="" val="1047198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D20F8-C9FF-42B1-A776-6FF6D9A0E658}" type="slidenum">
              <a:rPr lang="en-US" smtClean="0"/>
              <a:pPr/>
              <a:t>21</a:t>
            </a:fld>
            <a:endParaRPr lang="en-US"/>
          </a:p>
        </p:txBody>
      </p:sp>
    </p:spTree>
    <p:extLst>
      <p:ext uri="{BB962C8B-B14F-4D97-AF65-F5344CB8AC3E}">
        <p14:creationId xmlns:p14="http://schemas.microsoft.com/office/powerpoint/2010/main" xmlns="" val="282275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6D20F8-C9FF-42B1-A776-6FF6D9A0E658}" type="slidenum">
              <a:rPr lang="en-US" smtClean="0"/>
              <a:pPr/>
              <a:t>25</a:t>
            </a:fld>
            <a:endParaRPr lang="en-US"/>
          </a:p>
        </p:txBody>
      </p:sp>
    </p:spTree>
    <p:extLst>
      <p:ext uri="{BB962C8B-B14F-4D97-AF65-F5344CB8AC3E}">
        <p14:creationId xmlns:p14="http://schemas.microsoft.com/office/powerpoint/2010/main" xmlns="" val="1413243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979238-88E0-4BDC-A479-DB00A28B358C}" type="slidenum">
              <a:rPr lang="en-US" smtClean="0"/>
              <a:pPr/>
              <a:t>26</a:t>
            </a:fld>
            <a:endParaRPr lang="en-US" dirty="0"/>
          </a:p>
        </p:txBody>
      </p:sp>
    </p:spTree>
    <p:extLst>
      <p:ext uri="{BB962C8B-B14F-4D97-AF65-F5344CB8AC3E}">
        <p14:creationId xmlns:p14="http://schemas.microsoft.com/office/powerpoint/2010/main" xmlns="" val="2697343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275878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umn Slide">
    <p:spTree>
      <p:nvGrpSpPr>
        <p:cNvPr id="1" name=""/>
        <p:cNvGrpSpPr/>
        <p:nvPr/>
      </p:nvGrpSpPr>
      <p:grpSpPr>
        <a:xfrm>
          <a:off x="0" y="0"/>
          <a:ext cx="0" cy="0"/>
          <a:chOff x="0" y="0"/>
          <a:chExt cx="0" cy="0"/>
        </a:xfrm>
      </p:grpSpPr>
      <p:sp>
        <p:nvSpPr>
          <p:cNvPr id="4" name="Text Placeholder 2"/>
          <p:cNvSpPr>
            <a:spLocks noGrp="1"/>
          </p:cNvSpPr>
          <p:nvPr>
            <p:ph idx="1"/>
          </p:nvPr>
        </p:nvSpPr>
        <p:spPr>
          <a:xfrm>
            <a:off x="457200" y="1143000"/>
            <a:ext cx="8229600" cy="4876800"/>
          </a:xfrm>
          <a:prstGeom prst="rect">
            <a:avLst/>
          </a:prstGeom>
        </p:spPr>
        <p:txBody>
          <a:bodyPr vert="horz" lIns="91440" tIns="45720" rIns="91440" bIns="45720" numCol="2" rtlCol="0">
            <a:normAutofit/>
          </a:bodyPr>
          <a:lstStyle/>
          <a:p>
            <a:pPr lvl="0"/>
            <a:endParaRPr lang="en-US" dirty="0" smtClean="0"/>
          </a:p>
        </p:txBody>
      </p:sp>
    </p:spTree>
    <p:extLst>
      <p:ext uri="{BB962C8B-B14F-4D97-AF65-F5344CB8AC3E}">
        <p14:creationId xmlns:p14="http://schemas.microsoft.com/office/powerpoint/2010/main" xmlns="" val="39496849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56006F1-E7E7-49FC-BFA9-1C64C7465961}" type="datetime1">
              <a:rPr lang="en-US" smtClean="0">
                <a:solidFill>
                  <a:prstClr val="black"/>
                </a:solidFill>
              </a:rPr>
              <a:pPr/>
              <a:t>1/19/2017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514E811-704F-45DD-91E8-2C903D40D746}"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xmlns="" val="1198026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56808A7-C95C-4E93-B988-E13BFB9AFC00}" type="datetime1">
              <a:rPr lang="en-US" smtClean="0">
                <a:solidFill>
                  <a:prstClr val="black"/>
                </a:solidFill>
              </a:rPr>
              <a:pPr/>
              <a:t>1/19/2017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514E811-704F-45DD-91E8-2C903D40D746}"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xmlns="" val="30466075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tif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userDrawn="1"/>
        </p:nvSpPr>
        <p:spPr>
          <a:xfrm>
            <a:off x="2438400" y="2058"/>
            <a:ext cx="6705600" cy="1371601"/>
          </a:xfrm>
          <a:prstGeom prst="rect">
            <a:avLst/>
          </a:prstGeom>
          <a:solidFill>
            <a:srgbClr val="276BA5"/>
          </a:solidFill>
        </p:spPr>
        <p:txBody>
          <a:bodyPr vert="horz" lIns="91440" tIns="45720" rIns="91440" bIns="45720" rtlCol="0" anchor="ctr">
            <a:normAutofit/>
          </a:bodyPr>
          <a:lst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endParaRPr lang="en-US" dirty="0">
              <a:solidFill>
                <a:prstClr val="white"/>
              </a:solidFill>
            </a:endParaRPr>
          </a:p>
        </p:txBody>
      </p:sp>
      <p:sp>
        <p:nvSpPr>
          <p:cNvPr id="12" name="Rectangle 11"/>
          <p:cNvSpPr/>
          <p:nvPr userDrawn="1"/>
        </p:nvSpPr>
        <p:spPr>
          <a:xfrm>
            <a:off x="0" y="4876800"/>
            <a:ext cx="2480650" cy="1981200"/>
          </a:xfrm>
          <a:prstGeom prst="rect">
            <a:avLst/>
          </a:prstGeom>
          <a:solidFill>
            <a:srgbClr val="B78F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Rectangle 21"/>
          <p:cNvSpPr/>
          <p:nvPr userDrawn="1"/>
        </p:nvSpPr>
        <p:spPr>
          <a:xfrm>
            <a:off x="0" y="1412341"/>
            <a:ext cx="2480650" cy="3464459"/>
          </a:xfrm>
          <a:prstGeom prst="rect">
            <a:avLst/>
          </a:prstGeom>
          <a:solidFill>
            <a:srgbClr val="B78F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9" name="Straight Connector 8"/>
          <p:cNvCxnSpPr/>
          <p:nvPr userDrawn="1"/>
        </p:nvCxnSpPr>
        <p:spPr>
          <a:xfrm>
            <a:off x="2480650" y="1371600"/>
            <a:ext cx="6663350" cy="0"/>
          </a:xfrm>
          <a:prstGeom prst="line">
            <a:avLst/>
          </a:prstGeom>
          <a:ln w="76200">
            <a:solidFill>
              <a:srgbClr val="FFD98F"/>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81000" y="5353053"/>
            <a:ext cx="1661635" cy="895347"/>
          </a:xfrm>
          <a:prstGeom prst="rect">
            <a:avLst/>
          </a:prstGeom>
        </p:spPr>
      </p:pic>
      <p:pic>
        <p:nvPicPr>
          <p:cNvPr id="2" name="Picture 1"/>
          <p:cNvPicPr>
            <a:picLocks noChangeAspect="1"/>
          </p:cNvPicPr>
          <p:nvPr userDrawn="1"/>
        </p:nvPicPr>
        <p:blipFill rotWithShape="1">
          <a:blip r:embed="rId4" cstate="print">
            <a:extLst>
              <a:ext uri="{28A0092B-C50C-407E-A947-70E740481C1C}">
                <a14:useLocalDpi xmlns:a14="http://schemas.microsoft.com/office/drawing/2010/main" xmlns="" val="0"/>
              </a:ext>
            </a:extLst>
          </a:blip>
          <a:srcRect l="13765" t="1" b="26462"/>
          <a:stretch/>
        </p:blipFill>
        <p:spPr>
          <a:xfrm>
            <a:off x="0" y="2057"/>
            <a:ext cx="2480650" cy="1410283"/>
          </a:xfrm>
          <a:prstGeom prst="rect">
            <a:avLst/>
          </a:prstGeom>
        </p:spPr>
      </p:pic>
    </p:spTree>
    <p:extLst>
      <p:ext uri="{BB962C8B-B14F-4D97-AF65-F5344CB8AC3E}">
        <p14:creationId xmlns:p14="http://schemas.microsoft.com/office/powerpoint/2010/main" xmlns="" val="1419981332"/>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Text Placeholder 2"/>
          <p:cNvSpPr>
            <a:spLocks noGrp="1"/>
          </p:cNvSpPr>
          <p:nvPr>
            <p:ph type="body" idx="1"/>
          </p:nvPr>
        </p:nvSpPr>
        <p:spPr>
          <a:xfrm>
            <a:off x="457200" y="1143000"/>
            <a:ext cx="8229600" cy="4876800"/>
          </a:xfrm>
          <a:prstGeom prst="rect">
            <a:avLst/>
          </a:prstGeom>
        </p:spPr>
        <p:txBody>
          <a:bodyPr vert="horz" lIns="91440" tIns="45720" rIns="91440" bIns="45720" numCol="1" rtlCol="0">
            <a:normAutofit/>
          </a:bodyPr>
          <a:lstStyle/>
          <a:p>
            <a:pPr lvl="0"/>
            <a:endParaRPr lang="en-US" dirty="0" smtClean="0"/>
          </a:p>
        </p:txBody>
      </p:sp>
      <p:sp>
        <p:nvSpPr>
          <p:cNvPr id="28" name="TextBox 27"/>
          <p:cNvSpPr txBox="1"/>
          <p:nvPr userDrawn="1"/>
        </p:nvSpPr>
        <p:spPr>
          <a:xfrm>
            <a:off x="381001" y="381000"/>
            <a:ext cx="8305800" cy="707886"/>
          </a:xfrm>
          <a:prstGeom prst="rect">
            <a:avLst/>
          </a:prstGeom>
          <a:noFill/>
        </p:spPr>
        <p:txBody>
          <a:bodyPr wrap="square" rtlCol="0">
            <a:spAutoFit/>
          </a:bodyPr>
          <a:lstStyle/>
          <a:p>
            <a:pPr>
              <a:defRPr/>
            </a:pPr>
            <a:r>
              <a:rPr lang="en-US" sz="4000" dirty="0">
                <a:solidFill>
                  <a:prstClr val="white"/>
                </a:solidFill>
                <a:latin typeface="Arial" pitchFamily="34" charset="0"/>
                <a:cs typeface="Arial" pitchFamily="34" charset="0"/>
              </a:rPr>
              <a:t>Title Goes Here</a:t>
            </a:r>
          </a:p>
        </p:txBody>
      </p:sp>
      <p:sp>
        <p:nvSpPr>
          <p:cNvPr id="11" name="Title Placeholder 1"/>
          <p:cNvSpPr>
            <a:spLocks noGrp="1"/>
          </p:cNvSpPr>
          <p:nvPr userDrawn="1"/>
        </p:nvSpPr>
        <p:spPr>
          <a:xfrm>
            <a:off x="0" y="1"/>
            <a:ext cx="9144000" cy="821155"/>
          </a:xfrm>
          <a:prstGeom prst="rect">
            <a:avLst/>
          </a:prstGeom>
          <a:solidFill>
            <a:srgbClr val="276BA5"/>
          </a:solidFill>
        </p:spPr>
        <p:txBody>
          <a:bodyPr vert="horz" lIns="91440" tIns="45720" rIns="91440" bIns="45720" rtlCol="0" anchor="ctr">
            <a:normAutofit/>
          </a:bodyPr>
          <a:lst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pPr algn="l">
              <a:tabLst>
                <a:tab pos="398463" algn="l"/>
              </a:tabLst>
            </a:pPr>
            <a:r>
              <a:rPr lang="en-US" dirty="0" smtClean="0">
                <a:solidFill>
                  <a:prstClr val="white"/>
                </a:solidFill>
              </a:rPr>
              <a:t>	</a:t>
            </a:r>
            <a:endParaRPr lang="en-US" dirty="0">
              <a:solidFill>
                <a:prstClr val="white"/>
              </a:solidFill>
            </a:endParaRPr>
          </a:p>
        </p:txBody>
      </p:sp>
      <p:cxnSp>
        <p:nvCxnSpPr>
          <p:cNvPr id="12" name="Straight Connector 11"/>
          <p:cNvCxnSpPr/>
          <p:nvPr userDrawn="1"/>
        </p:nvCxnSpPr>
        <p:spPr>
          <a:xfrm>
            <a:off x="0" y="856307"/>
            <a:ext cx="9138975" cy="0"/>
          </a:xfrm>
          <a:prstGeom prst="line">
            <a:avLst/>
          </a:prstGeom>
          <a:ln w="76200">
            <a:solidFill>
              <a:srgbClr val="FFD98F"/>
            </a:solidFill>
          </a:ln>
        </p:spPr>
        <p:style>
          <a:lnRef idx="1">
            <a:schemeClr val="accent1"/>
          </a:lnRef>
          <a:fillRef idx="0">
            <a:schemeClr val="accent1"/>
          </a:fillRef>
          <a:effectRef idx="0">
            <a:schemeClr val="accent1"/>
          </a:effectRef>
          <a:fontRef idx="minor">
            <a:schemeClr val="tx1"/>
          </a:fontRef>
        </p:style>
      </p:cxnSp>
      <p:sp>
        <p:nvSpPr>
          <p:cNvPr id="29" name="Rectangle 28"/>
          <p:cNvSpPr/>
          <p:nvPr userDrawn="1"/>
        </p:nvSpPr>
        <p:spPr>
          <a:xfrm>
            <a:off x="8381999" y="6242780"/>
            <a:ext cx="304801" cy="346184"/>
          </a:xfrm>
          <a:prstGeom prst="rect">
            <a:avLst/>
          </a:prstGeom>
          <a:solidFill>
            <a:srgbClr val="FFD9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30" name="Picture 29"/>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84944" y="6242780"/>
            <a:ext cx="621506" cy="346184"/>
          </a:xfrm>
          <a:prstGeom prst="rect">
            <a:avLst/>
          </a:prstGeom>
        </p:spPr>
      </p:pic>
      <p:sp>
        <p:nvSpPr>
          <p:cNvPr id="31" name="TextBox 30"/>
          <p:cNvSpPr txBox="1"/>
          <p:nvPr userDrawn="1"/>
        </p:nvSpPr>
        <p:spPr>
          <a:xfrm>
            <a:off x="7428292" y="6348089"/>
            <a:ext cx="1143000" cy="153888"/>
          </a:xfrm>
          <a:prstGeom prst="rect">
            <a:avLst/>
          </a:prstGeom>
          <a:noFill/>
        </p:spPr>
        <p:txBody>
          <a:bodyPr wrap="square" lIns="0" tIns="0" rIns="0" bIns="0" rtlCol="0">
            <a:spAutoFit/>
          </a:bodyPr>
          <a:lstStyle/>
          <a:p>
            <a:pPr algn="r"/>
            <a:fld id="{6BFAD995-67B3-4AB7-BC99-439F6D20A84B}" type="slidenum">
              <a:rPr lang="en-US" sz="1000">
                <a:solidFill>
                  <a:srgbClr val="754200"/>
                </a:solidFill>
                <a:latin typeface="Arial" pitchFamily="34" charset="0"/>
                <a:cs typeface="Arial" pitchFamily="34" charset="0"/>
              </a:rPr>
              <a:pPr algn="r"/>
              <a:t>‹#›</a:t>
            </a:fld>
            <a:endParaRPr lang="en-US" sz="1000" dirty="0">
              <a:solidFill>
                <a:srgbClr val="754200"/>
              </a:solidFill>
              <a:latin typeface="Arial" pitchFamily="34" charset="0"/>
              <a:cs typeface="Arial" pitchFamily="34" charset="0"/>
            </a:endParaRPr>
          </a:p>
        </p:txBody>
      </p:sp>
      <p:cxnSp>
        <p:nvCxnSpPr>
          <p:cNvPr id="13" name="Straight Connector 12"/>
          <p:cNvCxnSpPr/>
          <p:nvPr userDrawn="1"/>
        </p:nvCxnSpPr>
        <p:spPr>
          <a:xfrm>
            <a:off x="919424" y="6567272"/>
            <a:ext cx="7372355" cy="0"/>
          </a:xfrm>
          <a:prstGeom prst="line">
            <a:avLst/>
          </a:prstGeom>
          <a:ln w="38100">
            <a:solidFill>
              <a:srgbClr val="B78F6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3166920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iming>
    <p:tnLst>
      <p:par>
        <p:cTn id="1" dur="indefinite" restart="never" nodeType="tmRoot"/>
      </p:par>
    </p:tnLst>
  </p:timing>
  <p:hf sldNum="0" hdr="0" dt="0"/>
  <p:txStyles>
    <p:titleStyle>
      <a:lvl1pPr algn="ctr" defTabSz="914400" rtl="0" eaLnBrk="1" latinLnBrk="0" hangingPunct="1">
        <a:spcBef>
          <a:spcPct val="0"/>
        </a:spcBef>
        <a:buNone/>
        <a:defRPr sz="3200" b="1" kern="1200">
          <a:solidFill>
            <a:schemeClr val="tx1"/>
          </a:solidFill>
          <a:latin typeface="Arial  "/>
          <a:ea typeface="+mj-ea"/>
          <a:cs typeface="+mj-cs"/>
        </a:defRPr>
      </a:lvl1pPr>
    </p:titleStyle>
    <p:bodyStyle>
      <a:lvl1pPr marL="0" indent="0" algn="l" defTabSz="914400" rtl="0" eaLnBrk="1" latinLnBrk="0" hangingPunct="1">
        <a:spcBef>
          <a:spcPct val="20000"/>
        </a:spcBef>
        <a:buFont typeface="Wingdings" pitchFamily="2" charset="2"/>
        <a:buNone/>
        <a:defRPr sz="2400" b="0" kern="1200" baseline="0">
          <a:solidFill>
            <a:schemeClr val="tx1"/>
          </a:solidFill>
          <a:latin typeface="Arial  "/>
          <a:ea typeface="+mn-ea"/>
          <a:cs typeface="+mn-cs"/>
        </a:defRPr>
      </a:lvl1pPr>
      <a:lvl2pPr marL="742950" indent="-285750" algn="l" defTabSz="914400" rtl="0" eaLnBrk="1" latinLnBrk="0" hangingPunct="1">
        <a:spcBef>
          <a:spcPct val="20000"/>
        </a:spcBef>
        <a:buFont typeface="Arial" pitchFamily="34" charset="0"/>
        <a:buChar char="–"/>
        <a:defRPr sz="2800" b="0" kern="1200">
          <a:solidFill>
            <a:srgbClr val="A86000"/>
          </a:solidFill>
          <a:latin typeface="Arial Narrow" pitchFamily="34" charset="0"/>
          <a:ea typeface="+mn-ea"/>
          <a:cs typeface="+mn-cs"/>
        </a:defRPr>
      </a:lvl2pPr>
      <a:lvl3pPr marL="1143000" indent="-228600" algn="l" defTabSz="914400" rtl="0" eaLnBrk="1" latinLnBrk="0" hangingPunct="1">
        <a:spcBef>
          <a:spcPct val="20000"/>
        </a:spcBef>
        <a:buClr>
          <a:srgbClr val="005695"/>
        </a:buClr>
        <a:buFont typeface="Arial" pitchFamily="34" charset="0"/>
        <a:buChar char="•"/>
        <a:defRPr sz="2200" kern="1200">
          <a:solidFill>
            <a:schemeClr val="tx1"/>
          </a:solidFill>
          <a:latin typeface="Arial "/>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hyperlink" Target="http://www.ascd.org/publications/educational-leadership/apr08/vol65/num07/The-Myth-of-the-Culture-of-Poverty.aspx"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mailto:kfrancis@air.org" TargetMode="External"/><Relationship Id="rId2" Type="http://schemas.openxmlformats.org/officeDocument/2006/relationships/hyperlink" Target="mailto:kmartinez@air.org"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1"/>
          <p:cNvSpPr>
            <a:spLocks noGrp="1"/>
          </p:cNvSpPr>
          <p:nvPr/>
        </p:nvSpPr>
        <p:spPr>
          <a:xfrm>
            <a:off x="2971800" y="2438400"/>
            <a:ext cx="5943600" cy="2438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pPr algn="l"/>
            <a:endParaRPr lang="en-US" sz="1200" dirty="0" smtClean="0">
              <a:solidFill>
                <a:srgbClr val="005695"/>
              </a:solidFill>
            </a:endParaRPr>
          </a:p>
          <a:p>
            <a:pPr algn="l"/>
            <a:endParaRPr lang="en-US" sz="1200" dirty="0">
              <a:solidFill>
                <a:srgbClr val="005695"/>
              </a:solidFill>
            </a:endParaRPr>
          </a:p>
          <a:p>
            <a:pPr algn="l"/>
            <a:endParaRPr lang="en-US" sz="1200" dirty="0" smtClean="0">
              <a:solidFill>
                <a:srgbClr val="005695"/>
              </a:solidFill>
            </a:endParaRPr>
          </a:p>
          <a:p>
            <a:pPr algn="l"/>
            <a:endParaRPr lang="en-US" sz="1200" dirty="0">
              <a:solidFill>
                <a:srgbClr val="005695"/>
              </a:solidFill>
            </a:endParaRPr>
          </a:p>
          <a:p>
            <a:pPr algn="l"/>
            <a:endParaRPr lang="en-US" sz="1200" dirty="0" smtClean="0">
              <a:solidFill>
                <a:srgbClr val="005695"/>
              </a:solidFill>
            </a:endParaRPr>
          </a:p>
          <a:p>
            <a:pPr algn="l"/>
            <a:endParaRPr lang="en-US" sz="1200" dirty="0">
              <a:solidFill>
                <a:srgbClr val="005695"/>
              </a:solidFill>
            </a:endParaRPr>
          </a:p>
          <a:p>
            <a:pPr algn="l"/>
            <a:endParaRPr lang="en-US" sz="1200" dirty="0" smtClean="0">
              <a:solidFill>
                <a:srgbClr val="005695"/>
              </a:solidFill>
            </a:endParaRPr>
          </a:p>
          <a:p>
            <a:pPr algn="l"/>
            <a:endParaRPr lang="en-US" sz="1200" dirty="0">
              <a:solidFill>
                <a:srgbClr val="005695"/>
              </a:solidFill>
            </a:endParaRPr>
          </a:p>
        </p:txBody>
      </p:sp>
      <p:sp>
        <p:nvSpPr>
          <p:cNvPr id="3" name="TextBox 2"/>
          <p:cNvSpPr txBox="1"/>
          <p:nvPr/>
        </p:nvSpPr>
        <p:spPr>
          <a:xfrm>
            <a:off x="2362200" y="0"/>
            <a:ext cx="6934200" cy="1723549"/>
          </a:xfrm>
          <a:prstGeom prst="rect">
            <a:avLst/>
          </a:prstGeom>
          <a:noFill/>
          <a:ln>
            <a:noFill/>
          </a:ln>
        </p:spPr>
        <p:txBody>
          <a:bodyPr wrap="square" rtlCol="0">
            <a:spAutoFit/>
          </a:bodyPr>
          <a:lstStyle/>
          <a:p>
            <a:pPr algn="ctr"/>
            <a:r>
              <a:rPr lang="en-US" sz="2100" b="1" i="1" dirty="0" smtClean="0">
                <a:solidFill>
                  <a:schemeClr val="bg1"/>
                </a:solidFill>
                <a:latin typeface="Cambria" panose="02040503050406030204" pitchFamily="18" charset="0"/>
              </a:rPr>
              <a:t>The Importance of Cultural </a:t>
            </a:r>
            <a:r>
              <a:rPr lang="en-US" sz="2100" b="1" i="1" dirty="0">
                <a:solidFill>
                  <a:schemeClr val="bg1"/>
                </a:solidFill>
                <a:latin typeface="Cambria" panose="02040503050406030204" pitchFamily="18" charset="0"/>
              </a:rPr>
              <a:t>and Linguistic Competence: Strategies for Meridian Public School District </a:t>
            </a:r>
            <a:endParaRPr lang="en-US" sz="2100" b="1" i="1" dirty="0" smtClean="0">
              <a:solidFill>
                <a:schemeClr val="bg1"/>
              </a:solidFill>
              <a:latin typeface="Cambria" panose="02040503050406030204" pitchFamily="18" charset="0"/>
            </a:endParaRPr>
          </a:p>
          <a:p>
            <a:pPr algn="ctr"/>
            <a:r>
              <a:rPr lang="en-US" b="1" dirty="0" smtClean="0">
                <a:solidFill>
                  <a:schemeClr val="bg1"/>
                </a:solidFill>
                <a:latin typeface="Cambria" panose="02040503050406030204" pitchFamily="18" charset="0"/>
              </a:rPr>
              <a:t>Ken </a:t>
            </a:r>
            <a:r>
              <a:rPr lang="en-US" b="1" dirty="0">
                <a:solidFill>
                  <a:schemeClr val="bg1"/>
                </a:solidFill>
                <a:latin typeface="Cambria" panose="02040503050406030204" pitchFamily="18" charset="0"/>
              </a:rPr>
              <a:t>Martinez, </a:t>
            </a:r>
            <a:r>
              <a:rPr lang="en-US" b="1" dirty="0" err="1">
                <a:solidFill>
                  <a:schemeClr val="bg1"/>
                </a:solidFill>
                <a:latin typeface="Cambria" panose="02040503050406030204" pitchFamily="18" charset="0"/>
              </a:rPr>
              <a:t>Psy.D</a:t>
            </a:r>
            <a:r>
              <a:rPr lang="en-US" b="1" dirty="0" smtClean="0">
                <a:solidFill>
                  <a:schemeClr val="bg1"/>
                </a:solidFill>
                <a:latin typeface="Cambria" panose="02040503050406030204" pitchFamily="18" charset="0"/>
              </a:rPr>
              <a:t>.</a:t>
            </a:r>
          </a:p>
          <a:p>
            <a:pPr algn="ctr"/>
            <a:r>
              <a:rPr lang="en-US" b="1" dirty="0">
                <a:solidFill>
                  <a:schemeClr val="bg1"/>
                </a:solidFill>
                <a:latin typeface="Cambria" panose="02040503050406030204" pitchFamily="18" charset="0"/>
              </a:rPr>
              <a:t>Karen Francis, Ph.D.</a:t>
            </a:r>
          </a:p>
          <a:p>
            <a:pPr algn="ctr"/>
            <a:endParaRPr lang="en-US" sz="2800" b="1" dirty="0">
              <a:solidFill>
                <a:schemeClr val="bg1"/>
              </a:solidFill>
              <a:latin typeface="Cambria" panose="02040503050406030204" pitchFamily="18" charset="0"/>
            </a:endParaRPr>
          </a:p>
        </p:txBody>
      </p:sp>
      <p:sp>
        <p:nvSpPr>
          <p:cNvPr id="6" name="Rectangle 5"/>
          <p:cNvSpPr/>
          <p:nvPr/>
        </p:nvSpPr>
        <p:spPr>
          <a:xfrm>
            <a:off x="2819400" y="1676400"/>
            <a:ext cx="6096000" cy="4308872"/>
          </a:xfrm>
          <a:prstGeom prst="rect">
            <a:avLst/>
          </a:prstGeom>
        </p:spPr>
        <p:txBody>
          <a:bodyPr wrap="square">
            <a:spAutoFit/>
          </a:bodyPr>
          <a:lstStyle/>
          <a:p>
            <a:pPr algn="ctr"/>
            <a:r>
              <a:rPr lang="en-US" sz="2800" b="1" dirty="0">
                <a:latin typeface="Cambria" panose="02040503050406030204" pitchFamily="18" charset="0"/>
              </a:rPr>
              <a:t>Meridian Public School District</a:t>
            </a:r>
          </a:p>
          <a:p>
            <a:pPr algn="ctr"/>
            <a:r>
              <a:rPr lang="en-US" sz="2800" b="1" dirty="0">
                <a:latin typeface="Cambria" panose="02040503050406030204" pitchFamily="18" charset="0"/>
              </a:rPr>
              <a:t>Professional Development </a:t>
            </a:r>
            <a:r>
              <a:rPr lang="en-US" sz="2800" b="1" dirty="0" smtClean="0">
                <a:latin typeface="Cambria" panose="02040503050406030204" pitchFamily="18" charset="0"/>
              </a:rPr>
              <a:t>Training</a:t>
            </a:r>
          </a:p>
          <a:p>
            <a:pPr algn="ctr"/>
            <a:endParaRPr lang="en-US" sz="2800" dirty="0">
              <a:latin typeface="Cambria" panose="02040503050406030204" pitchFamily="18" charset="0"/>
            </a:endParaRPr>
          </a:p>
          <a:p>
            <a:pPr algn="ctr"/>
            <a:r>
              <a:rPr lang="en-US" sz="2800" b="1" i="1" dirty="0">
                <a:latin typeface="Cambria" panose="02040503050406030204" pitchFamily="18" charset="0"/>
              </a:rPr>
              <a:t>Moving Toward a Culturally and Linguistically Competent </a:t>
            </a:r>
            <a:endParaRPr lang="en-US" sz="2800" b="1" i="1" dirty="0" smtClean="0">
              <a:latin typeface="Cambria" panose="02040503050406030204" pitchFamily="18" charset="0"/>
            </a:endParaRPr>
          </a:p>
          <a:p>
            <a:pPr algn="ctr"/>
            <a:r>
              <a:rPr lang="en-US" sz="2800" b="1" i="1" dirty="0" smtClean="0">
                <a:latin typeface="Cambria" panose="02040503050406030204" pitchFamily="18" charset="0"/>
              </a:rPr>
              <a:t>School </a:t>
            </a:r>
            <a:r>
              <a:rPr lang="en-US" sz="2800" b="1" i="1" dirty="0">
                <a:latin typeface="Cambria" panose="02040503050406030204" pitchFamily="18" charset="0"/>
              </a:rPr>
              <a:t>District</a:t>
            </a:r>
            <a:endParaRPr lang="en-US" sz="2800" dirty="0">
              <a:latin typeface="Cambria" panose="02040503050406030204" pitchFamily="18" charset="0"/>
            </a:endParaRPr>
          </a:p>
          <a:p>
            <a:pPr algn="ctr"/>
            <a:endParaRPr lang="en-US" sz="2800" b="1" dirty="0" smtClean="0">
              <a:latin typeface="Cambria" panose="02040503050406030204" pitchFamily="18" charset="0"/>
            </a:endParaRPr>
          </a:p>
          <a:p>
            <a:pPr algn="ctr"/>
            <a:r>
              <a:rPr lang="en-US" sz="2000" b="1" dirty="0" smtClean="0">
                <a:latin typeface="Cambria" panose="02040503050406030204" pitchFamily="18" charset="0"/>
              </a:rPr>
              <a:t>January </a:t>
            </a:r>
            <a:r>
              <a:rPr lang="en-US" sz="2000" b="1" dirty="0">
                <a:latin typeface="Cambria" panose="02040503050406030204" pitchFamily="18" charset="0"/>
              </a:rPr>
              <a:t>6, 2014</a:t>
            </a:r>
            <a:endParaRPr lang="en-US" sz="2000" dirty="0">
              <a:latin typeface="Cambria" panose="02040503050406030204" pitchFamily="18" charset="0"/>
            </a:endParaRPr>
          </a:p>
          <a:p>
            <a:pPr algn="ctr"/>
            <a:r>
              <a:rPr lang="en-US" sz="2000" b="1" dirty="0">
                <a:latin typeface="Cambria" panose="02040503050406030204" pitchFamily="18" charset="0"/>
              </a:rPr>
              <a:t>Mississippi State University Riley Center</a:t>
            </a:r>
            <a:endParaRPr lang="en-US" sz="2000" dirty="0">
              <a:latin typeface="Cambria" panose="02040503050406030204" pitchFamily="18" charset="0"/>
            </a:endParaRPr>
          </a:p>
          <a:p>
            <a:pPr algn="ctr"/>
            <a:r>
              <a:rPr lang="en-US" sz="2000" b="1" dirty="0" smtClean="0">
                <a:latin typeface="Cambria" panose="02040503050406030204" pitchFamily="18" charset="0"/>
              </a:rPr>
              <a:t>Meridian</a:t>
            </a:r>
            <a:r>
              <a:rPr lang="en-US" sz="2000" b="1" dirty="0">
                <a:latin typeface="Cambria" panose="02040503050406030204" pitchFamily="18" charset="0"/>
              </a:rPr>
              <a:t>, Mississippi </a:t>
            </a:r>
            <a:endParaRPr lang="en-US" sz="2000" dirty="0">
              <a:latin typeface="Cambria" panose="02040503050406030204" pitchFamily="18" charset="0"/>
            </a:endParaRPr>
          </a:p>
          <a:p>
            <a:r>
              <a:rPr lang="en-US" b="1" dirty="0"/>
              <a:t> </a:t>
            </a:r>
            <a:endParaRPr lang="en-US" dirty="0"/>
          </a:p>
        </p:txBody>
      </p:sp>
    </p:spTree>
    <p:extLst>
      <p:ext uri="{BB962C8B-B14F-4D97-AF65-F5344CB8AC3E}">
        <p14:creationId xmlns:p14="http://schemas.microsoft.com/office/powerpoint/2010/main" xmlns="" val="557762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6324600" y="1981200"/>
            <a:ext cx="2390775" cy="3439136"/>
          </a:xfrm>
        </p:spPr>
      </p:pic>
      <p:sp>
        <p:nvSpPr>
          <p:cNvPr id="6" name="Rectangle 5"/>
          <p:cNvSpPr/>
          <p:nvPr/>
        </p:nvSpPr>
        <p:spPr>
          <a:xfrm>
            <a:off x="457200" y="1981200"/>
            <a:ext cx="5562600" cy="3539430"/>
          </a:xfrm>
          <a:prstGeom prst="rect">
            <a:avLst/>
          </a:prstGeom>
        </p:spPr>
        <p:txBody>
          <a:bodyPr wrap="square">
            <a:spAutoFit/>
          </a:bodyPr>
          <a:lstStyle/>
          <a:p>
            <a:r>
              <a:rPr lang="en-US" sz="2800" i="1" dirty="0" smtClean="0">
                <a:latin typeface="Cambria" panose="02040503050406030204" pitchFamily="18" charset="0"/>
              </a:rPr>
              <a:t>“Education </a:t>
            </a:r>
            <a:r>
              <a:rPr lang="en-US" sz="2800" i="1" dirty="0">
                <a:latin typeface="Cambria" panose="02040503050406030204" pitchFamily="18" charset="0"/>
              </a:rPr>
              <a:t>is for improving the lives of others and for leaving your community and world better than you found </a:t>
            </a:r>
            <a:r>
              <a:rPr lang="en-US" sz="2800" i="1" dirty="0" smtClean="0">
                <a:latin typeface="Cambria" panose="02040503050406030204" pitchFamily="18" charset="0"/>
              </a:rPr>
              <a:t>it… </a:t>
            </a:r>
            <a:r>
              <a:rPr lang="en-US" sz="2800" i="1" dirty="0">
                <a:latin typeface="Cambria" panose="02040503050406030204" pitchFamily="18" charset="0"/>
              </a:rPr>
              <a:t>Education is a precondition to survival in America today</a:t>
            </a:r>
            <a:r>
              <a:rPr lang="en-US" sz="2800" i="1" dirty="0" smtClean="0">
                <a:latin typeface="Cambria" panose="02040503050406030204" pitchFamily="18" charset="0"/>
              </a:rPr>
              <a:t>.”</a:t>
            </a:r>
            <a:endParaRPr lang="en-US" sz="2800" i="1" dirty="0">
              <a:latin typeface="Cambria" panose="02040503050406030204" pitchFamily="18" charset="0"/>
            </a:endParaRPr>
          </a:p>
          <a:p>
            <a:r>
              <a:rPr lang="en-US" sz="2800" dirty="0" smtClean="0">
                <a:latin typeface="Cambria" panose="02040503050406030204" pitchFamily="18" charset="0"/>
              </a:rPr>
              <a:t>	          Marian </a:t>
            </a:r>
            <a:r>
              <a:rPr lang="en-US" sz="2800" dirty="0">
                <a:latin typeface="Cambria" panose="02040503050406030204" pitchFamily="18" charset="0"/>
              </a:rPr>
              <a:t>Wright </a:t>
            </a:r>
            <a:r>
              <a:rPr lang="en-US" sz="2800" dirty="0" smtClean="0">
                <a:latin typeface="Cambria" panose="02040503050406030204" pitchFamily="18" charset="0"/>
              </a:rPr>
              <a:t>Edelman</a:t>
            </a:r>
          </a:p>
          <a:p>
            <a:r>
              <a:rPr lang="en-US" sz="2800" dirty="0" smtClean="0">
                <a:latin typeface="Cambria" panose="02040503050406030204" pitchFamily="18" charset="0"/>
              </a:rPr>
              <a:t>                      Children’s Defense Fund</a:t>
            </a:r>
            <a:endParaRPr lang="en-US" sz="2800" dirty="0">
              <a:latin typeface="Cambria" panose="02040503050406030204" pitchFamily="18" charset="0"/>
            </a:endParaRPr>
          </a:p>
        </p:txBody>
      </p:sp>
    </p:spTree>
    <p:extLst>
      <p:ext uri="{BB962C8B-B14F-4D97-AF65-F5344CB8AC3E}">
        <p14:creationId xmlns:p14="http://schemas.microsoft.com/office/powerpoint/2010/main" xmlns="" val="7734598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Meridian Public School District</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p:txBody>
          <a:bodyPr>
            <a:normAutofit/>
          </a:bodyPr>
          <a:lstStyle/>
          <a:p>
            <a:pPr algn="ctr"/>
            <a:r>
              <a:rPr lang="en-US" sz="3200" dirty="0">
                <a:latin typeface="Cambria" panose="02040503050406030204" pitchFamily="18" charset="0"/>
              </a:rPr>
              <a:t>Mission </a:t>
            </a:r>
            <a:r>
              <a:rPr lang="en-US" sz="3200" dirty="0" smtClean="0">
                <a:latin typeface="Cambria" panose="02040503050406030204" pitchFamily="18" charset="0"/>
              </a:rPr>
              <a:t>Statement</a:t>
            </a:r>
          </a:p>
          <a:p>
            <a:pPr algn="ctr"/>
            <a:r>
              <a:rPr lang="en-US" dirty="0">
                <a:latin typeface="Cambria" panose="02040503050406030204" pitchFamily="18" charset="0"/>
              </a:rPr>
              <a:t/>
            </a:r>
            <a:br>
              <a:rPr lang="en-US" dirty="0">
                <a:latin typeface="Cambria" panose="02040503050406030204" pitchFamily="18" charset="0"/>
              </a:rPr>
            </a:br>
            <a:r>
              <a:rPr lang="en-US" dirty="0">
                <a:latin typeface="Cambria" panose="02040503050406030204" pitchFamily="18" charset="0"/>
              </a:rPr>
              <a:t>The mission of the Meridian Public School District is to </a:t>
            </a:r>
            <a:r>
              <a:rPr lang="en-US" u="sng" dirty="0">
                <a:latin typeface="Cambria" panose="02040503050406030204" pitchFamily="18" charset="0"/>
              </a:rPr>
              <a:t>empower students</a:t>
            </a:r>
            <a:r>
              <a:rPr lang="en-US" dirty="0">
                <a:latin typeface="Cambria" panose="02040503050406030204" pitchFamily="18" charset="0"/>
              </a:rPr>
              <a:t> to become productive, competitive, and responsible citizens in a global society guaranteeing a variety of rigorous, relevant, and stimulating learning opportunities </a:t>
            </a:r>
            <a:r>
              <a:rPr lang="en-US" u="sng" dirty="0">
                <a:latin typeface="Cambria" panose="02040503050406030204" pitchFamily="18" charset="0"/>
              </a:rPr>
              <a:t>in a nurturing environment</a:t>
            </a:r>
            <a:r>
              <a:rPr lang="en-US" dirty="0">
                <a:latin typeface="Cambria" panose="02040503050406030204" pitchFamily="18" charset="0"/>
              </a:rPr>
              <a:t>, </a:t>
            </a:r>
            <a:r>
              <a:rPr lang="en-US" u="sng" dirty="0">
                <a:latin typeface="Cambria" panose="02040503050406030204" pitchFamily="18" charset="0"/>
              </a:rPr>
              <a:t>enriched by cultural</a:t>
            </a:r>
            <a:r>
              <a:rPr lang="en-US" dirty="0">
                <a:latin typeface="Cambria" panose="02040503050406030204" pitchFamily="18" charset="0"/>
              </a:rPr>
              <a:t>, professional, technological, and business </a:t>
            </a:r>
            <a:r>
              <a:rPr lang="en-US" u="sng" dirty="0">
                <a:latin typeface="Cambria" panose="02040503050406030204" pitchFamily="18" charset="0"/>
              </a:rPr>
              <a:t>resources of the diverse community</a:t>
            </a:r>
            <a:r>
              <a:rPr lang="en-US" dirty="0">
                <a:latin typeface="Cambria" panose="02040503050406030204" pitchFamily="18" charset="0"/>
              </a:rPr>
              <a:t>.</a:t>
            </a:r>
            <a:br>
              <a:rPr lang="en-US" dirty="0">
                <a:latin typeface="Cambria" panose="02040503050406030204" pitchFamily="18" charset="0"/>
              </a:rPr>
            </a:br>
            <a:r>
              <a:rPr lang="en-US" dirty="0"/>
              <a:t/>
            </a:r>
            <a:br>
              <a:rPr lang="en-US" dirty="0"/>
            </a:br>
            <a:endParaRPr lang="en-US" dirty="0" smtClean="0">
              <a:latin typeface="Cambria" panose="02040503050406030204" pitchFamily="18" charset="0"/>
            </a:endParaRPr>
          </a:p>
        </p:txBody>
      </p:sp>
    </p:spTree>
    <p:extLst>
      <p:ext uri="{BB962C8B-B14F-4D97-AF65-F5344CB8AC3E}">
        <p14:creationId xmlns:p14="http://schemas.microsoft.com/office/powerpoint/2010/main" xmlns="" val="2019077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solidFill>
                  <a:schemeClr val="bg1"/>
                </a:solidFill>
                <a:latin typeface="Cambria" panose="02040503050406030204" pitchFamily="18" charset="0"/>
              </a:rPr>
              <a:t>Meridian Public School District Beliefs</a:t>
            </a:r>
            <a:endParaRPr lang="en-US" dirty="0">
              <a:latin typeface="Cambria" panose="02040503050406030204" pitchFamily="18" charset="0"/>
            </a:endParaRPr>
          </a:p>
        </p:txBody>
      </p:sp>
      <p:sp>
        <p:nvSpPr>
          <p:cNvPr id="3" name="Content Placeholder 2"/>
          <p:cNvSpPr>
            <a:spLocks noGrp="1"/>
          </p:cNvSpPr>
          <p:nvPr>
            <p:ph idx="1"/>
          </p:nvPr>
        </p:nvSpPr>
        <p:spPr>
          <a:xfrm>
            <a:off x="533400" y="990600"/>
            <a:ext cx="8458200" cy="5486400"/>
          </a:xfrm>
        </p:spPr>
        <p:txBody>
          <a:bodyPr>
            <a:normAutofit/>
          </a:bodyPr>
          <a:lstStyle/>
          <a:p>
            <a:pPr marL="342900" indent="-342900">
              <a:lnSpc>
                <a:spcPct val="150000"/>
              </a:lnSpc>
              <a:buFont typeface="Arial" panose="020B0604020202020204" pitchFamily="34" charset="0"/>
              <a:buChar char="•"/>
            </a:pPr>
            <a:r>
              <a:rPr lang="en-US" dirty="0">
                <a:latin typeface="Cambria" panose="02040503050406030204" pitchFamily="18" charset="0"/>
              </a:rPr>
              <a:t>Each individual has intrinsic value and worth </a:t>
            </a:r>
          </a:p>
          <a:p>
            <a:pPr marL="342900" indent="-342900">
              <a:lnSpc>
                <a:spcPct val="150000"/>
              </a:lnSpc>
              <a:buFont typeface="Arial" panose="020B0604020202020204" pitchFamily="34" charset="0"/>
              <a:buChar char="•"/>
            </a:pPr>
            <a:r>
              <a:rPr lang="en-US" dirty="0">
                <a:latin typeface="Cambria" panose="02040503050406030204" pitchFamily="18" charset="0"/>
              </a:rPr>
              <a:t>Children are an indispensable asset </a:t>
            </a:r>
          </a:p>
          <a:p>
            <a:pPr marL="342900" indent="-342900">
              <a:buFont typeface="Arial" panose="020B0604020202020204" pitchFamily="34" charset="0"/>
              <a:buChar char="•"/>
            </a:pPr>
            <a:r>
              <a:rPr lang="en-US" dirty="0">
                <a:latin typeface="Cambria" panose="02040503050406030204" pitchFamily="18" charset="0"/>
              </a:rPr>
              <a:t>The willingness of its people to invest time, money and other necessary resources determines a community's success </a:t>
            </a:r>
          </a:p>
          <a:p>
            <a:pPr marL="342900" indent="-342900">
              <a:lnSpc>
                <a:spcPct val="150000"/>
              </a:lnSpc>
              <a:buFont typeface="Arial" panose="020B0604020202020204" pitchFamily="34" charset="0"/>
              <a:buChar char="•"/>
            </a:pPr>
            <a:r>
              <a:rPr lang="en-US" dirty="0">
                <a:latin typeface="Cambria" panose="02040503050406030204" pitchFamily="18" charset="0"/>
              </a:rPr>
              <a:t>All people must be treated with dignity and respect </a:t>
            </a:r>
          </a:p>
          <a:p>
            <a:pPr marL="342900" indent="-342900">
              <a:lnSpc>
                <a:spcPct val="150000"/>
              </a:lnSpc>
              <a:buFont typeface="Arial" panose="020B0604020202020204" pitchFamily="34" charset="0"/>
              <a:buChar char="•"/>
            </a:pPr>
            <a:r>
              <a:rPr lang="en-US" dirty="0">
                <a:latin typeface="Cambria" panose="02040503050406030204" pitchFamily="18" charset="0"/>
              </a:rPr>
              <a:t>Effective communication is essential to continue growth </a:t>
            </a:r>
          </a:p>
          <a:p>
            <a:pPr marL="342900" indent="-342900">
              <a:buFont typeface="Arial" panose="020B0604020202020204" pitchFamily="34" charset="0"/>
              <a:buChar char="•"/>
            </a:pPr>
            <a:r>
              <a:rPr lang="en-US" dirty="0">
                <a:latin typeface="Cambria" panose="02040503050406030204" pitchFamily="18" charset="0"/>
              </a:rPr>
              <a:t>A nurturing, supportive family is important in the life of the individual </a:t>
            </a:r>
          </a:p>
          <a:p>
            <a:pPr marL="342900" indent="-342900">
              <a:buFont typeface="Arial" panose="020B0604020202020204" pitchFamily="34" charset="0"/>
              <a:buChar char="•"/>
            </a:pPr>
            <a:r>
              <a:rPr lang="en-US" dirty="0">
                <a:latin typeface="Cambria" panose="02040503050406030204" pitchFamily="18" charset="0"/>
              </a:rPr>
              <a:t>Home, school, church, and community must work together to meet the needs of individuals </a:t>
            </a:r>
          </a:p>
          <a:p>
            <a:endParaRPr lang="en-US" dirty="0"/>
          </a:p>
        </p:txBody>
      </p:sp>
    </p:spTree>
    <p:extLst>
      <p:ext uri="{BB962C8B-B14F-4D97-AF65-F5344CB8AC3E}">
        <p14:creationId xmlns:p14="http://schemas.microsoft.com/office/powerpoint/2010/main" xmlns="" val="3370252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solidFill>
                  <a:schemeClr val="bg1"/>
                </a:solidFill>
                <a:latin typeface="Cambria" panose="02040503050406030204" pitchFamily="18" charset="0"/>
              </a:rPr>
              <a:t>Meridian Public School District </a:t>
            </a:r>
            <a:r>
              <a:rPr lang="en-US" dirty="0" smtClean="0">
                <a:solidFill>
                  <a:schemeClr val="bg1"/>
                </a:solidFill>
                <a:latin typeface="Cambria" panose="02040503050406030204" pitchFamily="18" charset="0"/>
              </a:rPr>
              <a:t>History</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a:xfrm>
            <a:off x="228600" y="1143000"/>
            <a:ext cx="8763000" cy="5181600"/>
          </a:xfrm>
        </p:spPr>
        <p:txBody>
          <a:bodyPr>
            <a:normAutofit fontScale="92500" lnSpcReduction="20000"/>
          </a:bodyPr>
          <a:lstStyle/>
          <a:p>
            <a:pPr marL="342900" indent="-342900">
              <a:buFont typeface="Arial" panose="020B0604020202020204" pitchFamily="34" charset="0"/>
              <a:buChar char="•"/>
            </a:pPr>
            <a:r>
              <a:rPr lang="en-US" dirty="0" smtClean="0">
                <a:latin typeface="Cambria" panose="02040503050406030204" pitchFamily="18" charset="0"/>
              </a:rPr>
              <a:t>Since 1895, a rich </a:t>
            </a:r>
            <a:r>
              <a:rPr lang="en-US" dirty="0">
                <a:latin typeface="Cambria" panose="02040503050406030204" pitchFamily="18" charset="0"/>
              </a:rPr>
              <a:t>history of </a:t>
            </a:r>
            <a:r>
              <a:rPr lang="en-US" dirty="0" smtClean="0">
                <a:latin typeface="Cambria" panose="02040503050406030204" pitchFamily="18" charset="0"/>
              </a:rPr>
              <a:t>people and accomplishments</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Visionary </a:t>
            </a:r>
            <a:r>
              <a:rPr lang="en-US" dirty="0">
                <a:latin typeface="Cambria" panose="02040503050406030204" pitchFamily="18" charset="0"/>
              </a:rPr>
              <a:t>educators </a:t>
            </a:r>
            <a:r>
              <a:rPr lang="en-US" dirty="0" smtClean="0">
                <a:latin typeface="Cambria" panose="02040503050406030204" pitchFamily="18" charset="0"/>
              </a:rPr>
              <a:t>like </a:t>
            </a:r>
            <a:r>
              <a:rPr lang="en-US" dirty="0">
                <a:latin typeface="Cambria" panose="02040503050406030204" pitchFamily="18" charset="0"/>
              </a:rPr>
              <a:t>Dr. H. M. Ivy and Dr. L. O. </a:t>
            </a:r>
            <a:r>
              <a:rPr lang="en-US" dirty="0" smtClean="0">
                <a:latin typeface="Cambria" panose="02040503050406030204" pitchFamily="18" charset="0"/>
              </a:rPr>
              <a:t>Todd</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Court ordered desegregation </a:t>
            </a:r>
            <a:r>
              <a:rPr lang="en-US" sz="1900" dirty="0" smtClean="0">
                <a:latin typeface="Cambria" panose="02040503050406030204" pitchFamily="18" charset="0"/>
              </a:rPr>
              <a:t>(</a:t>
            </a:r>
            <a:r>
              <a:rPr lang="en-US" sz="1900" i="1" dirty="0" err="1" smtClean="0">
                <a:latin typeface="Cambria" panose="02040503050406030204" pitchFamily="18" charset="0"/>
              </a:rPr>
              <a:t>Barnhardt</a:t>
            </a:r>
            <a:r>
              <a:rPr lang="en-US" sz="1900" i="1" dirty="0" smtClean="0">
                <a:latin typeface="Cambria" panose="02040503050406030204" pitchFamily="18" charset="0"/>
              </a:rPr>
              <a:t> </a:t>
            </a:r>
            <a:r>
              <a:rPr lang="en-US" sz="1900" i="1" dirty="0">
                <a:latin typeface="Cambria" panose="02040503050406030204" pitchFamily="18" charset="0"/>
              </a:rPr>
              <a:t>&amp; United States v. Meridian Municipal School </a:t>
            </a:r>
            <a:r>
              <a:rPr lang="en-US" sz="1900" i="1" dirty="0" smtClean="0">
                <a:latin typeface="Cambria" panose="02040503050406030204" pitchFamily="18" charset="0"/>
              </a:rPr>
              <a:t>District) </a:t>
            </a:r>
            <a:r>
              <a:rPr lang="en-US" dirty="0" smtClean="0">
                <a:latin typeface="Cambria" panose="02040503050406030204" pitchFamily="18" charset="0"/>
              </a:rPr>
              <a:t>- 1969</a:t>
            </a:r>
            <a:endParaRPr lang="en-US" dirty="0">
              <a:latin typeface="Cambria" panose="02040503050406030204" pitchFamily="18" charset="0"/>
            </a:endParaRP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Consent Order - 2013</a:t>
            </a:r>
            <a:endParaRPr lang="en-US" dirty="0">
              <a:latin typeface="Cambria" panose="02040503050406030204" pitchFamily="18" charset="0"/>
            </a:endParaRP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a:latin typeface="Cambria" panose="02040503050406030204" pitchFamily="18" charset="0"/>
              </a:rPr>
              <a:t>H</a:t>
            </a:r>
            <a:r>
              <a:rPr lang="en-US" dirty="0" smtClean="0">
                <a:latin typeface="Cambria" panose="02040503050406030204" pitchFamily="18" charset="0"/>
              </a:rPr>
              <a:t>istory in the buildings, the spirit, and the people </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Willingness </a:t>
            </a:r>
            <a:r>
              <a:rPr lang="en-US" dirty="0">
                <a:latin typeface="Cambria" panose="02040503050406030204" pitchFamily="18" charset="0"/>
              </a:rPr>
              <a:t>of the </a:t>
            </a:r>
            <a:r>
              <a:rPr lang="en-US" dirty="0" smtClean="0">
                <a:latin typeface="Cambria" panose="02040503050406030204" pitchFamily="18" charset="0"/>
              </a:rPr>
              <a:t>people </a:t>
            </a:r>
            <a:r>
              <a:rPr lang="en-US" dirty="0">
                <a:latin typeface="Cambria" panose="02040503050406030204" pitchFamily="18" charset="0"/>
              </a:rPr>
              <a:t>to work for the common </a:t>
            </a:r>
            <a:r>
              <a:rPr lang="en-US" dirty="0" smtClean="0">
                <a:latin typeface="Cambria" panose="02040503050406030204" pitchFamily="18" charset="0"/>
              </a:rPr>
              <a:t>good</a:t>
            </a:r>
          </a:p>
          <a:p>
            <a:pPr marL="342900" indent="-342900">
              <a:buFont typeface="Arial" panose="020B0604020202020204" pitchFamily="34" charset="0"/>
              <a:buChar char="•"/>
            </a:pPr>
            <a:endParaRPr lang="en-US" dirty="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Administrators have projected </a:t>
            </a:r>
            <a:r>
              <a:rPr lang="en-US" dirty="0">
                <a:latin typeface="Cambria" panose="02040503050406030204" pitchFamily="18" charset="0"/>
              </a:rPr>
              <a:t>the </a:t>
            </a:r>
            <a:r>
              <a:rPr lang="en-US" dirty="0" smtClean="0">
                <a:latin typeface="Cambria" panose="02040503050406030204" pitchFamily="18" charset="0"/>
              </a:rPr>
              <a:t>vision and teachers </a:t>
            </a:r>
            <a:r>
              <a:rPr lang="en-US" dirty="0">
                <a:latin typeface="Cambria" panose="02040503050406030204" pitchFamily="18" charset="0"/>
              </a:rPr>
              <a:t>and staff </a:t>
            </a:r>
            <a:r>
              <a:rPr lang="en-US" dirty="0" smtClean="0">
                <a:latin typeface="Cambria" panose="02040503050406030204" pitchFamily="18" charset="0"/>
              </a:rPr>
              <a:t>have made it happen </a:t>
            </a:r>
            <a:r>
              <a:rPr lang="en-US" dirty="0">
                <a:latin typeface="Cambria" panose="02040503050406030204" pitchFamily="18" charset="0"/>
              </a:rPr>
              <a:t>in the </a:t>
            </a:r>
            <a:r>
              <a:rPr lang="en-US" dirty="0" smtClean="0">
                <a:latin typeface="Cambria" panose="02040503050406030204" pitchFamily="18" charset="0"/>
              </a:rPr>
              <a:t>classrooms</a:t>
            </a:r>
          </a:p>
          <a:p>
            <a:pPr marL="342900" indent="-342900">
              <a:buFont typeface="Wingdings" panose="05000000000000000000" pitchFamily="2" charset="2"/>
              <a:buChar char="Ø"/>
            </a:pPr>
            <a:endParaRPr lang="en-US" dirty="0"/>
          </a:p>
          <a:p>
            <a:endParaRPr lang="en-US" dirty="0"/>
          </a:p>
          <a:p>
            <a:endParaRPr lang="en-US" dirty="0"/>
          </a:p>
        </p:txBody>
      </p:sp>
    </p:spTree>
    <p:extLst>
      <p:ext uri="{BB962C8B-B14F-4D97-AF65-F5344CB8AC3E}">
        <p14:creationId xmlns:p14="http://schemas.microsoft.com/office/powerpoint/2010/main" xmlns="" val="1139730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Living Under a Consent Order</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a:xfrm>
            <a:off x="228600" y="1066800"/>
            <a:ext cx="8686800" cy="5486400"/>
          </a:xfrm>
        </p:spPr>
        <p:txBody>
          <a:bodyPr/>
          <a:lstStyle/>
          <a:p>
            <a:pPr marL="457200" indent="-457200">
              <a:buFont typeface="Arial" panose="020B0604020202020204" pitchFamily="34" charset="0"/>
              <a:buChar char="•"/>
            </a:pPr>
            <a:r>
              <a:rPr lang="en-US" sz="2800" dirty="0" smtClean="0">
                <a:latin typeface="Cambria" panose="02040503050406030204" pitchFamily="18" charset="0"/>
              </a:rPr>
              <a:t>Stages in the Process</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Feeling blamed, accused, and defensive</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Living “under a microscope”</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More work and expectations</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Constant scrutiny and oversight</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Accountability </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Valuing the implementers’ assistance</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Eventual collaboration</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Embracing the work</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Championing the intent:  Improving the educational experience of our children/youth and therefore improving their well-being</a:t>
            </a:r>
            <a:endParaRPr lang="en-US" sz="2400" dirty="0">
              <a:solidFill>
                <a:schemeClr val="tx1"/>
              </a:solidFill>
              <a:latin typeface="Cambria" panose="02040503050406030204" pitchFamily="18" charset="0"/>
            </a:endParaRPr>
          </a:p>
        </p:txBody>
      </p:sp>
    </p:spTree>
    <p:extLst>
      <p:ext uri="{BB962C8B-B14F-4D97-AF65-F5344CB8AC3E}">
        <p14:creationId xmlns:p14="http://schemas.microsoft.com/office/powerpoint/2010/main" xmlns="" val="2423214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95400"/>
          </a:xfrm>
        </p:spPr>
        <p:txBody>
          <a:bodyPr/>
          <a:lstStyle/>
          <a:p>
            <a:r>
              <a:rPr lang="en-US" dirty="0" smtClean="0">
                <a:solidFill>
                  <a:schemeClr val="bg1"/>
                </a:solidFill>
                <a:latin typeface="Cambria" panose="02040503050406030204" pitchFamily="18" charset="0"/>
              </a:rPr>
              <a:t>Major Provisions of the 2013 Consent Order</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a:xfrm>
            <a:off x="457200" y="1066800"/>
            <a:ext cx="8305800" cy="5410200"/>
          </a:xfrm>
        </p:spPr>
        <p:txBody>
          <a:bodyPr>
            <a:normAutofit lnSpcReduction="10000"/>
          </a:bodyPr>
          <a:lstStyle/>
          <a:p>
            <a:r>
              <a:rPr lang="en-US" sz="3000" dirty="0" smtClean="0">
                <a:latin typeface="Cambria" panose="02040503050406030204" pitchFamily="18" charset="0"/>
              </a:rPr>
              <a:t>The District Shall:</a:t>
            </a:r>
            <a:endParaRPr lang="en-US" sz="3000" dirty="0">
              <a:latin typeface="Cambria" panose="02040503050406030204" pitchFamily="18" charset="0"/>
            </a:endParaRPr>
          </a:p>
          <a:p>
            <a:pPr marL="342900" indent="-342900">
              <a:buFont typeface="Arial" panose="020B0604020202020204" pitchFamily="34" charset="0"/>
              <a:buChar char="•"/>
            </a:pPr>
            <a:r>
              <a:rPr lang="en-US" dirty="0">
                <a:latin typeface="Cambria" panose="02040503050406030204" pitchFamily="18" charset="0"/>
              </a:rPr>
              <a:t>A</a:t>
            </a:r>
            <a:r>
              <a:rPr lang="en-US" dirty="0" smtClean="0">
                <a:latin typeface="Cambria" panose="02040503050406030204" pitchFamily="18" charset="0"/>
              </a:rPr>
              <a:t>dminister </a:t>
            </a:r>
            <a:r>
              <a:rPr lang="en-US" dirty="0">
                <a:latin typeface="Cambria" panose="02040503050406030204" pitchFamily="18" charset="0"/>
              </a:rPr>
              <a:t>discipline without discrimination on the basis of race </a:t>
            </a:r>
            <a:endParaRPr lang="en-US" dirty="0" smtClean="0">
              <a:latin typeface="Cambria" panose="02040503050406030204" pitchFamily="18" charset="0"/>
            </a:endParaRPr>
          </a:p>
          <a:p>
            <a:pPr marL="342900" indent="-342900">
              <a:buFont typeface="Arial" panose="020B0604020202020204" pitchFamily="34" charset="0"/>
              <a:buChar char="•"/>
            </a:pPr>
            <a:endParaRPr lang="en-US" dirty="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Administer </a:t>
            </a:r>
            <a:r>
              <a:rPr lang="en-US" dirty="0">
                <a:latin typeface="Cambria" panose="02040503050406030204" pitchFamily="18" charset="0"/>
              </a:rPr>
              <a:t>student discipline in a fair and non-discriminatory </a:t>
            </a:r>
            <a:r>
              <a:rPr lang="en-US" dirty="0" smtClean="0">
                <a:latin typeface="Cambria" panose="02040503050406030204" pitchFamily="18" charset="0"/>
              </a:rPr>
              <a:t>manner</a:t>
            </a:r>
          </a:p>
          <a:p>
            <a:pPr marL="342900" indent="-342900">
              <a:buFont typeface="Arial" panose="020B0604020202020204" pitchFamily="34" charset="0"/>
              <a:buChar char="•"/>
            </a:pPr>
            <a:endParaRPr lang="en-US" dirty="0">
              <a:latin typeface="Cambria" panose="02040503050406030204" pitchFamily="18" charset="0"/>
            </a:endParaRPr>
          </a:p>
          <a:p>
            <a:pPr marL="342900" indent="-342900">
              <a:buFont typeface="Arial" panose="020B0604020202020204" pitchFamily="34" charset="0"/>
              <a:buChar char="•"/>
            </a:pPr>
            <a:r>
              <a:rPr lang="en-US" dirty="0">
                <a:latin typeface="Cambria" panose="02040503050406030204" pitchFamily="18" charset="0"/>
              </a:rPr>
              <a:t>E</a:t>
            </a:r>
            <a:r>
              <a:rPr lang="en-US" dirty="0" smtClean="0">
                <a:latin typeface="Cambria" panose="02040503050406030204" pitchFamily="18" charset="0"/>
              </a:rPr>
              <a:t>nsure </a:t>
            </a:r>
            <a:r>
              <a:rPr lang="en-US" dirty="0">
                <a:latin typeface="Cambria" panose="02040503050406030204" pitchFamily="18" charset="0"/>
              </a:rPr>
              <a:t>that students remain in the regular classroom environment to the greatest extent possible under the </a:t>
            </a:r>
            <a:r>
              <a:rPr lang="en-US" dirty="0" smtClean="0">
                <a:latin typeface="Cambria" panose="02040503050406030204" pitchFamily="18" charset="0"/>
              </a:rPr>
              <a:t>Code </a:t>
            </a:r>
            <a:r>
              <a:rPr lang="en-US" dirty="0">
                <a:latin typeface="Cambria" panose="02040503050406030204" pitchFamily="18" charset="0"/>
              </a:rPr>
              <a:t>of </a:t>
            </a:r>
            <a:r>
              <a:rPr lang="en-US" dirty="0" smtClean="0">
                <a:latin typeface="Cambria" panose="02040503050406030204" pitchFamily="18" charset="0"/>
              </a:rPr>
              <a:t>Conduct</a:t>
            </a:r>
          </a:p>
          <a:p>
            <a:pPr marL="342900" indent="-342900">
              <a:buFont typeface="Arial" panose="020B0604020202020204" pitchFamily="34" charset="0"/>
              <a:buChar char="•"/>
            </a:pPr>
            <a:endParaRPr lang="en-US" dirty="0" smtClean="0">
              <a:latin typeface="Cambria" panose="02040503050406030204" pitchFamily="18" charset="0"/>
            </a:endParaRPr>
          </a:p>
          <a:p>
            <a:pPr marL="342900" indent="-342900">
              <a:buFont typeface="Arial" panose="020B0604020202020204" pitchFamily="34" charset="0"/>
              <a:buChar char="•"/>
            </a:pPr>
            <a:r>
              <a:rPr lang="en-US" dirty="0" smtClean="0">
                <a:latin typeface="Cambria" panose="02040503050406030204" pitchFamily="18" charset="0"/>
              </a:rPr>
              <a:t>Shall </a:t>
            </a:r>
            <a:r>
              <a:rPr lang="en-US" dirty="0">
                <a:latin typeface="Cambria" panose="02040503050406030204" pitchFamily="18" charset="0"/>
              </a:rPr>
              <a:t>not administer exclusionary discipline consequences prior to attempting and documenting non-exclusionary corrective strategies and </a:t>
            </a:r>
            <a:r>
              <a:rPr lang="en-US" dirty="0" smtClean="0">
                <a:latin typeface="Cambria" panose="02040503050406030204" pitchFamily="18" charset="0"/>
              </a:rPr>
              <a:t>interventions</a:t>
            </a:r>
            <a:endParaRPr lang="en-US" dirty="0"/>
          </a:p>
          <a:p>
            <a:endParaRPr lang="en-US" dirty="0"/>
          </a:p>
        </p:txBody>
      </p:sp>
    </p:spTree>
    <p:extLst>
      <p:ext uri="{BB962C8B-B14F-4D97-AF65-F5344CB8AC3E}">
        <p14:creationId xmlns:p14="http://schemas.microsoft.com/office/powerpoint/2010/main" xmlns="" val="569720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286"/>
            <a:ext cx="8534400" cy="1143000"/>
          </a:xfrm>
        </p:spPr>
        <p:txBody>
          <a:bodyPr/>
          <a:lstStyle/>
          <a:p>
            <a:r>
              <a:rPr lang="en-US" dirty="0">
                <a:solidFill>
                  <a:schemeClr val="bg1"/>
                </a:solidFill>
                <a:latin typeface="Cambria" panose="02040503050406030204" pitchFamily="18" charset="0"/>
              </a:rPr>
              <a:t>Major Provisions of the Consent </a:t>
            </a:r>
            <a:r>
              <a:rPr lang="en-US" dirty="0" smtClean="0">
                <a:solidFill>
                  <a:schemeClr val="bg1"/>
                </a:solidFill>
                <a:latin typeface="Cambria" panose="02040503050406030204" pitchFamily="18" charset="0"/>
              </a:rPr>
              <a:t>Order </a:t>
            </a:r>
            <a:r>
              <a:rPr lang="en-US" sz="1600" dirty="0" smtClean="0">
                <a:solidFill>
                  <a:schemeClr val="bg1"/>
                </a:solidFill>
                <a:latin typeface="Cambria" panose="02040503050406030204" pitchFamily="18" charset="0"/>
              </a:rPr>
              <a:t>(continued)</a:t>
            </a:r>
            <a:endParaRPr lang="en-US" sz="1600" dirty="0"/>
          </a:p>
        </p:txBody>
      </p:sp>
      <p:sp>
        <p:nvSpPr>
          <p:cNvPr id="3" name="Content Placeholder 2"/>
          <p:cNvSpPr>
            <a:spLocks noGrp="1"/>
          </p:cNvSpPr>
          <p:nvPr>
            <p:ph idx="1"/>
          </p:nvPr>
        </p:nvSpPr>
        <p:spPr>
          <a:xfrm>
            <a:off x="457200" y="1143000"/>
            <a:ext cx="8534400" cy="5257800"/>
          </a:xfrm>
        </p:spPr>
        <p:txBody>
          <a:bodyPr>
            <a:normAutofit fontScale="92500" lnSpcReduction="20000"/>
          </a:bodyPr>
          <a:lstStyle/>
          <a:p>
            <a:r>
              <a:rPr lang="en-US" sz="3200" dirty="0" smtClean="0">
                <a:latin typeface="Cambria" panose="02040503050406030204" pitchFamily="18" charset="0"/>
              </a:rPr>
              <a:t>The District: </a:t>
            </a:r>
            <a:endParaRPr lang="en-US" dirty="0">
              <a:latin typeface="Cambria" panose="02040503050406030204" pitchFamily="18" charset="0"/>
            </a:endParaRPr>
          </a:p>
          <a:p>
            <a:pPr marL="457200" indent="-457200">
              <a:buFont typeface="Arial" panose="020B0604020202020204" pitchFamily="34" charset="0"/>
              <a:buChar char="•"/>
            </a:pPr>
            <a:r>
              <a:rPr lang="en-US" sz="2600" dirty="0" smtClean="0">
                <a:latin typeface="Cambria" panose="02040503050406030204" pitchFamily="18" charset="0"/>
              </a:rPr>
              <a:t>Requests </a:t>
            </a:r>
            <a:r>
              <a:rPr lang="en-US" sz="2600" dirty="0">
                <a:latin typeface="Cambria" panose="02040503050406030204" pitchFamily="18" charset="0"/>
              </a:rPr>
              <a:t>the involvement of law enforcement </a:t>
            </a:r>
            <a:r>
              <a:rPr lang="en-US" sz="2600" dirty="0" smtClean="0">
                <a:latin typeface="Cambria" panose="02040503050406030204" pitchFamily="18" charset="0"/>
              </a:rPr>
              <a:t>agencies only </a:t>
            </a:r>
            <a:r>
              <a:rPr lang="en-US" sz="2600" dirty="0">
                <a:latin typeface="Cambria" panose="02040503050406030204" pitchFamily="18" charset="0"/>
              </a:rPr>
              <a:t>when </a:t>
            </a:r>
            <a:r>
              <a:rPr lang="en-US" sz="2600" dirty="0" smtClean="0">
                <a:latin typeface="Cambria" panose="02040503050406030204" pitchFamily="18" charset="0"/>
              </a:rPr>
              <a:t>required</a:t>
            </a:r>
          </a:p>
          <a:p>
            <a:pPr marL="457200" indent="-457200">
              <a:buFont typeface="Arial" panose="020B0604020202020204" pitchFamily="34" charset="0"/>
              <a:buChar char="•"/>
            </a:pPr>
            <a:endParaRPr lang="en-US" sz="2600" dirty="0">
              <a:latin typeface="Cambria" panose="02040503050406030204" pitchFamily="18" charset="0"/>
            </a:endParaRPr>
          </a:p>
          <a:p>
            <a:pPr marL="457200" indent="-457200">
              <a:buFont typeface="Arial" panose="020B0604020202020204" pitchFamily="34" charset="0"/>
              <a:buChar char="•"/>
            </a:pPr>
            <a:r>
              <a:rPr lang="en-US" sz="2600" dirty="0" smtClean="0">
                <a:latin typeface="Cambria" panose="02040503050406030204" pitchFamily="18" charset="0"/>
              </a:rPr>
              <a:t>Has discipline </a:t>
            </a:r>
            <a:r>
              <a:rPr lang="en-US" sz="2600" dirty="0">
                <a:latin typeface="Cambria" panose="02040503050406030204" pitchFamily="18" charset="0"/>
              </a:rPr>
              <a:t>practices </a:t>
            </a:r>
            <a:r>
              <a:rPr lang="en-US" sz="2600" dirty="0" smtClean="0">
                <a:latin typeface="Cambria" panose="02040503050406030204" pitchFamily="18" charset="0"/>
              </a:rPr>
              <a:t>that </a:t>
            </a:r>
            <a:r>
              <a:rPr lang="en-US" sz="2600" dirty="0">
                <a:latin typeface="Cambria" panose="02040503050406030204" pitchFamily="18" charset="0"/>
              </a:rPr>
              <a:t>incorporate culturally responsive techniques, </a:t>
            </a:r>
            <a:r>
              <a:rPr lang="en-US" sz="2600" dirty="0" smtClean="0">
                <a:latin typeface="Cambria" panose="02040503050406030204" pitchFamily="18" charset="0"/>
              </a:rPr>
              <a:t>support, </a:t>
            </a:r>
            <a:r>
              <a:rPr lang="en-US" sz="2600" dirty="0">
                <a:latin typeface="Cambria" panose="02040503050406030204" pitchFamily="18" charset="0"/>
              </a:rPr>
              <a:t>and reinforce positive behavior and character </a:t>
            </a:r>
            <a:r>
              <a:rPr lang="en-US" sz="2600" dirty="0" smtClean="0">
                <a:latin typeface="Cambria" panose="02040503050406030204" pitchFamily="18" charset="0"/>
              </a:rPr>
              <a:t>development</a:t>
            </a:r>
          </a:p>
          <a:p>
            <a:pPr marL="457200" indent="-457200">
              <a:buFont typeface="Arial" panose="020B0604020202020204" pitchFamily="34" charset="0"/>
              <a:buChar char="•"/>
            </a:pPr>
            <a:endParaRPr lang="en-US" sz="2600" dirty="0">
              <a:latin typeface="Cambria" panose="02040503050406030204" pitchFamily="18" charset="0"/>
            </a:endParaRPr>
          </a:p>
          <a:p>
            <a:pPr marL="457200" indent="-457200">
              <a:buFont typeface="Arial" panose="020B0604020202020204" pitchFamily="34" charset="0"/>
              <a:buChar char="•"/>
            </a:pPr>
            <a:r>
              <a:rPr lang="en-US" sz="2600" dirty="0" smtClean="0">
                <a:latin typeface="Cambria" panose="02040503050406030204" pitchFamily="18" charset="0"/>
              </a:rPr>
              <a:t>Continues </a:t>
            </a:r>
            <a:r>
              <a:rPr lang="en-US" sz="2600" dirty="0">
                <a:latin typeface="Cambria" panose="02040503050406030204" pitchFamily="18" charset="0"/>
              </a:rPr>
              <a:t>to phase in a Positive Behavior Interventions and Supports </a:t>
            </a:r>
            <a:r>
              <a:rPr lang="en-US" sz="2600" dirty="0" smtClean="0">
                <a:latin typeface="Cambria" panose="02040503050406030204" pitchFamily="18" charset="0"/>
              </a:rPr>
              <a:t>(PBIS) </a:t>
            </a:r>
            <a:r>
              <a:rPr lang="en-US" sz="2600" dirty="0">
                <a:latin typeface="Cambria" panose="02040503050406030204" pitchFamily="18" charset="0"/>
              </a:rPr>
              <a:t>approach to classroom management and student </a:t>
            </a:r>
            <a:r>
              <a:rPr lang="en-US" sz="2600" dirty="0" smtClean="0">
                <a:latin typeface="Cambria" panose="02040503050406030204" pitchFamily="18" charset="0"/>
              </a:rPr>
              <a:t>behavior</a:t>
            </a:r>
          </a:p>
          <a:p>
            <a:pPr marL="457200" indent="-457200">
              <a:buFont typeface="Arial" panose="020B0604020202020204" pitchFamily="34" charset="0"/>
              <a:buChar char="•"/>
            </a:pPr>
            <a:endParaRPr lang="en-US" sz="2600" dirty="0"/>
          </a:p>
          <a:p>
            <a:pPr marL="457200" indent="-457200">
              <a:buFont typeface="Arial" panose="020B0604020202020204" pitchFamily="34" charset="0"/>
              <a:buChar char="•"/>
            </a:pPr>
            <a:r>
              <a:rPr lang="en-US" sz="2600" dirty="0" smtClean="0">
                <a:latin typeface="Cambria" panose="02040503050406030204" pitchFamily="18" charset="0"/>
              </a:rPr>
              <a:t>Appoints </a:t>
            </a:r>
            <a:r>
              <a:rPr lang="en-US" sz="2600" dirty="0">
                <a:latin typeface="Cambria" panose="02040503050406030204" pitchFamily="18" charset="0"/>
              </a:rPr>
              <a:t>a Discipline Advisory </a:t>
            </a:r>
            <a:r>
              <a:rPr lang="en-US" sz="2600" dirty="0" smtClean="0">
                <a:latin typeface="Cambria" panose="02040503050406030204" pitchFamily="18" charset="0"/>
              </a:rPr>
              <a:t>Committee to </a:t>
            </a:r>
            <a:r>
              <a:rPr lang="en-US" sz="2600" dirty="0">
                <a:latin typeface="Cambria" panose="02040503050406030204" pitchFamily="18" charset="0"/>
              </a:rPr>
              <a:t>advise the District </a:t>
            </a:r>
          </a:p>
          <a:p>
            <a:pPr marL="342900" indent="-342900">
              <a:buFont typeface="Wingdings" panose="05000000000000000000" pitchFamily="2" charset="2"/>
              <a:buChar char="Ø"/>
            </a:pPr>
            <a:endParaRPr lang="en-US" dirty="0">
              <a:latin typeface="Cambria" panose="02040503050406030204" pitchFamily="18" charset="0"/>
            </a:endParaRPr>
          </a:p>
        </p:txBody>
      </p:sp>
    </p:spTree>
    <p:extLst>
      <p:ext uri="{BB962C8B-B14F-4D97-AF65-F5344CB8AC3E}">
        <p14:creationId xmlns:p14="http://schemas.microsoft.com/office/powerpoint/2010/main" xmlns="" val="3962179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What You Have Done So Far</a:t>
            </a:r>
            <a:endParaRPr lang="en-US" sz="2000" dirty="0">
              <a:solidFill>
                <a:schemeClr val="bg1"/>
              </a:solidFill>
              <a:latin typeface="Cambria" panose="02040503050406030204" pitchFamily="18" charset="0"/>
            </a:endParaRPr>
          </a:p>
        </p:txBody>
      </p:sp>
      <p:sp>
        <p:nvSpPr>
          <p:cNvPr id="3" name="Content Placeholder 2"/>
          <p:cNvSpPr>
            <a:spLocks noGrp="1"/>
          </p:cNvSpPr>
          <p:nvPr>
            <p:ph idx="1"/>
          </p:nvPr>
        </p:nvSpPr>
        <p:spPr>
          <a:xfrm>
            <a:off x="457200" y="1143000"/>
            <a:ext cx="8382000" cy="5334000"/>
          </a:xfrm>
        </p:spPr>
        <p:txBody>
          <a:bodyPr>
            <a:normAutofit/>
          </a:bodyPr>
          <a:lstStyle/>
          <a:p>
            <a:pPr>
              <a:buNone/>
            </a:pPr>
            <a:r>
              <a:rPr lang="en-US" sz="2800" dirty="0" smtClean="0">
                <a:latin typeface="Cambria" panose="02040503050406030204" pitchFamily="18" charset="0"/>
              </a:rPr>
              <a:t>The Meridian Public School District (MSPD) has worked diligently over the last few months to complete the following requirements of the Consent Order:</a:t>
            </a:r>
          </a:p>
          <a:p>
            <a:pPr lvl="1">
              <a:buFont typeface="Arial" panose="020B0604020202020204" pitchFamily="34" charset="0"/>
              <a:buChar char="•"/>
            </a:pPr>
            <a:r>
              <a:rPr lang="en-US" sz="2600" dirty="0" smtClean="0">
                <a:solidFill>
                  <a:schemeClr val="tx1"/>
                </a:solidFill>
                <a:latin typeface="Cambria" panose="02040503050406030204" pitchFamily="18" charset="0"/>
              </a:rPr>
              <a:t>Prepared faculty and staff with an overview of the Consent Decree </a:t>
            </a:r>
          </a:p>
          <a:p>
            <a:pPr lvl="1">
              <a:buFont typeface="Arial" panose="020B0604020202020204" pitchFamily="34" charset="0"/>
              <a:buChar char="•"/>
            </a:pPr>
            <a:r>
              <a:rPr lang="en-US" sz="2600" dirty="0" smtClean="0">
                <a:solidFill>
                  <a:schemeClr val="tx1"/>
                </a:solidFill>
                <a:latin typeface="Cambria" panose="02040503050406030204" pitchFamily="18" charset="0"/>
              </a:rPr>
              <a:t>Revised the MPSD Student Handbook and Code of Conduct </a:t>
            </a:r>
          </a:p>
          <a:p>
            <a:pPr lvl="1">
              <a:buFont typeface="Arial" panose="020B0604020202020204" pitchFamily="34" charset="0"/>
              <a:buChar char="•"/>
            </a:pPr>
            <a:r>
              <a:rPr lang="en-US" sz="2600" dirty="0" smtClean="0">
                <a:solidFill>
                  <a:schemeClr val="tx1"/>
                </a:solidFill>
                <a:latin typeface="Cambria" panose="02040503050406030204" pitchFamily="18" charset="0"/>
              </a:rPr>
              <a:t>Established administrative discipline teams</a:t>
            </a:r>
          </a:p>
          <a:p>
            <a:pPr lvl="1">
              <a:buFont typeface="Arial" panose="020B0604020202020204" pitchFamily="34" charset="0"/>
              <a:buChar char="•"/>
            </a:pPr>
            <a:r>
              <a:rPr lang="en-US" sz="2600" dirty="0" smtClean="0">
                <a:solidFill>
                  <a:schemeClr val="tx1"/>
                </a:solidFill>
                <a:latin typeface="Cambria" panose="02040503050406030204" pitchFamily="18" charset="0"/>
              </a:rPr>
              <a:t>Established a PBIS Office with a director and assistant</a:t>
            </a:r>
          </a:p>
          <a:p>
            <a:pPr>
              <a:buNone/>
            </a:pPr>
            <a:endParaRPr lang="en-US" dirty="0">
              <a:latin typeface="+mj-lt"/>
            </a:endParaRPr>
          </a:p>
        </p:txBody>
      </p:sp>
    </p:spTree>
    <p:extLst>
      <p:ext uri="{BB962C8B-B14F-4D97-AF65-F5344CB8AC3E}">
        <p14:creationId xmlns:p14="http://schemas.microsoft.com/office/powerpoint/2010/main" xmlns="" val="156087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What You Have Done So </a:t>
            </a:r>
            <a:r>
              <a:rPr lang="en-US" dirty="0">
                <a:solidFill>
                  <a:schemeClr val="bg1"/>
                </a:solidFill>
                <a:latin typeface="Cambria" panose="02040503050406030204" pitchFamily="18" charset="0"/>
              </a:rPr>
              <a:t>Far </a:t>
            </a:r>
            <a:r>
              <a:rPr lang="en-US" sz="2000" dirty="0">
                <a:solidFill>
                  <a:schemeClr val="bg1"/>
                </a:solidFill>
                <a:latin typeface="Cambria" panose="02040503050406030204" pitchFamily="18" charset="0"/>
              </a:rPr>
              <a:t>(continued)</a:t>
            </a:r>
          </a:p>
        </p:txBody>
      </p:sp>
      <p:sp>
        <p:nvSpPr>
          <p:cNvPr id="3" name="Content Placeholder 2"/>
          <p:cNvSpPr>
            <a:spLocks noGrp="1"/>
          </p:cNvSpPr>
          <p:nvPr>
            <p:ph idx="1"/>
          </p:nvPr>
        </p:nvSpPr>
        <p:spPr>
          <a:xfrm>
            <a:off x="228600" y="1143000"/>
            <a:ext cx="8763000" cy="5334000"/>
          </a:xfrm>
        </p:spPr>
        <p:txBody>
          <a:bodyPr>
            <a:normAutofit lnSpcReduction="10000"/>
          </a:bodyPr>
          <a:lstStyle/>
          <a:p>
            <a:pPr lvl="1">
              <a:buFont typeface="Arial" panose="020B0604020202020204" pitchFamily="34" charset="0"/>
              <a:buChar char="•"/>
            </a:pPr>
            <a:r>
              <a:rPr lang="en-US" sz="2400" dirty="0" smtClean="0">
                <a:solidFill>
                  <a:schemeClr val="tx1"/>
                </a:solidFill>
                <a:latin typeface="Cambria" panose="02040503050406030204" pitchFamily="18" charset="0"/>
              </a:rPr>
              <a:t>Hired PBIS coordinators at each school</a:t>
            </a:r>
          </a:p>
          <a:p>
            <a:pPr lvl="1">
              <a:buFont typeface="Arial" panose="020B0604020202020204" pitchFamily="34" charset="0"/>
              <a:buChar char="•"/>
            </a:pPr>
            <a:endParaRPr lang="en-US" sz="2400" dirty="0" smtClean="0">
              <a:solidFill>
                <a:schemeClr val="tx1"/>
              </a:solidFill>
              <a:latin typeface="Cambria" panose="02040503050406030204" pitchFamily="18" charset="0"/>
            </a:endParaRPr>
          </a:p>
          <a:p>
            <a:pPr lvl="1">
              <a:buFont typeface="Arial" panose="020B0604020202020204" pitchFamily="34" charset="0"/>
              <a:buChar char="•"/>
            </a:pPr>
            <a:r>
              <a:rPr lang="en-US" sz="2400" dirty="0" smtClean="0">
                <a:solidFill>
                  <a:schemeClr val="tx1"/>
                </a:solidFill>
                <a:latin typeface="Cambria" panose="02040503050406030204" pitchFamily="18" charset="0"/>
              </a:rPr>
              <a:t>Established an approved Disciplinary Advisory Committee </a:t>
            </a:r>
          </a:p>
          <a:p>
            <a:pPr lvl="1">
              <a:buFont typeface="Arial" panose="020B0604020202020204" pitchFamily="34" charset="0"/>
              <a:buChar char="•"/>
            </a:pPr>
            <a:endParaRPr lang="en-US" sz="2400" dirty="0" smtClean="0">
              <a:solidFill>
                <a:schemeClr val="tx1"/>
              </a:solidFill>
              <a:latin typeface="Cambria" panose="02040503050406030204" pitchFamily="18" charset="0"/>
            </a:endParaRPr>
          </a:p>
          <a:p>
            <a:pPr lvl="1">
              <a:buFont typeface="Arial" panose="020B0604020202020204" pitchFamily="34" charset="0"/>
              <a:buChar char="•"/>
            </a:pPr>
            <a:r>
              <a:rPr lang="en-US" sz="2400" dirty="0" smtClean="0">
                <a:solidFill>
                  <a:schemeClr val="tx1"/>
                </a:solidFill>
                <a:latin typeface="Cambria" panose="02040503050406030204" pitchFamily="18" charset="0"/>
              </a:rPr>
              <a:t>Conducted meetings with the Disciplinary </a:t>
            </a:r>
            <a:r>
              <a:rPr lang="en-US" sz="2400" dirty="0">
                <a:solidFill>
                  <a:schemeClr val="tx1"/>
                </a:solidFill>
                <a:latin typeface="Cambria" panose="02040503050406030204" pitchFamily="18" charset="0"/>
              </a:rPr>
              <a:t>A</a:t>
            </a:r>
            <a:r>
              <a:rPr lang="en-US" sz="2400" dirty="0" smtClean="0">
                <a:solidFill>
                  <a:schemeClr val="tx1"/>
                </a:solidFill>
                <a:latin typeface="Cambria" panose="02040503050406030204" pitchFamily="18" charset="0"/>
              </a:rPr>
              <a:t>dvisory Committee </a:t>
            </a:r>
          </a:p>
          <a:p>
            <a:pPr lvl="1">
              <a:buFont typeface="Arial" panose="020B0604020202020204" pitchFamily="34" charset="0"/>
              <a:buChar char="•"/>
            </a:pPr>
            <a:endParaRPr lang="en-US" sz="2400" dirty="0" smtClean="0">
              <a:solidFill>
                <a:schemeClr val="tx1"/>
              </a:solidFill>
              <a:latin typeface="Cambria" panose="02040503050406030204" pitchFamily="18" charset="0"/>
            </a:endParaRPr>
          </a:p>
          <a:p>
            <a:pPr lvl="1">
              <a:buFont typeface="Arial" panose="020B0604020202020204" pitchFamily="34" charset="0"/>
              <a:buChar char="•"/>
            </a:pPr>
            <a:r>
              <a:rPr lang="en-US" sz="2400" dirty="0" smtClean="0">
                <a:solidFill>
                  <a:schemeClr val="tx1"/>
                </a:solidFill>
                <a:latin typeface="Cambria" panose="02040503050406030204" pitchFamily="18" charset="0"/>
              </a:rPr>
              <a:t>Created and implemented a comprehensive informational program for students and parents </a:t>
            </a:r>
          </a:p>
          <a:p>
            <a:pPr lvl="1">
              <a:buFont typeface="Arial" panose="020B0604020202020204" pitchFamily="34" charset="0"/>
              <a:buChar char="•"/>
            </a:pPr>
            <a:endParaRPr lang="en-US" sz="2400" dirty="0" smtClean="0">
              <a:solidFill>
                <a:schemeClr val="tx1"/>
              </a:solidFill>
              <a:latin typeface="Cambria" panose="02040503050406030204" pitchFamily="18" charset="0"/>
            </a:endParaRPr>
          </a:p>
          <a:p>
            <a:pPr lvl="1">
              <a:buFont typeface="Arial" panose="020B0604020202020204" pitchFamily="34" charset="0"/>
              <a:buChar char="•"/>
            </a:pPr>
            <a:r>
              <a:rPr lang="en-US" sz="2400" dirty="0" smtClean="0">
                <a:solidFill>
                  <a:schemeClr val="tx1"/>
                </a:solidFill>
                <a:latin typeface="Cambria" panose="02040503050406030204" pitchFamily="18" charset="0"/>
              </a:rPr>
              <a:t>Implemented a straightforward complaint process </a:t>
            </a:r>
          </a:p>
          <a:p>
            <a:pPr lvl="1">
              <a:buFont typeface="Arial" panose="020B0604020202020204" pitchFamily="34" charset="0"/>
              <a:buChar char="•"/>
            </a:pPr>
            <a:endParaRPr lang="en-US" sz="2400" dirty="0" smtClean="0">
              <a:solidFill>
                <a:schemeClr val="tx1"/>
              </a:solidFill>
              <a:latin typeface="Cambria" panose="02040503050406030204" pitchFamily="18" charset="0"/>
            </a:endParaRPr>
          </a:p>
          <a:p>
            <a:pPr lvl="1">
              <a:buFont typeface="Arial" panose="020B0604020202020204" pitchFamily="34" charset="0"/>
              <a:buChar char="•"/>
            </a:pPr>
            <a:r>
              <a:rPr lang="en-US" sz="2400" dirty="0" smtClean="0">
                <a:solidFill>
                  <a:schemeClr val="tx1"/>
                </a:solidFill>
                <a:latin typeface="Cambria" panose="02040503050406030204" pitchFamily="18" charset="0"/>
              </a:rPr>
              <a:t>Conducted discipline surveys for parents and teachers </a:t>
            </a:r>
          </a:p>
          <a:p>
            <a:pPr marL="457200" lvl="1" indent="0">
              <a:buNone/>
            </a:pPr>
            <a:endParaRPr lang="en-US" sz="2400" dirty="0" smtClean="0">
              <a:solidFill>
                <a:schemeClr val="tx1"/>
              </a:solidFill>
              <a:latin typeface="Cambria" panose="02040503050406030204" pitchFamily="18" charset="0"/>
            </a:endParaRPr>
          </a:p>
          <a:p>
            <a:pPr lvl="1"/>
            <a:endParaRPr lang="en-US" sz="2400" dirty="0" smtClean="0"/>
          </a:p>
          <a:p>
            <a:endParaRPr lang="en-US" sz="2400" dirty="0"/>
          </a:p>
        </p:txBody>
      </p:sp>
    </p:spTree>
    <p:extLst>
      <p:ext uri="{BB962C8B-B14F-4D97-AF65-F5344CB8AC3E}">
        <p14:creationId xmlns:p14="http://schemas.microsoft.com/office/powerpoint/2010/main" xmlns="" val="3162634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What You Have Done So </a:t>
            </a:r>
            <a:r>
              <a:rPr lang="en-US" dirty="0">
                <a:solidFill>
                  <a:schemeClr val="bg1"/>
                </a:solidFill>
                <a:latin typeface="Cambria" panose="02040503050406030204" pitchFamily="18" charset="0"/>
              </a:rPr>
              <a:t>Far </a:t>
            </a:r>
            <a:r>
              <a:rPr lang="en-US" sz="1800" dirty="0">
                <a:solidFill>
                  <a:schemeClr val="bg1"/>
                </a:solidFill>
                <a:latin typeface="Cambria" panose="02040503050406030204" pitchFamily="18" charset="0"/>
              </a:rPr>
              <a:t>(continued)</a:t>
            </a:r>
          </a:p>
        </p:txBody>
      </p:sp>
      <p:sp>
        <p:nvSpPr>
          <p:cNvPr id="3" name="Content Placeholder 2"/>
          <p:cNvSpPr>
            <a:spLocks noGrp="1"/>
          </p:cNvSpPr>
          <p:nvPr>
            <p:ph idx="1"/>
          </p:nvPr>
        </p:nvSpPr>
        <p:spPr>
          <a:xfrm>
            <a:off x="152400" y="1143000"/>
            <a:ext cx="8839200" cy="4953000"/>
          </a:xfrm>
        </p:spPr>
        <p:txBody>
          <a:bodyPr>
            <a:normAutofit/>
          </a:bodyPr>
          <a:lstStyle/>
          <a:p>
            <a:pPr lvl="1">
              <a:buFont typeface="Arial" panose="020B0604020202020204" pitchFamily="34" charset="0"/>
              <a:buChar char="•"/>
            </a:pPr>
            <a:r>
              <a:rPr lang="en-US" sz="2400" dirty="0">
                <a:solidFill>
                  <a:schemeClr val="tx1"/>
                </a:solidFill>
                <a:latin typeface="Cambria" panose="02040503050406030204" pitchFamily="18" charset="0"/>
              </a:rPr>
              <a:t>Provided professional development opportunities in the areas of the Consent Decree and PBIS </a:t>
            </a:r>
          </a:p>
          <a:p>
            <a:pPr lvl="1">
              <a:buFont typeface="Arial" panose="020B0604020202020204" pitchFamily="34" charset="0"/>
              <a:buChar char="•"/>
            </a:pPr>
            <a:r>
              <a:rPr lang="en-US" sz="2400" dirty="0" smtClean="0">
                <a:solidFill>
                  <a:schemeClr val="tx1"/>
                </a:solidFill>
                <a:latin typeface="Cambria" panose="02040503050406030204" pitchFamily="18" charset="0"/>
              </a:rPr>
              <a:t>Hired </a:t>
            </a:r>
            <a:r>
              <a:rPr lang="en-US" sz="2400" dirty="0">
                <a:solidFill>
                  <a:schemeClr val="tx1"/>
                </a:solidFill>
                <a:latin typeface="Cambria" panose="02040503050406030204" pitchFamily="18" charset="0"/>
              </a:rPr>
              <a:t>consultants to advise the </a:t>
            </a:r>
            <a:r>
              <a:rPr lang="en-US" sz="2400" dirty="0" smtClean="0">
                <a:solidFill>
                  <a:schemeClr val="tx1"/>
                </a:solidFill>
                <a:latin typeface="Cambria" panose="02040503050406030204" pitchFamily="18" charset="0"/>
              </a:rPr>
              <a:t>district </a:t>
            </a:r>
            <a:endParaRPr lang="en-US" sz="2400" dirty="0">
              <a:solidFill>
                <a:schemeClr val="tx1"/>
              </a:solidFill>
              <a:latin typeface="Cambria" panose="02040503050406030204" pitchFamily="18" charset="0"/>
            </a:endParaRPr>
          </a:p>
          <a:p>
            <a:pPr lvl="1">
              <a:buFont typeface="Arial" panose="020B0604020202020204" pitchFamily="34" charset="0"/>
              <a:buChar char="•"/>
            </a:pPr>
            <a:r>
              <a:rPr lang="en-US" sz="2400" dirty="0" smtClean="0">
                <a:solidFill>
                  <a:schemeClr val="tx1"/>
                </a:solidFill>
                <a:latin typeface="Cambria" panose="02040503050406030204" pitchFamily="18" charset="0"/>
              </a:rPr>
              <a:t>Determined new alternative placement procedures, as well as due process procedures</a:t>
            </a:r>
          </a:p>
          <a:p>
            <a:pPr lvl="1">
              <a:buFont typeface="Arial" panose="020B0604020202020204" pitchFamily="34" charset="0"/>
              <a:buChar char="•"/>
            </a:pPr>
            <a:r>
              <a:rPr lang="en-US" sz="2400" dirty="0" smtClean="0">
                <a:solidFill>
                  <a:schemeClr val="tx1"/>
                </a:solidFill>
                <a:latin typeface="Cambria" panose="02040503050406030204" pitchFamily="18" charset="0"/>
              </a:rPr>
              <a:t>Approved adjustments to PowerSchool as the district’s discipline data source </a:t>
            </a:r>
          </a:p>
          <a:p>
            <a:pPr lvl="1">
              <a:buFont typeface="Arial" panose="020B0604020202020204" pitchFamily="34" charset="0"/>
              <a:buChar char="•"/>
            </a:pPr>
            <a:r>
              <a:rPr lang="en-US" sz="2400" dirty="0" smtClean="0">
                <a:solidFill>
                  <a:schemeClr val="tx1"/>
                </a:solidFill>
                <a:latin typeface="Cambria" panose="02040503050406030204" pitchFamily="18" charset="0"/>
              </a:rPr>
              <a:t>Collected, reviewed, and completed analysis of discipline data</a:t>
            </a:r>
          </a:p>
          <a:p>
            <a:pPr lvl="1">
              <a:buFont typeface="Arial" panose="020B0604020202020204" pitchFamily="34" charset="0"/>
              <a:buChar char="•"/>
            </a:pPr>
            <a:r>
              <a:rPr lang="en-US" sz="2400" dirty="0" smtClean="0">
                <a:solidFill>
                  <a:schemeClr val="tx1"/>
                </a:solidFill>
                <a:latin typeface="Cambria" panose="02040503050406030204" pitchFamily="18" charset="0"/>
              </a:rPr>
              <a:t>Established a policy for receipt of the revised MPSD Student Handbook and Code of Conduct for all stakeholders</a:t>
            </a:r>
          </a:p>
          <a:p>
            <a:pPr lvl="1"/>
            <a:endParaRPr lang="en-US" sz="2400" dirty="0" smtClean="0">
              <a:solidFill>
                <a:schemeClr val="tx1"/>
              </a:solidFill>
              <a:latin typeface="Cambria" panose="02040503050406030204" pitchFamily="18" charset="0"/>
            </a:endParaRPr>
          </a:p>
          <a:p>
            <a:endParaRPr lang="en-US" dirty="0">
              <a:latin typeface="Cambria" panose="02040503050406030204" pitchFamily="18" charset="0"/>
            </a:endParaRPr>
          </a:p>
        </p:txBody>
      </p:sp>
    </p:spTree>
    <p:extLst>
      <p:ext uri="{BB962C8B-B14F-4D97-AF65-F5344CB8AC3E}">
        <p14:creationId xmlns:p14="http://schemas.microsoft.com/office/powerpoint/2010/main" xmlns="" val="2646963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There is More Good News…</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a:xfrm>
            <a:off x="228600" y="990600"/>
            <a:ext cx="8763000" cy="5410200"/>
          </a:xfrm>
        </p:spPr>
        <p:txBody>
          <a:bodyPr>
            <a:normAutofit fontScale="62500" lnSpcReduction="20000"/>
          </a:bodyPr>
          <a:lstStyle/>
          <a:p>
            <a:r>
              <a:rPr lang="en-US" sz="5100" dirty="0" smtClean="0">
                <a:latin typeface="Cambria" panose="02040503050406030204" pitchFamily="18" charset="0"/>
              </a:rPr>
              <a:t>August and September 2013 Monthly Discipline Reports</a:t>
            </a:r>
          </a:p>
          <a:p>
            <a:pPr marL="457200" indent="-457200">
              <a:buFont typeface="Wingdings" panose="05000000000000000000" pitchFamily="2" charset="2"/>
              <a:buChar char="Ø"/>
            </a:pPr>
            <a:endParaRPr lang="en-US" sz="5100" dirty="0" smtClean="0">
              <a:latin typeface="Cambria" panose="02040503050406030204" pitchFamily="18" charset="0"/>
            </a:endParaRPr>
          </a:p>
          <a:p>
            <a:pPr marL="685800" indent="-685800">
              <a:buFont typeface="Arial" panose="020B0604020202020204" pitchFamily="34" charset="0"/>
              <a:buChar char="•"/>
            </a:pPr>
            <a:r>
              <a:rPr lang="en-US" sz="4500" dirty="0" smtClean="0">
                <a:latin typeface="Cambria" panose="02040503050406030204" pitchFamily="18" charset="0"/>
              </a:rPr>
              <a:t>All </a:t>
            </a:r>
            <a:r>
              <a:rPr lang="en-US" sz="4500" dirty="0">
                <a:latin typeface="Cambria" panose="02040503050406030204" pitchFamily="18" charset="0"/>
              </a:rPr>
              <a:t>schools have demonstrated a decline in the total number of discipline referrals </a:t>
            </a:r>
            <a:r>
              <a:rPr lang="en-US" sz="4500" dirty="0" smtClean="0">
                <a:latin typeface="Cambria" panose="02040503050406030204" pitchFamily="18" charset="0"/>
              </a:rPr>
              <a:t>and exclusionary </a:t>
            </a:r>
            <a:r>
              <a:rPr lang="en-US" sz="4500" dirty="0">
                <a:latin typeface="Cambria" panose="02040503050406030204" pitchFamily="18" charset="0"/>
              </a:rPr>
              <a:t>events since August </a:t>
            </a:r>
            <a:r>
              <a:rPr lang="en-US" sz="4500" dirty="0" smtClean="0">
                <a:latin typeface="Cambria" panose="02040503050406030204" pitchFamily="18" charset="0"/>
              </a:rPr>
              <a:t>2011.</a:t>
            </a:r>
          </a:p>
          <a:p>
            <a:pPr marL="685800" indent="-685800">
              <a:buFont typeface="Arial" panose="020B0604020202020204" pitchFamily="34" charset="0"/>
              <a:buChar char="•"/>
            </a:pPr>
            <a:endParaRPr lang="en-US" sz="4500" dirty="0">
              <a:latin typeface="Cambria" panose="02040503050406030204" pitchFamily="18" charset="0"/>
            </a:endParaRPr>
          </a:p>
          <a:p>
            <a:pPr marL="685800" indent="-685800">
              <a:buFont typeface="Arial" panose="020B0604020202020204" pitchFamily="34" charset="0"/>
              <a:buChar char="•"/>
            </a:pPr>
            <a:r>
              <a:rPr lang="en-US" sz="4500" dirty="0" smtClean="0">
                <a:latin typeface="Cambria" panose="02040503050406030204" pitchFamily="18" charset="0"/>
              </a:rPr>
              <a:t>Declines </a:t>
            </a:r>
            <a:r>
              <a:rPr lang="en-US" sz="4500" dirty="0">
                <a:latin typeface="Cambria" panose="02040503050406030204" pitchFamily="18" charset="0"/>
              </a:rPr>
              <a:t>in incidents of exclusionary discipline in August 2013 were a result of the </a:t>
            </a:r>
            <a:r>
              <a:rPr lang="en-US" sz="4500" u="sng" dirty="0">
                <a:latin typeface="Cambria" panose="02040503050406030204" pitchFamily="18" charset="0"/>
              </a:rPr>
              <a:t>lower number of discipline referrals</a:t>
            </a:r>
            <a:r>
              <a:rPr lang="en-US" sz="4500" dirty="0">
                <a:latin typeface="Cambria" panose="02040503050406030204" pitchFamily="18" charset="0"/>
              </a:rPr>
              <a:t> submitted to administrative teams from teachers.</a:t>
            </a:r>
          </a:p>
          <a:p>
            <a:pPr marL="571500" indent="-571500">
              <a:buFont typeface="Wingdings" panose="05000000000000000000" pitchFamily="2" charset="2"/>
              <a:buChar char="Ø"/>
            </a:pPr>
            <a:endParaRPr lang="en-US" sz="4500" dirty="0" smtClean="0">
              <a:latin typeface="Cambria" panose="02040503050406030204" pitchFamily="18" charset="0"/>
            </a:endParaRPr>
          </a:p>
          <a:p>
            <a:r>
              <a:rPr lang="en-US" dirty="0" smtClean="0">
                <a:latin typeface="Cambria" panose="02040503050406030204" pitchFamily="18" charset="0"/>
              </a:rPr>
              <a:t>	</a:t>
            </a:r>
            <a:endParaRPr lang="en-US" dirty="0">
              <a:latin typeface="Cambria" panose="02040503050406030204" pitchFamily="18" charset="0"/>
            </a:endParaRPr>
          </a:p>
        </p:txBody>
      </p:sp>
    </p:spTree>
    <p:extLst>
      <p:ext uri="{BB962C8B-B14F-4D97-AF65-F5344CB8AC3E}">
        <p14:creationId xmlns:p14="http://schemas.microsoft.com/office/powerpoint/2010/main" xmlns="" val="2853343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What Do Parent’s Think Now?</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a:xfrm>
            <a:off x="304800" y="1066800"/>
            <a:ext cx="8458200" cy="5486400"/>
          </a:xfrm>
        </p:spPr>
        <p:txBody>
          <a:bodyPr>
            <a:normAutofit/>
          </a:bodyPr>
          <a:lstStyle/>
          <a:p>
            <a:pPr marL="342900" indent="-342900">
              <a:buFont typeface="Arial" panose="020B0604020202020204" pitchFamily="34" charset="0"/>
              <a:buChar char="•"/>
            </a:pPr>
            <a:r>
              <a:rPr lang="en-US" dirty="0">
                <a:latin typeface="Cambria" panose="02040503050406030204" pitchFamily="18" charset="0"/>
              </a:rPr>
              <a:t>A confidential student discipline survey was conducted </a:t>
            </a:r>
            <a:r>
              <a:rPr lang="en-US" dirty="0" smtClean="0">
                <a:latin typeface="Cambria" panose="02040503050406030204" pitchFamily="18" charset="0"/>
              </a:rPr>
              <a:t>with </a:t>
            </a:r>
            <a:r>
              <a:rPr lang="en-US" dirty="0">
                <a:latin typeface="Cambria" panose="02040503050406030204" pitchFamily="18" charset="0"/>
              </a:rPr>
              <a:t>parents </a:t>
            </a:r>
            <a:r>
              <a:rPr lang="en-US" dirty="0" smtClean="0">
                <a:latin typeface="Cambria" panose="02040503050406030204" pitchFamily="18" charset="0"/>
              </a:rPr>
              <a:t>on </a:t>
            </a:r>
            <a:r>
              <a:rPr lang="en-US" dirty="0">
                <a:latin typeface="Cambria" panose="02040503050406030204" pitchFamily="18" charset="0"/>
              </a:rPr>
              <a:t>September 10, </a:t>
            </a:r>
            <a:r>
              <a:rPr lang="en-US" dirty="0" smtClean="0">
                <a:latin typeface="Cambria" panose="02040503050406030204" pitchFamily="18" charset="0"/>
              </a:rPr>
              <a:t>2013</a:t>
            </a:r>
            <a:endParaRPr lang="en-US" dirty="0">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“I believe that the use of PBIS at my child’s school has a positive impact on my child’s achievement”:  </a:t>
            </a:r>
          </a:p>
          <a:p>
            <a:pPr marL="1485900" lvl="2" indent="-342900"/>
            <a:r>
              <a:rPr lang="en-US" sz="2000" dirty="0" smtClean="0">
                <a:solidFill>
                  <a:schemeClr val="tx1"/>
                </a:solidFill>
                <a:latin typeface="Cambria" panose="02040503050406030204" pitchFamily="18" charset="0"/>
              </a:rPr>
              <a:t>96.5% agree or somewhat agree</a:t>
            </a: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“The staff at my child’s school uses positive strategies on a regular basis to work with students to increase positive behavior”:  </a:t>
            </a:r>
          </a:p>
          <a:p>
            <a:pPr marL="1485900" lvl="2" indent="-342900"/>
            <a:r>
              <a:rPr lang="en-US" sz="2000" dirty="0" smtClean="0">
                <a:solidFill>
                  <a:schemeClr val="tx1"/>
                </a:solidFill>
                <a:latin typeface="Cambria" panose="02040503050406030204" pitchFamily="18" charset="0"/>
              </a:rPr>
              <a:t>99% agree or somewhat agree</a:t>
            </a: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“My child feels safe at school”:  </a:t>
            </a:r>
          </a:p>
          <a:p>
            <a:pPr marL="1485900" lvl="2" indent="-342900"/>
            <a:r>
              <a:rPr lang="en-US" sz="2000" dirty="0" smtClean="0">
                <a:solidFill>
                  <a:schemeClr val="tx1"/>
                </a:solidFill>
                <a:latin typeface="Cambria" panose="02040503050406030204" pitchFamily="18" charset="0"/>
              </a:rPr>
              <a:t>97% agree or somewhat agree</a:t>
            </a:r>
            <a:endParaRPr lang="en-US" sz="2000" dirty="0">
              <a:solidFill>
                <a:schemeClr val="tx1"/>
              </a:solidFill>
              <a:latin typeface="Cambria" panose="02040503050406030204" pitchFamily="18" charset="0"/>
            </a:endParaRPr>
          </a:p>
        </p:txBody>
      </p:sp>
    </p:spTree>
    <p:extLst>
      <p:ext uri="{BB962C8B-B14F-4D97-AF65-F5344CB8AC3E}">
        <p14:creationId xmlns:p14="http://schemas.microsoft.com/office/powerpoint/2010/main" xmlns="" val="2220232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43"/>
            <a:ext cx="8229600" cy="1143000"/>
          </a:xfrm>
        </p:spPr>
        <p:txBody>
          <a:bodyPr/>
          <a:lstStyle/>
          <a:p>
            <a:r>
              <a:rPr lang="en-US" sz="2800" dirty="0">
                <a:solidFill>
                  <a:schemeClr val="bg1"/>
                </a:solidFill>
                <a:latin typeface="Cambria" panose="02040503050406030204" pitchFamily="18" charset="0"/>
              </a:rPr>
              <a:t>The Importance of Cultural and Linguistic Competence</a:t>
            </a:r>
            <a:endParaRPr lang="en-US" sz="2800" dirty="0"/>
          </a:p>
        </p:txBody>
      </p:sp>
      <p:sp>
        <p:nvSpPr>
          <p:cNvPr id="4" name="Footer Placeholder 3"/>
          <p:cNvSpPr>
            <a:spLocks noGrp="1"/>
          </p:cNvSpPr>
          <p:nvPr>
            <p:ph type="ftr" sz="quarter" idx="11"/>
          </p:nvPr>
        </p:nvSpPr>
        <p:spPr/>
        <p:txBody>
          <a:bodyPr/>
          <a:lstStyle/>
          <a:p>
            <a:endParaRPr lang="en-US">
              <a:solidFill>
                <a:prstClr val="black"/>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629" y="914400"/>
            <a:ext cx="9144000" cy="6096000"/>
          </a:xfrm>
          <a:prstGeom prst="rect">
            <a:avLst/>
          </a:prstGeom>
        </p:spPr>
      </p:pic>
      <p:sp>
        <p:nvSpPr>
          <p:cNvPr id="7" name="Content Placeholder 6"/>
          <p:cNvSpPr>
            <a:spLocks noGrp="1"/>
          </p:cNvSpPr>
          <p:nvPr>
            <p:ph idx="1"/>
          </p:nvPr>
        </p:nvSpPr>
        <p:spPr>
          <a:xfrm>
            <a:off x="457200" y="1219200"/>
            <a:ext cx="8229600" cy="4876800"/>
          </a:xfrm>
        </p:spPr>
        <p:txBody>
          <a:bodyPr/>
          <a:lstStyle/>
          <a:p>
            <a:endParaRPr lang="en-US" dirty="0"/>
          </a:p>
        </p:txBody>
      </p:sp>
    </p:spTree>
    <p:extLst>
      <p:ext uri="{BB962C8B-B14F-4D97-AF65-F5344CB8AC3E}">
        <p14:creationId xmlns:p14="http://schemas.microsoft.com/office/powerpoint/2010/main" xmlns="" val="38150979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924800" cy="1143000"/>
          </a:xfrm>
        </p:spPr>
        <p:txBody>
          <a:bodyPr>
            <a:noAutofit/>
          </a:bodyPr>
          <a:lstStyle/>
          <a:p>
            <a:pPr algn="ctr"/>
            <a:r>
              <a:rPr lang="en-US" sz="3600" b="1" dirty="0" smtClean="0">
                <a:solidFill>
                  <a:schemeClr val="bg1"/>
                </a:solidFill>
                <a:latin typeface="Cambria" panose="02040503050406030204" pitchFamily="18" charset="0"/>
              </a:rPr>
              <a:t>What is Culture?</a:t>
            </a:r>
            <a:endParaRPr lang="en-US" sz="3600" b="1" dirty="0">
              <a:solidFill>
                <a:schemeClr val="bg1"/>
              </a:solidFill>
              <a:latin typeface="Cambria" panose="02040503050406030204" pitchFamily="18" charset="0"/>
            </a:endParaRPr>
          </a:p>
        </p:txBody>
      </p:sp>
      <p:sp>
        <p:nvSpPr>
          <p:cNvPr id="3" name="Content Placeholder 2"/>
          <p:cNvSpPr>
            <a:spLocks noGrp="1"/>
          </p:cNvSpPr>
          <p:nvPr>
            <p:ph idx="1"/>
          </p:nvPr>
        </p:nvSpPr>
        <p:spPr>
          <a:xfrm>
            <a:off x="0" y="1066800"/>
            <a:ext cx="6934200" cy="5638800"/>
          </a:xfrm>
        </p:spPr>
        <p:txBody>
          <a:bodyPr>
            <a:normAutofit fontScale="92500" lnSpcReduction="10000"/>
          </a:bodyPr>
          <a:lstStyle/>
          <a:p>
            <a:pPr marL="457200" indent="-457200">
              <a:lnSpc>
                <a:spcPct val="90000"/>
              </a:lnSpc>
              <a:buFont typeface="Arial" panose="020B0604020202020204" pitchFamily="34" charset="0"/>
              <a:buChar char="•"/>
              <a:defRPr/>
            </a:pPr>
            <a:r>
              <a:rPr lang="en-US" sz="2800" dirty="0" smtClean="0">
                <a:latin typeface="Cambria" panose="02040503050406030204" pitchFamily="18" charset="0"/>
              </a:rPr>
              <a:t>“An integrated pattern of human behavior that includes thoughts, communications, languages, practices, beliefs, values, customs, courtesies, rituals,  manners of interacting, roles, relationships and expected behaviors of a racial, ethnic, religious, social or political group; the  ability to transmit the above to      succeeding generations.”                                      </a:t>
            </a:r>
            <a:r>
              <a:rPr lang="en-US" sz="1700" dirty="0" smtClean="0">
                <a:latin typeface="Cambria" panose="02040503050406030204" pitchFamily="18" charset="0"/>
              </a:rPr>
              <a:t>(Goode, National Center for Cultural Competence ,2006)</a:t>
            </a:r>
          </a:p>
          <a:p>
            <a:pPr marL="457200" indent="-457200">
              <a:buFont typeface="Arial" panose="020B0604020202020204" pitchFamily="34" charset="0"/>
              <a:buChar char="•"/>
            </a:pPr>
            <a:endParaRPr lang="en-US" sz="2800" dirty="0" smtClean="0">
              <a:latin typeface="Cambria" panose="02040503050406030204" pitchFamily="18" charset="0"/>
            </a:endParaRPr>
          </a:p>
          <a:p>
            <a:pPr marL="457200" indent="-457200">
              <a:lnSpc>
                <a:spcPct val="90000"/>
              </a:lnSpc>
              <a:buFont typeface="Arial" panose="020B0604020202020204" pitchFamily="34" charset="0"/>
              <a:buChar char="•"/>
            </a:pPr>
            <a:r>
              <a:rPr lang="en-US" sz="2800" dirty="0" smtClean="0">
                <a:latin typeface="Cambria" panose="02040503050406030204" pitchFamily="18" charset="0"/>
              </a:rPr>
              <a:t>Traditions, spirituality, world view.</a:t>
            </a:r>
          </a:p>
          <a:p>
            <a:pPr marL="457200" indent="-457200">
              <a:lnSpc>
                <a:spcPct val="110000"/>
              </a:lnSpc>
              <a:buFont typeface="Arial" panose="020B0604020202020204" pitchFamily="34" charset="0"/>
              <a:buChar char="•"/>
            </a:pPr>
            <a:endParaRPr lang="en-US" sz="2800" dirty="0" smtClean="0">
              <a:latin typeface="Cambria" panose="02040503050406030204" pitchFamily="18" charset="0"/>
            </a:endParaRPr>
          </a:p>
          <a:p>
            <a:pPr marL="457200" indent="-457200">
              <a:lnSpc>
                <a:spcPct val="90000"/>
              </a:lnSpc>
              <a:buFont typeface="Arial" panose="020B0604020202020204" pitchFamily="34" charset="0"/>
              <a:buChar char="•"/>
            </a:pPr>
            <a:r>
              <a:rPr lang="en-US" sz="2800" dirty="0" smtClean="0">
                <a:latin typeface="Cambria" panose="02040503050406030204" pitchFamily="18" charset="0"/>
              </a:rPr>
              <a:t>It is dynamic, connected to the social world we live in; multifaceted and complicated!           </a:t>
            </a:r>
            <a:endParaRPr lang="en-US" sz="1700" dirty="0" smtClean="0">
              <a:latin typeface="Cambria" panose="02040503050406030204" pitchFamily="18" charset="0"/>
            </a:endParaRPr>
          </a:p>
          <a:p>
            <a:pPr>
              <a:lnSpc>
                <a:spcPct val="90000"/>
              </a:lnSpc>
              <a:defRPr/>
            </a:pPr>
            <a:endParaRPr lang="en-US" sz="2800" dirty="0" smtClean="0">
              <a:latin typeface="Cambria" panose="02040503050406030204" pitchFamily="18" charset="0"/>
            </a:endParaRPr>
          </a:p>
          <a:p>
            <a:endParaRPr lang="en-US" dirty="0"/>
          </a:p>
        </p:txBody>
      </p:sp>
      <p:sp>
        <p:nvSpPr>
          <p:cNvPr id="5" name="Footer Placeholder 4"/>
          <p:cNvSpPr>
            <a:spLocks noGrp="1"/>
          </p:cNvSpPr>
          <p:nvPr>
            <p:ph type="ftr" sz="quarter" idx="11"/>
          </p:nvPr>
        </p:nvSpPr>
        <p:spPr>
          <a:xfrm rot="16200000">
            <a:off x="6763659" y="2992656"/>
            <a:ext cx="4044406" cy="365125"/>
          </a:xfrm>
        </p:spPr>
        <p:txBody>
          <a:bodyPr/>
          <a:lstStyle/>
          <a:p>
            <a:endParaRPr lang="en-US" dirty="0"/>
          </a:p>
        </p:txBody>
      </p:sp>
      <p:pic>
        <p:nvPicPr>
          <p:cNvPr id="6" name="Picture 5" descr="haiti.jpg"/>
          <p:cNvPicPr>
            <a:picLocks noChangeAspect="1"/>
          </p:cNvPicPr>
          <p:nvPr/>
        </p:nvPicPr>
        <p:blipFill>
          <a:blip r:embed="rId2" cstate="print"/>
          <a:stretch>
            <a:fillRect/>
          </a:stretch>
        </p:blipFill>
        <p:spPr>
          <a:xfrm>
            <a:off x="6781800" y="1752600"/>
            <a:ext cx="2222263" cy="38127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3769112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idx="4294967295"/>
          </p:nvPr>
        </p:nvSpPr>
        <p:spPr>
          <a:xfrm>
            <a:off x="587844" y="-569913"/>
            <a:ext cx="8229600" cy="1139825"/>
          </a:xfrm>
          <a:prstGeom prst="rect">
            <a:avLst/>
          </a:prstGeom>
        </p:spPr>
        <p:txBody>
          <a:bodyPr anchorCtr="1">
            <a:normAutofit fontScale="90000"/>
          </a:bodyPr>
          <a:lstStyle/>
          <a:p>
            <a:r>
              <a:rPr lang="en-US" sz="4000" dirty="0"/>
              <a:t/>
            </a:r>
            <a:br>
              <a:rPr lang="en-US" sz="4000" dirty="0"/>
            </a:br>
            <a:r>
              <a:rPr lang="en-US" sz="4400" b="1" dirty="0">
                <a:solidFill>
                  <a:schemeClr val="bg1"/>
                </a:solidFill>
                <a:latin typeface="Cambria" panose="02040503050406030204" pitchFamily="18" charset="0"/>
              </a:rPr>
              <a:t>Historical Trauma</a:t>
            </a:r>
          </a:p>
        </p:txBody>
      </p:sp>
      <p:sp>
        <p:nvSpPr>
          <p:cNvPr id="135171" name="Rectangle 3"/>
          <p:cNvSpPr>
            <a:spLocks noGrp="1" noChangeArrowheads="1"/>
          </p:cNvSpPr>
          <p:nvPr>
            <p:ph type="body" idx="4294967295"/>
          </p:nvPr>
        </p:nvSpPr>
        <p:spPr>
          <a:xfrm>
            <a:off x="457200" y="1371600"/>
            <a:ext cx="8305800" cy="4724400"/>
          </a:xfrm>
        </p:spPr>
        <p:txBody>
          <a:bodyPr/>
          <a:lstStyle/>
          <a:p>
            <a:pPr>
              <a:buFont typeface="Wingdings" pitchFamily="2" charset="2"/>
              <a:buNone/>
            </a:pPr>
            <a:endParaRPr lang="en-US" b="1" dirty="0"/>
          </a:p>
        </p:txBody>
      </p:sp>
      <p:pic>
        <p:nvPicPr>
          <p:cNvPr id="552965" name="Picture 5" descr="slavery"/>
          <p:cNvPicPr>
            <a:picLocks noChangeAspect="1" noChangeArrowheads="1"/>
          </p:cNvPicPr>
          <p:nvPr/>
        </p:nvPicPr>
        <p:blipFill>
          <a:blip r:embed="rId3" cstate="print"/>
          <a:srcRect/>
          <a:stretch>
            <a:fillRect/>
          </a:stretch>
        </p:blipFill>
        <p:spPr bwMode="auto">
          <a:xfrm rot="-443168">
            <a:off x="728486" y="3766878"/>
            <a:ext cx="1959162" cy="2699027"/>
          </a:xfrm>
          <a:prstGeom prst="rect">
            <a:avLst/>
          </a:prstGeom>
          <a:noFill/>
        </p:spPr>
      </p:pic>
      <p:pic>
        <p:nvPicPr>
          <p:cNvPr id="552967" name="Picture 7" descr="japanese internment notice"/>
          <p:cNvPicPr>
            <a:picLocks noChangeAspect="1" noChangeArrowheads="1"/>
          </p:cNvPicPr>
          <p:nvPr/>
        </p:nvPicPr>
        <p:blipFill>
          <a:blip r:embed="rId4" cstate="print"/>
          <a:srcRect/>
          <a:stretch>
            <a:fillRect/>
          </a:stretch>
        </p:blipFill>
        <p:spPr bwMode="auto">
          <a:xfrm rot="-863210">
            <a:off x="3062794" y="1139482"/>
            <a:ext cx="1843088" cy="2247900"/>
          </a:xfrm>
          <a:prstGeom prst="rect">
            <a:avLst/>
          </a:prstGeom>
          <a:noFill/>
        </p:spPr>
      </p:pic>
      <p:pic>
        <p:nvPicPr>
          <p:cNvPr id="552968" name="Picture 8" descr="Japanese internment camp"/>
          <p:cNvPicPr>
            <a:picLocks noChangeAspect="1" noChangeArrowheads="1"/>
          </p:cNvPicPr>
          <p:nvPr/>
        </p:nvPicPr>
        <p:blipFill>
          <a:blip r:embed="rId5" cstate="print"/>
          <a:srcRect/>
          <a:stretch>
            <a:fillRect/>
          </a:stretch>
        </p:blipFill>
        <p:spPr bwMode="auto">
          <a:xfrm rot="21058601">
            <a:off x="3102293" y="2316253"/>
            <a:ext cx="2133600" cy="1506538"/>
          </a:xfrm>
          <a:prstGeom prst="rect">
            <a:avLst/>
          </a:prstGeom>
          <a:noFill/>
        </p:spPr>
      </p:pic>
      <p:pic>
        <p:nvPicPr>
          <p:cNvPr id="552969" name="Picture 9" descr="Migrant Workers"/>
          <p:cNvPicPr>
            <a:picLocks noChangeAspect="1" noChangeArrowheads="1"/>
          </p:cNvPicPr>
          <p:nvPr/>
        </p:nvPicPr>
        <p:blipFill>
          <a:blip r:embed="rId6" cstate="print"/>
          <a:srcRect/>
          <a:stretch>
            <a:fillRect/>
          </a:stretch>
        </p:blipFill>
        <p:spPr bwMode="auto">
          <a:xfrm rot="389622">
            <a:off x="2908334" y="4418982"/>
            <a:ext cx="3177184" cy="1602382"/>
          </a:xfrm>
          <a:prstGeom prst="rect">
            <a:avLst/>
          </a:prstGeom>
          <a:noFill/>
        </p:spPr>
      </p:pic>
      <p:pic>
        <p:nvPicPr>
          <p:cNvPr id="11" name="Picture 10" descr="slaves.jpg"/>
          <p:cNvPicPr>
            <a:picLocks noChangeAspect="1"/>
          </p:cNvPicPr>
          <p:nvPr/>
        </p:nvPicPr>
        <p:blipFill>
          <a:blip r:embed="rId7" cstate="print"/>
          <a:stretch>
            <a:fillRect/>
          </a:stretch>
        </p:blipFill>
        <p:spPr>
          <a:xfrm rot="413204">
            <a:off x="340761" y="1107059"/>
            <a:ext cx="2097152" cy="2312747"/>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rot="21013999">
            <a:off x="6434542" y="3049829"/>
            <a:ext cx="2238737" cy="3358107"/>
          </a:xfrm>
          <a:prstGeom prst="rect">
            <a:avLst/>
          </a:prstGeom>
        </p:spPr>
      </p:pic>
      <p:sp>
        <p:nvSpPr>
          <p:cNvPr id="5" name="Footer Placeholder 4"/>
          <p:cNvSpPr>
            <a:spLocks noGrp="1"/>
          </p:cNvSpPr>
          <p:nvPr>
            <p:ph type="ftr" sz="quarter" idx="11"/>
          </p:nvPr>
        </p:nvSpPr>
        <p:spPr>
          <a:xfrm rot="16200000">
            <a:off x="6672510" y="3134360"/>
            <a:ext cx="4196081" cy="365760"/>
          </a:xfrm>
        </p:spPr>
        <p:txBody>
          <a:bodyPr/>
          <a:lstStyle/>
          <a:p>
            <a:endParaRPr kumimoji="0" lang="en-US" dirty="0"/>
          </a:p>
        </p:txBody>
      </p:sp>
      <p:pic>
        <p:nvPicPr>
          <p:cNvPr id="6" name="Picture 5"/>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rot="1058826">
            <a:off x="5567426" y="973267"/>
            <a:ext cx="2099631" cy="1820842"/>
          </a:xfrm>
          <a:prstGeom prst="rect">
            <a:avLst/>
          </a:prstGeom>
        </p:spPr>
      </p:pic>
    </p:spTree>
    <p:extLst>
      <p:ext uri="{BB962C8B-B14F-4D97-AF65-F5344CB8AC3E}">
        <p14:creationId xmlns:p14="http://schemas.microsoft.com/office/powerpoint/2010/main" xmlns="" val="21183904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417638"/>
          </a:xfrm>
        </p:spPr>
        <p:txBody>
          <a:bodyPr/>
          <a:lstStyle/>
          <a:p>
            <a:pPr algn="ctr">
              <a:defRPr/>
            </a:pPr>
            <a:r>
              <a:rPr lang="en-US" b="1" dirty="0" smtClean="0">
                <a:solidFill>
                  <a:schemeClr val="bg1"/>
                </a:solidFill>
                <a:latin typeface="Cambria" panose="02040503050406030204" pitchFamily="18" charset="0"/>
              </a:rPr>
              <a:t>Historical Trauma and Unresolved Grief</a:t>
            </a:r>
            <a:endParaRPr lang="en-US" b="1" dirty="0">
              <a:solidFill>
                <a:schemeClr val="bg1"/>
              </a:solidFill>
              <a:latin typeface="Cambria" panose="02040503050406030204" pitchFamily="18" charset="0"/>
            </a:endParaRPr>
          </a:p>
        </p:txBody>
      </p:sp>
      <p:sp>
        <p:nvSpPr>
          <p:cNvPr id="3" name="Content Placeholder 2"/>
          <p:cNvSpPr>
            <a:spLocks noGrp="1"/>
          </p:cNvSpPr>
          <p:nvPr>
            <p:ph idx="1"/>
          </p:nvPr>
        </p:nvSpPr>
        <p:spPr>
          <a:xfrm>
            <a:off x="318654" y="1219200"/>
            <a:ext cx="8672945" cy="5167746"/>
          </a:xfrm>
        </p:spPr>
        <p:txBody>
          <a:bodyPr/>
          <a:lstStyle/>
          <a:p>
            <a:pPr eaLnBrk="1" hangingPunct="1">
              <a:defRPr/>
            </a:pPr>
            <a:r>
              <a:rPr lang="en-US" sz="2800" b="1" i="1" dirty="0" smtClean="0">
                <a:latin typeface="Cambria" panose="02040503050406030204" pitchFamily="18" charset="0"/>
              </a:rPr>
              <a:t>“Historical trauma</a:t>
            </a:r>
            <a:r>
              <a:rPr lang="en-US" sz="2800" dirty="0" smtClean="0">
                <a:latin typeface="Cambria" panose="02040503050406030204" pitchFamily="18" charset="0"/>
              </a:rPr>
              <a:t> </a:t>
            </a:r>
            <a:r>
              <a:rPr lang="en-US" sz="2800" i="1" dirty="0" smtClean="0">
                <a:latin typeface="Cambria" panose="02040503050406030204" pitchFamily="18" charset="0"/>
              </a:rPr>
              <a:t>is cumulative emotional and psychological wounding over the lifespan and across generations, emanating from massive group trauma.” </a:t>
            </a:r>
            <a:r>
              <a:rPr lang="en-US" sz="2000" dirty="0" smtClean="0">
                <a:latin typeface="Cambria" panose="02040503050406030204" pitchFamily="18" charset="0"/>
              </a:rPr>
              <a:t>(Brave Heart ,1998)</a:t>
            </a:r>
          </a:p>
          <a:p>
            <a:pPr eaLnBrk="1" hangingPunct="1">
              <a:defRPr/>
            </a:pPr>
            <a:endParaRPr lang="en-US" sz="2800" b="1" i="1" dirty="0" smtClean="0">
              <a:latin typeface="Cambria" panose="02040503050406030204" pitchFamily="18" charset="0"/>
            </a:endParaRPr>
          </a:p>
          <a:p>
            <a:pPr eaLnBrk="1" hangingPunct="1">
              <a:defRPr/>
            </a:pPr>
            <a:r>
              <a:rPr lang="en-US" sz="2800" b="1" i="1" dirty="0" smtClean="0">
                <a:latin typeface="Cambria" panose="02040503050406030204" pitchFamily="18" charset="0"/>
              </a:rPr>
              <a:t>Historical unresolved grief                          </a:t>
            </a:r>
            <a:r>
              <a:rPr lang="en-US" sz="2800" dirty="0" smtClean="0">
                <a:latin typeface="Cambria" panose="02040503050406030204" pitchFamily="18" charset="0"/>
              </a:rPr>
              <a:t>                         accompanies that trauma.                                                    </a:t>
            </a:r>
            <a:r>
              <a:rPr lang="en-US" sz="2000" dirty="0" smtClean="0">
                <a:latin typeface="Cambria" panose="02040503050406030204" pitchFamily="18" charset="0"/>
              </a:rPr>
              <a:t>(Brave Heart, 1998, 1999, 2000) </a:t>
            </a:r>
          </a:p>
          <a:p>
            <a:pPr>
              <a:defRPr/>
            </a:pPr>
            <a:endParaRPr lang="en-US" dirty="0"/>
          </a:p>
        </p:txBody>
      </p:sp>
      <p:pic>
        <p:nvPicPr>
          <p:cNvPr id="5" name="Picture 2" descr="C:\Users\kmartinez\Pictures\american_holocaust_poster-p228161433202423678t5ta_400.jpg"/>
          <p:cNvPicPr>
            <a:picLocks noChangeAspect="1" noChangeArrowheads="1"/>
          </p:cNvPicPr>
          <p:nvPr/>
        </p:nvPicPr>
        <p:blipFill>
          <a:blip r:embed="rId3" cstate="print"/>
          <a:srcRect/>
          <a:stretch>
            <a:fillRect/>
          </a:stretch>
        </p:blipFill>
        <p:spPr bwMode="auto">
          <a:xfrm>
            <a:off x="5105400" y="2554514"/>
            <a:ext cx="3810000" cy="3810000"/>
          </a:xfrm>
          <a:prstGeom prst="rect">
            <a:avLst/>
          </a:prstGeom>
          <a:noFill/>
        </p:spPr>
      </p:pic>
      <p:sp>
        <p:nvSpPr>
          <p:cNvPr id="6" name="Footer Placeholder 5"/>
          <p:cNvSpPr>
            <a:spLocks noGrp="1"/>
          </p:cNvSpPr>
          <p:nvPr>
            <p:ph type="ftr" sz="quarter" idx="11"/>
          </p:nvPr>
        </p:nvSpPr>
        <p:spPr>
          <a:xfrm rot="16200000">
            <a:off x="6665253" y="3127103"/>
            <a:ext cx="4210595" cy="365760"/>
          </a:xfrm>
        </p:spPr>
        <p:txBody>
          <a:bodyPr/>
          <a:lstStyle/>
          <a:p>
            <a:endParaRPr kumimoji="0" lang="en-US" dirty="0"/>
          </a:p>
        </p:txBody>
      </p:sp>
    </p:spTree>
    <p:extLst>
      <p:ext uri="{BB962C8B-B14F-4D97-AF65-F5344CB8AC3E}">
        <p14:creationId xmlns:p14="http://schemas.microsoft.com/office/powerpoint/2010/main" xmlns="" val="17895158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620000" cy="1143000"/>
          </a:xfrm>
        </p:spPr>
        <p:txBody>
          <a:bodyPr/>
          <a:lstStyle/>
          <a:p>
            <a:pPr algn="ctr"/>
            <a:r>
              <a:rPr lang="en-US" sz="3600" b="1" dirty="0">
                <a:solidFill>
                  <a:schemeClr val="bg1"/>
                </a:solidFill>
                <a:latin typeface="Cambria" panose="02040503050406030204" pitchFamily="18" charset="0"/>
              </a:rPr>
              <a:t>C</a:t>
            </a:r>
            <a:r>
              <a:rPr lang="en-US" sz="3600" b="1" dirty="0" smtClean="0">
                <a:solidFill>
                  <a:schemeClr val="bg1"/>
                </a:solidFill>
                <a:latin typeface="Cambria" panose="02040503050406030204" pitchFamily="18" charset="0"/>
              </a:rPr>
              <a:t>ultural Competence</a:t>
            </a:r>
            <a:endParaRPr lang="en-US" sz="3600" b="1" dirty="0">
              <a:solidFill>
                <a:schemeClr val="bg1"/>
              </a:solidFill>
              <a:latin typeface="Cambria" panose="02040503050406030204" pitchFamily="18" charset="0"/>
            </a:endParaRPr>
          </a:p>
        </p:txBody>
      </p:sp>
      <p:sp>
        <p:nvSpPr>
          <p:cNvPr id="3" name="Content Placeholder 2"/>
          <p:cNvSpPr>
            <a:spLocks noGrp="1"/>
          </p:cNvSpPr>
          <p:nvPr>
            <p:ph idx="1"/>
          </p:nvPr>
        </p:nvSpPr>
        <p:spPr>
          <a:xfrm>
            <a:off x="304800" y="1143001"/>
            <a:ext cx="8534399" cy="5410200"/>
          </a:xfrm>
        </p:spPr>
        <p:txBody>
          <a:bodyPr>
            <a:noAutofit/>
          </a:bodyPr>
          <a:lstStyle/>
          <a:p>
            <a:r>
              <a:rPr lang="en-US" sz="2400" dirty="0" smtClean="0">
                <a:latin typeface="Cambria" panose="02040503050406030204" pitchFamily="18" charset="0"/>
              </a:rPr>
              <a:t>“</a:t>
            </a:r>
            <a:r>
              <a:rPr lang="en-US" sz="2400" i="1" dirty="0">
                <a:latin typeface="Cambria" panose="02040503050406030204" pitchFamily="18" charset="0"/>
              </a:rPr>
              <a:t>Cultural competence is the ability to successfully teach students who come from cultures other than our own. It entails developing certain personal and interpersonal awareness and sensitivities, developing certain bodies of cultural knowledge, and mastering a set of skills that, taken together, underlie </a:t>
            </a:r>
            <a:r>
              <a:rPr lang="en-US" sz="2400" i="1" dirty="0" smtClean="0">
                <a:latin typeface="Cambria" panose="02040503050406030204" pitchFamily="18" charset="0"/>
              </a:rPr>
              <a:t>effective </a:t>
            </a:r>
            <a:r>
              <a:rPr lang="en-US" sz="2400" i="1" dirty="0">
                <a:latin typeface="Cambria" panose="02040503050406030204" pitchFamily="18" charset="0"/>
              </a:rPr>
              <a:t>cross-cultural </a:t>
            </a:r>
            <a:r>
              <a:rPr lang="en-US" sz="2400" i="1" dirty="0" smtClean="0">
                <a:latin typeface="Cambria" panose="02040503050406030204" pitchFamily="18" charset="0"/>
              </a:rPr>
              <a:t>teaching</a:t>
            </a:r>
            <a:r>
              <a:rPr lang="en-US" sz="2400" dirty="0" smtClean="0">
                <a:latin typeface="Cambria" panose="02040503050406030204" pitchFamily="18" charset="0"/>
              </a:rPr>
              <a:t>.”         </a:t>
            </a:r>
            <a:r>
              <a:rPr lang="en-US" sz="1600" dirty="0" smtClean="0">
                <a:latin typeface="Cambria" panose="02040503050406030204" pitchFamily="18" charset="0"/>
              </a:rPr>
              <a:t>(Diller and </a:t>
            </a:r>
            <a:r>
              <a:rPr lang="en-US" sz="1600" dirty="0" err="1" smtClean="0">
                <a:latin typeface="Cambria" panose="02040503050406030204" pitchFamily="18" charset="0"/>
              </a:rPr>
              <a:t>Moule</a:t>
            </a:r>
            <a:r>
              <a:rPr lang="en-US" sz="1600" dirty="0" smtClean="0">
                <a:latin typeface="Cambria" panose="02040503050406030204" pitchFamily="18" charset="0"/>
              </a:rPr>
              <a:t>, 2005)</a:t>
            </a:r>
          </a:p>
          <a:p>
            <a:endParaRPr lang="en-US" sz="1600" dirty="0">
              <a:latin typeface="Cambria" panose="02040503050406030204" pitchFamily="18" charset="0"/>
            </a:endParaRPr>
          </a:p>
          <a:p>
            <a:r>
              <a:rPr lang="en-US" dirty="0">
                <a:latin typeface="Cambria" panose="02040503050406030204" pitchFamily="18" charset="0"/>
              </a:rPr>
              <a:t>As adapted and applied to educational settings for:</a:t>
            </a:r>
          </a:p>
          <a:p>
            <a:pPr lvl="1">
              <a:buFont typeface="Arial" panose="020B0604020202020204" pitchFamily="34" charset="0"/>
              <a:buChar char="•"/>
            </a:pPr>
            <a:r>
              <a:rPr lang="en-US" sz="2400" dirty="0">
                <a:solidFill>
                  <a:schemeClr val="tx1"/>
                </a:solidFill>
                <a:latin typeface="Cambria" panose="02040503050406030204" pitchFamily="18" charset="0"/>
              </a:rPr>
              <a:t>Facilitating </a:t>
            </a:r>
            <a:r>
              <a:rPr lang="en-US" sz="2400" dirty="0" smtClean="0">
                <a:solidFill>
                  <a:schemeClr val="tx1"/>
                </a:solidFill>
                <a:latin typeface="Cambria" panose="02040503050406030204" pitchFamily="18" charset="0"/>
              </a:rPr>
              <a:t>inclusion. </a:t>
            </a:r>
            <a:endParaRPr lang="en-US" sz="2400" dirty="0">
              <a:solidFill>
                <a:schemeClr val="tx1"/>
              </a:solidFill>
              <a:latin typeface="Cambria" panose="02040503050406030204" pitchFamily="18" charset="0"/>
            </a:endParaRPr>
          </a:p>
          <a:p>
            <a:pPr lvl="1">
              <a:buFont typeface="Arial" panose="020B0604020202020204" pitchFamily="34" charset="0"/>
              <a:buChar char="•"/>
            </a:pPr>
            <a:r>
              <a:rPr lang="en-US" sz="2400" dirty="0">
                <a:solidFill>
                  <a:schemeClr val="tx1"/>
                </a:solidFill>
                <a:latin typeface="Cambria" panose="02040503050406030204" pitchFamily="18" charset="0"/>
              </a:rPr>
              <a:t>Promoting enhanced academic and social experiences for all students…</a:t>
            </a:r>
            <a:endParaRPr lang="en-US" dirty="0">
              <a:solidFill>
                <a:schemeClr val="tx1"/>
              </a:solidFill>
              <a:latin typeface="Cambria" panose="02040503050406030204" pitchFamily="18" charset="0"/>
            </a:endParaRPr>
          </a:p>
          <a:p>
            <a:r>
              <a:rPr lang="en-US" sz="1600" dirty="0" smtClean="0">
                <a:latin typeface="Cambria" panose="02040503050406030204" pitchFamily="18" charset="0"/>
              </a:rPr>
              <a:t> </a:t>
            </a:r>
            <a:endParaRPr lang="en-US" sz="1600" dirty="0">
              <a:latin typeface="Cambria" panose="02040503050406030204" pitchFamily="18" charset="0"/>
            </a:endParaRPr>
          </a:p>
        </p:txBody>
      </p:sp>
    </p:spTree>
    <p:extLst>
      <p:ext uri="{BB962C8B-B14F-4D97-AF65-F5344CB8AC3E}">
        <p14:creationId xmlns:p14="http://schemas.microsoft.com/office/powerpoint/2010/main" xmlns="" val="33711973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114300" y="1072243"/>
            <a:ext cx="8763000"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a:spcBef>
                <a:spcPct val="0"/>
              </a:spcBef>
            </a:pPr>
            <a:r>
              <a:rPr lang="en-US" sz="2400" dirty="0" smtClean="0">
                <a:latin typeface="Cambria" panose="02040503050406030204" pitchFamily="18" charset="0"/>
              </a:rPr>
              <a:t>“</a:t>
            </a:r>
            <a:r>
              <a:rPr lang="en-US" sz="2400" i="1" dirty="0" smtClean="0">
                <a:latin typeface="Cambria" panose="02040503050406030204" pitchFamily="18" charset="0"/>
              </a:rPr>
              <a:t>Social </a:t>
            </a:r>
            <a:r>
              <a:rPr lang="en-US" sz="2400" i="1" dirty="0">
                <a:latin typeface="Cambria" panose="02040503050406030204" pitchFamily="18" charset="0"/>
              </a:rPr>
              <a:t>Determinants of </a:t>
            </a:r>
            <a:r>
              <a:rPr lang="en-US" sz="2400" i="1" dirty="0" smtClean="0">
                <a:latin typeface="Cambria" panose="02040503050406030204" pitchFamily="18" charset="0"/>
              </a:rPr>
              <a:t>Health are the conditions </a:t>
            </a:r>
            <a:r>
              <a:rPr lang="en-US" sz="2400" i="1" dirty="0">
                <a:latin typeface="Cambria" panose="02040503050406030204" pitchFamily="18" charset="0"/>
              </a:rPr>
              <a:t>in which people are born, grow, live, work and </a:t>
            </a:r>
            <a:r>
              <a:rPr lang="en-US" sz="2400" i="1" dirty="0" smtClean="0">
                <a:latin typeface="Cambria" panose="02040503050406030204" pitchFamily="18" charset="0"/>
              </a:rPr>
              <a:t>age.  These </a:t>
            </a:r>
            <a:r>
              <a:rPr lang="en-US" sz="2400" i="1" dirty="0">
                <a:latin typeface="Cambria" panose="02040503050406030204" pitchFamily="18" charset="0"/>
              </a:rPr>
              <a:t>circumstances are shaped by the distribution of money, power and </a:t>
            </a:r>
            <a:r>
              <a:rPr lang="en-US" sz="2400" i="1" dirty="0" smtClean="0">
                <a:latin typeface="Cambria" panose="02040503050406030204" pitchFamily="18" charset="0"/>
              </a:rPr>
              <a:t>resources </a:t>
            </a:r>
            <a:r>
              <a:rPr lang="en-US" sz="2400" i="1" dirty="0">
                <a:latin typeface="Cambria" panose="02040503050406030204" pitchFamily="18" charset="0"/>
              </a:rPr>
              <a:t>at global, national and local levels</a:t>
            </a:r>
            <a:r>
              <a:rPr lang="en-US" sz="2400" i="1" dirty="0" smtClean="0">
                <a:latin typeface="Cambria" panose="02040503050406030204" pitchFamily="18" charset="0"/>
              </a:rPr>
              <a:t>.”</a:t>
            </a:r>
            <a:endParaRPr lang="en-US" sz="2400" i="1" u="sng" dirty="0">
              <a:latin typeface="Cambria" panose="02040503050406030204" pitchFamily="18" charset="0"/>
            </a:endParaRPr>
          </a:p>
        </p:txBody>
      </p:sp>
      <p:sp>
        <p:nvSpPr>
          <p:cNvPr id="26627" name="Rectangle 3"/>
          <p:cNvSpPr>
            <a:spLocks noChangeArrowheads="1"/>
          </p:cNvSpPr>
          <p:nvPr/>
        </p:nvSpPr>
        <p:spPr bwMode="auto">
          <a:xfrm>
            <a:off x="25400" y="76200"/>
            <a:ext cx="9144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lnSpc>
                <a:spcPct val="100000"/>
              </a:lnSpc>
              <a:spcBef>
                <a:spcPct val="0"/>
              </a:spcBef>
              <a:buFontTx/>
              <a:buNone/>
            </a:pPr>
            <a:r>
              <a:rPr lang="en-US" sz="3600" b="1" dirty="0" smtClean="0">
                <a:solidFill>
                  <a:schemeClr val="bg1"/>
                </a:solidFill>
                <a:latin typeface="Cambria" panose="02040503050406030204" pitchFamily="18" charset="0"/>
              </a:rPr>
              <a:t>Factors </a:t>
            </a:r>
            <a:r>
              <a:rPr lang="en-US" sz="3600" b="1" dirty="0">
                <a:solidFill>
                  <a:schemeClr val="bg1"/>
                </a:solidFill>
                <a:latin typeface="Cambria" panose="02040503050406030204" pitchFamily="18" charset="0"/>
              </a:rPr>
              <a:t>Contributing to Disparities</a:t>
            </a:r>
          </a:p>
        </p:txBody>
      </p:sp>
      <p:sp>
        <p:nvSpPr>
          <p:cNvPr id="26628" name="Rectangle 6"/>
          <p:cNvSpPr>
            <a:spLocks noChangeArrowheads="1"/>
          </p:cNvSpPr>
          <p:nvPr/>
        </p:nvSpPr>
        <p:spPr bwMode="auto">
          <a:xfrm>
            <a:off x="4876800" y="2971800"/>
            <a:ext cx="426720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42900" indent="-342900" eaLnBrk="1" hangingPunct="1">
              <a:lnSpc>
                <a:spcPct val="100000"/>
              </a:lnSpc>
              <a:spcBef>
                <a:spcPct val="0"/>
              </a:spcBef>
              <a:buFontTx/>
              <a:buNone/>
            </a:pPr>
            <a:endParaRPr lang="en-US" sz="2200" b="1" u="sng">
              <a:latin typeface="Garamond" pitchFamily="18" charset="0"/>
            </a:endParaRPr>
          </a:p>
        </p:txBody>
      </p:sp>
      <p:sp>
        <p:nvSpPr>
          <p:cNvPr id="26629" name="Rectangle 7"/>
          <p:cNvSpPr>
            <a:spLocks noChangeArrowheads="1"/>
          </p:cNvSpPr>
          <p:nvPr/>
        </p:nvSpPr>
        <p:spPr bwMode="auto">
          <a:xfrm>
            <a:off x="4782457" y="2788840"/>
            <a:ext cx="396240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r>
              <a:rPr lang="en-US" sz="2400" dirty="0">
                <a:latin typeface="Cambria" panose="02040503050406030204" pitchFamily="18" charset="0"/>
              </a:rPr>
              <a:t>Life skills</a:t>
            </a:r>
          </a:p>
          <a:p>
            <a:pPr marL="342900" indent="-342900"/>
            <a:r>
              <a:rPr lang="en-US" sz="2400" dirty="0">
                <a:latin typeface="Cambria" panose="02040503050406030204" pitchFamily="18" charset="0"/>
              </a:rPr>
              <a:t>Personal health practices and coping skills </a:t>
            </a:r>
          </a:p>
          <a:p>
            <a:pPr marL="342900" indent="-342900"/>
            <a:r>
              <a:rPr lang="en-US" sz="2400" dirty="0">
                <a:latin typeface="Cambria" panose="02040503050406030204" pitchFamily="18" charset="0"/>
              </a:rPr>
              <a:t>Healthy child development</a:t>
            </a:r>
          </a:p>
          <a:p>
            <a:pPr marL="342900" indent="-342900"/>
            <a:r>
              <a:rPr lang="en-US" sz="2400" dirty="0">
                <a:latin typeface="Cambria" panose="02040503050406030204" pitchFamily="18" charset="0"/>
              </a:rPr>
              <a:t>Biology and genetic endowment</a:t>
            </a:r>
          </a:p>
          <a:p>
            <a:pPr marL="342900" indent="-342900"/>
            <a:r>
              <a:rPr lang="en-US" sz="2400" dirty="0">
                <a:latin typeface="Cambria" panose="02040503050406030204" pitchFamily="18" charset="0"/>
              </a:rPr>
              <a:t>Health services</a:t>
            </a:r>
          </a:p>
          <a:p>
            <a:pPr marL="342900" indent="-342900"/>
            <a:r>
              <a:rPr lang="en-US" sz="2400" dirty="0">
                <a:latin typeface="Cambria" panose="02040503050406030204" pitchFamily="18" charset="0"/>
              </a:rPr>
              <a:t>Gender</a:t>
            </a:r>
          </a:p>
        </p:txBody>
      </p:sp>
      <p:sp>
        <p:nvSpPr>
          <p:cNvPr id="26630" name="Rectangle 8"/>
          <p:cNvSpPr>
            <a:spLocks noChangeArrowheads="1"/>
          </p:cNvSpPr>
          <p:nvPr/>
        </p:nvSpPr>
        <p:spPr bwMode="auto">
          <a:xfrm>
            <a:off x="685800" y="2819400"/>
            <a:ext cx="3810000" cy="3063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r>
              <a:rPr lang="en-US" sz="2400" dirty="0" smtClean="0">
                <a:latin typeface="Cambria" panose="02040503050406030204" pitchFamily="18" charset="0"/>
              </a:rPr>
              <a:t>Social </a:t>
            </a:r>
            <a:r>
              <a:rPr lang="en-US" sz="2400" dirty="0">
                <a:latin typeface="Cambria" panose="02040503050406030204" pitchFamily="18" charset="0"/>
              </a:rPr>
              <a:t>support networks</a:t>
            </a:r>
          </a:p>
          <a:p>
            <a:pPr marL="342900" indent="-342900"/>
            <a:r>
              <a:rPr lang="en-US" sz="2400" dirty="0">
                <a:latin typeface="Cambria" panose="02040503050406030204" pitchFamily="18" charset="0"/>
              </a:rPr>
              <a:t>Education and </a:t>
            </a:r>
            <a:r>
              <a:rPr lang="en-US" sz="2400" dirty="0" smtClean="0">
                <a:latin typeface="Cambria" panose="02040503050406030204" pitchFamily="18" charset="0"/>
              </a:rPr>
              <a:t>health </a:t>
            </a:r>
            <a:r>
              <a:rPr lang="en-US" sz="2400" dirty="0">
                <a:latin typeface="Cambria" panose="02040503050406030204" pitchFamily="18" charset="0"/>
              </a:rPr>
              <a:t>literacy </a:t>
            </a:r>
          </a:p>
          <a:p>
            <a:pPr marL="342900" indent="-342900"/>
            <a:r>
              <a:rPr lang="en-US" sz="2400" dirty="0" smtClean="0">
                <a:latin typeface="Cambria" panose="02040503050406030204" pitchFamily="18" charset="0"/>
              </a:rPr>
              <a:t>Employment/working </a:t>
            </a:r>
            <a:r>
              <a:rPr lang="en-US" sz="2400" dirty="0">
                <a:latin typeface="Cambria" panose="02040503050406030204" pitchFamily="18" charset="0"/>
              </a:rPr>
              <a:t>conditions</a:t>
            </a:r>
          </a:p>
          <a:p>
            <a:pPr marL="342900" indent="-342900"/>
            <a:r>
              <a:rPr lang="en-US" sz="2400" dirty="0">
                <a:latin typeface="Cambria" panose="02040503050406030204" pitchFamily="18" charset="0"/>
              </a:rPr>
              <a:t>Social environments</a:t>
            </a:r>
          </a:p>
          <a:p>
            <a:pPr marL="342900" indent="-342900"/>
            <a:r>
              <a:rPr lang="en-US" sz="2400" dirty="0">
                <a:latin typeface="Cambria" panose="02040503050406030204" pitchFamily="18" charset="0"/>
              </a:rPr>
              <a:t>Physical environments</a:t>
            </a:r>
          </a:p>
          <a:p>
            <a:pPr marL="342900" indent="-342900"/>
            <a:r>
              <a:rPr lang="en-US" sz="2400" dirty="0">
                <a:latin typeface="Cambria" panose="02040503050406030204" pitchFamily="18" charset="0"/>
              </a:rPr>
              <a:t>Income and social status</a:t>
            </a:r>
          </a:p>
          <a:p>
            <a:pPr marL="342900" indent="-342900"/>
            <a:r>
              <a:rPr lang="en-US" sz="2400" dirty="0" smtClean="0">
                <a:latin typeface="Cambria" panose="02040503050406030204" pitchFamily="18" charset="0"/>
              </a:rPr>
              <a:t>Culture</a:t>
            </a:r>
            <a:endParaRPr lang="en-US" sz="2400" dirty="0">
              <a:latin typeface="Cambria" panose="02040503050406030204" pitchFamily="18" charset="0"/>
            </a:endParaRPr>
          </a:p>
        </p:txBody>
      </p:sp>
      <p:sp>
        <p:nvSpPr>
          <p:cNvPr id="26631" name="Rectangle 9"/>
          <p:cNvSpPr>
            <a:spLocks noChangeArrowheads="1"/>
          </p:cNvSpPr>
          <p:nvPr/>
        </p:nvSpPr>
        <p:spPr bwMode="auto">
          <a:xfrm>
            <a:off x="4663622" y="6205538"/>
            <a:ext cx="372525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lnSpc>
                <a:spcPct val="100000"/>
              </a:lnSpc>
              <a:spcBef>
                <a:spcPct val="0"/>
              </a:spcBef>
              <a:buFontTx/>
              <a:buNone/>
            </a:pPr>
            <a:r>
              <a:rPr lang="en-US" sz="1400" dirty="0">
                <a:latin typeface="Cambria" panose="02040503050406030204" pitchFamily="18" charset="0"/>
              </a:rPr>
              <a:t>http://www.who.int/social_determinants/en</a:t>
            </a:r>
            <a:r>
              <a:rPr lang="en-US" sz="1400" dirty="0"/>
              <a:t>/</a:t>
            </a:r>
          </a:p>
        </p:txBody>
      </p:sp>
    </p:spTree>
    <p:extLst>
      <p:ext uri="{BB962C8B-B14F-4D97-AF65-F5344CB8AC3E}">
        <p14:creationId xmlns:p14="http://schemas.microsoft.com/office/powerpoint/2010/main" xmlns="" val="13062146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lstStyle/>
          <a:p>
            <a:pPr algn="ctr"/>
            <a:r>
              <a:rPr lang="en-US" sz="3600" b="1" dirty="0">
                <a:solidFill>
                  <a:schemeClr val="bg1"/>
                </a:solidFill>
                <a:latin typeface="Cambria" panose="02040503050406030204" pitchFamily="18" charset="0"/>
              </a:rPr>
              <a:t>The </a:t>
            </a:r>
            <a:r>
              <a:rPr lang="en-US" sz="3600" b="1" dirty="0" smtClean="0">
                <a:solidFill>
                  <a:schemeClr val="bg1"/>
                </a:solidFill>
                <a:latin typeface="Cambria" panose="02040503050406030204" pitchFamily="18" charset="0"/>
              </a:rPr>
              <a:t>Myths </a:t>
            </a:r>
            <a:r>
              <a:rPr lang="en-US" sz="3600" b="1" dirty="0">
                <a:solidFill>
                  <a:schemeClr val="bg1"/>
                </a:solidFill>
                <a:latin typeface="Cambria" panose="02040503050406030204" pitchFamily="18" charset="0"/>
              </a:rPr>
              <a:t>of the </a:t>
            </a:r>
            <a:r>
              <a:rPr lang="en-US" sz="3600" b="1" dirty="0" smtClean="0">
                <a:solidFill>
                  <a:schemeClr val="bg1"/>
                </a:solidFill>
                <a:latin typeface="Cambria" panose="02040503050406030204" pitchFamily="18" charset="0"/>
              </a:rPr>
              <a:t>“</a:t>
            </a:r>
            <a:r>
              <a:rPr lang="en-US" sz="3600" b="1" dirty="0">
                <a:solidFill>
                  <a:schemeClr val="bg1"/>
                </a:solidFill>
                <a:latin typeface="Cambria" panose="02040503050406030204" pitchFamily="18" charset="0"/>
              </a:rPr>
              <a:t>culture of poverty”</a:t>
            </a:r>
          </a:p>
        </p:txBody>
      </p:sp>
      <p:sp>
        <p:nvSpPr>
          <p:cNvPr id="3" name="Content Placeholder 2"/>
          <p:cNvSpPr>
            <a:spLocks noGrp="1"/>
          </p:cNvSpPr>
          <p:nvPr>
            <p:ph idx="1"/>
          </p:nvPr>
        </p:nvSpPr>
        <p:spPr>
          <a:xfrm>
            <a:off x="381000" y="990600"/>
            <a:ext cx="5588358" cy="5715000"/>
          </a:xfrm>
        </p:spPr>
        <p:txBody>
          <a:bodyPr>
            <a:normAutofit/>
          </a:bodyPr>
          <a:lstStyle/>
          <a:p>
            <a:pPr marL="457200" indent="-457200"/>
            <a:r>
              <a:rPr lang="en-US" sz="2800" b="1" dirty="0" smtClean="0">
                <a:latin typeface="Cambria" panose="02040503050406030204" pitchFamily="18" charset="0"/>
              </a:rPr>
              <a:t>MYTH 1:</a:t>
            </a:r>
            <a:r>
              <a:rPr lang="en-US" sz="2400" dirty="0" smtClean="0">
                <a:latin typeface="Cambria" panose="02040503050406030204" pitchFamily="18" charset="0"/>
              </a:rPr>
              <a:t> </a:t>
            </a:r>
            <a:r>
              <a:rPr lang="en-US" sz="2400" dirty="0">
                <a:latin typeface="Cambria" panose="02040503050406030204" pitchFamily="18" charset="0"/>
              </a:rPr>
              <a:t>Poor people are unmotivated and have weak work </a:t>
            </a:r>
            <a:r>
              <a:rPr lang="en-US" sz="2400" dirty="0" smtClean="0">
                <a:latin typeface="Cambria" panose="02040503050406030204" pitchFamily="18" charset="0"/>
              </a:rPr>
              <a:t>ethics</a:t>
            </a:r>
          </a:p>
          <a:p>
            <a:pPr marL="457200" indent="-457200"/>
            <a:endParaRPr lang="en-US" sz="2400" b="1" dirty="0" smtClean="0">
              <a:latin typeface="Cambria" panose="02040503050406030204" pitchFamily="18" charset="0"/>
            </a:endParaRPr>
          </a:p>
          <a:p>
            <a:pPr marL="457200" indent="-457200"/>
            <a:r>
              <a:rPr lang="en-US" sz="3000" b="1" dirty="0" smtClean="0">
                <a:latin typeface="Cambria" panose="02040503050406030204" pitchFamily="18" charset="0"/>
              </a:rPr>
              <a:t>MYTH 2:</a:t>
            </a:r>
            <a:r>
              <a:rPr lang="en-US" sz="2400" dirty="0" smtClean="0">
                <a:latin typeface="Cambria" panose="02040503050406030204" pitchFamily="18" charset="0"/>
              </a:rPr>
              <a:t> </a:t>
            </a:r>
            <a:r>
              <a:rPr lang="en-US" sz="2400" dirty="0">
                <a:latin typeface="Cambria" panose="02040503050406030204" pitchFamily="18" charset="0"/>
              </a:rPr>
              <a:t>Poor parents are uninvolved in their children's learning, largely because they do not value </a:t>
            </a:r>
            <a:r>
              <a:rPr lang="en-US" sz="2400" dirty="0" smtClean="0">
                <a:latin typeface="Cambria" panose="02040503050406030204" pitchFamily="18" charset="0"/>
              </a:rPr>
              <a:t>education</a:t>
            </a:r>
          </a:p>
          <a:p>
            <a:pPr marL="457200" indent="-457200"/>
            <a:endParaRPr lang="en-US" sz="2400" b="1" dirty="0" smtClean="0">
              <a:latin typeface="Cambria" panose="02040503050406030204" pitchFamily="18" charset="0"/>
            </a:endParaRPr>
          </a:p>
          <a:p>
            <a:pPr marL="457200" indent="-457200"/>
            <a:r>
              <a:rPr lang="en-US" sz="3000" b="1" dirty="0" smtClean="0">
                <a:latin typeface="Cambria" panose="02040503050406030204" pitchFamily="18" charset="0"/>
              </a:rPr>
              <a:t>MYTH 3:</a:t>
            </a:r>
            <a:r>
              <a:rPr lang="en-US" sz="3000" dirty="0" smtClean="0">
                <a:latin typeface="Cambria" panose="02040503050406030204" pitchFamily="18" charset="0"/>
              </a:rPr>
              <a:t> </a:t>
            </a:r>
            <a:r>
              <a:rPr lang="en-US" sz="2400" dirty="0">
                <a:latin typeface="Cambria" panose="02040503050406030204" pitchFamily="18" charset="0"/>
              </a:rPr>
              <a:t>Poor people are linguistically </a:t>
            </a:r>
            <a:r>
              <a:rPr lang="en-US" sz="2400" dirty="0" smtClean="0">
                <a:latin typeface="Cambria" panose="02040503050406030204" pitchFamily="18" charset="0"/>
              </a:rPr>
              <a:t>deficient</a:t>
            </a:r>
          </a:p>
          <a:p>
            <a:pPr marL="457200" indent="-457200"/>
            <a:endParaRPr lang="en-US" sz="2400" b="1" dirty="0" smtClean="0">
              <a:latin typeface="Cambria" panose="02040503050406030204" pitchFamily="18" charset="0"/>
            </a:endParaRPr>
          </a:p>
          <a:p>
            <a:pPr marL="457200" indent="-457200"/>
            <a:r>
              <a:rPr lang="en-US" sz="3000" b="1" dirty="0" smtClean="0">
                <a:latin typeface="Cambria" panose="02040503050406030204" pitchFamily="18" charset="0"/>
              </a:rPr>
              <a:t>MYTH 4:</a:t>
            </a:r>
            <a:r>
              <a:rPr lang="en-US" sz="2400" dirty="0" smtClean="0">
                <a:latin typeface="Cambria" panose="02040503050406030204" pitchFamily="18" charset="0"/>
              </a:rPr>
              <a:t> </a:t>
            </a:r>
            <a:r>
              <a:rPr lang="en-US" sz="2400" dirty="0">
                <a:latin typeface="Cambria" panose="02040503050406030204" pitchFamily="18" charset="0"/>
              </a:rPr>
              <a:t>Poor people tend to abuse drugs and </a:t>
            </a:r>
            <a:r>
              <a:rPr lang="en-US" sz="2400" dirty="0" smtClean="0">
                <a:latin typeface="Cambria" panose="02040503050406030204" pitchFamily="18" charset="0"/>
              </a:rPr>
              <a:t>alcohol</a:t>
            </a:r>
            <a:r>
              <a:rPr lang="en-US" sz="1600" dirty="0" smtClean="0">
                <a:latin typeface="Cambria" panose="02040503050406030204" pitchFamily="18" charset="0"/>
              </a:rPr>
              <a:t>                                                                                                                                   				(Gorski 2008) </a:t>
            </a:r>
            <a:endParaRPr lang="en-US" sz="1600" dirty="0">
              <a:latin typeface="Cambria" panose="02040503050406030204" pitchFamily="18" charset="0"/>
            </a:endParaRPr>
          </a:p>
          <a:p>
            <a:pPr marL="457200" indent="-457200"/>
            <a:endParaRPr lang="en-US" sz="2400" dirty="0">
              <a:latin typeface="+mj-lt"/>
            </a:endParaRPr>
          </a:p>
          <a:p>
            <a:pPr marL="457200" indent="-457200"/>
            <a:endParaRPr lang="en-US" sz="2400" dirty="0" smtClean="0">
              <a:latin typeface="+mj-lt"/>
            </a:endParaRPr>
          </a:p>
          <a:p>
            <a:pPr marL="457200" indent="-457200"/>
            <a:endParaRPr lang="en-US" sz="2400" dirty="0">
              <a:latin typeface="+mj-lt"/>
            </a:endParaRPr>
          </a:p>
          <a:p>
            <a:pPr marL="457200" indent="-457200"/>
            <a:endParaRPr lang="en-US" sz="2400" dirty="0" smtClean="0">
              <a:latin typeface="+mj-lt"/>
            </a:endParaRPr>
          </a:p>
          <a:p>
            <a:pPr marL="457200" indent="-457200"/>
            <a:endParaRPr lang="en-US" sz="2400" dirty="0">
              <a:latin typeface="+mj-lt"/>
            </a:endParaRPr>
          </a:p>
          <a:p>
            <a:pPr marL="457200" indent="-457200"/>
            <a:endParaRPr lang="en-US" sz="2400" dirty="0" smtClean="0">
              <a:latin typeface="+mj-lt"/>
            </a:endParaRPr>
          </a:p>
          <a:p>
            <a:pPr marL="457200"/>
            <a:endParaRPr lang="en-US" sz="2400" spc="-100" dirty="0" smtClean="0">
              <a:solidFill>
                <a:schemeClr val="tx2"/>
              </a:solidFill>
              <a:latin typeface="+mj-lt"/>
              <a:ea typeface="+mj-ea"/>
              <a:cs typeface="+mj-cs"/>
            </a:endParaRPr>
          </a:p>
        </p:txBody>
      </p:sp>
      <p:sp>
        <p:nvSpPr>
          <p:cNvPr id="4" name="Footer Placeholder 3"/>
          <p:cNvSpPr>
            <a:spLocks noGrp="1"/>
          </p:cNvSpPr>
          <p:nvPr>
            <p:ph type="ftr" sz="quarter" idx="11"/>
          </p:nvPr>
        </p:nvSpPr>
        <p:spPr>
          <a:xfrm rot="16200000">
            <a:off x="6785154" y="3247004"/>
            <a:ext cx="3970794" cy="365760"/>
          </a:xfrm>
        </p:spPr>
        <p:txBody>
          <a:bodyPr/>
          <a:lstStyle/>
          <a:p>
            <a:endParaRPr kumimoji="0" lang="en-US" dirty="0"/>
          </a:p>
        </p:txBody>
      </p:sp>
      <p:sp>
        <p:nvSpPr>
          <p:cNvPr id="5" name="Slide Number Placeholder 4"/>
          <p:cNvSpPr>
            <a:spLocks noGrp="1"/>
          </p:cNvSpPr>
          <p:nvPr>
            <p:ph type="sldNum" sz="quarter" idx="12"/>
          </p:nvPr>
        </p:nvSpPr>
        <p:spPr/>
        <p:txBody>
          <a:bodyPr/>
          <a:lstStyle/>
          <a:p>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580600">
            <a:off x="6477000" y="2057400"/>
            <a:ext cx="2346632" cy="2258684"/>
          </a:xfrm>
          <a:prstGeom prst="rect">
            <a:avLst/>
          </a:prstGeom>
        </p:spPr>
      </p:pic>
    </p:spTree>
    <p:extLst>
      <p:ext uri="{BB962C8B-B14F-4D97-AF65-F5344CB8AC3E}">
        <p14:creationId xmlns:p14="http://schemas.microsoft.com/office/powerpoint/2010/main" xmlns="" val="16752955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090115" cy="1151206"/>
          </a:xfrm>
        </p:spPr>
        <p:txBody>
          <a:bodyPr/>
          <a:lstStyle/>
          <a:p>
            <a:pPr algn="ctr"/>
            <a:r>
              <a:rPr lang="en-US" sz="3600" b="1" dirty="0">
                <a:solidFill>
                  <a:schemeClr val="bg1"/>
                </a:solidFill>
                <a:latin typeface="Cambria" panose="02040503050406030204" pitchFamily="18" charset="0"/>
              </a:rPr>
              <a:t>The Myth of the </a:t>
            </a:r>
            <a:r>
              <a:rPr lang="en-US" sz="3600" b="1" dirty="0" smtClean="0">
                <a:solidFill>
                  <a:schemeClr val="bg1"/>
                </a:solidFill>
                <a:latin typeface="Cambria" panose="02040503050406030204" pitchFamily="18" charset="0"/>
              </a:rPr>
              <a:t>“culture </a:t>
            </a:r>
            <a:r>
              <a:rPr lang="en-US" sz="3600" b="1" dirty="0">
                <a:solidFill>
                  <a:schemeClr val="bg1"/>
                </a:solidFill>
                <a:latin typeface="Cambria" panose="02040503050406030204" pitchFamily="18" charset="0"/>
              </a:rPr>
              <a:t>of </a:t>
            </a:r>
            <a:r>
              <a:rPr lang="en-US" sz="3600" b="1" dirty="0" smtClean="0">
                <a:solidFill>
                  <a:schemeClr val="bg1"/>
                </a:solidFill>
                <a:latin typeface="Cambria" panose="02040503050406030204" pitchFamily="18" charset="0"/>
              </a:rPr>
              <a:t>poverty” </a:t>
            </a:r>
            <a:r>
              <a:rPr lang="en-US" sz="3600" b="1" dirty="0">
                <a:solidFill>
                  <a:schemeClr val="bg1"/>
                </a:solidFill>
                <a:latin typeface="Cambria" panose="02040503050406030204" pitchFamily="18" charset="0"/>
              </a:rPr>
              <a:t/>
            </a:r>
            <a:br>
              <a:rPr lang="en-US" sz="3600" b="1" dirty="0">
                <a:solidFill>
                  <a:schemeClr val="bg1"/>
                </a:solidFill>
                <a:latin typeface="Cambria" panose="02040503050406030204" pitchFamily="18" charset="0"/>
              </a:rPr>
            </a:br>
            <a:endParaRPr lang="en-US" sz="3600" b="1" dirty="0">
              <a:solidFill>
                <a:schemeClr val="bg1"/>
              </a:solidFill>
              <a:latin typeface="Cambria" panose="02040503050406030204" pitchFamily="18" charset="0"/>
            </a:endParaRPr>
          </a:p>
        </p:txBody>
      </p:sp>
      <p:sp>
        <p:nvSpPr>
          <p:cNvPr id="3" name="Content Placeholder 2"/>
          <p:cNvSpPr>
            <a:spLocks noGrp="1"/>
          </p:cNvSpPr>
          <p:nvPr>
            <p:ph idx="1"/>
          </p:nvPr>
        </p:nvSpPr>
        <p:spPr>
          <a:xfrm>
            <a:off x="457200" y="1219200"/>
            <a:ext cx="5146482" cy="5274366"/>
          </a:xfrm>
        </p:spPr>
        <p:txBody>
          <a:bodyPr>
            <a:normAutofit fontScale="77500" lnSpcReduction="20000"/>
          </a:bodyPr>
          <a:lstStyle/>
          <a:p>
            <a:pPr marL="0" indent="0">
              <a:buNone/>
            </a:pPr>
            <a:r>
              <a:rPr lang="en-US" sz="3600" spc="-100" dirty="0">
                <a:latin typeface="Cambria" panose="02040503050406030204" pitchFamily="18" charset="0"/>
                <a:ea typeface="+mj-ea"/>
                <a:cs typeface="+mj-cs"/>
              </a:rPr>
              <a:t>We ignore the fact that poor people: </a:t>
            </a:r>
            <a:endParaRPr lang="en-US" sz="3600" spc="-100" dirty="0" smtClean="0">
              <a:latin typeface="Cambria" panose="02040503050406030204" pitchFamily="18" charset="0"/>
              <a:ea typeface="+mj-ea"/>
              <a:cs typeface="+mj-cs"/>
            </a:endParaRPr>
          </a:p>
          <a:p>
            <a:pPr marL="0" indent="0">
              <a:buNone/>
            </a:pPr>
            <a:endParaRPr lang="en-US" sz="2600" b="1" spc="-100" dirty="0">
              <a:solidFill>
                <a:schemeClr val="tx2"/>
              </a:solidFill>
              <a:latin typeface="Cambria" panose="02040503050406030204" pitchFamily="18" charset="0"/>
              <a:ea typeface="+mj-ea"/>
              <a:cs typeface="+mj-cs"/>
            </a:endParaRPr>
          </a:p>
          <a:p>
            <a:pPr lvl="1">
              <a:spcAft>
                <a:spcPts val="600"/>
              </a:spcAft>
            </a:pPr>
            <a:r>
              <a:rPr lang="en-US" sz="3100" spc="-100" dirty="0" smtClean="0">
                <a:solidFill>
                  <a:schemeClr val="tx1"/>
                </a:solidFill>
                <a:latin typeface="Cambria" panose="02040503050406030204" pitchFamily="18" charset="0"/>
                <a:ea typeface="+mj-ea"/>
                <a:cs typeface="+mj-cs"/>
              </a:rPr>
              <a:t>Suffer </a:t>
            </a:r>
            <a:r>
              <a:rPr lang="en-US" sz="3100" spc="-100" dirty="0">
                <a:solidFill>
                  <a:schemeClr val="tx1"/>
                </a:solidFill>
                <a:latin typeface="Cambria" panose="02040503050406030204" pitchFamily="18" charset="0"/>
                <a:ea typeface="+mj-ea"/>
                <a:cs typeface="+mj-cs"/>
              </a:rPr>
              <a:t>disproportionately the effects of nearly every major social ill</a:t>
            </a:r>
          </a:p>
          <a:p>
            <a:pPr lvl="1">
              <a:spcAft>
                <a:spcPts val="600"/>
              </a:spcAft>
            </a:pPr>
            <a:endParaRPr lang="en-US" sz="3100" spc="-100" dirty="0" smtClean="0">
              <a:solidFill>
                <a:schemeClr val="tx1"/>
              </a:solidFill>
              <a:latin typeface="Cambria" panose="02040503050406030204" pitchFamily="18" charset="0"/>
              <a:ea typeface="+mj-ea"/>
              <a:cs typeface="+mj-cs"/>
            </a:endParaRPr>
          </a:p>
          <a:p>
            <a:pPr lvl="1">
              <a:spcAft>
                <a:spcPts val="600"/>
              </a:spcAft>
            </a:pPr>
            <a:r>
              <a:rPr lang="en-US" sz="3100" spc="-100" dirty="0">
                <a:solidFill>
                  <a:schemeClr val="tx1"/>
                </a:solidFill>
                <a:latin typeface="Cambria" panose="02040503050406030204" pitchFamily="18" charset="0"/>
                <a:ea typeface="+mj-ea"/>
                <a:cs typeface="+mj-cs"/>
              </a:rPr>
              <a:t>L</a:t>
            </a:r>
            <a:r>
              <a:rPr lang="en-US" sz="3100" spc="-100" dirty="0" smtClean="0">
                <a:solidFill>
                  <a:schemeClr val="tx1"/>
                </a:solidFill>
                <a:latin typeface="Cambria" panose="02040503050406030204" pitchFamily="18" charset="0"/>
                <a:ea typeface="+mj-ea"/>
                <a:cs typeface="+mj-cs"/>
              </a:rPr>
              <a:t>ack a </a:t>
            </a:r>
            <a:r>
              <a:rPr lang="en-US" sz="3100" spc="-100" dirty="0">
                <a:solidFill>
                  <a:schemeClr val="tx1"/>
                </a:solidFill>
                <a:latin typeface="Cambria" panose="02040503050406030204" pitchFamily="18" charset="0"/>
                <a:ea typeface="+mj-ea"/>
                <a:cs typeface="+mj-cs"/>
              </a:rPr>
              <a:t>living wage jobs, safe and affordable housing, clean </a:t>
            </a:r>
            <a:r>
              <a:rPr lang="en-US" sz="3100" spc="-100" dirty="0" smtClean="0">
                <a:solidFill>
                  <a:schemeClr val="tx1"/>
                </a:solidFill>
                <a:latin typeface="Cambria" panose="02040503050406030204" pitchFamily="18" charset="0"/>
                <a:ea typeface="+mj-ea"/>
                <a:cs typeface="+mj-cs"/>
              </a:rPr>
              <a:t>air, </a:t>
            </a:r>
            <a:r>
              <a:rPr lang="en-US" sz="3100" spc="-100" dirty="0">
                <a:solidFill>
                  <a:schemeClr val="tx1"/>
                </a:solidFill>
                <a:latin typeface="Cambria" panose="02040503050406030204" pitchFamily="18" charset="0"/>
                <a:ea typeface="+mj-ea"/>
                <a:cs typeface="+mj-cs"/>
              </a:rPr>
              <a:t>and water</a:t>
            </a:r>
          </a:p>
          <a:p>
            <a:pPr lvl="1">
              <a:spcAft>
                <a:spcPts val="600"/>
              </a:spcAft>
            </a:pPr>
            <a:endParaRPr lang="en-US" sz="3100" spc="-100" dirty="0" smtClean="0">
              <a:solidFill>
                <a:schemeClr val="tx1"/>
              </a:solidFill>
              <a:latin typeface="Cambria" panose="02040503050406030204" pitchFamily="18" charset="0"/>
              <a:ea typeface="+mj-ea"/>
              <a:cs typeface="+mj-cs"/>
            </a:endParaRPr>
          </a:p>
          <a:p>
            <a:pPr lvl="1">
              <a:spcAft>
                <a:spcPts val="600"/>
              </a:spcAft>
            </a:pPr>
            <a:r>
              <a:rPr lang="en-US" sz="3100" spc="-100" dirty="0">
                <a:solidFill>
                  <a:schemeClr val="tx1"/>
                </a:solidFill>
                <a:latin typeface="Cambria" panose="02040503050406030204" pitchFamily="18" charset="0"/>
                <a:ea typeface="+mj-ea"/>
                <a:cs typeface="+mj-cs"/>
              </a:rPr>
              <a:t>F</a:t>
            </a:r>
            <a:r>
              <a:rPr lang="en-US" sz="3100" spc="-100" dirty="0" smtClean="0">
                <a:solidFill>
                  <a:schemeClr val="tx1"/>
                </a:solidFill>
                <a:latin typeface="Cambria" panose="02040503050406030204" pitchFamily="18" charset="0"/>
                <a:ea typeface="+mj-ea"/>
                <a:cs typeface="+mj-cs"/>
              </a:rPr>
              <a:t>ace environmental conditions </a:t>
            </a:r>
            <a:r>
              <a:rPr lang="en-US" sz="3100" spc="-100" dirty="0">
                <a:solidFill>
                  <a:schemeClr val="tx1"/>
                </a:solidFill>
                <a:latin typeface="Cambria" panose="02040503050406030204" pitchFamily="18" charset="0"/>
                <a:ea typeface="+mj-ea"/>
                <a:cs typeface="+mj-cs"/>
              </a:rPr>
              <a:t>that limit their abilities to achieve to their full </a:t>
            </a:r>
            <a:r>
              <a:rPr lang="en-US" sz="3100" spc="-100" dirty="0" smtClean="0">
                <a:solidFill>
                  <a:schemeClr val="tx1"/>
                </a:solidFill>
                <a:latin typeface="Cambria" panose="02040503050406030204" pitchFamily="18" charset="0"/>
                <a:ea typeface="+mj-ea"/>
                <a:cs typeface="+mj-cs"/>
              </a:rPr>
              <a:t>potential</a:t>
            </a:r>
            <a:r>
              <a:rPr lang="en-US" sz="3000" spc="-100" dirty="0">
                <a:solidFill>
                  <a:schemeClr val="tx1"/>
                </a:solidFill>
                <a:latin typeface="Cambria" panose="02040503050406030204" pitchFamily="18" charset="0"/>
                <a:ea typeface="+mj-ea"/>
                <a:cs typeface="+mj-cs"/>
              </a:rPr>
              <a:t>	</a:t>
            </a:r>
          </a:p>
          <a:p>
            <a:pPr marL="0" indent="0">
              <a:buNone/>
            </a:pPr>
            <a:r>
              <a:rPr lang="en-US" dirty="0"/>
              <a:t/>
            </a:r>
            <a:br>
              <a:rPr lang="en-US" dirty="0"/>
            </a:br>
            <a:endParaRPr lang="en-US" dirty="0"/>
          </a:p>
          <a:p>
            <a:endParaRPr lang="en-US" dirty="0"/>
          </a:p>
        </p:txBody>
      </p:sp>
      <p:sp>
        <p:nvSpPr>
          <p:cNvPr id="4" name="Footer Placeholder 3"/>
          <p:cNvSpPr>
            <a:spLocks noGrp="1"/>
          </p:cNvSpPr>
          <p:nvPr>
            <p:ph type="ftr" sz="quarter" idx="11"/>
          </p:nvPr>
        </p:nvSpPr>
        <p:spPr>
          <a:xfrm rot="16200000">
            <a:off x="6785154" y="3247004"/>
            <a:ext cx="3970794" cy="365760"/>
          </a:xfrm>
        </p:spPr>
        <p:txBody>
          <a:bodyPr/>
          <a:lstStyle/>
          <a:p>
            <a:endParaRPr kumimoji="0" lang="en-US" dirty="0"/>
          </a:p>
        </p:txBody>
      </p:sp>
      <p:sp>
        <p:nvSpPr>
          <p:cNvPr id="5" name="Slide Number Placeholder 4"/>
          <p:cNvSpPr>
            <a:spLocks noGrp="1"/>
          </p:cNvSpPr>
          <p:nvPr>
            <p:ph type="sldNum" sz="quarter" idx="12"/>
          </p:nvPr>
        </p:nvSpPr>
        <p:spPr/>
        <p:txBody>
          <a:bodyPr/>
          <a:lstStyle/>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21277176">
            <a:off x="5934237" y="2335680"/>
            <a:ext cx="2838407" cy="2344271"/>
          </a:xfrm>
          <a:prstGeom prst="rect">
            <a:avLst/>
          </a:prstGeom>
        </p:spPr>
      </p:pic>
    </p:spTree>
    <p:extLst>
      <p:ext uri="{BB962C8B-B14F-4D97-AF65-F5344CB8AC3E}">
        <p14:creationId xmlns:p14="http://schemas.microsoft.com/office/powerpoint/2010/main" xmlns="" val="1208261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19200"/>
          </a:xfrm>
        </p:spPr>
        <p:txBody>
          <a:bodyPr/>
          <a:lstStyle/>
          <a:p>
            <a:r>
              <a:rPr lang="en-US" sz="2800" dirty="0" smtClean="0">
                <a:solidFill>
                  <a:schemeClr val="bg1"/>
                </a:solidFill>
                <a:latin typeface="Cambria" panose="02040503050406030204" pitchFamily="18" charset="0"/>
              </a:rPr>
              <a:t>A Culturally and Linguistically Responsive School</a:t>
            </a:r>
            <a:endParaRPr lang="en-US" sz="2800" dirty="0">
              <a:solidFill>
                <a:schemeClr val="bg1"/>
              </a:solidFill>
              <a:latin typeface="Cambria" panose="02040503050406030204" pitchFamily="18" charset="0"/>
            </a:endParaRPr>
          </a:p>
        </p:txBody>
      </p:sp>
      <p:sp>
        <p:nvSpPr>
          <p:cNvPr id="3" name="Content Placeholder 2"/>
          <p:cNvSpPr>
            <a:spLocks noGrp="1"/>
          </p:cNvSpPr>
          <p:nvPr>
            <p:ph idx="1"/>
          </p:nvPr>
        </p:nvSpPr>
        <p:spPr>
          <a:xfrm>
            <a:off x="435429" y="990600"/>
            <a:ext cx="8686800" cy="5562600"/>
          </a:xfrm>
        </p:spPr>
        <p:txBody>
          <a:bodyPr>
            <a:normAutofit/>
          </a:bodyPr>
          <a:lstStyle/>
          <a:p>
            <a:pPr marL="457200" indent="-457200">
              <a:buFont typeface="Arial" panose="020B0604020202020204" pitchFamily="34" charset="0"/>
              <a:buChar char="•"/>
            </a:pPr>
            <a:r>
              <a:rPr lang="en-US" sz="2800" dirty="0">
                <a:latin typeface="Cambria" panose="02040503050406030204" pitchFamily="18" charset="0"/>
              </a:rPr>
              <a:t>I</a:t>
            </a:r>
            <a:r>
              <a:rPr lang="en-US" sz="2800" dirty="0" smtClean="0">
                <a:latin typeface="Cambria" panose="02040503050406030204" pitchFamily="18" charset="0"/>
              </a:rPr>
              <a:t>s one that:</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Admits to its challenges and channels its human and financial resources to solving them.</a:t>
            </a: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a:solidFill>
                  <a:schemeClr val="tx1"/>
                </a:solidFill>
                <a:latin typeface="Cambria" panose="02040503050406030204" pitchFamily="18" charset="0"/>
              </a:rPr>
              <a:t>Adjusts, adapts, and changes to be more adept at meeting individual children’s </a:t>
            </a:r>
            <a:r>
              <a:rPr lang="en-US" sz="2400" dirty="0" smtClean="0">
                <a:solidFill>
                  <a:schemeClr val="tx1"/>
                </a:solidFill>
                <a:latin typeface="Cambria" panose="02040503050406030204" pitchFamily="18" charset="0"/>
              </a:rPr>
              <a:t>needs.</a:t>
            </a:r>
            <a:endParaRPr lang="en-US" sz="2400" dirty="0">
              <a:solidFill>
                <a:schemeClr val="tx1"/>
              </a:solidFill>
              <a:latin typeface="Cambria" panose="02040503050406030204" pitchFamily="18" charset="0"/>
            </a:endParaRP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Is strength-based.</a:t>
            </a: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Partners </a:t>
            </a:r>
            <a:r>
              <a:rPr lang="en-US" sz="2400" dirty="0">
                <a:solidFill>
                  <a:schemeClr val="tx1"/>
                </a:solidFill>
                <a:latin typeface="Cambria" panose="02040503050406030204" pitchFamily="18" charset="0"/>
              </a:rPr>
              <a:t>with </a:t>
            </a:r>
            <a:r>
              <a:rPr lang="en-US" sz="2400" dirty="0" smtClean="0">
                <a:solidFill>
                  <a:schemeClr val="tx1"/>
                </a:solidFill>
                <a:latin typeface="Cambria" panose="02040503050406030204" pitchFamily="18" charset="0"/>
              </a:rPr>
              <a:t>families as equal allies.</a:t>
            </a:r>
            <a:endParaRPr lang="en-US" sz="2400" dirty="0">
              <a:solidFill>
                <a:schemeClr val="tx1"/>
              </a:solidFill>
              <a:latin typeface="Cambria" panose="02040503050406030204" pitchFamily="18" charset="0"/>
            </a:endParaRP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Partners </a:t>
            </a:r>
            <a:r>
              <a:rPr lang="en-US" sz="2400" dirty="0">
                <a:solidFill>
                  <a:schemeClr val="tx1"/>
                </a:solidFill>
                <a:latin typeface="Cambria" panose="02040503050406030204" pitchFamily="18" charset="0"/>
              </a:rPr>
              <a:t>with </a:t>
            </a:r>
            <a:r>
              <a:rPr lang="en-US" sz="2400" dirty="0" smtClean="0">
                <a:solidFill>
                  <a:schemeClr val="tx1"/>
                </a:solidFill>
                <a:latin typeface="Cambria" panose="02040503050406030204" pitchFamily="18" charset="0"/>
              </a:rPr>
              <a:t>the </a:t>
            </a:r>
            <a:r>
              <a:rPr lang="en-US" sz="2400" dirty="0">
                <a:solidFill>
                  <a:schemeClr val="tx1"/>
                </a:solidFill>
                <a:latin typeface="Cambria" panose="02040503050406030204" pitchFamily="18" charset="0"/>
              </a:rPr>
              <a:t>diverse </a:t>
            </a:r>
            <a:r>
              <a:rPr lang="en-US" sz="2400" dirty="0" smtClean="0">
                <a:solidFill>
                  <a:schemeClr val="tx1"/>
                </a:solidFill>
                <a:latin typeface="Cambria" panose="02040503050406030204" pitchFamily="18" charset="0"/>
              </a:rPr>
              <a:t>community.</a:t>
            </a:r>
          </a:p>
          <a:p>
            <a:pPr marL="1085850" lvl="1" indent="-342900">
              <a:buFont typeface="Wingdings" panose="05000000000000000000" pitchFamily="2" charset="2"/>
              <a:buChar char="Ø"/>
            </a:pPr>
            <a:endParaRPr lang="en-US" sz="2400" dirty="0">
              <a:solidFill>
                <a:schemeClr val="tx1"/>
              </a:solidFill>
              <a:latin typeface="Cambria" panose="02040503050406030204" pitchFamily="18" charset="0"/>
            </a:endParaRPr>
          </a:p>
          <a:p>
            <a:pPr marL="1085850" lvl="1" indent="-342900">
              <a:buFont typeface="Wingdings" panose="05000000000000000000" pitchFamily="2" charset="2"/>
              <a:buChar char="Ø"/>
            </a:pPr>
            <a:endParaRPr lang="en-US" sz="2400" dirty="0" smtClean="0">
              <a:solidFill>
                <a:schemeClr val="tx1"/>
              </a:solidFill>
              <a:latin typeface="Cambria" panose="02040503050406030204" pitchFamily="18" charset="0"/>
            </a:endParaRPr>
          </a:p>
          <a:p>
            <a:pPr marL="1085850" lvl="1" indent="-342900">
              <a:buFont typeface="Wingdings" panose="05000000000000000000" pitchFamily="2" charset="2"/>
              <a:buChar char="Ø"/>
            </a:pPr>
            <a:endParaRPr lang="en-US" sz="2400" dirty="0">
              <a:solidFill>
                <a:schemeClr val="tx1"/>
              </a:solidFill>
              <a:latin typeface="Cambria" panose="02040503050406030204" pitchFamily="18" charset="0"/>
            </a:endParaRPr>
          </a:p>
          <a:p>
            <a:pPr lvl="1" indent="0">
              <a:buNone/>
            </a:pPr>
            <a:endParaRPr lang="en-US" sz="2400" dirty="0" smtClean="0">
              <a:solidFill>
                <a:schemeClr val="tx1"/>
              </a:solidFill>
              <a:latin typeface="Cambria" panose="02040503050406030204" pitchFamily="18" charset="0"/>
            </a:endParaRPr>
          </a:p>
          <a:p>
            <a:pPr marL="1085850" lvl="1" indent="-342900">
              <a:buFont typeface="Wingdings" panose="05000000000000000000" pitchFamily="2" charset="2"/>
              <a:buChar char="Ø"/>
            </a:pPr>
            <a:endParaRPr lang="en-US" sz="2400" dirty="0" smtClean="0">
              <a:solidFill>
                <a:schemeClr val="tx1"/>
              </a:solidFill>
              <a:latin typeface="Cambria" panose="02040503050406030204" pitchFamily="18" charset="0"/>
            </a:endParaRPr>
          </a:p>
          <a:p>
            <a:pPr marL="342900" indent="-342900">
              <a:buFont typeface="Wingdings" panose="05000000000000000000" pitchFamily="2" charset="2"/>
              <a:buChar char="Ø"/>
            </a:pPr>
            <a:endParaRPr lang="en-US" dirty="0">
              <a:latin typeface="Cambria" panose="02040503050406030204" pitchFamily="18" charset="0"/>
            </a:endParaRPr>
          </a:p>
        </p:txBody>
      </p:sp>
    </p:spTree>
    <p:extLst>
      <p:ext uri="{BB962C8B-B14F-4D97-AF65-F5344CB8AC3E}">
        <p14:creationId xmlns:p14="http://schemas.microsoft.com/office/powerpoint/2010/main" xmlns="" val="26193509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417638"/>
          </a:xfrm>
        </p:spPr>
        <p:txBody>
          <a:bodyPr/>
          <a:lstStyle/>
          <a:p>
            <a:r>
              <a:rPr lang="en-US" sz="2800" dirty="0">
                <a:solidFill>
                  <a:schemeClr val="bg1"/>
                </a:solidFill>
                <a:latin typeface="Cambria" panose="02040503050406030204" pitchFamily="18" charset="0"/>
              </a:rPr>
              <a:t>A Culturally and Linguistically Responsive School </a:t>
            </a:r>
            <a:r>
              <a:rPr lang="en-US" sz="1200" dirty="0">
                <a:solidFill>
                  <a:schemeClr val="bg1"/>
                </a:solidFill>
                <a:latin typeface="Cambria" panose="02040503050406030204" pitchFamily="18" charset="0"/>
              </a:rPr>
              <a:t>(continued)</a:t>
            </a:r>
            <a:endParaRPr lang="en-US" sz="1200" dirty="0"/>
          </a:p>
        </p:txBody>
      </p:sp>
      <p:sp>
        <p:nvSpPr>
          <p:cNvPr id="3" name="Content Placeholder 2"/>
          <p:cNvSpPr>
            <a:spLocks noGrp="1"/>
          </p:cNvSpPr>
          <p:nvPr>
            <p:ph idx="1"/>
          </p:nvPr>
        </p:nvSpPr>
        <p:spPr>
          <a:xfrm>
            <a:off x="381000" y="990600"/>
            <a:ext cx="8458200" cy="5562600"/>
          </a:xfrm>
        </p:spPr>
        <p:txBody>
          <a:bodyPr>
            <a:normAutofit/>
          </a:bodyPr>
          <a:lstStyle/>
          <a:p>
            <a:pPr marL="457200" indent="-457200">
              <a:buFont typeface="Arial" panose="020B0604020202020204" pitchFamily="34" charset="0"/>
              <a:buChar char="•"/>
            </a:pPr>
            <a:r>
              <a:rPr lang="en-US" sz="2800" dirty="0" smtClean="0">
                <a:solidFill>
                  <a:schemeClr val="tx1"/>
                </a:solidFill>
                <a:latin typeface="Cambria" panose="02040503050406030204" pitchFamily="18" charset="0"/>
              </a:rPr>
              <a:t>Is one that: </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Emphasizes </a:t>
            </a:r>
            <a:r>
              <a:rPr lang="en-US" sz="2400" dirty="0">
                <a:solidFill>
                  <a:schemeClr val="tx1"/>
                </a:solidFill>
                <a:latin typeface="Cambria" panose="02040503050406030204" pitchFamily="18" charset="0"/>
              </a:rPr>
              <a:t>and validates “cultural knowledge” of </a:t>
            </a:r>
            <a:r>
              <a:rPr lang="en-US" sz="2400" dirty="0" smtClean="0">
                <a:solidFill>
                  <a:schemeClr val="tx1"/>
                </a:solidFill>
                <a:latin typeface="Cambria" panose="02040503050406030204" pitchFamily="18" charset="0"/>
              </a:rPr>
              <a:t>students/families.</a:t>
            </a:r>
            <a:endParaRPr lang="en-US" sz="2400" dirty="0">
              <a:solidFill>
                <a:schemeClr val="tx1"/>
              </a:solidFill>
              <a:latin typeface="Cambria" panose="02040503050406030204" pitchFamily="18" charset="0"/>
            </a:endParaRP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Has </a:t>
            </a:r>
            <a:r>
              <a:rPr lang="en-US" sz="2400" dirty="0">
                <a:solidFill>
                  <a:schemeClr val="tx1"/>
                </a:solidFill>
                <a:latin typeface="Cambria" panose="02040503050406030204" pitchFamily="18" charset="0"/>
              </a:rPr>
              <a:t>a culturally relevant and inclusive </a:t>
            </a:r>
            <a:r>
              <a:rPr lang="en-US" sz="2400" dirty="0" smtClean="0">
                <a:solidFill>
                  <a:schemeClr val="tx1"/>
                </a:solidFill>
                <a:latin typeface="Cambria" panose="02040503050406030204" pitchFamily="18" charset="0"/>
              </a:rPr>
              <a:t>curriculum.</a:t>
            </a:r>
            <a:endParaRPr lang="en-US" sz="2400" dirty="0">
              <a:solidFill>
                <a:schemeClr val="tx1"/>
              </a:solidFill>
              <a:latin typeface="Cambria" panose="02040503050406030204" pitchFamily="18" charset="0"/>
            </a:endParaRP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Celebrates </a:t>
            </a:r>
            <a:r>
              <a:rPr lang="en-US" sz="2400" dirty="0">
                <a:solidFill>
                  <a:schemeClr val="tx1"/>
                </a:solidFill>
                <a:latin typeface="Cambria" panose="02040503050406030204" pitchFamily="18" charset="0"/>
              </a:rPr>
              <a:t>the differences in culture, learning styles, relating, expression, language, aptitudes, and mental, emotional, behavioral, and physical </a:t>
            </a:r>
            <a:r>
              <a:rPr lang="en-US" sz="2400" dirty="0" smtClean="0">
                <a:solidFill>
                  <a:schemeClr val="tx1"/>
                </a:solidFill>
                <a:latin typeface="Cambria" panose="02040503050406030204" pitchFamily="18" charset="0"/>
              </a:rPr>
              <a:t>challenges.</a:t>
            </a:r>
          </a:p>
          <a:p>
            <a:pPr marL="1085850" lvl="1" indent="-342900">
              <a:buFont typeface="Arial" panose="020B0604020202020204" pitchFamily="34" charset="0"/>
              <a:buChar char="•"/>
            </a:pPr>
            <a:endParaRPr lang="en-US" sz="2400" dirty="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a:solidFill>
                  <a:schemeClr val="tx1"/>
                </a:solidFill>
                <a:latin typeface="Cambria" panose="02040503050406030204" pitchFamily="18" charset="0"/>
              </a:rPr>
              <a:t>Has “courageous </a:t>
            </a:r>
            <a:r>
              <a:rPr lang="en-US" sz="2400" dirty="0" smtClean="0">
                <a:solidFill>
                  <a:schemeClr val="tx1"/>
                </a:solidFill>
                <a:latin typeface="Cambria" panose="02040503050406030204" pitchFamily="18" charset="0"/>
              </a:rPr>
              <a:t>conversations.”</a:t>
            </a:r>
            <a:endParaRPr lang="en-US" sz="2400" dirty="0">
              <a:solidFill>
                <a:schemeClr val="tx1"/>
              </a:solidFill>
              <a:latin typeface="Cambria" panose="02040503050406030204" pitchFamily="18" charset="0"/>
            </a:endParaRPr>
          </a:p>
          <a:p>
            <a:pPr marL="1085850" lvl="1" indent="-342900">
              <a:buFont typeface="Wingdings" panose="05000000000000000000" pitchFamily="2" charset="2"/>
              <a:buChar char="Ø"/>
            </a:pPr>
            <a:endParaRPr lang="en-US" sz="2400" dirty="0">
              <a:solidFill>
                <a:schemeClr val="tx1"/>
              </a:solidFill>
              <a:latin typeface="Cambria" panose="02040503050406030204" pitchFamily="18" charset="0"/>
            </a:endParaRPr>
          </a:p>
          <a:p>
            <a:endParaRPr lang="en-US" dirty="0"/>
          </a:p>
        </p:txBody>
      </p:sp>
    </p:spTree>
    <p:extLst>
      <p:ext uri="{BB962C8B-B14F-4D97-AF65-F5344CB8AC3E}">
        <p14:creationId xmlns:p14="http://schemas.microsoft.com/office/powerpoint/2010/main" xmlns="" val="15718277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417638"/>
          </a:xfrm>
        </p:spPr>
        <p:txBody>
          <a:bodyPr/>
          <a:lstStyle/>
          <a:p>
            <a:r>
              <a:rPr lang="en-US" sz="2800" dirty="0">
                <a:solidFill>
                  <a:schemeClr val="bg1"/>
                </a:solidFill>
                <a:latin typeface="Cambria" panose="02040503050406030204" pitchFamily="18" charset="0"/>
              </a:rPr>
              <a:t>A Culturally and Linguistically Responsive School </a:t>
            </a:r>
            <a:r>
              <a:rPr lang="en-US" sz="1200" dirty="0">
                <a:solidFill>
                  <a:schemeClr val="bg1"/>
                </a:solidFill>
                <a:latin typeface="Cambria" panose="02040503050406030204" pitchFamily="18" charset="0"/>
              </a:rPr>
              <a:t>(continued)</a:t>
            </a:r>
            <a:endParaRPr lang="en-US" sz="1200" dirty="0"/>
          </a:p>
        </p:txBody>
      </p:sp>
      <p:sp>
        <p:nvSpPr>
          <p:cNvPr id="3" name="Content Placeholder 2"/>
          <p:cNvSpPr>
            <a:spLocks noGrp="1"/>
          </p:cNvSpPr>
          <p:nvPr>
            <p:ph idx="1"/>
          </p:nvPr>
        </p:nvSpPr>
        <p:spPr>
          <a:xfrm>
            <a:off x="228600" y="990600"/>
            <a:ext cx="8229600" cy="4876800"/>
          </a:xfrm>
        </p:spPr>
        <p:txBody>
          <a:bodyPr/>
          <a:lstStyle/>
          <a:p>
            <a:pPr marL="457200" indent="-457200">
              <a:buFont typeface="Arial" panose="020B0604020202020204" pitchFamily="34" charset="0"/>
              <a:buChar char="•"/>
            </a:pPr>
            <a:r>
              <a:rPr lang="en-US" sz="2800" dirty="0" smtClean="0">
                <a:solidFill>
                  <a:schemeClr val="tx1"/>
                </a:solidFill>
                <a:latin typeface="Cambria" panose="02040503050406030204" pitchFamily="18" charset="0"/>
              </a:rPr>
              <a:t>Is one that: </a:t>
            </a: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Focuses </a:t>
            </a:r>
            <a:r>
              <a:rPr lang="en-US" sz="2400" dirty="0">
                <a:solidFill>
                  <a:schemeClr val="tx1"/>
                </a:solidFill>
                <a:latin typeface="Cambria" panose="02040503050406030204" pitchFamily="18" charset="0"/>
              </a:rPr>
              <a:t>on promotion, prevention,  and early </a:t>
            </a:r>
            <a:r>
              <a:rPr lang="en-US" sz="2400" dirty="0" smtClean="0">
                <a:solidFill>
                  <a:schemeClr val="tx1"/>
                </a:solidFill>
                <a:latin typeface="Cambria" panose="02040503050406030204" pitchFamily="18" charset="0"/>
              </a:rPr>
              <a:t>intervention.</a:t>
            </a:r>
          </a:p>
          <a:p>
            <a:pPr marL="1085850" lvl="1" indent="-342900">
              <a:buFont typeface="Arial" panose="020B0604020202020204" pitchFamily="34" charset="0"/>
              <a:buChar char="•"/>
            </a:pPr>
            <a:endParaRPr lang="en-US" sz="2400" dirty="0" smtClean="0">
              <a:solidFill>
                <a:schemeClr val="tx1"/>
              </a:solidFill>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Uses data to improve.</a:t>
            </a:r>
          </a:p>
          <a:p>
            <a:pPr marL="1485900" lvl="2" indent="-342900"/>
            <a:r>
              <a:rPr lang="en-US" sz="2400" dirty="0" smtClean="0">
                <a:solidFill>
                  <a:schemeClr val="tx1"/>
                </a:solidFill>
                <a:latin typeface="Cambria" panose="02040503050406030204" pitchFamily="18" charset="0"/>
              </a:rPr>
              <a:t>Track </a:t>
            </a:r>
            <a:r>
              <a:rPr lang="en-US" sz="2400" dirty="0">
                <a:solidFill>
                  <a:schemeClr val="tx1"/>
                </a:solidFill>
                <a:latin typeface="Cambria" panose="02040503050406030204" pitchFamily="18" charset="0"/>
              </a:rPr>
              <a:t>attendance, </a:t>
            </a:r>
            <a:r>
              <a:rPr lang="en-US" sz="2400" dirty="0" smtClean="0">
                <a:solidFill>
                  <a:schemeClr val="tx1"/>
                </a:solidFill>
                <a:latin typeface="Cambria" panose="02040503050406030204" pitchFamily="18" charset="0"/>
              </a:rPr>
              <a:t>                                                          behavior</a:t>
            </a:r>
            <a:r>
              <a:rPr lang="en-US" sz="2400" dirty="0">
                <a:solidFill>
                  <a:schemeClr val="tx1"/>
                </a:solidFill>
                <a:latin typeface="Cambria" panose="02040503050406030204" pitchFamily="18" charset="0"/>
              </a:rPr>
              <a:t>, and drop in </a:t>
            </a:r>
            <a:r>
              <a:rPr lang="en-US" sz="2400" dirty="0" smtClean="0">
                <a:solidFill>
                  <a:schemeClr val="tx1"/>
                </a:solidFill>
                <a:latin typeface="Cambria" panose="02040503050406030204" pitchFamily="18" charset="0"/>
              </a:rPr>
              <a:t>                                                  course </a:t>
            </a:r>
            <a:r>
              <a:rPr lang="en-US" sz="2400" dirty="0">
                <a:solidFill>
                  <a:schemeClr val="tx1"/>
                </a:solidFill>
                <a:latin typeface="Cambria" panose="02040503050406030204" pitchFamily="18" charset="0"/>
              </a:rPr>
              <a:t>performance</a:t>
            </a:r>
          </a:p>
          <a:p>
            <a:pPr marL="342900" indent="-342900">
              <a:buFont typeface="Arial" panose="020B0604020202020204" pitchFamily="34" charset="0"/>
              <a:buChar char="•"/>
            </a:pPr>
            <a:endParaRPr lang="en-US" dirty="0">
              <a:latin typeface="Cambria" panose="02040503050406030204" pitchFamily="18" charset="0"/>
            </a:endParaRPr>
          </a:p>
          <a:p>
            <a:pPr marL="1085850" lvl="1" indent="-342900">
              <a:buFont typeface="Arial" panose="020B0604020202020204" pitchFamily="34" charset="0"/>
              <a:buChar char="•"/>
            </a:pPr>
            <a:r>
              <a:rPr lang="en-US" sz="2400" dirty="0" smtClean="0">
                <a:solidFill>
                  <a:schemeClr val="tx1"/>
                </a:solidFill>
                <a:latin typeface="Cambria" panose="02040503050406030204" pitchFamily="18" charset="0"/>
              </a:rPr>
              <a:t>Promotes </a:t>
            </a:r>
            <a:r>
              <a:rPr lang="en-US" sz="2400" dirty="0">
                <a:solidFill>
                  <a:schemeClr val="tx1"/>
                </a:solidFill>
                <a:latin typeface="Cambria" panose="02040503050406030204" pitchFamily="18" charset="0"/>
              </a:rPr>
              <a:t>social emotional </a:t>
            </a:r>
            <a:r>
              <a:rPr lang="en-US" sz="2400" dirty="0" smtClean="0">
                <a:solidFill>
                  <a:schemeClr val="tx1"/>
                </a:solidFill>
                <a:latin typeface="Cambria" panose="02040503050406030204" pitchFamily="18" charset="0"/>
              </a:rPr>
              <a:t>                                    learning.</a:t>
            </a:r>
            <a:endParaRPr lang="en-US" sz="2400" dirty="0">
              <a:solidFill>
                <a:schemeClr val="tx1"/>
              </a:solidFill>
              <a:latin typeface="Cambria" panose="02040503050406030204" pitchFamily="18" charset="0"/>
            </a:endParaRPr>
          </a:p>
          <a:p>
            <a:pPr marL="1085850" lvl="1" indent="-342900">
              <a:buFont typeface="Wingdings" panose="05000000000000000000" pitchFamily="2" charset="2"/>
              <a:buChar char="Ø"/>
            </a:pPr>
            <a:endParaRPr lang="en-US" sz="3600" dirty="0" smtClean="0">
              <a:solidFill>
                <a:schemeClr val="tx1"/>
              </a:solidFill>
              <a:latin typeface="Cambria" panose="02040503050406030204" pitchFamily="18" charset="0"/>
            </a:endParaRPr>
          </a:p>
          <a:p>
            <a:pPr marL="1085850" lvl="1" indent="-342900">
              <a:buFont typeface="Wingdings" panose="05000000000000000000" pitchFamily="2" charset="2"/>
              <a:buChar char="Ø"/>
            </a:pPr>
            <a:endParaRPr lang="en-US" sz="2400" dirty="0">
              <a:solidFill>
                <a:schemeClr val="tx1"/>
              </a:solidFill>
              <a:latin typeface="Cambria" panose="02040503050406030204" pitchFamily="18" charset="0"/>
            </a:endParaRP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6985" y="1981200"/>
            <a:ext cx="4301136" cy="3208584"/>
          </a:xfrm>
          <a:prstGeom prst="rect">
            <a:avLst/>
          </a:prstGeom>
        </p:spPr>
      </p:pic>
    </p:spTree>
    <p:extLst>
      <p:ext uri="{BB962C8B-B14F-4D97-AF65-F5344CB8AC3E}">
        <p14:creationId xmlns:p14="http://schemas.microsoft.com/office/powerpoint/2010/main" xmlns="" val="7333658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20000" cy="1143000"/>
          </a:xfrm>
        </p:spPr>
        <p:txBody>
          <a:bodyPr/>
          <a:lstStyle/>
          <a:p>
            <a:pPr algn="ctr"/>
            <a:r>
              <a:rPr lang="en-US" b="1" dirty="0" smtClean="0">
                <a:solidFill>
                  <a:schemeClr val="bg1"/>
                </a:solidFill>
                <a:latin typeface="Cambria" panose="02040503050406030204" pitchFamily="18" charset="0"/>
              </a:rPr>
              <a:t>Advantages to Promoting  Diversity and CLC in Schools</a:t>
            </a:r>
            <a:endParaRPr lang="en-US" b="1" dirty="0">
              <a:solidFill>
                <a:schemeClr val="bg1"/>
              </a:solidFill>
              <a:latin typeface="Cambria" panose="02040503050406030204" pitchFamily="18" charset="0"/>
            </a:endParaRPr>
          </a:p>
        </p:txBody>
      </p:sp>
      <p:sp>
        <p:nvSpPr>
          <p:cNvPr id="3" name="Content Placeholder 2"/>
          <p:cNvSpPr>
            <a:spLocks noGrp="1"/>
          </p:cNvSpPr>
          <p:nvPr>
            <p:ph idx="1"/>
          </p:nvPr>
        </p:nvSpPr>
        <p:spPr>
          <a:xfrm>
            <a:off x="685800" y="1295400"/>
            <a:ext cx="7910945" cy="5334000"/>
          </a:xfrm>
        </p:spPr>
        <p:txBody>
          <a:bodyPr>
            <a:noAutofit/>
          </a:bodyPr>
          <a:lstStyle/>
          <a:p>
            <a:pPr>
              <a:buFont typeface="Wingdings" pitchFamily="2" charset="2"/>
              <a:buChar char="§"/>
            </a:pPr>
            <a:r>
              <a:rPr lang="en-US" sz="2800" dirty="0" smtClean="0">
                <a:latin typeface="Cambria" panose="02040503050406030204" pitchFamily="18" charset="0"/>
              </a:rPr>
              <a:t>Promotes appreciation of differences</a:t>
            </a:r>
          </a:p>
          <a:p>
            <a:pPr>
              <a:buFont typeface="Wingdings" pitchFamily="2" charset="2"/>
              <a:buChar char="§"/>
            </a:pPr>
            <a:endParaRPr lang="en-US" sz="2800" dirty="0">
              <a:latin typeface="Cambria" panose="02040503050406030204" pitchFamily="18" charset="0"/>
            </a:endParaRPr>
          </a:p>
          <a:p>
            <a:pPr>
              <a:buFont typeface="Wingdings" pitchFamily="2" charset="2"/>
              <a:buChar char="§"/>
            </a:pPr>
            <a:r>
              <a:rPr lang="en-US" sz="2800" dirty="0" smtClean="0">
                <a:latin typeface="Cambria" panose="02040503050406030204" pitchFamily="18" charset="0"/>
              </a:rPr>
              <a:t>Freedom </a:t>
            </a:r>
            <a:r>
              <a:rPr lang="en-US" sz="2800" dirty="0">
                <a:latin typeface="Cambria" panose="02040503050406030204" pitchFamily="18" charset="0"/>
              </a:rPr>
              <a:t>from b</a:t>
            </a:r>
            <a:r>
              <a:rPr lang="en-US" sz="2800" dirty="0" smtClean="0">
                <a:latin typeface="Cambria" panose="02040503050406030204" pitchFamily="18" charset="0"/>
              </a:rPr>
              <a:t>ias</a:t>
            </a:r>
          </a:p>
          <a:p>
            <a:pPr>
              <a:buFont typeface="Wingdings" pitchFamily="2" charset="2"/>
              <a:buChar char="§"/>
            </a:pPr>
            <a:endParaRPr lang="en-US" sz="2800" dirty="0">
              <a:latin typeface="Cambria" panose="02040503050406030204" pitchFamily="18" charset="0"/>
            </a:endParaRPr>
          </a:p>
          <a:p>
            <a:pPr>
              <a:buFont typeface="Wingdings" pitchFamily="2" charset="2"/>
              <a:buChar char="§"/>
            </a:pPr>
            <a:r>
              <a:rPr lang="en-US" sz="2800" dirty="0" smtClean="0">
                <a:latin typeface="Cambria" panose="02040503050406030204" pitchFamily="18" charset="0"/>
              </a:rPr>
              <a:t>Promotes education</a:t>
            </a:r>
          </a:p>
          <a:p>
            <a:pPr>
              <a:buFont typeface="Wingdings" pitchFamily="2" charset="2"/>
              <a:buChar char="§"/>
            </a:pPr>
            <a:endParaRPr lang="en-US" sz="2800" dirty="0">
              <a:latin typeface="Cambria" panose="02040503050406030204" pitchFamily="18" charset="0"/>
            </a:endParaRPr>
          </a:p>
          <a:p>
            <a:pPr>
              <a:buFont typeface="Wingdings" pitchFamily="2" charset="2"/>
              <a:buChar char="§"/>
            </a:pPr>
            <a:r>
              <a:rPr lang="en-US" sz="2800" dirty="0" smtClean="0">
                <a:latin typeface="Cambria" panose="02040503050406030204" pitchFamily="18" charset="0"/>
              </a:rPr>
              <a:t>Minimum </a:t>
            </a:r>
            <a:r>
              <a:rPr lang="en-US" sz="2800" dirty="0">
                <a:latin typeface="Cambria" panose="02040503050406030204" pitchFamily="18" charset="0"/>
              </a:rPr>
              <a:t>a</a:t>
            </a:r>
            <a:r>
              <a:rPr lang="en-US" sz="2800" dirty="0" smtClean="0">
                <a:latin typeface="Cambria" panose="02040503050406030204" pitchFamily="18" charset="0"/>
              </a:rPr>
              <a:t>djustment issues</a:t>
            </a:r>
          </a:p>
          <a:p>
            <a:pPr marL="114300" indent="0">
              <a:buNone/>
            </a:pPr>
            <a:r>
              <a:rPr lang="en-US" sz="1600" dirty="0" smtClean="0">
                <a:latin typeface="Cambria" panose="02040503050406030204" pitchFamily="18" charset="0"/>
              </a:rPr>
              <a:t>						(</a:t>
            </a:r>
            <a:r>
              <a:rPr lang="en-US" sz="1600" dirty="0" err="1" smtClean="0">
                <a:latin typeface="Cambria" panose="02040503050406030204" pitchFamily="18" charset="0"/>
              </a:rPr>
              <a:t>Borkar</a:t>
            </a:r>
            <a:r>
              <a:rPr lang="en-US" sz="1600" dirty="0" smtClean="0">
                <a:latin typeface="Cambria" panose="02040503050406030204" pitchFamily="18" charset="0"/>
              </a:rPr>
              <a:t> 2010)</a:t>
            </a:r>
            <a:r>
              <a:rPr lang="en-US" sz="1600" dirty="0">
                <a:latin typeface="Cambria" panose="02040503050406030204" pitchFamily="18" charset="0"/>
              </a:rPr>
              <a:t/>
            </a:r>
            <a:br>
              <a:rPr lang="en-US" sz="1600" dirty="0">
                <a:latin typeface="Cambria" panose="02040503050406030204" pitchFamily="18" charset="0"/>
              </a:rPr>
            </a:br>
            <a:endParaRPr lang="en-US" sz="1600" dirty="0">
              <a:latin typeface="Cambria" panose="02040503050406030204" pitchFamily="18" charset="0"/>
            </a:endParaRPr>
          </a:p>
        </p:txBody>
      </p:sp>
      <p:sp>
        <p:nvSpPr>
          <p:cNvPr id="4" name="Footer Placeholder 3"/>
          <p:cNvSpPr>
            <a:spLocks noGrp="1"/>
          </p:cNvSpPr>
          <p:nvPr>
            <p:ph type="ftr" sz="quarter" idx="11"/>
          </p:nvPr>
        </p:nvSpPr>
        <p:spPr>
          <a:xfrm rot="16200000">
            <a:off x="6679767" y="3141617"/>
            <a:ext cx="4181567" cy="365760"/>
          </a:xfrm>
        </p:spPr>
        <p:txBody>
          <a:bodyPr/>
          <a:lstStyle/>
          <a:p>
            <a:endParaRPr kumimoji="0" lang="en-US" dirty="0"/>
          </a:p>
        </p:txBody>
      </p:sp>
      <p:sp>
        <p:nvSpPr>
          <p:cNvPr id="5" name="Slide Number Placeholder 4"/>
          <p:cNvSpPr>
            <a:spLocks noGrp="1"/>
          </p:cNvSpPr>
          <p:nvPr>
            <p:ph type="sldNum" sz="quarter" idx="12"/>
          </p:nvPr>
        </p:nvSpPr>
        <p:spPr/>
        <p:txBody>
          <a:bodyPr/>
          <a:lstStyle/>
          <a:p>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91200" y="1752600"/>
            <a:ext cx="3042798" cy="3030626"/>
          </a:xfrm>
          <a:prstGeom prst="rect">
            <a:avLst/>
          </a:prstGeom>
        </p:spPr>
      </p:pic>
    </p:spTree>
    <p:extLst>
      <p:ext uri="{BB962C8B-B14F-4D97-AF65-F5344CB8AC3E}">
        <p14:creationId xmlns:p14="http://schemas.microsoft.com/office/powerpoint/2010/main" xmlns="" val="23423506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We Are All Champions</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a:xfrm>
            <a:off x="457200" y="1143000"/>
            <a:ext cx="8229600" cy="5105400"/>
          </a:xfrm>
        </p:spPr>
        <p:txBody>
          <a:bodyPr>
            <a:normAutofit lnSpcReduction="10000"/>
          </a:bodyPr>
          <a:lstStyle/>
          <a:p>
            <a:r>
              <a:rPr lang="en-US" dirty="0">
                <a:latin typeface="Cambria" panose="02040503050406030204" pitchFamily="18" charset="0"/>
              </a:rPr>
              <a:t>Each member of the </a:t>
            </a:r>
            <a:r>
              <a:rPr lang="en-US" dirty="0" smtClean="0">
                <a:latin typeface="Cambria" panose="02040503050406030204" pitchFamily="18" charset="0"/>
              </a:rPr>
              <a:t>MPSD </a:t>
            </a:r>
            <a:r>
              <a:rPr lang="en-US" dirty="0">
                <a:latin typeface="Cambria" panose="02040503050406030204" pitchFamily="18" charset="0"/>
              </a:rPr>
              <a:t>is a champion for children and </a:t>
            </a:r>
            <a:r>
              <a:rPr lang="en-US" dirty="0" smtClean="0">
                <a:latin typeface="Cambria" panose="02040503050406030204" pitchFamily="18" charset="0"/>
              </a:rPr>
              <a:t>youth: </a:t>
            </a:r>
            <a:endParaRPr lang="en-US" dirty="0">
              <a:latin typeface="Cambria" panose="02040503050406030204" pitchFamily="18" charset="0"/>
            </a:endParaRPr>
          </a:p>
          <a:p>
            <a:endParaRPr lang="en-US" dirty="0">
              <a:latin typeface="Cambria" panose="02040503050406030204" pitchFamily="18" charset="0"/>
            </a:endParaRPr>
          </a:p>
          <a:p>
            <a:pPr marL="342900" indent="-342900">
              <a:buFont typeface="Arial" pitchFamily="34" charset="0"/>
              <a:buChar char="•"/>
            </a:pPr>
            <a:r>
              <a:rPr lang="en-US" dirty="0" smtClean="0">
                <a:latin typeface="Cambria" panose="02040503050406030204" pitchFamily="18" charset="0"/>
              </a:rPr>
              <a:t>Providing </a:t>
            </a:r>
            <a:r>
              <a:rPr lang="en-US" dirty="0">
                <a:latin typeface="Cambria" panose="02040503050406030204" pitchFamily="18" charset="0"/>
              </a:rPr>
              <a:t>educational services and programs that meet the diverse needs of all </a:t>
            </a:r>
            <a:r>
              <a:rPr lang="en-US" dirty="0" smtClean="0">
                <a:latin typeface="Cambria" panose="02040503050406030204" pitchFamily="18" charset="0"/>
              </a:rPr>
              <a:t>students.</a:t>
            </a:r>
            <a:endParaRPr lang="en-US" dirty="0">
              <a:latin typeface="Cambria" panose="02040503050406030204" pitchFamily="18" charset="0"/>
            </a:endParaRPr>
          </a:p>
          <a:p>
            <a:pPr marL="342900" indent="-342900">
              <a:buFont typeface="Arial" pitchFamily="34" charset="0"/>
              <a:buChar char="•"/>
            </a:pPr>
            <a:r>
              <a:rPr lang="en-US" dirty="0" smtClean="0">
                <a:latin typeface="Cambria" panose="02040503050406030204" pitchFamily="18" charset="0"/>
              </a:rPr>
              <a:t>Being culturally responsive.</a:t>
            </a:r>
            <a:endParaRPr lang="en-US" dirty="0">
              <a:latin typeface="Cambria" panose="02040503050406030204" pitchFamily="18" charset="0"/>
            </a:endParaRPr>
          </a:p>
          <a:p>
            <a:pPr marL="342900" indent="-342900">
              <a:buFont typeface="Arial" pitchFamily="34" charset="0"/>
              <a:buChar char="•"/>
            </a:pPr>
            <a:r>
              <a:rPr lang="en-US" dirty="0" smtClean="0">
                <a:latin typeface="Cambria" panose="02040503050406030204" pitchFamily="18" charset="0"/>
              </a:rPr>
              <a:t>Ensuring that </a:t>
            </a:r>
            <a:r>
              <a:rPr lang="en-US" dirty="0">
                <a:latin typeface="Cambria" panose="02040503050406030204" pitchFamily="18" charset="0"/>
              </a:rPr>
              <a:t>program, </a:t>
            </a:r>
            <a:r>
              <a:rPr lang="en-US" dirty="0" smtClean="0">
                <a:latin typeface="Cambria" panose="02040503050406030204" pitchFamily="18" charset="0"/>
              </a:rPr>
              <a:t>policies, </a:t>
            </a:r>
            <a:r>
              <a:rPr lang="en-US" dirty="0">
                <a:latin typeface="Cambria" panose="02040503050406030204" pitchFamily="18" charset="0"/>
              </a:rPr>
              <a:t>and services are in place to address the issues of </a:t>
            </a:r>
            <a:r>
              <a:rPr lang="en-US" dirty="0" smtClean="0">
                <a:latin typeface="Cambria" panose="02040503050406030204" pitchFamily="18" charset="0"/>
              </a:rPr>
              <a:t>disparities/disproportionality.</a:t>
            </a:r>
            <a:endParaRPr lang="en-US" dirty="0">
              <a:latin typeface="Cambria" panose="02040503050406030204" pitchFamily="18" charset="0"/>
            </a:endParaRPr>
          </a:p>
          <a:p>
            <a:pPr marL="342900" indent="-342900">
              <a:buFont typeface="Arial" pitchFamily="34" charset="0"/>
              <a:buChar char="•"/>
            </a:pPr>
            <a:r>
              <a:rPr lang="en-US" dirty="0">
                <a:latin typeface="Cambria" panose="02040503050406030204" pitchFamily="18" charset="0"/>
              </a:rPr>
              <a:t>Providing services that are respectful and inclusive of </a:t>
            </a:r>
            <a:r>
              <a:rPr lang="en-US" dirty="0" smtClean="0">
                <a:latin typeface="Cambria" panose="02040503050406030204" pitchFamily="18" charset="0"/>
              </a:rPr>
              <a:t> students, family members, </a:t>
            </a:r>
            <a:r>
              <a:rPr lang="en-US" dirty="0">
                <a:latin typeface="Cambria" panose="02040503050406030204" pitchFamily="18" charset="0"/>
              </a:rPr>
              <a:t>and the </a:t>
            </a:r>
            <a:r>
              <a:rPr lang="en-US" dirty="0" smtClean="0">
                <a:latin typeface="Cambria" panose="02040503050406030204" pitchFamily="18" charset="0"/>
              </a:rPr>
              <a:t>community.</a:t>
            </a:r>
            <a:endParaRPr lang="en-US" dirty="0">
              <a:latin typeface="Cambria" panose="02040503050406030204" pitchFamily="18" charset="0"/>
            </a:endParaRPr>
          </a:p>
          <a:p>
            <a:pPr marL="342900" indent="-342900">
              <a:buFont typeface="Arial" pitchFamily="34" charset="0"/>
              <a:buChar char="•"/>
            </a:pPr>
            <a:r>
              <a:rPr lang="en-US" dirty="0">
                <a:latin typeface="Cambria" panose="02040503050406030204" pitchFamily="18" charset="0"/>
              </a:rPr>
              <a:t>Recognizing that we </a:t>
            </a:r>
            <a:r>
              <a:rPr lang="en-US" dirty="0" smtClean="0">
                <a:latin typeface="Cambria" panose="02040503050406030204" pitchFamily="18" charset="0"/>
              </a:rPr>
              <a:t>have </a:t>
            </a:r>
            <a:r>
              <a:rPr lang="en-US" dirty="0">
                <a:latin typeface="Cambria" panose="02040503050406030204" pitchFamily="18" charset="0"/>
              </a:rPr>
              <a:t>an important role to play in ensuring that all students are provided with an opportunity to maximize their </a:t>
            </a:r>
            <a:r>
              <a:rPr lang="en-US" dirty="0" smtClean="0">
                <a:latin typeface="Cambria" panose="02040503050406030204" pitchFamily="18" charset="0"/>
              </a:rPr>
              <a:t>potential.</a:t>
            </a:r>
            <a:endParaRPr lang="en-US" dirty="0">
              <a:latin typeface="Cambria" panose="02040503050406030204" pitchFamily="18" charset="0"/>
            </a:endParaRPr>
          </a:p>
          <a:p>
            <a:endParaRPr lang="en-US" dirty="0">
              <a:latin typeface="Cambria" panose="02040503050406030204" pitchFamily="18" charset="0"/>
            </a:endParaRPr>
          </a:p>
        </p:txBody>
      </p:sp>
    </p:spTree>
    <p:extLst>
      <p:ext uri="{BB962C8B-B14F-4D97-AF65-F5344CB8AC3E}">
        <p14:creationId xmlns:p14="http://schemas.microsoft.com/office/powerpoint/2010/main" xmlns="" val="2068539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42999" y="152400"/>
            <a:ext cx="6974863" cy="6317343"/>
          </a:xfrm>
          <a:prstGeom prst="rect">
            <a:avLst/>
          </a:prstGeom>
        </p:spPr>
      </p:pic>
    </p:spTree>
    <p:extLst>
      <p:ext uri="{BB962C8B-B14F-4D97-AF65-F5344CB8AC3E}">
        <p14:creationId xmlns:p14="http://schemas.microsoft.com/office/powerpoint/2010/main" xmlns="" val="15857650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629"/>
            <a:ext cx="8229600" cy="1143000"/>
          </a:xfrm>
        </p:spPr>
        <p:txBody>
          <a:bodyPr/>
          <a:lstStyle/>
          <a:p>
            <a:pPr algn="ctr"/>
            <a:r>
              <a:rPr lang="en-US" sz="4000" b="1" dirty="0">
                <a:solidFill>
                  <a:schemeClr val="bg1"/>
                </a:solidFill>
                <a:latin typeface="Cambria" panose="02040503050406030204" pitchFamily="18" charset="0"/>
              </a:rPr>
              <a:t>References</a:t>
            </a:r>
          </a:p>
        </p:txBody>
      </p:sp>
      <p:sp>
        <p:nvSpPr>
          <p:cNvPr id="6147" name="Rectangle 3"/>
          <p:cNvSpPr>
            <a:spLocks noGrp="1" noChangeArrowheads="1"/>
          </p:cNvSpPr>
          <p:nvPr>
            <p:ph type="body" idx="1"/>
          </p:nvPr>
        </p:nvSpPr>
        <p:spPr>
          <a:xfrm>
            <a:off x="457200" y="1346200"/>
            <a:ext cx="8130540" cy="5486400"/>
          </a:xfrm>
        </p:spPr>
        <p:txBody>
          <a:bodyPr>
            <a:normAutofit/>
          </a:bodyPr>
          <a:lstStyle/>
          <a:p>
            <a:pPr marL="457200" indent="-457200">
              <a:lnSpc>
                <a:spcPct val="80000"/>
              </a:lnSpc>
            </a:pPr>
            <a:r>
              <a:rPr lang="en-US" dirty="0" err="1" smtClean="0">
                <a:latin typeface="Cambria" panose="02040503050406030204" pitchFamily="18" charset="0"/>
              </a:rPr>
              <a:t>Borkar</a:t>
            </a:r>
            <a:r>
              <a:rPr lang="en-US" dirty="0" smtClean="0">
                <a:latin typeface="Cambria" panose="02040503050406030204" pitchFamily="18" charset="0"/>
              </a:rPr>
              <a:t>, R., (2010). Retrieved </a:t>
            </a:r>
            <a:r>
              <a:rPr lang="en-US" dirty="0">
                <a:latin typeface="Cambria" panose="02040503050406030204" pitchFamily="18" charset="0"/>
              </a:rPr>
              <a:t>on January 2, 2014 from: http://www.buzzle.com/articles/cultural-diversity-in-schools.html</a:t>
            </a:r>
          </a:p>
          <a:p>
            <a:pPr marL="457200" indent="-457200">
              <a:lnSpc>
                <a:spcPct val="80000"/>
              </a:lnSpc>
            </a:pPr>
            <a:r>
              <a:rPr lang="en-US" dirty="0" smtClean="0">
                <a:latin typeface="Cambria" panose="02040503050406030204" pitchFamily="18" charset="0"/>
              </a:rPr>
              <a:t>Brave </a:t>
            </a:r>
            <a:r>
              <a:rPr lang="en-US" dirty="0">
                <a:latin typeface="Cambria" panose="02040503050406030204" pitchFamily="18" charset="0"/>
              </a:rPr>
              <a:t>Heart, </a:t>
            </a:r>
            <a:r>
              <a:rPr lang="en-US" dirty="0" smtClean="0">
                <a:latin typeface="Cambria" panose="02040503050406030204" pitchFamily="18" charset="0"/>
              </a:rPr>
              <a:t>M.Y.H. </a:t>
            </a:r>
            <a:r>
              <a:rPr lang="en-US" dirty="0">
                <a:latin typeface="Cambria" panose="02040503050406030204" pitchFamily="18" charset="0"/>
              </a:rPr>
              <a:t>(1998). The return to the sacred path: Healing the historical trauma response among the Lakota.</a:t>
            </a:r>
            <a:r>
              <a:rPr lang="en-US" i="1" dirty="0">
                <a:latin typeface="Cambria" panose="02040503050406030204" pitchFamily="18" charset="0"/>
              </a:rPr>
              <a:t> Smith College Studies in Social Work, 68</a:t>
            </a:r>
            <a:r>
              <a:rPr lang="en-US" dirty="0">
                <a:latin typeface="Cambria" panose="02040503050406030204" pitchFamily="18" charset="0"/>
              </a:rPr>
              <a:t>(3), </a:t>
            </a:r>
            <a:r>
              <a:rPr lang="en-US" dirty="0" smtClean="0">
                <a:latin typeface="Cambria" panose="02040503050406030204" pitchFamily="18" charset="0"/>
              </a:rPr>
              <a:t>287-305. </a:t>
            </a:r>
            <a:endParaRPr lang="en-US" dirty="0">
              <a:latin typeface="Cambria" panose="02040503050406030204" pitchFamily="18" charset="0"/>
            </a:endParaRPr>
          </a:p>
          <a:p>
            <a:pPr marL="457200" indent="-457200">
              <a:lnSpc>
                <a:spcPct val="80000"/>
              </a:lnSpc>
            </a:pPr>
            <a:r>
              <a:rPr lang="en-US" dirty="0" smtClean="0">
                <a:latin typeface="Cambria" panose="02040503050406030204" pitchFamily="18" charset="0"/>
              </a:rPr>
              <a:t>Brave Heart, M.Y.H. (1999). </a:t>
            </a:r>
            <a:r>
              <a:rPr lang="en-US" i="1" dirty="0" err="1" smtClean="0">
                <a:latin typeface="Cambria" panose="02040503050406030204" pitchFamily="18" charset="0"/>
              </a:rPr>
              <a:t>Oyate</a:t>
            </a:r>
            <a:r>
              <a:rPr lang="en-US" i="1" dirty="0" smtClean="0">
                <a:latin typeface="Cambria" panose="02040503050406030204" pitchFamily="18" charset="0"/>
              </a:rPr>
              <a:t> </a:t>
            </a:r>
            <a:r>
              <a:rPr lang="en-US" i="1" dirty="0" err="1" smtClean="0">
                <a:latin typeface="Cambria" panose="02040503050406030204" pitchFamily="18" charset="0"/>
              </a:rPr>
              <a:t>Ptayela</a:t>
            </a:r>
            <a:r>
              <a:rPr lang="en-US" dirty="0" smtClean="0">
                <a:latin typeface="Cambria" panose="02040503050406030204" pitchFamily="18" charset="0"/>
              </a:rPr>
              <a:t>: Rebuilding the Lakota Nation through addressing historical trauma among Lakota parents. </a:t>
            </a:r>
            <a:r>
              <a:rPr lang="en-US" i="1" dirty="0" smtClean="0">
                <a:latin typeface="Cambria" panose="02040503050406030204" pitchFamily="18" charset="0"/>
              </a:rPr>
              <a:t>Journal of Human Behavior and the Social Environment, 2</a:t>
            </a:r>
            <a:r>
              <a:rPr lang="en-US" dirty="0" smtClean="0">
                <a:latin typeface="Cambria" panose="02040503050406030204" pitchFamily="18" charset="0"/>
              </a:rPr>
              <a:t>(1/2), 109-126. </a:t>
            </a:r>
          </a:p>
          <a:p>
            <a:pPr marL="457200" indent="-457200">
              <a:lnSpc>
                <a:spcPct val="80000"/>
              </a:lnSpc>
            </a:pPr>
            <a:r>
              <a:rPr lang="en-US" dirty="0" smtClean="0">
                <a:latin typeface="Cambria" panose="02040503050406030204" pitchFamily="18" charset="0"/>
              </a:rPr>
              <a:t>Brave Heart, M.Y.H. (2000). </a:t>
            </a:r>
            <a:r>
              <a:rPr lang="en-US" i="1" dirty="0" err="1" smtClean="0">
                <a:latin typeface="Cambria" panose="02040503050406030204" pitchFamily="18" charset="0"/>
              </a:rPr>
              <a:t>Wakiksuyapi</a:t>
            </a:r>
            <a:r>
              <a:rPr lang="en-US" dirty="0" smtClean="0">
                <a:latin typeface="Cambria" panose="02040503050406030204" pitchFamily="18" charset="0"/>
              </a:rPr>
              <a:t>: Carrying the historical trauma of the Lakota. </a:t>
            </a:r>
            <a:r>
              <a:rPr lang="en-US" i="1" dirty="0" smtClean="0">
                <a:latin typeface="Cambria" panose="02040503050406030204" pitchFamily="18" charset="0"/>
              </a:rPr>
              <a:t>Tulane Studies in Social Welfare, 21-22</a:t>
            </a:r>
            <a:r>
              <a:rPr lang="en-US" u="sng" dirty="0" smtClean="0">
                <a:latin typeface="Cambria" panose="02040503050406030204" pitchFamily="18" charset="0"/>
              </a:rPr>
              <a:t>,</a:t>
            </a:r>
            <a:r>
              <a:rPr lang="en-US" dirty="0" smtClean="0">
                <a:latin typeface="Cambria" panose="02040503050406030204" pitchFamily="18" charset="0"/>
              </a:rPr>
              <a:t> 245-266. </a:t>
            </a:r>
          </a:p>
          <a:p>
            <a:pPr marL="457200" indent="-457200">
              <a:lnSpc>
                <a:spcPct val="80000"/>
              </a:lnSpc>
            </a:pPr>
            <a:r>
              <a:rPr lang="en-US" dirty="0" smtClean="0">
                <a:latin typeface="Cambria" panose="02040503050406030204" pitchFamily="18" charset="0"/>
              </a:rPr>
              <a:t>Diller</a:t>
            </a:r>
            <a:r>
              <a:rPr lang="en-US" dirty="0">
                <a:latin typeface="Cambria" panose="02040503050406030204" pitchFamily="18" charset="0"/>
              </a:rPr>
              <a:t>, J.V. and </a:t>
            </a:r>
            <a:r>
              <a:rPr lang="en-US" dirty="0" err="1">
                <a:latin typeface="Cambria" panose="02040503050406030204" pitchFamily="18" charset="0"/>
              </a:rPr>
              <a:t>Moule</a:t>
            </a:r>
            <a:r>
              <a:rPr lang="en-US" dirty="0">
                <a:latin typeface="Cambria" panose="02040503050406030204" pitchFamily="18" charset="0"/>
              </a:rPr>
              <a:t>, J. (2005). </a:t>
            </a:r>
            <a:r>
              <a:rPr lang="en-US" i="1" dirty="0">
                <a:latin typeface="Cambria" panose="02040503050406030204" pitchFamily="18" charset="0"/>
              </a:rPr>
              <a:t>Cultural competence: A primer for educators. </a:t>
            </a:r>
            <a:r>
              <a:rPr lang="en-US" dirty="0">
                <a:latin typeface="Cambria" panose="02040503050406030204" pitchFamily="18" charset="0"/>
              </a:rPr>
              <a:t>Belmont, CA: Thomas Wadsworth.</a:t>
            </a:r>
          </a:p>
          <a:p>
            <a:pPr marL="457200" indent="-457200">
              <a:lnSpc>
                <a:spcPct val="80000"/>
              </a:lnSpc>
            </a:pPr>
            <a:endParaRPr lang="en-US" dirty="0" smtClean="0">
              <a:latin typeface="Cambria" panose="02040503050406030204" pitchFamily="18" charset="0"/>
            </a:endParaRPr>
          </a:p>
          <a:p>
            <a:pPr marL="457200" indent="-457200">
              <a:lnSpc>
                <a:spcPct val="80000"/>
              </a:lnSpc>
            </a:pPr>
            <a:endParaRPr lang="en-US" sz="2400" dirty="0" smtClean="0">
              <a:latin typeface="Cambria" panose="02040503050406030204" pitchFamily="18" charset="0"/>
            </a:endParaRPr>
          </a:p>
          <a:p>
            <a:pPr marL="457200" indent="-457200">
              <a:lnSpc>
                <a:spcPct val="80000"/>
              </a:lnSpc>
            </a:pPr>
            <a:endParaRPr lang="en-US" sz="2600" dirty="0" smtClean="0">
              <a:latin typeface="+mj-lt"/>
            </a:endParaRPr>
          </a:p>
          <a:p>
            <a:pPr>
              <a:buFontTx/>
              <a:buNone/>
            </a:pPr>
            <a:endParaRPr lang="en-US" sz="2600" dirty="0">
              <a:latin typeface="+mj-lt"/>
            </a:endParaRPr>
          </a:p>
          <a:p>
            <a:endParaRPr lang="en-US" dirty="0"/>
          </a:p>
        </p:txBody>
      </p:sp>
    </p:spTree>
    <p:extLst>
      <p:ext uri="{BB962C8B-B14F-4D97-AF65-F5344CB8AC3E}">
        <p14:creationId xmlns:p14="http://schemas.microsoft.com/office/powerpoint/2010/main" xmlns="" val="10790640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solidFill>
                  <a:schemeClr val="bg1"/>
                </a:solidFill>
                <a:latin typeface="Cambria" panose="02040503050406030204" pitchFamily="18" charset="0"/>
              </a:rPr>
              <a:t>References</a:t>
            </a:r>
            <a:endParaRPr lang="en-US" dirty="0"/>
          </a:p>
        </p:txBody>
      </p:sp>
      <p:sp>
        <p:nvSpPr>
          <p:cNvPr id="3" name="Content Placeholder 2"/>
          <p:cNvSpPr>
            <a:spLocks noGrp="1"/>
          </p:cNvSpPr>
          <p:nvPr>
            <p:ph idx="1"/>
          </p:nvPr>
        </p:nvSpPr>
        <p:spPr/>
        <p:txBody>
          <a:bodyPr/>
          <a:lstStyle/>
          <a:p>
            <a:pPr marL="457200" indent="-457200">
              <a:lnSpc>
                <a:spcPct val="80000"/>
              </a:lnSpc>
            </a:pPr>
            <a:r>
              <a:rPr lang="en-US" dirty="0">
                <a:latin typeface="Cambria" panose="02040503050406030204" pitchFamily="18" charset="0"/>
              </a:rPr>
              <a:t>Goode, T. (2001, revised 2006). Key definitions. Washington D.C.: National Center for Cultural Competence, Georgetown University Center for Child and Human Development.</a:t>
            </a:r>
          </a:p>
          <a:p>
            <a:pPr marL="457200" lvl="2" indent="-457200">
              <a:lnSpc>
                <a:spcPct val="80000"/>
              </a:lnSpc>
              <a:buClrTx/>
              <a:buNone/>
            </a:pPr>
            <a:r>
              <a:rPr lang="en-US" sz="2400" dirty="0">
                <a:latin typeface="Cambria" panose="02040503050406030204" pitchFamily="18" charset="0"/>
              </a:rPr>
              <a:t>Gorski, P. (2008). Educational Leadership. Poverty and Learning, </a:t>
            </a:r>
            <a:r>
              <a:rPr lang="en-US" sz="2400" i="1" dirty="0">
                <a:latin typeface="Cambria" panose="02040503050406030204" pitchFamily="18" charset="0"/>
              </a:rPr>
              <a:t>The Myth of the Culture of Poverty. </a:t>
            </a:r>
            <a:r>
              <a:rPr lang="en-US" sz="2400" dirty="0">
                <a:latin typeface="Cambria" panose="02040503050406030204" pitchFamily="18" charset="0"/>
              </a:rPr>
              <a:t>April 2008 , Volume 65, Number 7, pp. 32-36.  Retrieved on November 4, 2013 from: </a:t>
            </a:r>
            <a:r>
              <a:rPr lang="en-US" sz="2000" dirty="0">
                <a:latin typeface="Cambria" panose="02040503050406030204" pitchFamily="18" charset="0"/>
                <a:hlinkClick r:id="rId2"/>
              </a:rPr>
              <a:t>http://www.ascd.org/publications/educational-leadership/apr08/vol65/num07/The-Myth-of-the-Culture-of-Poverty.aspx</a:t>
            </a:r>
            <a:r>
              <a:rPr lang="en-US" sz="2000" dirty="0">
                <a:latin typeface="Cambria" panose="02040503050406030204" pitchFamily="18" charset="0"/>
              </a:rPr>
              <a:t> </a:t>
            </a:r>
          </a:p>
          <a:p>
            <a:endParaRPr lang="en-US" dirty="0"/>
          </a:p>
        </p:txBody>
      </p:sp>
      <p:sp>
        <p:nvSpPr>
          <p:cNvPr id="4" name="Footer Placeholder 3"/>
          <p:cNvSpPr>
            <a:spLocks noGrp="1"/>
          </p:cNvSpPr>
          <p:nvPr>
            <p:ph type="ftr" sz="quarter" idx="11"/>
          </p:nvPr>
        </p:nvSpPr>
        <p:spPr/>
        <p:txBody>
          <a:bodyPr/>
          <a:lstStyle/>
          <a:p>
            <a:endParaRPr lang="en-US">
              <a:solidFill>
                <a:prstClr val="black"/>
              </a:solidFill>
            </a:endParaRPr>
          </a:p>
        </p:txBody>
      </p:sp>
    </p:spTree>
    <p:extLst>
      <p:ext uri="{BB962C8B-B14F-4D97-AF65-F5344CB8AC3E}">
        <p14:creationId xmlns:p14="http://schemas.microsoft.com/office/powerpoint/2010/main" xmlns="" val="20212496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latin typeface="Cambria" panose="02040503050406030204" pitchFamily="18" charset="0"/>
              </a:rPr>
              <a:t>Contact Information</a:t>
            </a:r>
            <a:endParaRPr lang="en-US" dirty="0">
              <a:solidFill>
                <a:schemeClr val="bg1"/>
              </a:solidFill>
              <a:latin typeface="Cambria" panose="02040503050406030204" pitchFamily="18" charset="0"/>
            </a:endParaRPr>
          </a:p>
        </p:txBody>
      </p:sp>
      <p:sp>
        <p:nvSpPr>
          <p:cNvPr id="3" name="Content Placeholder 2"/>
          <p:cNvSpPr>
            <a:spLocks noGrp="1"/>
          </p:cNvSpPr>
          <p:nvPr>
            <p:ph idx="1"/>
          </p:nvPr>
        </p:nvSpPr>
        <p:spPr/>
        <p:txBody>
          <a:bodyPr/>
          <a:lstStyle/>
          <a:p>
            <a:pPr algn="ctr"/>
            <a:endParaRPr lang="en-US" dirty="0" smtClean="0">
              <a:latin typeface="Cambria" panose="02040503050406030204" pitchFamily="18" charset="0"/>
            </a:endParaRPr>
          </a:p>
          <a:p>
            <a:pPr algn="ctr"/>
            <a:r>
              <a:rPr lang="en-US" dirty="0" smtClean="0">
                <a:latin typeface="Cambria" panose="02040503050406030204" pitchFamily="18" charset="0"/>
              </a:rPr>
              <a:t>Ken Martinez, Psy.D.</a:t>
            </a:r>
          </a:p>
          <a:p>
            <a:pPr algn="ctr"/>
            <a:r>
              <a:rPr lang="en-US" dirty="0" smtClean="0">
                <a:latin typeface="Cambria" panose="02040503050406030204" pitchFamily="18" charset="0"/>
              </a:rPr>
              <a:t>American Institutes for Research</a:t>
            </a:r>
          </a:p>
          <a:p>
            <a:pPr algn="ctr"/>
            <a:r>
              <a:rPr lang="en-US" dirty="0" smtClean="0">
                <a:latin typeface="Cambria" panose="02040503050406030204" pitchFamily="18" charset="0"/>
                <a:hlinkClick r:id="rId2"/>
              </a:rPr>
              <a:t>kmartinez@air.org</a:t>
            </a:r>
            <a:endParaRPr lang="en-US" dirty="0" smtClean="0">
              <a:latin typeface="Cambria" panose="02040503050406030204" pitchFamily="18" charset="0"/>
            </a:endParaRPr>
          </a:p>
          <a:p>
            <a:pPr algn="ctr"/>
            <a:endParaRPr lang="en-US" dirty="0" smtClean="0">
              <a:latin typeface="Cambria" panose="02040503050406030204" pitchFamily="18" charset="0"/>
            </a:endParaRPr>
          </a:p>
          <a:p>
            <a:pPr algn="ctr"/>
            <a:endParaRPr lang="en-US" dirty="0">
              <a:latin typeface="Cambria" panose="02040503050406030204" pitchFamily="18" charset="0"/>
            </a:endParaRPr>
          </a:p>
          <a:p>
            <a:pPr algn="ctr"/>
            <a:r>
              <a:rPr lang="en-US" dirty="0" smtClean="0">
                <a:latin typeface="Cambria" panose="02040503050406030204" pitchFamily="18" charset="0"/>
              </a:rPr>
              <a:t>Karen Francis, Ph.D.</a:t>
            </a:r>
          </a:p>
          <a:p>
            <a:pPr algn="ctr"/>
            <a:r>
              <a:rPr lang="en-US" dirty="0" smtClean="0">
                <a:latin typeface="Cambria" panose="02040503050406030204" pitchFamily="18" charset="0"/>
              </a:rPr>
              <a:t>State Training and Technical Assistance Center</a:t>
            </a:r>
          </a:p>
          <a:p>
            <a:pPr algn="ctr"/>
            <a:r>
              <a:rPr lang="en-US" dirty="0" smtClean="0">
                <a:latin typeface="Cambria" panose="02040503050406030204" pitchFamily="18" charset="0"/>
              </a:rPr>
              <a:t>American Institutes for Research</a:t>
            </a:r>
          </a:p>
          <a:p>
            <a:pPr algn="ctr"/>
            <a:r>
              <a:rPr lang="en-US" dirty="0" smtClean="0">
                <a:latin typeface="Cambria" panose="02040503050406030204" pitchFamily="18" charset="0"/>
                <a:hlinkClick r:id="rId3"/>
              </a:rPr>
              <a:t>kfrancis@air.org</a:t>
            </a:r>
            <a:r>
              <a:rPr lang="en-US" dirty="0" smtClean="0">
                <a:latin typeface="Cambria" panose="02040503050406030204" pitchFamily="18" charset="0"/>
              </a:rPr>
              <a:t> </a:t>
            </a:r>
            <a:endParaRPr lang="en-US" dirty="0">
              <a:latin typeface="Cambria" panose="02040503050406030204" pitchFamily="18" charset="0"/>
            </a:endParaRPr>
          </a:p>
        </p:txBody>
      </p:sp>
    </p:spTree>
    <p:extLst>
      <p:ext uri="{BB962C8B-B14F-4D97-AF65-F5344CB8AC3E}">
        <p14:creationId xmlns:p14="http://schemas.microsoft.com/office/powerpoint/2010/main" xmlns="" val="68349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 Column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6734</TotalTime>
  <Words>1782</Words>
  <Application>Microsoft Office PowerPoint</Application>
  <PresentationFormat>On-screen Show (4:3)</PresentationFormat>
  <Paragraphs>266</Paragraphs>
  <Slides>30</Slides>
  <Notes>14</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Cover Slide</vt:lpstr>
      <vt:lpstr>2 Column Slide</vt:lpstr>
      <vt:lpstr>Slide 1</vt:lpstr>
      <vt:lpstr>Slide 2</vt:lpstr>
      <vt:lpstr>Meridian Public School District</vt:lpstr>
      <vt:lpstr>Meridian Public School District Beliefs</vt:lpstr>
      <vt:lpstr>Meridian Public School District History</vt:lpstr>
      <vt:lpstr>Living Under a Consent Order</vt:lpstr>
      <vt:lpstr>Major Provisions of the 2013 Consent Order</vt:lpstr>
      <vt:lpstr>Major Provisions of the Consent Order (continued)</vt:lpstr>
      <vt:lpstr>What You Have Done So Far</vt:lpstr>
      <vt:lpstr>What You Have Done So Far (continued)</vt:lpstr>
      <vt:lpstr>What You Have Done So Far (continued)</vt:lpstr>
      <vt:lpstr>There is More Good News…</vt:lpstr>
      <vt:lpstr>What Do Parent’s Think Now?</vt:lpstr>
      <vt:lpstr>The Importance of Cultural and Linguistic Competence</vt:lpstr>
      <vt:lpstr>What is Culture?</vt:lpstr>
      <vt:lpstr> Historical Trauma</vt:lpstr>
      <vt:lpstr>Historical Trauma and Unresolved Grief</vt:lpstr>
      <vt:lpstr>Cultural Competence</vt:lpstr>
      <vt:lpstr>Slide 19</vt:lpstr>
      <vt:lpstr>The Myths of the “culture of poverty”</vt:lpstr>
      <vt:lpstr>The Myth of the “culture of poverty”  </vt:lpstr>
      <vt:lpstr>A Culturally and Linguistically Responsive School</vt:lpstr>
      <vt:lpstr>A Culturally and Linguistically Responsive School (continued)</vt:lpstr>
      <vt:lpstr>A Culturally and Linguistically Responsive School (continued)</vt:lpstr>
      <vt:lpstr>Advantages to Promoting  Diversity and CLC in Schools</vt:lpstr>
      <vt:lpstr>We Are All Champions</vt:lpstr>
      <vt:lpstr>Slide 27</vt:lpstr>
      <vt:lpstr>References</vt:lpstr>
      <vt:lpstr>References</vt:lpstr>
      <vt:lpstr>Contact Information</vt:lpstr>
    </vt:vector>
  </TitlesOfParts>
  <Company>American Institutes for Research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Woods, Alexandra</dc:creator>
  <cp:lastModifiedBy>kstory</cp:lastModifiedBy>
  <cp:revision>126</cp:revision>
  <dcterms:created xsi:type="dcterms:W3CDTF">2013-11-04T19:12:32Z</dcterms:created>
  <dcterms:modified xsi:type="dcterms:W3CDTF">2017-01-19T20:29:56Z</dcterms:modified>
</cp:coreProperties>
</file>