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60" r:id="rId3"/>
  </p:sldMasterIdLst>
  <p:notesMasterIdLst>
    <p:notesMasterId r:id="rId49"/>
  </p:notesMasterIdLst>
  <p:handoutMasterIdLst>
    <p:handoutMasterId r:id="rId50"/>
  </p:handoutMasterIdLst>
  <p:sldIdLst>
    <p:sldId id="258" r:id="rId4"/>
    <p:sldId id="259" r:id="rId5"/>
    <p:sldId id="260" r:id="rId6"/>
    <p:sldId id="261" r:id="rId7"/>
    <p:sldId id="262" r:id="rId8"/>
    <p:sldId id="263" r:id="rId9"/>
    <p:sldId id="264" r:id="rId10"/>
    <p:sldId id="265" r:id="rId11"/>
    <p:sldId id="266" r:id="rId12"/>
    <p:sldId id="267" r:id="rId13"/>
    <p:sldId id="313"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9" r:id="rId31"/>
    <p:sldId id="290" r:id="rId32"/>
    <p:sldId id="292" r:id="rId33"/>
    <p:sldId id="293" r:id="rId34"/>
    <p:sldId id="294" r:id="rId35"/>
    <p:sldId id="295" r:id="rId36"/>
    <p:sldId id="296" r:id="rId37"/>
    <p:sldId id="297" r:id="rId38"/>
    <p:sldId id="298" r:id="rId39"/>
    <p:sldId id="301" r:id="rId40"/>
    <p:sldId id="303" r:id="rId41"/>
    <p:sldId id="305" r:id="rId42"/>
    <p:sldId id="306" r:id="rId43"/>
    <p:sldId id="307" r:id="rId44"/>
    <p:sldId id="308" r:id="rId45"/>
    <p:sldId id="309" r:id="rId46"/>
    <p:sldId id="310" r:id="rId47"/>
    <p:sldId id="31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A50021"/>
    <a:srgbClr val="990033"/>
    <a:srgbClr val="9E222E"/>
    <a:srgbClr val="8040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963" autoAdjust="0"/>
  </p:normalViewPr>
  <p:slideViewPr>
    <p:cSldViewPr>
      <p:cViewPr>
        <p:scale>
          <a:sx n="100" d="100"/>
          <a:sy n="100" d="100"/>
        </p:scale>
        <p:origin x="-1144" y="-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31AB1DC-392A-43C0-B065-F72C21355966}" type="datetimeFigureOut">
              <a:rPr lang="en-US" smtClean="0"/>
              <a:pPr/>
              <a:t>7/19/17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AA2D62-A972-4267-A073-2C77D1B73592}" type="slidenum">
              <a:rPr lang="en-US" smtClean="0"/>
              <a:pPr/>
              <a:t>‹#›</a:t>
            </a:fld>
            <a:endParaRPr lang="en-US" dirty="0"/>
          </a:p>
        </p:txBody>
      </p:sp>
    </p:spTree>
    <p:extLst>
      <p:ext uri="{BB962C8B-B14F-4D97-AF65-F5344CB8AC3E}">
        <p14:creationId xmlns:p14="http://schemas.microsoft.com/office/powerpoint/2010/main" val="16309505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E55A3D-3C11-4CD6-90A5-E192E6D69DB6}" type="datetimeFigureOut">
              <a:rPr lang="en-US" smtClean="0"/>
              <a:pPr/>
              <a:t>7/19/17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246543-31F6-4BF9-8306-25493CED6FA8}" type="slidenum">
              <a:rPr lang="en-US" smtClean="0"/>
              <a:pPr/>
              <a:t>‹#›</a:t>
            </a:fld>
            <a:endParaRPr lang="en-US" dirty="0"/>
          </a:p>
        </p:txBody>
      </p:sp>
    </p:spTree>
    <p:extLst>
      <p:ext uri="{BB962C8B-B14F-4D97-AF65-F5344CB8AC3E}">
        <p14:creationId xmlns:p14="http://schemas.microsoft.com/office/powerpoint/2010/main" val="1277391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246543-31F6-4BF9-8306-25493CED6FA8}"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218632C0-5B05-46C5-AAC7-2A95C4C2319B}" type="slidenum">
              <a:rPr lang="en-US" smtClean="0"/>
              <a:pPr>
                <a:defRPr/>
              </a:pPr>
              <a:t>9</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CD7B514A-335B-47A5-8E2F-AB47B3247A09}" type="slidenum">
              <a:rPr lang="en-US" smtClean="0"/>
              <a:pPr>
                <a:defRPr/>
              </a:pPr>
              <a:t>10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ECE78AE7-37F1-43EC-9AC7-0A5D60F697DB}" type="slidenum">
              <a:rPr lang="en-US" smtClean="0"/>
              <a:pPr>
                <a:defRPr/>
              </a:pPr>
              <a:t>13</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4B37378E-D8D4-4BA9-A33E-3B07A57EB0F5}" type="slidenum">
              <a:rPr lang="en-US" smtClean="0"/>
              <a:pPr>
                <a:defRPr/>
              </a:pPr>
              <a:t>16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029F7666-78B0-4E89-963F-3A07F51D199F}" type="slidenum">
              <a:rPr lang="en-US" smtClean="0"/>
              <a:pPr>
                <a:defRPr/>
              </a:pPr>
              <a:t>17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FC2181F8-36CB-4598-B2C7-F8B40673C1CA}" type="slidenum">
              <a:rPr lang="en-US" smtClean="0"/>
              <a:pPr>
                <a:defRPr/>
              </a:pPr>
              <a:t>18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9E39C177-610D-4968-B8EA-461671840128}" type="slidenum">
              <a:rPr lang="en-US" smtClean="0"/>
              <a:pPr>
                <a:defRPr/>
              </a:pPr>
              <a:t>22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D7A9E444-E88F-4750-A4AD-4A0A7732059B}" type="slidenum">
              <a:rPr lang="en-US" smtClean="0"/>
              <a:pPr>
                <a:defRPr/>
              </a:pPr>
              <a:t>24</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E03C3F5D-9EFC-45DB-AA1E-26681C9C3211}" type="slidenum">
              <a:rPr lang="en-US" smtClean="0"/>
              <a:pPr>
                <a:defRPr/>
              </a:pPr>
              <a:t>27</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CA524B09-2449-4080-9A3C-8506674814A3}" type="slidenum">
              <a:rPr lang="en-US" smtClean="0"/>
              <a:pPr>
                <a:defRPr/>
              </a:pPr>
              <a:t>29</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F032F1DC-4680-4342-9C9D-CD534ABC151E}" type="slidenum">
              <a:rPr lang="en-US" smtClean="0"/>
              <a:pPr>
                <a:defRPr/>
              </a:pPr>
              <a:t>30</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5A246543-31F6-4BF9-8306-25493CED6FA8}" type="slidenum">
              <a:rPr lang="en-US" smtClean="0"/>
              <a:pPr/>
              <a:t>31</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76ACDC14-A5D8-4EAC-B154-7B1CBF5DA3EA}" type="slidenum">
              <a:rPr lang="en-US" smtClean="0"/>
              <a:pPr>
                <a:defRPr/>
              </a:pPr>
              <a:t>32</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E3ACCC31-891B-4FAE-A8DC-F006FA317019}" type="slidenum">
              <a:rPr lang="en-US" smtClean="0"/>
              <a:pPr>
                <a:defRPr/>
              </a:pPr>
              <a:t>35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246543-31F6-4BF9-8306-25493CED6FA8}" type="slidenum">
              <a:rPr lang="en-US" smtClean="0"/>
              <a:pPr/>
              <a:t>37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u="none" dirty="0"/>
          </a:p>
        </p:txBody>
      </p:sp>
      <p:sp>
        <p:nvSpPr>
          <p:cNvPr id="4" name="Slide Number Placeholder 3"/>
          <p:cNvSpPr>
            <a:spLocks noGrp="1"/>
          </p:cNvSpPr>
          <p:nvPr>
            <p:ph type="sldNum" sz="quarter" idx="10"/>
          </p:nvPr>
        </p:nvSpPr>
        <p:spPr/>
        <p:txBody>
          <a:bodyPr/>
          <a:lstStyle/>
          <a:p>
            <a:fld id="{5A246543-31F6-4BF9-8306-25493CED6FA8}" type="slidenum">
              <a:rPr lang="en-US" smtClean="0"/>
              <a:pPr/>
              <a:t>41</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a:lstStyle/>
          <a:p>
            <a:endParaRPr lang="en-US" dirty="0" smtClean="0">
              <a:ea typeface="ＭＳ Ｐゴシック"/>
            </a:endParaRPr>
          </a:p>
        </p:txBody>
      </p:sp>
      <p:sp>
        <p:nvSpPr>
          <p:cNvPr id="4" name="Slide Number Placeholder 3"/>
          <p:cNvSpPr>
            <a:spLocks noGrp="1"/>
          </p:cNvSpPr>
          <p:nvPr>
            <p:ph type="sldNum" sz="quarter" idx="5"/>
          </p:nvPr>
        </p:nvSpPr>
        <p:spPr/>
        <p:txBody>
          <a:bodyPr/>
          <a:lstStyle/>
          <a:p>
            <a:pPr>
              <a:defRPr/>
            </a:pPr>
            <a:fld id="{5CB152A8-02F4-4E8F-9417-7C9847A8339D}" type="slidenum">
              <a:rPr lang="en-US" smtClean="0"/>
              <a:pPr>
                <a:defRPr/>
              </a:pPr>
              <a:t>44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dirty="0"/>
          </a:p>
        </p:txBody>
      </p:sp>
      <p:pic>
        <p:nvPicPr>
          <p:cNvPr id="11"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2700"/>
            <a:ext cx="3352800" cy="148617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06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dirty="0"/>
          </a:p>
        </p:txBody>
      </p:sp>
      <p:pic>
        <p:nvPicPr>
          <p:cNvPr id="7"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2700"/>
            <a:ext cx="3352800" cy="148617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962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2835870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4211458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554461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3412885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1635046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370775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1863744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1226337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58B51-0640-4580-93E5-B8D8A53C9997}"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1576573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745018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2548260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3674358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950992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707844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1310321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1442630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1454641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12366959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1542292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7AB322-3DAD-4282-A420-EA49EBB7E5F3}"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1959754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2894025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30030070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1460700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7720725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1535838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9231013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13646544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5532214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3824164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31553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2CD10B-15BD-4FBA-A748-F0952EB4E560}" type="datetimeFigureOut">
              <a:rPr lang="en-US" smtClean="0"/>
              <a:pPr/>
              <a:t>7/19/17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34055026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2058" y="274638"/>
            <a:ext cx="5264742"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758B51-0640-4580-93E5-B8D8A53C9997}" type="datetimeFigureOut">
              <a:rPr lang="en-US" smtClean="0"/>
              <a:pPr/>
              <a:t>7/19/17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003E1-F956-4F62-9BC6-D960B4912AC0}" type="slidenum">
              <a:rPr lang="en-US" smtClean="0"/>
              <a:pPr/>
              <a:t>‹#›</a:t>
            </a:fld>
            <a:endParaRPr lang="en-US" dirty="0"/>
          </a:p>
        </p:txBody>
      </p:sp>
    </p:spTree>
    <p:extLst>
      <p:ext uri="{BB962C8B-B14F-4D97-AF65-F5344CB8AC3E}">
        <p14:creationId xmlns:p14="http://schemas.microsoft.com/office/powerpoint/2010/main" val="1237186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7AB322-3DAD-4282-A420-EA49EBB7E5F3}" type="datetimeFigureOut">
              <a:rPr lang="en-US" smtClean="0"/>
              <a:pPr/>
              <a:t>7/19/17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5FF20E-A37E-4EFD-968C-664E2A728AF5}" type="slidenum">
              <a:rPr lang="en-US" smtClean="0"/>
              <a:pPr/>
              <a:t>‹#›</a:t>
            </a:fld>
            <a:endParaRPr lang="en-US" dirty="0"/>
          </a:p>
        </p:txBody>
      </p:sp>
    </p:spTree>
    <p:extLst>
      <p:ext uri="{BB962C8B-B14F-4D97-AF65-F5344CB8AC3E}">
        <p14:creationId xmlns:p14="http://schemas.microsoft.com/office/powerpoint/2010/main" val="32817078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2CD10B-15BD-4FBA-A748-F0952EB4E560}" type="datetimeFigureOut">
              <a:rPr lang="en-US" smtClean="0"/>
              <a:pPr/>
              <a:t>7/19/17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631343-3823-4FC3-B24E-1057FF791738}" type="slidenum">
              <a:rPr lang="en-US" smtClean="0"/>
              <a:pPr/>
              <a:t>‹#›</a:t>
            </a:fld>
            <a:endParaRPr lang="en-US" dirty="0"/>
          </a:p>
        </p:txBody>
      </p:sp>
    </p:spTree>
    <p:extLst>
      <p:ext uri="{BB962C8B-B14F-4D97-AF65-F5344CB8AC3E}">
        <p14:creationId xmlns:p14="http://schemas.microsoft.com/office/powerpoint/2010/main" val="6348528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de.k12.ms.us/accreditation" TargetMode="Externa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5800" y="1066800"/>
            <a:ext cx="7772400" cy="1524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chemeClr val="tx2"/>
                </a:solidFill>
                <a:latin typeface="Georgia" pitchFamily="18" charset="0"/>
              </a:rPr>
              <a:t>Mississippi Department of Education</a:t>
            </a:r>
            <a:br>
              <a:rPr lang="en-US" sz="2800" b="1" dirty="0" smtClean="0">
                <a:solidFill>
                  <a:schemeClr val="tx2"/>
                </a:solidFill>
                <a:latin typeface="Georgia" pitchFamily="18" charset="0"/>
              </a:rPr>
            </a:br>
            <a:r>
              <a:rPr lang="en-US" sz="2800" b="1" i="1" dirty="0" smtClean="0">
                <a:latin typeface="Georgia" pitchFamily="18" charset="0"/>
              </a:rPr>
              <a:t> </a:t>
            </a:r>
          </a:p>
        </p:txBody>
      </p:sp>
      <p:pic>
        <p:nvPicPr>
          <p:cNvPr id="3"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2057400"/>
            <a:ext cx="3581400" cy="15875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 name="Rectangle 3"/>
          <p:cNvSpPr/>
          <p:nvPr/>
        </p:nvSpPr>
        <p:spPr>
          <a:xfrm>
            <a:off x="1371600" y="5410200"/>
            <a:ext cx="6477000" cy="461665"/>
          </a:xfrm>
          <a:prstGeom prst="rect">
            <a:avLst/>
          </a:prstGeom>
        </p:spPr>
        <p:txBody>
          <a:bodyPr wrap="square">
            <a:spAutoFit/>
          </a:bodyPr>
          <a:lstStyle/>
          <a:p>
            <a:pPr algn="ctr"/>
            <a:r>
              <a:rPr lang="en-US" sz="2400" b="1" dirty="0" smtClean="0">
                <a:solidFill>
                  <a:srgbClr val="CC0066"/>
                </a:solidFill>
                <a:latin typeface="Georgia" pitchFamily="18" charset="0"/>
              </a:rPr>
              <a:t>August 28, 2013</a:t>
            </a:r>
            <a:endParaRPr lang="en-US" sz="2400" b="1" dirty="0">
              <a:solidFill>
                <a:srgbClr val="CC0066"/>
              </a:solidFill>
              <a:latin typeface="Georgia" pitchFamily="18" charset="0"/>
            </a:endParaRPr>
          </a:p>
        </p:txBody>
      </p:sp>
      <p:sp>
        <p:nvSpPr>
          <p:cNvPr id="5" name="TextBox 4"/>
          <p:cNvSpPr txBox="1"/>
          <p:nvPr/>
        </p:nvSpPr>
        <p:spPr>
          <a:xfrm>
            <a:off x="1447800" y="3962400"/>
            <a:ext cx="6248400" cy="1231106"/>
          </a:xfrm>
          <a:prstGeom prst="rect">
            <a:avLst/>
          </a:prstGeom>
          <a:noFill/>
        </p:spPr>
        <p:txBody>
          <a:bodyPr wrap="square" rtlCol="0">
            <a:spAutoFit/>
          </a:bodyPr>
          <a:lstStyle/>
          <a:p>
            <a:pPr algn="ctr"/>
            <a:r>
              <a:rPr lang="en-US" sz="2800" b="1" i="1" dirty="0" smtClean="0">
                <a:latin typeface="Georgia" pitchFamily="18" charset="0"/>
              </a:rPr>
              <a:t>Mississippi Cumulative Folders </a:t>
            </a:r>
          </a:p>
          <a:p>
            <a:pPr algn="ctr"/>
            <a:r>
              <a:rPr lang="en-US" sz="2800" b="1" i="1" dirty="0" smtClean="0">
                <a:latin typeface="Georgia" pitchFamily="18" charset="0"/>
              </a:rPr>
              <a:t>and Permanent Records </a:t>
            </a:r>
            <a:endParaRPr lang="en-US" sz="2800" b="1" dirty="0" smtClean="0">
              <a:solidFill>
                <a:schemeClr val="tx2"/>
              </a:solidFill>
              <a:latin typeface="Georgia" pitchFamily="18" charset="0"/>
            </a:endParaRPr>
          </a:p>
          <a:p>
            <a:endParaRPr lang="en-US" dirty="0"/>
          </a:p>
        </p:txBody>
      </p:sp>
    </p:spTree>
    <p:extLst>
      <p:ext uri="{BB962C8B-B14F-4D97-AF65-F5344CB8AC3E}">
        <p14:creationId xmlns:p14="http://schemas.microsoft.com/office/powerpoint/2010/main" val="405713780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p:nvPr>
        </p:nvSpPr>
        <p:spPr>
          <a:xfrm>
            <a:off x="609600" y="228600"/>
            <a:ext cx="8153400" cy="1143000"/>
          </a:xfrm>
        </p:spPr>
        <p:txBody>
          <a:bodyPr/>
          <a:lstStyle/>
          <a:p>
            <a:pPr algn="ctr"/>
            <a:r>
              <a:rPr lang="en-US" sz="3200" b="1" dirty="0" smtClean="0">
                <a:solidFill>
                  <a:schemeClr val="tx1"/>
                </a:solidFill>
                <a:latin typeface="Georgia" pitchFamily="18" charset="0"/>
                <a:ea typeface="ＭＳ Ｐゴシック"/>
              </a:rPr>
              <a:t>Agenda</a:t>
            </a:r>
          </a:p>
        </p:txBody>
      </p:sp>
      <p:sp>
        <p:nvSpPr>
          <p:cNvPr id="27651" name="Rectangle 3"/>
          <p:cNvSpPr>
            <a:spLocks noGrp="1"/>
          </p:cNvSpPr>
          <p:nvPr>
            <p:ph type="body" idx="1"/>
          </p:nvPr>
        </p:nvSpPr>
        <p:spPr>
          <a:xfrm>
            <a:off x="1143000" y="1676400"/>
            <a:ext cx="7162800" cy="4648200"/>
          </a:xfrm>
        </p:spPr>
        <p:txBody>
          <a:bodyPr>
            <a:normAutofit/>
          </a:bodyPr>
          <a:lstStyle/>
          <a:p>
            <a:pPr marL="0" defTabSz="339725">
              <a:spcBef>
                <a:spcPct val="0"/>
              </a:spcBef>
              <a:buClrTx/>
              <a:buFont typeface="Arial" pitchFamily="34" charset="0"/>
              <a:buChar char="•"/>
              <a:tabLst>
                <a:tab pos="341313" algn="l"/>
              </a:tabLst>
              <a:defRPr/>
            </a:pPr>
            <a:r>
              <a:rPr lang="en-US" sz="3000" dirty="0" smtClean="0">
                <a:solidFill>
                  <a:schemeClr val="tx2"/>
                </a:solidFill>
                <a:latin typeface="Georgia" pitchFamily="18" charset="0"/>
                <a:ea typeface="ＭＳ Ｐゴシック"/>
              </a:rPr>
              <a:t>Purpose </a:t>
            </a:r>
          </a:p>
          <a:p>
            <a:pPr marL="0" defTabSz="339725">
              <a:spcBef>
                <a:spcPct val="0"/>
              </a:spcBef>
              <a:buClrTx/>
              <a:buFont typeface="Wingdings 2" pitchFamily="18" charset="2"/>
              <a:buNone/>
              <a:defRPr/>
            </a:pPr>
            <a:endParaRPr lang="en-US" sz="3000" dirty="0" smtClean="0">
              <a:solidFill>
                <a:schemeClr val="tx2"/>
              </a:solidFill>
              <a:latin typeface="Georgia" pitchFamily="18" charset="0"/>
              <a:ea typeface="ＭＳ Ｐゴシック"/>
            </a:endParaRPr>
          </a:p>
          <a:p>
            <a:pPr marL="0" defTabSz="339725">
              <a:spcBef>
                <a:spcPct val="0"/>
              </a:spcBef>
              <a:buClrTx/>
              <a:buFont typeface="Arial" pitchFamily="34" charset="0"/>
              <a:buChar char="•"/>
              <a:defRPr/>
            </a:pPr>
            <a:r>
              <a:rPr lang="en-US" sz="3000" dirty="0" smtClean="0">
                <a:solidFill>
                  <a:schemeClr val="tx2"/>
                </a:solidFill>
                <a:latin typeface="Georgia" pitchFamily="18" charset="0"/>
                <a:ea typeface="ＭＳ Ｐゴシック"/>
              </a:rPr>
              <a:t>Overview of Manual</a:t>
            </a:r>
          </a:p>
          <a:p>
            <a:pPr marL="0" defTabSz="339725">
              <a:spcBef>
                <a:spcPct val="0"/>
              </a:spcBef>
              <a:buClrTx/>
              <a:buFont typeface="Wingdings 2" pitchFamily="18" charset="2"/>
              <a:buNone/>
              <a:defRPr/>
            </a:pPr>
            <a:endParaRPr lang="en-US" sz="3000" dirty="0" smtClean="0">
              <a:solidFill>
                <a:schemeClr val="tx2"/>
              </a:solidFill>
              <a:latin typeface="Georgia" pitchFamily="18" charset="0"/>
              <a:ea typeface="ＭＳ Ｐゴシック"/>
            </a:endParaRPr>
          </a:p>
          <a:p>
            <a:pPr defTabSz="339725">
              <a:spcBef>
                <a:spcPct val="0"/>
              </a:spcBef>
              <a:buClrTx/>
              <a:buFont typeface="Arial" pitchFamily="34" charset="0"/>
              <a:buChar char="•"/>
              <a:tabLst>
                <a:tab pos="633413" algn="l"/>
              </a:tabLst>
              <a:defRPr/>
            </a:pPr>
            <a:r>
              <a:rPr lang="en-US" sz="3000" dirty="0" smtClean="0">
                <a:solidFill>
                  <a:schemeClr val="tx2"/>
                </a:solidFill>
                <a:latin typeface="Georgia" pitchFamily="18" charset="0"/>
                <a:ea typeface="ＭＳ Ｐゴシック"/>
              </a:rPr>
              <a:t>Discussion of Cumulative Folders and Permanent Records</a:t>
            </a:r>
          </a:p>
          <a:p>
            <a:pPr marL="0" defTabSz="339725">
              <a:spcBef>
                <a:spcPct val="0"/>
              </a:spcBef>
              <a:buClrTx/>
              <a:buFont typeface="Wingdings 2" pitchFamily="18" charset="2"/>
              <a:buNone/>
              <a:defRPr/>
            </a:pPr>
            <a:endParaRPr lang="en-US" sz="3000" dirty="0" smtClean="0">
              <a:solidFill>
                <a:schemeClr val="tx2"/>
              </a:solidFill>
              <a:latin typeface="Georgia" pitchFamily="18" charset="0"/>
              <a:ea typeface="ＭＳ Ｐゴシック"/>
            </a:endParaRPr>
          </a:p>
          <a:p>
            <a:pPr marL="0" defTabSz="339725">
              <a:spcBef>
                <a:spcPct val="0"/>
              </a:spcBef>
              <a:buClrTx/>
              <a:buFont typeface="Arial" pitchFamily="34" charset="0"/>
              <a:buChar char="•"/>
              <a:defRPr/>
            </a:pPr>
            <a:r>
              <a:rPr lang="en-US" sz="3000" dirty="0" smtClean="0">
                <a:solidFill>
                  <a:schemeClr val="tx2"/>
                </a:solidFill>
                <a:latin typeface="Georgia" pitchFamily="18" charset="0"/>
                <a:ea typeface="ＭＳ Ｐゴシック"/>
              </a:rPr>
              <a:t>Wrap-up </a:t>
            </a:r>
          </a:p>
          <a:p>
            <a:pPr marL="0" defTabSz="339725">
              <a:spcBef>
                <a:spcPct val="0"/>
              </a:spcBef>
              <a:buClrTx/>
              <a:buFont typeface="Arial" pitchFamily="34" charset="0"/>
              <a:buChar char="•"/>
              <a:defRPr/>
            </a:pPr>
            <a:endParaRPr lang="en-US" sz="2800" dirty="0" smtClean="0">
              <a:solidFill>
                <a:schemeClr val="tx2"/>
              </a:solidFill>
              <a:latin typeface="Georgia" pitchFamily="18" charset="0"/>
              <a:ea typeface="ＭＳ Ｐゴシック"/>
            </a:endParaRPr>
          </a:p>
          <a:p>
            <a:pPr marL="0" defTabSz="339725">
              <a:spcBef>
                <a:spcPct val="0"/>
              </a:spcBef>
              <a:buClrTx/>
              <a:buFont typeface="Arial" pitchFamily="34" charset="0"/>
              <a:buChar char="•"/>
              <a:defRPr/>
            </a:pPr>
            <a:endParaRPr lang="en-US" sz="2800" dirty="0" smtClean="0">
              <a:latin typeface="Georgia" pitchFamily="18" charset="0"/>
              <a:ea typeface="ＭＳ Ｐゴシック"/>
            </a:endParaRPr>
          </a:p>
          <a:p>
            <a:pPr marL="0" defTabSz="339725">
              <a:spcBef>
                <a:spcPct val="0"/>
              </a:spcBef>
              <a:buClrTx/>
              <a:buFont typeface="Arial" pitchFamily="34" charset="0"/>
              <a:buChar char="•"/>
              <a:defRPr/>
            </a:pPr>
            <a:endParaRPr lang="en-US" sz="2800" dirty="0" smtClean="0">
              <a:latin typeface="Georgia" pitchFamily="18" charset="0"/>
              <a:ea typeface="ＭＳ Ｐゴシック"/>
            </a:endParaRP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B41CAB48-B71B-4D50-AF9C-5A4D1871D066}" type="slidenum">
              <a:rPr lang="en-US" sz="1600">
                <a:solidFill>
                  <a:schemeClr val="bg1">
                    <a:lumMod val="50000"/>
                  </a:schemeClr>
                </a:solidFill>
              </a:rPr>
              <a:pPr>
                <a:defRPr/>
              </a:pPr>
              <a:t>2</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a:xfrm>
            <a:off x="609600" y="228600"/>
            <a:ext cx="8153400" cy="1143000"/>
          </a:xfrm>
        </p:spPr>
        <p:txBody>
          <a:bodyPr/>
          <a:lstStyle/>
          <a:p>
            <a:pPr algn="ctr"/>
            <a:r>
              <a:rPr lang="en-US" sz="3200" b="1" dirty="0" smtClean="0">
                <a:solidFill>
                  <a:srgbClr val="FF0000"/>
                </a:solidFill>
                <a:latin typeface="Georgia" pitchFamily="18" charset="0"/>
                <a:ea typeface="ＭＳ Ｐゴシック"/>
              </a:rPr>
              <a:t> </a:t>
            </a:r>
            <a:r>
              <a:rPr lang="en-US" sz="3200" b="1" dirty="0" smtClean="0">
                <a:solidFill>
                  <a:schemeClr val="tx1"/>
                </a:solidFill>
                <a:latin typeface="Georgia" pitchFamily="18" charset="0"/>
                <a:ea typeface="ＭＳ Ｐゴシック"/>
              </a:rPr>
              <a:t>Purpose</a:t>
            </a:r>
          </a:p>
        </p:txBody>
      </p:sp>
      <p:sp>
        <p:nvSpPr>
          <p:cNvPr id="28675" name="Rectangle 3"/>
          <p:cNvSpPr>
            <a:spLocks noGrp="1"/>
          </p:cNvSpPr>
          <p:nvPr>
            <p:ph type="body" idx="1"/>
          </p:nvPr>
        </p:nvSpPr>
        <p:spPr>
          <a:xfrm>
            <a:off x="1143000" y="1752600"/>
            <a:ext cx="7086600" cy="3505200"/>
          </a:xfrm>
        </p:spPr>
        <p:txBody>
          <a:bodyPr>
            <a:normAutofit lnSpcReduction="10000"/>
          </a:bodyPr>
          <a:lstStyle/>
          <a:p>
            <a:pPr marL="0">
              <a:spcBef>
                <a:spcPct val="0"/>
              </a:spcBef>
              <a:buClrTx/>
              <a:buFont typeface="Arial" pitchFamily="34" charset="0"/>
              <a:buChar char="•"/>
              <a:tabLst>
                <a:tab pos="341313" algn="l"/>
              </a:tabLst>
            </a:pPr>
            <a:r>
              <a:rPr lang="en-US" sz="2800" dirty="0" smtClean="0">
                <a:solidFill>
                  <a:schemeClr val="tx2"/>
                </a:solidFill>
                <a:latin typeface="Georgia" pitchFamily="18" charset="0"/>
                <a:ea typeface="ＭＳ Ｐゴシック"/>
              </a:rPr>
              <a:t>Provide guidance in completing and 	maintaining cumulative folders and 	permanent records as required by 	Mississippi law.</a:t>
            </a:r>
          </a:p>
          <a:p>
            <a:pPr marL="0">
              <a:spcBef>
                <a:spcPct val="0"/>
              </a:spcBef>
              <a:buClrTx/>
              <a:buFont typeface="Wingdings 2" pitchFamily="18" charset="2"/>
              <a:buNone/>
              <a:tabLst>
                <a:tab pos="285750" algn="l"/>
              </a:tabLst>
            </a:pPr>
            <a:endParaRPr lang="en-US" sz="2800" dirty="0" smtClean="0">
              <a:solidFill>
                <a:schemeClr val="tx2"/>
              </a:solidFill>
              <a:latin typeface="Georgia" pitchFamily="18" charset="0"/>
              <a:ea typeface="ＭＳ Ｐゴシック"/>
            </a:endParaRPr>
          </a:p>
          <a:p>
            <a:pPr marL="0">
              <a:spcBef>
                <a:spcPct val="0"/>
              </a:spcBef>
              <a:buClrTx/>
              <a:buFont typeface="Arial" pitchFamily="34" charset="0"/>
              <a:buChar char="•"/>
              <a:tabLst>
                <a:tab pos="341313" algn="l"/>
              </a:tabLst>
            </a:pPr>
            <a:r>
              <a:rPr lang="en-US" sz="2800" dirty="0" smtClean="0">
                <a:solidFill>
                  <a:schemeClr val="tx2"/>
                </a:solidFill>
                <a:latin typeface="Georgia" pitchFamily="18" charset="0"/>
                <a:ea typeface="ＭＳ Ｐゴシック"/>
              </a:rPr>
              <a:t>Establish a degree of consistency of 	student records across Mississippi 	school districts. </a:t>
            </a:r>
          </a:p>
          <a:p>
            <a:pPr marL="0">
              <a:spcBef>
                <a:spcPct val="0"/>
              </a:spcBef>
              <a:buFont typeface="Arial" pitchFamily="34" charset="0"/>
              <a:buChar char="•"/>
              <a:tabLst>
                <a:tab pos="285750" algn="l"/>
              </a:tabLst>
            </a:pPr>
            <a:endParaRPr lang="en-US" sz="2800" dirty="0" smtClean="0">
              <a:solidFill>
                <a:schemeClr val="tx2"/>
              </a:solidFill>
              <a:latin typeface="Georgia" pitchFamily="18" charset="0"/>
              <a:ea typeface="ＭＳ Ｐゴシック"/>
            </a:endParaRPr>
          </a:p>
        </p:txBody>
      </p:sp>
      <p:sp>
        <p:nvSpPr>
          <p:cNvPr id="6" name="TextBox 5"/>
          <p:cNvSpPr txBox="1"/>
          <p:nvPr/>
        </p:nvSpPr>
        <p:spPr>
          <a:xfrm>
            <a:off x="8153400" y="6324600"/>
            <a:ext cx="298450" cy="338138"/>
          </a:xfrm>
          <a:prstGeom prst="rect">
            <a:avLst/>
          </a:prstGeom>
          <a:noFill/>
        </p:spPr>
        <p:txBody>
          <a:bodyPr wrap="none">
            <a:spAutoFit/>
          </a:bodyPr>
          <a:lstStyle/>
          <a:p>
            <a:pPr>
              <a:defRPr/>
            </a:pPr>
            <a:fld id="{0F49C556-E4BC-4DF6-93AB-E122E1685733}" type="slidenum">
              <a:rPr lang="en-US" sz="1600">
                <a:solidFill>
                  <a:schemeClr val="bg1">
                    <a:lumMod val="50000"/>
                  </a:schemeClr>
                </a:solidFill>
              </a:rPr>
              <a:pPr>
                <a:defRPr/>
              </a:pPr>
              <a:t>3</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p:nvPr>
        </p:nvSpPr>
        <p:spPr>
          <a:xfrm>
            <a:off x="2895600" y="228600"/>
            <a:ext cx="5867400" cy="1143000"/>
          </a:xfrm>
        </p:spPr>
        <p:txBody>
          <a:bodyPr>
            <a:normAutofit fontScale="90000"/>
          </a:bodyPr>
          <a:lstStyle/>
          <a:p>
            <a:pPr algn="ctr"/>
            <a:r>
              <a:rPr lang="en-US" sz="3200" b="1" dirty="0" smtClean="0">
                <a:solidFill>
                  <a:srgbClr val="FF0000"/>
                </a:solidFill>
                <a:latin typeface="Georgia" pitchFamily="18" charset="0"/>
                <a:ea typeface="ＭＳ Ｐゴシック"/>
              </a:rPr>
              <a:t> </a:t>
            </a:r>
            <a:r>
              <a:rPr lang="en-US" sz="2800" b="1" dirty="0" smtClean="0">
                <a:solidFill>
                  <a:schemeClr val="tx1"/>
                </a:solidFill>
                <a:latin typeface="Georgia" pitchFamily="18" charset="0"/>
                <a:ea typeface="ＭＳ Ｐゴシック"/>
              </a:rPr>
              <a:t>Mississippi Cumulative Folders </a:t>
            </a:r>
            <a:br>
              <a:rPr lang="en-US" sz="2800" b="1" dirty="0" smtClean="0">
                <a:solidFill>
                  <a:schemeClr val="tx1"/>
                </a:solidFill>
                <a:latin typeface="Georgia" pitchFamily="18" charset="0"/>
                <a:ea typeface="ＭＳ Ｐゴシック"/>
              </a:rPr>
            </a:br>
            <a:r>
              <a:rPr lang="en-US" sz="2800" b="1" dirty="0" smtClean="0">
                <a:solidFill>
                  <a:schemeClr val="tx1"/>
                </a:solidFill>
                <a:latin typeface="Georgia" pitchFamily="18" charset="0"/>
                <a:ea typeface="ＭＳ Ｐゴシック"/>
              </a:rPr>
              <a:t>and Permanent Records Update</a:t>
            </a:r>
          </a:p>
        </p:txBody>
      </p:sp>
      <p:sp>
        <p:nvSpPr>
          <p:cNvPr id="29699" name="Rectangle 3"/>
          <p:cNvSpPr>
            <a:spLocks noGrp="1"/>
          </p:cNvSpPr>
          <p:nvPr>
            <p:ph type="body" idx="1"/>
          </p:nvPr>
        </p:nvSpPr>
        <p:spPr>
          <a:xfrm>
            <a:off x="457200" y="1524000"/>
            <a:ext cx="8153400" cy="5334000"/>
          </a:xfrm>
        </p:spPr>
        <p:txBody>
          <a:bodyPr>
            <a:normAutofit lnSpcReduction="10000"/>
          </a:bodyPr>
          <a:lstStyle/>
          <a:p>
            <a:pPr marL="0">
              <a:spcBef>
                <a:spcPct val="0"/>
              </a:spcBef>
              <a:buClrTx/>
              <a:tabLst>
                <a:tab pos="341313" algn="l"/>
              </a:tabLst>
            </a:pPr>
            <a:r>
              <a:rPr lang="en-US" sz="2400" dirty="0" smtClean="0">
                <a:solidFill>
                  <a:schemeClr val="tx2"/>
                </a:solidFill>
                <a:latin typeface="Georgia" pitchFamily="18" charset="0"/>
                <a:ea typeface="ＭＳ Ｐゴシック"/>
              </a:rPr>
              <a:t>Revised the </a:t>
            </a:r>
            <a:r>
              <a:rPr lang="en-US" sz="2400" i="1" dirty="0" smtClean="0">
                <a:solidFill>
                  <a:schemeClr val="tx2"/>
                </a:solidFill>
                <a:latin typeface="Georgia" pitchFamily="18" charset="0"/>
                <a:ea typeface="ＭＳ Ｐゴシック"/>
              </a:rPr>
              <a:t>Mississippi Cumulative Folders and 	Permanent Records Manual of Directions </a:t>
            </a:r>
            <a:r>
              <a:rPr lang="en-US" sz="2400" dirty="0" smtClean="0">
                <a:solidFill>
                  <a:schemeClr val="tx2"/>
                </a:solidFill>
                <a:latin typeface="Georgia" pitchFamily="18" charset="0"/>
                <a:ea typeface="ＭＳ Ｐゴシック"/>
              </a:rPr>
              <a:t>(approved 	by the State Board of Education January 2011)</a:t>
            </a:r>
          </a:p>
          <a:p>
            <a:pPr marL="0">
              <a:spcBef>
                <a:spcPct val="0"/>
              </a:spcBef>
              <a:buClrTx/>
              <a:buFont typeface="Wingdings 2" pitchFamily="18" charset="2"/>
              <a:buNone/>
              <a:tabLst>
                <a:tab pos="285750" algn="l"/>
              </a:tabLst>
            </a:pPr>
            <a:endParaRPr lang="en-US" sz="2400" dirty="0" smtClean="0">
              <a:solidFill>
                <a:schemeClr val="tx2"/>
              </a:solidFill>
              <a:latin typeface="Georgia" pitchFamily="18" charset="0"/>
              <a:ea typeface="ＭＳ Ｐゴシック"/>
            </a:endParaRPr>
          </a:p>
          <a:p>
            <a:pPr marL="0">
              <a:spcBef>
                <a:spcPct val="0"/>
              </a:spcBef>
              <a:buClrTx/>
              <a:buFont typeface="Arial" pitchFamily="34" charset="0"/>
              <a:buChar char="•"/>
              <a:tabLst>
                <a:tab pos="285750" algn="l"/>
                <a:tab pos="341313" algn="l"/>
              </a:tabLst>
            </a:pPr>
            <a:r>
              <a:rPr lang="en-US" sz="2400" dirty="0" smtClean="0">
                <a:solidFill>
                  <a:schemeClr val="tx2"/>
                </a:solidFill>
                <a:latin typeface="Georgia" pitchFamily="18" charset="0"/>
                <a:ea typeface="ＭＳ Ｐゴシック"/>
              </a:rPr>
              <a:t>Revised the cumulative folder and permanent 	 		record documents</a:t>
            </a:r>
          </a:p>
          <a:p>
            <a:pPr marL="0">
              <a:spcBef>
                <a:spcPct val="0"/>
              </a:spcBef>
              <a:buClrTx/>
              <a:buFont typeface="Wingdings 2" pitchFamily="18" charset="2"/>
              <a:buNone/>
              <a:tabLst>
                <a:tab pos="285750" algn="l"/>
              </a:tabLst>
            </a:pPr>
            <a:endParaRPr lang="en-US" sz="2400" dirty="0" smtClean="0">
              <a:solidFill>
                <a:schemeClr val="tx2"/>
              </a:solidFill>
              <a:latin typeface="Georgia" pitchFamily="18" charset="0"/>
              <a:ea typeface="ＭＳ Ｐゴシック"/>
            </a:endParaRPr>
          </a:p>
          <a:p>
            <a:pPr marL="0">
              <a:spcBef>
                <a:spcPct val="0"/>
              </a:spcBef>
              <a:buClrTx/>
              <a:buFont typeface="Arial" pitchFamily="34" charset="0"/>
              <a:buChar char="•"/>
              <a:tabLst>
                <a:tab pos="341313" algn="l"/>
              </a:tabLst>
            </a:pPr>
            <a:r>
              <a:rPr lang="en-US" sz="2400" dirty="0" smtClean="0">
                <a:solidFill>
                  <a:schemeClr val="tx2"/>
                </a:solidFill>
                <a:latin typeface="Georgia" pitchFamily="18" charset="0"/>
                <a:ea typeface="ＭＳ Ｐゴシック"/>
              </a:rPr>
              <a:t>Created an optional additional form for recording data if 	space is insufficient on the cumulative folder </a:t>
            </a:r>
          </a:p>
          <a:p>
            <a:pPr marL="0">
              <a:spcBef>
                <a:spcPct val="0"/>
              </a:spcBef>
              <a:buClrTx/>
              <a:buFont typeface="Arial" pitchFamily="34" charset="0"/>
              <a:buChar char="•"/>
              <a:tabLst>
                <a:tab pos="341313" algn="l"/>
              </a:tabLst>
            </a:pPr>
            <a:endParaRPr lang="en-US" sz="2400" dirty="0" smtClean="0">
              <a:solidFill>
                <a:schemeClr val="tx2"/>
              </a:solidFill>
              <a:latin typeface="Georgia" pitchFamily="18" charset="0"/>
              <a:ea typeface="ＭＳ Ｐゴシック"/>
            </a:endParaRPr>
          </a:p>
          <a:p>
            <a:pPr marL="0">
              <a:spcBef>
                <a:spcPct val="0"/>
              </a:spcBef>
              <a:tabLst>
                <a:tab pos="341313" algn="l"/>
              </a:tabLst>
            </a:pPr>
            <a:r>
              <a:rPr lang="en-US" sz="2400" dirty="0" smtClean="0">
                <a:solidFill>
                  <a:schemeClr val="tx2"/>
                </a:solidFill>
                <a:latin typeface="Georgia" pitchFamily="18" charset="0"/>
                <a:ea typeface="ＭＳ Ｐゴシック"/>
              </a:rPr>
              <a:t>Posted the revised manual to the Office of 	Accreditation web page</a:t>
            </a:r>
          </a:p>
          <a:p>
            <a:pPr marL="0">
              <a:spcBef>
                <a:spcPct val="0"/>
              </a:spcBef>
              <a:tabLst>
                <a:tab pos="341313" algn="l"/>
              </a:tabLst>
            </a:pPr>
            <a:endParaRPr lang="en-US" sz="2400" dirty="0" smtClean="0">
              <a:solidFill>
                <a:schemeClr val="tx2"/>
              </a:solidFill>
              <a:latin typeface="Georgia" pitchFamily="18" charset="0"/>
              <a:ea typeface="ＭＳ Ｐゴシック"/>
            </a:endParaRPr>
          </a:p>
          <a:p>
            <a:pPr marL="0">
              <a:spcBef>
                <a:spcPct val="0"/>
              </a:spcBef>
              <a:tabLst>
                <a:tab pos="341313" algn="l"/>
              </a:tabLst>
            </a:pPr>
            <a:r>
              <a:rPr lang="en-US" sz="2400" dirty="0" smtClean="0">
                <a:solidFill>
                  <a:schemeClr val="tx2"/>
                </a:solidFill>
                <a:latin typeface="Georgia" pitchFamily="18" charset="0"/>
                <a:ea typeface="ＭＳ Ｐゴシック"/>
              </a:rPr>
              <a:t>Developed online tutorials for completing cumulative 	folders and permanent records </a:t>
            </a:r>
          </a:p>
          <a:p>
            <a:pPr marL="0">
              <a:spcBef>
                <a:spcPct val="0"/>
              </a:spcBef>
              <a:tabLst>
                <a:tab pos="341313" algn="l"/>
              </a:tabLst>
            </a:pPr>
            <a:endParaRPr lang="en-US" sz="2400" dirty="0" smtClean="0">
              <a:solidFill>
                <a:schemeClr val="tx2"/>
              </a:solidFill>
              <a:latin typeface="Georgia" pitchFamily="18" charset="0"/>
              <a:ea typeface="ＭＳ Ｐゴシック"/>
            </a:endParaRPr>
          </a:p>
          <a:p>
            <a:pPr marL="0">
              <a:spcBef>
                <a:spcPct val="0"/>
              </a:spcBef>
              <a:tabLst>
                <a:tab pos="341313" algn="l"/>
              </a:tabLst>
            </a:pPr>
            <a:endParaRPr lang="en-US" sz="2400" dirty="0" smtClean="0">
              <a:solidFill>
                <a:schemeClr val="tx2"/>
              </a:solidFill>
              <a:latin typeface="Georgia" pitchFamily="18" charset="0"/>
              <a:ea typeface="ＭＳ Ｐゴシック"/>
            </a:endParaRPr>
          </a:p>
          <a:p>
            <a:pPr marL="0">
              <a:spcBef>
                <a:spcPct val="0"/>
              </a:spcBef>
              <a:tabLst>
                <a:tab pos="341313" algn="l"/>
              </a:tabLst>
            </a:pPr>
            <a:endParaRPr lang="en-US" sz="2400" dirty="0" smtClean="0">
              <a:solidFill>
                <a:schemeClr val="tx2"/>
              </a:solidFill>
              <a:latin typeface="Georgia" pitchFamily="18" charset="0"/>
              <a:ea typeface="ＭＳ Ｐゴシック"/>
            </a:endParaRPr>
          </a:p>
          <a:p>
            <a:pPr marL="0">
              <a:spcBef>
                <a:spcPct val="0"/>
              </a:spcBef>
              <a:tabLst>
                <a:tab pos="341313" algn="l"/>
              </a:tabLst>
            </a:pPr>
            <a:endParaRPr lang="en-US" sz="2400" dirty="0" smtClean="0">
              <a:solidFill>
                <a:schemeClr val="tx2"/>
              </a:solidFill>
              <a:latin typeface="Georgia" pitchFamily="18" charset="0"/>
              <a:ea typeface="ＭＳ Ｐゴシック"/>
            </a:endParaRPr>
          </a:p>
          <a:p>
            <a:pPr marL="0">
              <a:spcBef>
                <a:spcPct val="0"/>
              </a:spcBef>
              <a:tabLst>
                <a:tab pos="341313" algn="l"/>
              </a:tabLst>
            </a:pPr>
            <a:endParaRPr lang="en-US" sz="2400" dirty="0" smtClean="0">
              <a:solidFill>
                <a:schemeClr val="tx2"/>
              </a:solidFill>
              <a:latin typeface="Georgia" pitchFamily="18" charset="0"/>
              <a:ea typeface="ＭＳ Ｐゴシック"/>
            </a:endParaRPr>
          </a:p>
          <a:p>
            <a:pPr marL="0">
              <a:spcBef>
                <a:spcPct val="0"/>
              </a:spcBef>
              <a:buClrTx/>
              <a:buFont typeface="Arial" pitchFamily="34" charset="0"/>
              <a:buChar char="•"/>
              <a:tabLst>
                <a:tab pos="341313" algn="l"/>
              </a:tabLst>
            </a:pPr>
            <a:endParaRPr lang="en-US" sz="2400" dirty="0" smtClean="0">
              <a:solidFill>
                <a:schemeClr val="tx2"/>
              </a:solidFill>
              <a:latin typeface="Georgia" pitchFamily="18" charset="0"/>
              <a:ea typeface="ＭＳ Ｐゴシック"/>
            </a:endParaRPr>
          </a:p>
        </p:txBody>
      </p:sp>
      <p:sp>
        <p:nvSpPr>
          <p:cNvPr id="10" name="TextBox 9"/>
          <p:cNvSpPr txBox="1"/>
          <p:nvPr/>
        </p:nvSpPr>
        <p:spPr>
          <a:xfrm>
            <a:off x="8153400" y="6324600"/>
            <a:ext cx="298450" cy="338138"/>
          </a:xfrm>
          <a:prstGeom prst="rect">
            <a:avLst/>
          </a:prstGeom>
          <a:noFill/>
        </p:spPr>
        <p:txBody>
          <a:bodyPr wrap="none">
            <a:spAutoFit/>
          </a:bodyPr>
          <a:lstStyle/>
          <a:p>
            <a:pPr>
              <a:defRPr/>
            </a:pPr>
            <a:fld id="{DBD3787A-93A6-48C0-A10F-D309B7A51064}" type="slidenum">
              <a:rPr lang="en-US" sz="1600">
                <a:solidFill>
                  <a:schemeClr val="bg1">
                    <a:lumMod val="50000"/>
                  </a:schemeClr>
                </a:solidFill>
              </a:rPr>
              <a:pPr>
                <a:defRPr/>
              </a:pPr>
              <a:t>4</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p:cNvSpPr>
          <p:nvPr>
            <p:ph type="title"/>
          </p:nvPr>
        </p:nvSpPr>
        <p:spPr>
          <a:xfrm>
            <a:off x="609600" y="228600"/>
            <a:ext cx="8153400" cy="1143000"/>
          </a:xfrm>
        </p:spPr>
        <p:txBody>
          <a:bodyPr/>
          <a:lstStyle/>
          <a:p>
            <a:pPr algn="ctr"/>
            <a:r>
              <a:rPr lang="en-US" sz="3200" b="1" u="sng" dirty="0" smtClean="0">
                <a:solidFill>
                  <a:schemeClr val="tx1"/>
                </a:solidFill>
                <a:latin typeface="Georgia" pitchFamily="18" charset="0"/>
                <a:ea typeface="ＭＳ Ｐゴシック"/>
              </a:rPr>
              <a:t>MUST</a:t>
            </a:r>
          </a:p>
        </p:txBody>
      </p:sp>
      <p:sp>
        <p:nvSpPr>
          <p:cNvPr id="1028" name="Rectangle 3"/>
          <p:cNvSpPr>
            <a:spLocks noGrp="1"/>
          </p:cNvSpPr>
          <p:nvPr>
            <p:ph type="body" idx="1"/>
          </p:nvPr>
        </p:nvSpPr>
        <p:spPr>
          <a:xfrm>
            <a:off x="1066800" y="1981200"/>
            <a:ext cx="1828800" cy="1219200"/>
          </a:xfrm>
        </p:spPr>
        <p:txBody>
          <a:bodyPr/>
          <a:lstStyle/>
          <a:p>
            <a:pPr marL="0" algn="ctr">
              <a:spcBef>
                <a:spcPct val="0"/>
              </a:spcBef>
              <a:buFont typeface="Wingdings 2" pitchFamily="18" charset="2"/>
              <a:buNone/>
            </a:pPr>
            <a:r>
              <a:rPr lang="en-US" sz="3200" dirty="0" smtClean="0">
                <a:solidFill>
                  <a:schemeClr val="tx2"/>
                </a:solidFill>
                <a:latin typeface="Georgia" pitchFamily="18" charset="0"/>
                <a:ea typeface="ＭＳ Ｐゴシック"/>
              </a:rPr>
              <a:t>State Law</a:t>
            </a:r>
          </a:p>
        </p:txBody>
      </p:sp>
      <p:sp>
        <p:nvSpPr>
          <p:cNvPr id="1030" name="TextBox 5"/>
          <p:cNvSpPr txBox="1">
            <a:spLocks noChangeArrowheads="1"/>
          </p:cNvSpPr>
          <p:nvPr/>
        </p:nvSpPr>
        <p:spPr bwMode="auto">
          <a:xfrm>
            <a:off x="6477000" y="1981200"/>
            <a:ext cx="1600200" cy="1077913"/>
          </a:xfrm>
          <a:prstGeom prst="rect">
            <a:avLst/>
          </a:prstGeom>
          <a:noFill/>
          <a:ln w="9525">
            <a:noFill/>
            <a:miter lim="800000"/>
            <a:headEnd/>
            <a:tailEnd/>
          </a:ln>
        </p:spPr>
        <p:txBody>
          <a:bodyPr>
            <a:spAutoFit/>
          </a:bodyPr>
          <a:lstStyle/>
          <a:p>
            <a:pPr algn="ctr"/>
            <a:r>
              <a:rPr lang="en-US" sz="3200" dirty="0">
                <a:solidFill>
                  <a:schemeClr val="tx2"/>
                </a:solidFill>
                <a:latin typeface="Georgia" pitchFamily="18" charset="0"/>
              </a:rPr>
              <a:t>Federal Law</a:t>
            </a:r>
          </a:p>
        </p:txBody>
      </p:sp>
      <p:sp>
        <p:nvSpPr>
          <p:cNvPr id="1031" name="TextBox 6"/>
          <p:cNvSpPr txBox="1">
            <a:spLocks noChangeArrowheads="1"/>
          </p:cNvSpPr>
          <p:nvPr/>
        </p:nvSpPr>
        <p:spPr bwMode="auto">
          <a:xfrm>
            <a:off x="1371600" y="3962400"/>
            <a:ext cx="1676400" cy="1570038"/>
          </a:xfrm>
          <a:prstGeom prst="rect">
            <a:avLst/>
          </a:prstGeom>
          <a:noFill/>
          <a:ln w="9525">
            <a:noFill/>
            <a:miter lim="800000"/>
            <a:headEnd/>
            <a:tailEnd/>
          </a:ln>
        </p:spPr>
        <p:txBody>
          <a:bodyPr>
            <a:spAutoFit/>
          </a:bodyPr>
          <a:lstStyle/>
          <a:p>
            <a:pPr algn="ctr"/>
            <a:r>
              <a:rPr lang="en-US" sz="3200" dirty="0">
                <a:solidFill>
                  <a:schemeClr val="tx2"/>
                </a:solidFill>
                <a:latin typeface="Georgia" pitchFamily="18" charset="0"/>
              </a:rPr>
              <a:t>State Board Policy</a:t>
            </a:r>
          </a:p>
        </p:txBody>
      </p:sp>
      <p:sp>
        <p:nvSpPr>
          <p:cNvPr id="1032" name="TextBox 7"/>
          <p:cNvSpPr txBox="1">
            <a:spLocks noChangeArrowheads="1"/>
          </p:cNvSpPr>
          <p:nvPr/>
        </p:nvSpPr>
        <p:spPr bwMode="auto">
          <a:xfrm>
            <a:off x="4953000" y="4419600"/>
            <a:ext cx="3357563" cy="1077913"/>
          </a:xfrm>
          <a:prstGeom prst="rect">
            <a:avLst/>
          </a:prstGeom>
          <a:noFill/>
          <a:ln w="9525">
            <a:noFill/>
            <a:miter lim="800000"/>
            <a:headEnd/>
            <a:tailEnd/>
          </a:ln>
        </p:spPr>
        <p:txBody>
          <a:bodyPr>
            <a:spAutoFit/>
          </a:bodyPr>
          <a:lstStyle/>
          <a:p>
            <a:pPr algn="ctr"/>
            <a:r>
              <a:rPr lang="en-US" sz="3200" dirty="0">
                <a:solidFill>
                  <a:schemeClr val="tx2"/>
                </a:solidFill>
                <a:latin typeface="Georgia" pitchFamily="18" charset="0"/>
              </a:rPr>
              <a:t>Accreditation Standards</a:t>
            </a:r>
          </a:p>
        </p:txBody>
      </p:sp>
      <p:graphicFrame>
        <p:nvGraphicFramePr>
          <p:cNvPr id="1026" name="Object 2"/>
          <p:cNvGraphicFramePr>
            <a:graphicFrameLocks noChangeAspect="1"/>
          </p:cNvGraphicFramePr>
          <p:nvPr/>
        </p:nvGraphicFramePr>
        <p:xfrm>
          <a:off x="3429000" y="2133600"/>
          <a:ext cx="2514600" cy="2514600"/>
        </p:xfrm>
        <a:graphic>
          <a:graphicData uri="http://schemas.openxmlformats.org/presentationml/2006/ole">
            <mc:AlternateContent xmlns:mc="http://schemas.openxmlformats.org/markup-compatibility/2006">
              <mc:Choice xmlns:v="urn:schemas-microsoft-com:vml" Requires="v">
                <p:oleObj spid="_x0000_s1031" name="Clip" r:id="rId3" imgW="2288880" imgH="2593800" progId="">
                  <p:embed/>
                </p:oleObj>
              </mc:Choice>
              <mc:Fallback>
                <p:oleObj name="Clip" r:id="rId3" imgW="2288880" imgH="25938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133600"/>
                        <a:ext cx="2514600"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8153400" y="6324600"/>
            <a:ext cx="298450" cy="338138"/>
          </a:xfrm>
          <a:prstGeom prst="rect">
            <a:avLst/>
          </a:prstGeom>
          <a:noFill/>
        </p:spPr>
        <p:txBody>
          <a:bodyPr wrap="none">
            <a:spAutoFit/>
          </a:bodyPr>
          <a:lstStyle/>
          <a:p>
            <a:pPr>
              <a:defRPr/>
            </a:pPr>
            <a:fld id="{D8DEF888-CDD7-42C6-A6FD-2BD81A0AD73D}" type="slidenum">
              <a:rPr lang="en-US" sz="1600">
                <a:solidFill>
                  <a:schemeClr val="bg1">
                    <a:lumMod val="50000"/>
                  </a:schemeClr>
                </a:solidFill>
              </a:rPr>
              <a:pPr>
                <a:defRPr/>
              </a:pPr>
              <a:t>5</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609600" y="228600"/>
            <a:ext cx="8153400" cy="1143000"/>
          </a:xfrm>
        </p:spPr>
        <p:txBody>
          <a:bodyPr/>
          <a:lstStyle/>
          <a:p>
            <a:pPr algn="ctr"/>
            <a:r>
              <a:rPr lang="en-US" sz="3200" b="1" dirty="0" smtClean="0">
                <a:solidFill>
                  <a:srgbClr val="FF0000"/>
                </a:solidFill>
                <a:latin typeface="Georgia" pitchFamily="18" charset="0"/>
                <a:ea typeface="ＭＳ Ｐゴシック"/>
              </a:rPr>
              <a:t> </a:t>
            </a:r>
            <a:r>
              <a:rPr lang="en-US" sz="3200" b="1" u="sng" dirty="0" smtClean="0">
                <a:solidFill>
                  <a:schemeClr val="tx1"/>
                </a:solidFill>
                <a:latin typeface="Georgia" pitchFamily="18" charset="0"/>
                <a:ea typeface="ＭＳ Ｐゴシック"/>
              </a:rPr>
              <a:t>SHOULD</a:t>
            </a:r>
          </a:p>
        </p:txBody>
      </p:sp>
      <p:pic>
        <p:nvPicPr>
          <p:cNvPr id="30724" name="Picture 12" descr="BD05878_"/>
          <p:cNvPicPr>
            <a:picLocks noChangeAspect="1" noChangeArrowheads="1"/>
          </p:cNvPicPr>
          <p:nvPr/>
        </p:nvPicPr>
        <p:blipFill>
          <a:blip r:embed="rId2" cstate="print"/>
          <a:srcRect/>
          <a:stretch>
            <a:fillRect/>
          </a:stretch>
        </p:blipFill>
        <p:spPr bwMode="auto">
          <a:xfrm>
            <a:off x="5105400" y="2438400"/>
            <a:ext cx="1905000" cy="2438400"/>
          </a:xfrm>
          <a:prstGeom prst="rect">
            <a:avLst/>
          </a:prstGeom>
          <a:noFill/>
          <a:ln w="9525">
            <a:noFill/>
            <a:miter lim="800000"/>
            <a:headEnd/>
            <a:tailEnd/>
          </a:ln>
        </p:spPr>
      </p:pic>
      <p:sp>
        <p:nvSpPr>
          <p:cNvPr id="30725" name="Content Placeholder 8"/>
          <p:cNvSpPr>
            <a:spLocks noGrp="1"/>
          </p:cNvSpPr>
          <p:nvPr>
            <p:ph idx="1"/>
          </p:nvPr>
        </p:nvSpPr>
        <p:spPr>
          <a:xfrm>
            <a:off x="2514600" y="1981200"/>
            <a:ext cx="1981200" cy="990600"/>
          </a:xfrm>
        </p:spPr>
        <p:txBody>
          <a:bodyPr>
            <a:noAutofit/>
          </a:bodyPr>
          <a:lstStyle/>
          <a:p>
            <a:pPr algn="ctr">
              <a:buFont typeface="Arial" pitchFamily="34" charset="0"/>
              <a:buNone/>
            </a:pPr>
            <a:r>
              <a:rPr lang="en-US" dirty="0" smtClean="0">
                <a:solidFill>
                  <a:schemeClr val="tx2"/>
                </a:solidFill>
                <a:latin typeface="Georgia" pitchFamily="18" charset="0"/>
                <a:ea typeface="ＭＳ Ｐゴシック"/>
              </a:rPr>
              <a:t>Best</a:t>
            </a:r>
          </a:p>
          <a:p>
            <a:pPr algn="ctr">
              <a:buFont typeface="Arial" pitchFamily="34" charset="0"/>
              <a:buNone/>
            </a:pPr>
            <a:r>
              <a:rPr lang="en-US" dirty="0" smtClean="0">
                <a:solidFill>
                  <a:schemeClr val="tx2"/>
                </a:solidFill>
                <a:latin typeface="Georgia" pitchFamily="18" charset="0"/>
                <a:ea typeface="ＭＳ Ｐゴシック"/>
              </a:rPr>
              <a:t>Practice</a:t>
            </a:r>
          </a:p>
        </p:txBody>
      </p:sp>
      <p:sp>
        <p:nvSpPr>
          <p:cNvPr id="30726" name="TextBox 9"/>
          <p:cNvSpPr txBox="1">
            <a:spLocks noChangeArrowheads="1"/>
          </p:cNvSpPr>
          <p:nvPr/>
        </p:nvSpPr>
        <p:spPr bwMode="auto">
          <a:xfrm>
            <a:off x="1776413" y="3962400"/>
            <a:ext cx="2020887" cy="1077913"/>
          </a:xfrm>
          <a:prstGeom prst="rect">
            <a:avLst/>
          </a:prstGeom>
          <a:noFill/>
          <a:ln w="9525">
            <a:noFill/>
            <a:miter lim="800000"/>
            <a:headEnd/>
            <a:tailEnd/>
          </a:ln>
        </p:spPr>
        <p:txBody>
          <a:bodyPr wrap="none">
            <a:spAutoFit/>
          </a:bodyPr>
          <a:lstStyle/>
          <a:p>
            <a:pPr algn="ctr"/>
            <a:r>
              <a:rPr lang="en-US" sz="3200" dirty="0">
                <a:solidFill>
                  <a:schemeClr val="tx2"/>
                </a:solidFill>
                <a:latin typeface="Georgia" pitchFamily="18" charset="0"/>
              </a:rPr>
              <a:t>Good </a:t>
            </a:r>
          </a:p>
          <a:p>
            <a:pPr algn="ctr"/>
            <a:r>
              <a:rPr lang="en-US" sz="3200" dirty="0">
                <a:solidFill>
                  <a:schemeClr val="tx2"/>
                </a:solidFill>
                <a:latin typeface="Georgia" pitchFamily="18" charset="0"/>
              </a:rPr>
              <a:t>Judgment</a:t>
            </a:r>
          </a:p>
        </p:txBody>
      </p:sp>
      <p:sp>
        <p:nvSpPr>
          <p:cNvPr id="9" name="TextBox 8"/>
          <p:cNvSpPr txBox="1"/>
          <p:nvPr/>
        </p:nvSpPr>
        <p:spPr>
          <a:xfrm>
            <a:off x="8153400" y="6324600"/>
            <a:ext cx="298450" cy="338138"/>
          </a:xfrm>
          <a:prstGeom prst="rect">
            <a:avLst/>
          </a:prstGeom>
          <a:noFill/>
        </p:spPr>
        <p:txBody>
          <a:bodyPr wrap="none">
            <a:spAutoFit/>
          </a:bodyPr>
          <a:lstStyle/>
          <a:p>
            <a:pPr>
              <a:defRPr/>
            </a:pPr>
            <a:fld id="{94567A8E-B71D-40BA-A976-557DE5F069E4}" type="slidenum">
              <a:rPr lang="en-US" sz="1600">
                <a:solidFill>
                  <a:schemeClr val="bg1">
                    <a:lumMod val="50000"/>
                  </a:schemeClr>
                </a:solidFill>
              </a:rPr>
              <a:pPr>
                <a:defRPr/>
              </a:pPr>
              <a:t>6</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a:xfrm>
            <a:off x="2895600" y="228600"/>
            <a:ext cx="58674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3100" b="1" dirty="0" smtClean="0">
                <a:latin typeface="Georgia" pitchFamily="18" charset="0"/>
                <a:ea typeface="ＭＳ Ｐゴシック"/>
              </a:rPr>
              <a:t>What is the purpose of the cumulative folder and permanent record?</a:t>
            </a:r>
          </a:p>
        </p:txBody>
      </p:sp>
      <p:sp>
        <p:nvSpPr>
          <p:cNvPr id="31747" name="Rectangle 3"/>
          <p:cNvSpPr>
            <a:spLocks noGrp="1"/>
          </p:cNvSpPr>
          <p:nvPr>
            <p:ph type="body" idx="1"/>
          </p:nvPr>
        </p:nvSpPr>
        <p:spPr>
          <a:xfrm>
            <a:off x="1143000" y="1905000"/>
            <a:ext cx="7162800" cy="3962400"/>
          </a:xfrm>
        </p:spPr>
        <p:txBody>
          <a:bodyPr/>
          <a:lstStyle/>
          <a:p>
            <a:pPr marL="0">
              <a:spcBef>
                <a:spcPct val="0"/>
              </a:spcBef>
              <a:buFont typeface="Arial" pitchFamily="34" charset="0"/>
              <a:buNone/>
            </a:pPr>
            <a:r>
              <a:rPr lang="en-US" sz="2800" dirty="0" smtClean="0">
                <a:solidFill>
                  <a:schemeClr val="tx2"/>
                </a:solidFill>
                <a:latin typeface="Georgia" pitchFamily="18" charset="0"/>
                <a:ea typeface="ＭＳ Ｐゴシック"/>
              </a:rPr>
              <a:t>These are legal documents designed to chart the educational growth and progress of a student.</a:t>
            </a:r>
          </a:p>
        </p:txBody>
      </p:sp>
      <p:pic>
        <p:nvPicPr>
          <p:cNvPr id="31749" name="Picture 4" descr="PE00014_"/>
          <p:cNvPicPr>
            <a:picLocks noChangeAspect="1" noChangeArrowheads="1"/>
          </p:cNvPicPr>
          <p:nvPr/>
        </p:nvPicPr>
        <p:blipFill>
          <a:blip r:embed="rId2" cstate="print"/>
          <a:srcRect/>
          <a:stretch>
            <a:fillRect/>
          </a:stretch>
        </p:blipFill>
        <p:spPr bwMode="auto">
          <a:xfrm>
            <a:off x="4495800" y="3429000"/>
            <a:ext cx="2667000" cy="18288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6AB3E9A1-75B5-4649-BE09-F545A72B2C66}" type="slidenum">
              <a:rPr lang="en-US" sz="1600">
                <a:solidFill>
                  <a:schemeClr val="bg1">
                    <a:lumMod val="50000"/>
                  </a:schemeClr>
                </a:solidFill>
              </a:rPr>
              <a:pPr>
                <a:defRPr/>
              </a:pPr>
              <a:t>7</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a:xfrm>
            <a:off x="2895600" y="228600"/>
            <a:ext cx="5867400" cy="1143000"/>
          </a:xfrm>
        </p:spPr>
        <p:txBody>
          <a:bodyPr/>
          <a:lstStyle/>
          <a:p>
            <a:r>
              <a:rPr lang="en-US" sz="3200" b="1" dirty="0" smtClean="0">
                <a:solidFill>
                  <a:srgbClr val="FF0000"/>
                </a:solidFill>
                <a:latin typeface="Georgia" pitchFamily="18" charset="0"/>
                <a:ea typeface="ＭＳ Ｐゴシック"/>
              </a:rPr>
              <a:t> </a:t>
            </a:r>
            <a:r>
              <a:rPr lang="en-US" sz="2800" b="1" dirty="0" smtClean="0">
                <a:latin typeface="Georgia" pitchFamily="18" charset="0"/>
                <a:ea typeface="ＭＳ Ｐゴシック"/>
              </a:rPr>
              <a:t>What is a cumulative folder?</a:t>
            </a:r>
          </a:p>
        </p:txBody>
      </p:sp>
      <p:sp>
        <p:nvSpPr>
          <p:cNvPr id="32771" name="Rectangle 3"/>
          <p:cNvSpPr>
            <a:spLocks noGrp="1"/>
          </p:cNvSpPr>
          <p:nvPr>
            <p:ph type="body" idx="1"/>
          </p:nvPr>
        </p:nvSpPr>
        <p:spPr>
          <a:xfrm>
            <a:off x="1066800" y="1905000"/>
            <a:ext cx="7315200" cy="4648200"/>
          </a:xfrm>
        </p:spPr>
        <p:txBody>
          <a:bodyPr/>
          <a:lstStyle/>
          <a:p>
            <a:pPr marL="0">
              <a:spcBef>
                <a:spcPct val="0"/>
              </a:spcBef>
              <a:buFont typeface="Arial" pitchFamily="34" charset="0"/>
              <a:buNone/>
            </a:pPr>
            <a:r>
              <a:rPr lang="en-US" sz="2800" dirty="0" smtClean="0">
                <a:solidFill>
                  <a:schemeClr val="tx2"/>
                </a:solidFill>
                <a:latin typeface="Georgia" pitchFamily="18" charset="0"/>
                <a:ea typeface="ＭＳ Ｐゴシック"/>
              </a:rPr>
              <a:t>The cumulative folder is the actual folder that serves as an active database about the student.</a:t>
            </a:r>
          </a:p>
        </p:txBody>
      </p:sp>
      <p:pic>
        <p:nvPicPr>
          <p:cNvPr id="32773" name="Picture 4" descr="BD06737_"/>
          <p:cNvPicPr>
            <a:picLocks noChangeAspect="1" noChangeArrowheads="1"/>
          </p:cNvPicPr>
          <p:nvPr/>
        </p:nvPicPr>
        <p:blipFill>
          <a:blip r:embed="rId2" cstate="print"/>
          <a:srcRect/>
          <a:stretch>
            <a:fillRect/>
          </a:stretch>
        </p:blipFill>
        <p:spPr bwMode="auto">
          <a:xfrm>
            <a:off x="4648200" y="3200400"/>
            <a:ext cx="3048000" cy="2092325"/>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C68DC5C6-F025-4477-AB85-BFBC6212D96F}" type="slidenum">
              <a:rPr lang="en-US" sz="1600">
                <a:solidFill>
                  <a:schemeClr val="bg1">
                    <a:lumMod val="50000"/>
                  </a:schemeClr>
                </a:solidFill>
              </a:rPr>
              <a:pPr>
                <a:defRPr/>
              </a:pPr>
              <a:t>8</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p:nvPr>
        </p:nvSpPr>
        <p:spPr>
          <a:xfrm>
            <a:off x="2895600" y="228600"/>
            <a:ext cx="5867400" cy="1143000"/>
          </a:xfrm>
        </p:spPr>
        <p:txBody>
          <a:bodyPr/>
          <a:lstStyle/>
          <a:p>
            <a:r>
              <a:rPr lang="en-US" sz="3200" b="1" dirty="0" smtClean="0">
                <a:solidFill>
                  <a:srgbClr val="FF0000"/>
                </a:solidFill>
                <a:latin typeface="Georgia" pitchFamily="18" charset="0"/>
                <a:ea typeface="ＭＳ Ｐゴシック"/>
              </a:rPr>
              <a:t> </a:t>
            </a:r>
            <a:r>
              <a:rPr lang="en-US" sz="2800" b="1" dirty="0" smtClean="0">
                <a:latin typeface="Georgia" pitchFamily="18" charset="0"/>
                <a:ea typeface="ＭＳ Ｐゴシック"/>
              </a:rPr>
              <a:t>What is a permanent record?</a:t>
            </a:r>
          </a:p>
        </p:txBody>
      </p:sp>
      <p:sp>
        <p:nvSpPr>
          <p:cNvPr id="33795" name="Rectangle 3"/>
          <p:cNvSpPr>
            <a:spLocks noGrp="1"/>
          </p:cNvSpPr>
          <p:nvPr>
            <p:ph type="body" idx="1"/>
          </p:nvPr>
        </p:nvSpPr>
        <p:spPr>
          <a:xfrm>
            <a:off x="1066800" y="1828800"/>
            <a:ext cx="7162800" cy="5029200"/>
          </a:xfrm>
        </p:spPr>
        <p:txBody>
          <a:bodyPr/>
          <a:lstStyle/>
          <a:p>
            <a:pPr marL="0">
              <a:spcBef>
                <a:spcPct val="0"/>
              </a:spcBef>
              <a:buFont typeface="Arial" pitchFamily="34" charset="0"/>
              <a:buNone/>
            </a:pPr>
            <a:r>
              <a:rPr lang="en-US" sz="2800" dirty="0" smtClean="0">
                <a:solidFill>
                  <a:schemeClr val="tx2"/>
                </a:solidFill>
                <a:latin typeface="Georgia" pitchFamily="18" charset="0"/>
                <a:ea typeface="ＭＳ Ｐゴシック"/>
              </a:rPr>
              <a:t>The permanent record is the legal school record for the student that contains </a:t>
            </a:r>
            <a:r>
              <a:rPr lang="en-US" sz="2800" u="sng" dirty="0" smtClean="0">
                <a:solidFill>
                  <a:schemeClr val="tx2"/>
                </a:solidFill>
                <a:latin typeface="Georgia" pitchFamily="18" charset="0"/>
                <a:ea typeface="ＭＳ Ｐゴシック"/>
              </a:rPr>
              <a:t>most</a:t>
            </a:r>
            <a:r>
              <a:rPr lang="en-US" sz="2800" dirty="0" smtClean="0">
                <a:solidFill>
                  <a:schemeClr val="tx2"/>
                </a:solidFill>
                <a:latin typeface="Georgia" pitchFamily="18" charset="0"/>
                <a:ea typeface="ＭＳ Ｐゴシック"/>
              </a:rPr>
              <a:t> of the information recorded on the cumulative folder.</a:t>
            </a:r>
            <a:endParaRPr lang="en-US" sz="2800" u="sng" dirty="0" smtClean="0">
              <a:solidFill>
                <a:schemeClr val="tx2"/>
              </a:solidFill>
              <a:latin typeface="Georgia" pitchFamily="18" charset="0"/>
              <a:ea typeface="ＭＳ Ｐゴシック"/>
            </a:endParaRPr>
          </a:p>
        </p:txBody>
      </p:sp>
      <p:pic>
        <p:nvPicPr>
          <p:cNvPr id="33797" name="Picture 4" descr="PE03500_"/>
          <p:cNvPicPr>
            <a:picLocks noChangeAspect="1" noChangeArrowheads="1"/>
          </p:cNvPicPr>
          <p:nvPr/>
        </p:nvPicPr>
        <p:blipFill>
          <a:blip r:embed="rId3" cstate="print"/>
          <a:srcRect/>
          <a:stretch>
            <a:fillRect/>
          </a:stretch>
        </p:blipFill>
        <p:spPr bwMode="auto">
          <a:xfrm>
            <a:off x="4572000" y="3733800"/>
            <a:ext cx="2667000" cy="17526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F55CB9A3-17C9-45DA-9815-D3A405284330}" type="slidenum">
              <a:rPr lang="en-US" sz="1600">
                <a:solidFill>
                  <a:schemeClr val="bg1">
                    <a:lumMod val="50000"/>
                  </a:schemeClr>
                </a:solidFill>
              </a:rPr>
              <a:pPr>
                <a:defRPr/>
              </a:pPr>
              <a:t>9</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p:cNvSpPr>
          <p:nvPr>
            <p:ph type="title"/>
          </p:nvPr>
        </p:nvSpPr>
        <p:spPr>
          <a:xfrm>
            <a:off x="2895600" y="152400"/>
            <a:ext cx="6248400" cy="1219200"/>
          </a:xfrm>
        </p:spPr>
        <p:txBody>
          <a:bodyPr>
            <a:normAutofit fontScale="90000"/>
          </a:bodyPr>
          <a:lstStyle/>
          <a:p>
            <a:r>
              <a:rPr lang="en-US" sz="3200" b="1" dirty="0" smtClean="0">
                <a:solidFill>
                  <a:srgbClr val="FF0000"/>
                </a:solidFill>
                <a:latin typeface="Georgia" pitchFamily="18" charset="0"/>
                <a:ea typeface="ＭＳ Ｐゴシック"/>
              </a:rPr>
              <a:t> </a:t>
            </a:r>
            <a:r>
              <a:rPr lang="en-US" sz="3000" b="1" dirty="0" smtClean="0">
                <a:latin typeface="Georgia" pitchFamily="18" charset="0"/>
                <a:ea typeface="ＭＳ Ｐゴシック"/>
              </a:rPr>
              <a:t>What information should be kept</a:t>
            </a:r>
            <a:br>
              <a:rPr lang="en-US" sz="3000" b="1" dirty="0" smtClean="0">
                <a:latin typeface="Georgia" pitchFamily="18" charset="0"/>
                <a:ea typeface="ＭＳ Ｐゴシック"/>
              </a:rPr>
            </a:br>
            <a:r>
              <a:rPr lang="en-US" sz="3000" b="1" dirty="0" smtClean="0">
                <a:latin typeface="Georgia" pitchFamily="18" charset="0"/>
                <a:ea typeface="ＭＳ Ｐゴシック"/>
              </a:rPr>
              <a:t> in the cumulative folder? </a:t>
            </a:r>
          </a:p>
        </p:txBody>
      </p:sp>
      <p:sp>
        <p:nvSpPr>
          <p:cNvPr id="34819" name="Rectangle 3"/>
          <p:cNvSpPr>
            <a:spLocks noGrp="1"/>
          </p:cNvSpPr>
          <p:nvPr>
            <p:ph type="body" idx="1"/>
          </p:nvPr>
        </p:nvSpPr>
        <p:spPr>
          <a:xfrm>
            <a:off x="1066800" y="1143000"/>
            <a:ext cx="7772400" cy="5715000"/>
          </a:xfrm>
        </p:spPr>
        <p:txBody>
          <a:bodyPr/>
          <a:lstStyle/>
          <a:p>
            <a:pPr marL="0" algn="ctr">
              <a:spcBef>
                <a:spcPct val="0"/>
              </a:spcBef>
              <a:buFont typeface="Arial" pitchFamily="34" charset="0"/>
              <a:buNone/>
            </a:pPr>
            <a:r>
              <a:rPr lang="en-US" sz="2200" dirty="0" smtClean="0">
                <a:latin typeface="Georgia" pitchFamily="18" charset="0"/>
                <a:ea typeface="ＭＳ Ｐゴシック"/>
              </a:rPr>
              <a:t>                              Pages 7-8 and 14</a:t>
            </a:r>
          </a:p>
          <a:p>
            <a:pPr marL="0">
              <a:spcBef>
                <a:spcPct val="0"/>
              </a:spcBef>
            </a:pPr>
            <a:r>
              <a:rPr lang="en-US" sz="2500" dirty="0" smtClean="0">
                <a:solidFill>
                  <a:schemeClr val="tx2"/>
                </a:solidFill>
                <a:latin typeface="Georgia" pitchFamily="18" charset="0"/>
                <a:ea typeface="ＭＳ Ｐゴシック"/>
              </a:rPr>
              <a:t>Date of birth</a:t>
            </a:r>
          </a:p>
          <a:p>
            <a:pPr marL="0">
              <a:spcBef>
                <a:spcPct val="0"/>
              </a:spcBef>
            </a:pPr>
            <a:endParaRPr lang="en-US" sz="2500" dirty="0" smtClean="0">
              <a:solidFill>
                <a:schemeClr val="tx2"/>
              </a:solidFill>
              <a:latin typeface="Georgia" pitchFamily="18" charset="0"/>
              <a:ea typeface="ＭＳ Ｐゴシック"/>
            </a:endParaRPr>
          </a:p>
          <a:p>
            <a:pPr marL="0">
              <a:spcBef>
                <a:spcPct val="0"/>
              </a:spcBef>
            </a:pPr>
            <a:r>
              <a:rPr lang="en-US" sz="2500" dirty="0" smtClean="0">
                <a:solidFill>
                  <a:schemeClr val="tx2"/>
                </a:solidFill>
                <a:latin typeface="Georgia" pitchFamily="18" charset="0"/>
                <a:ea typeface="ＭＳ Ｐゴシック"/>
              </a:rPr>
              <a:t>Record of attendance</a:t>
            </a:r>
          </a:p>
          <a:p>
            <a:pPr marL="0">
              <a:spcBef>
                <a:spcPct val="0"/>
              </a:spcBef>
            </a:pPr>
            <a:endParaRPr lang="en-US" sz="2500" dirty="0" smtClean="0">
              <a:solidFill>
                <a:schemeClr val="tx2"/>
              </a:solidFill>
              <a:latin typeface="Georgia" pitchFamily="18" charset="0"/>
              <a:ea typeface="ＭＳ Ｐゴシック"/>
            </a:endParaRPr>
          </a:p>
          <a:p>
            <a:pPr marL="0">
              <a:spcBef>
                <a:spcPct val="0"/>
              </a:spcBef>
            </a:pPr>
            <a:r>
              <a:rPr lang="en-US" sz="2500" dirty="0" smtClean="0">
                <a:solidFill>
                  <a:schemeClr val="tx2"/>
                </a:solidFill>
                <a:latin typeface="Georgia" pitchFamily="18" charset="0"/>
                <a:ea typeface="ＭＳ Ｐゴシック"/>
              </a:rPr>
              <a:t>Grades</a:t>
            </a:r>
          </a:p>
          <a:p>
            <a:pPr marL="0">
              <a:spcBef>
                <a:spcPct val="0"/>
              </a:spcBef>
            </a:pPr>
            <a:endParaRPr lang="en-US" sz="2500" dirty="0" smtClean="0">
              <a:solidFill>
                <a:schemeClr val="tx2"/>
              </a:solidFill>
              <a:latin typeface="Georgia" pitchFamily="18" charset="0"/>
              <a:ea typeface="ＭＳ Ｐゴシック"/>
            </a:endParaRPr>
          </a:p>
          <a:p>
            <a:pPr marL="0">
              <a:spcBef>
                <a:spcPct val="0"/>
              </a:spcBef>
            </a:pPr>
            <a:r>
              <a:rPr lang="en-US" sz="2500" dirty="0" smtClean="0">
                <a:solidFill>
                  <a:schemeClr val="tx2"/>
                </a:solidFill>
                <a:latin typeface="Georgia" pitchFamily="18" charset="0"/>
                <a:ea typeface="ＭＳ Ｐゴシック"/>
              </a:rPr>
              <a:t>Withdrawal from school</a:t>
            </a:r>
          </a:p>
          <a:p>
            <a:pPr marL="0">
              <a:spcBef>
                <a:spcPct val="0"/>
              </a:spcBef>
            </a:pPr>
            <a:endParaRPr lang="en-US" sz="2500" dirty="0" smtClean="0">
              <a:solidFill>
                <a:schemeClr val="tx2"/>
              </a:solidFill>
              <a:latin typeface="Georgia" pitchFamily="18" charset="0"/>
              <a:ea typeface="ＭＳ Ｐゴシック"/>
            </a:endParaRPr>
          </a:p>
          <a:p>
            <a:pPr marL="0">
              <a:spcBef>
                <a:spcPct val="0"/>
              </a:spcBef>
            </a:pPr>
            <a:r>
              <a:rPr lang="en-US" sz="2500" dirty="0" smtClean="0">
                <a:solidFill>
                  <a:schemeClr val="tx2"/>
                </a:solidFill>
                <a:latin typeface="Georgia" pitchFamily="18" charset="0"/>
                <a:ea typeface="ＭＳ Ｐゴシック"/>
              </a:rPr>
              <a:t>Expulsion act and date</a:t>
            </a:r>
          </a:p>
          <a:p>
            <a:pPr marL="0">
              <a:spcBef>
                <a:spcPct val="0"/>
              </a:spcBef>
            </a:pPr>
            <a:endParaRPr lang="en-US" sz="2500" dirty="0" smtClean="0">
              <a:solidFill>
                <a:schemeClr val="tx2"/>
              </a:solidFill>
              <a:latin typeface="Georgia" pitchFamily="18" charset="0"/>
              <a:ea typeface="ＭＳ Ｐゴシック"/>
            </a:endParaRPr>
          </a:p>
          <a:p>
            <a:pPr marL="0">
              <a:spcBef>
                <a:spcPct val="0"/>
              </a:spcBef>
            </a:pPr>
            <a:r>
              <a:rPr lang="en-US" sz="2500" dirty="0" smtClean="0">
                <a:solidFill>
                  <a:schemeClr val="tx2"/>
                </a:solidFill>
                <a:latin typeface="Georgia" pitchFamily="18" charset="0"/>
                <a:ea typeface="ＭＳ Ｐゴシック"/>
              </a:rPr>
              <a:t>Immunization</a:t>
            </a:r>
          </a:p>
          <a:p>
            <a:pPr marL="0">
              <a:spcBef>
                <a:spcPct val="0"/>
              </a:spcBef>
            </a:pPr>
            <a:endParaRPr lang="en-US" sz="2500" dirty="0" smtClean="0">
              <a:solidFill>
                <a:schemeClr val="tx2"/>
              </a:solidFill>
              <a:latin typeface="Georgia" pitchFamily="18" charset="0"/>
              <a:ea typeface="ＭＳ Ｐゴシック"/>
            </a:endParaRPr>
          </a:p>
          <a:p>
            <a:pPr marL="0">
              <a:spcBef>
                <a:spcPct val="0"/>
              </a:spcBef>
            </a:pPr>
            <a:r>
              <a:rPr lang="en-US" sz="2500" dirty="0" smtClean="0">
                <a:solidFill>
                  <a:schemeClr val="tx2"/>
                </a:solidFill>
                <a:latin typeface="Georgia" pitchFamily="18" charset="0"/>
                <a:ea typeface="ＭＳ Ｐゴシック"/>
              </a:rPr>
              <a:t>State Board of Education requirements</a:t>
            </a: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CF4E290C-C6F1-4FC0-BB16-49591C3DC832}" type="slidenum">
              <a:rPr lang="en-US" sz="1600">
                <a:solidFill>
                  <a:schemeClr val="bg1">
                    <a:lumMod val="50000"/>
                  </a:schemeClr>
                </a:solidFill>
              </a:rPr>
              <a:pPr>
                <a:defRPr/>
              </a:pPr>
              <a:t>10</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74638"/>
            <a:ext cx="6248400" cy="1096962"/>
          </a:xfrm>
        </p:spPr>
        <p:txBody>
          <a:bodyPr>
            <a:noAutofit/>
          </a:bodyPr>
          <a:lstStyle/>
          <a:p>
            <a:r>
              <a:rPr lang="en-US" sz="2600" b="1" dirty="0" smtClean="0">
                <a:latin typeface="Georgia" pitchFamily="18" charset="0"/>
                <a:ea typeface="ＭＳ Ｐゴシック"/>
              </a:rPr>
              <a:t>Should information be recorded in ink or pencil on the cumulative folder and permanent record?</a:t>
            </a:r>
            <a:endParaRPr lang="en-US" sz="2600" dirty="0"/>
          </a:p>
        </p:txBody>
      </p:sp>
      <p:sp>
        <p:nvSpPr>
          <p:cNvPr id="3" name="Content Placeholder 2"/>
          <p:cNvSpPr>
            <a:spLocks noGrp="1"/>
          </p:cNvSpPr>
          <p:nvPr>
            <p:ph idx="1"/>
          </p:nvPr>
        </p:nvSpPr>
        <p:spPr>
          <a:xfrm>
            <a:off x="457200" y="1524000"/>
            <a:ext cx="7772400" cy="4525963"/>
          </a:xfrm>
        </p:spPr>
        <p:txBody>
          <a:bodyPr>
            <a:normAutofit lnSpcReduction="10000"/>
          </a:bodyPr>
          <a:lstStyle/>
          <a:p>
            <a:pPr>
              <a:buNone/>
            </a:pPr>
            <a:r>
              <a:rPr lang="en-US" sz="2800" dirty="0" smtClean="0">
                <a:latin typeface="Georgia" pitchFamily="18" charset="0"/>
                <a:ea typeface="ＭＳ Ｐゴシック"/>
              </a:rPr>
              <a:t>				              </a:t>
            </a:r>
            <a:r>
              <a:rPr lang="en-US" sz="2200" dirty="0" smtClean="0">
                <a:latin typeface="Georgia" pitchFamily="18" charset="0"/>
                <a:ea typeface="ＭＳ Ｐゴシック"/>
              </a:rPr>
              <a:t>Pages 17, 19, 21, and 30</a:t>
            </a:r>
          </a:p>
          <a:p>
            <a:pPr>
              <a:buNone/>
            </a:pPr>
            <a:endParaRPr lang="en-US" sz="2000" dirty="0" smtClean="0">
              <a:latin typeface="Georgia" pitchFamily="18" charset="0"/>
              <a:ea typeface="ＭＳ Ｐゴシック"/>
            </a:endParaRPr>
          </a:p>
          <a:p>
            <a:r>
              <a:rPr lang="en-US" sz="2600" dirty="0" smtClean="0">
                <a:solidFill>
                  <a:schemeClr val="tx2"/>
                </a:solidFill>
                <a:latin typeface="Georgia" pitchFamily="18" charset="0"/>
                <a:ea typeface="ＭＳ Ｐゴシック"/>
              </a:rPr>
              <a:t>All information should be typed or recorded in permanent </a:t>
            </a:r>
            <a:r>
              <a:rPr lang="en-US" sz="2600" u="sng" dirty="0" smtClean="0">
                <a:solidFill>
                  <a:schemeClr val="tx2"/>
                </a:solidFill>
                <a:latin typeface="Georgia" pitchFamily="18" charset="0"/>
                <a:ea typeface="ＭＳ Ｐゴシック"/>
              </a:rPr>
              <a:t>black ink</a:t>
            </a:r>
            <a:r>
              <a:rPr lang="en-US" sz="2600" dirty="0" smtClean="0">
                <a:solidFill>
                  <a:schemeClr val="tx2"/>
                </a:solidFill>
                <a:latin typeface="Georgia" pitchFamily="18" charset="0"/>
                <a:ea typeface="ＭＳ Ｐゴシック"/>
              </a:rPr>
              <a:t> unless otherwise designated.</a:t>
            </a:r>
          </a:p>
          <a:p>
            <a:endParaRPr lang="en-US" sz="2600" dirty="0" smtClean="0">
              <a:solidFill>
                <a:schemeClr val="tx2"/>
              </a:solidFill>
              <a:latin typeface="Georgia" pitchFamily="18" charset="0"/>
              <a:ea typeface="ＭＳ Ｐゴシック"/>
            </a:endParaRPr>
          </a:p>
          <a:p>
            <a:r>
              <a:rPr lang="en-US" sz="2600" dirty="0" smtClean="0">
                <a:solidFill>
                  <a:schemeClr val="tx2"/>
                </a:solidFill>
                <a:latin typeface="Georgia" pitchFamily="18" charset="0"/>
                <a:ea typeface="ＭＳ Ｐゴシック"/>
              </a:rPr>
              <a:t>Record the </a:t>
            </a:r>
            <a:r>
              <a:rPr lang="en-US" sz="2600" u="sng" dirty="0" smtClean="0">
                <a:solidFill>
                  <a:schemeClr val="tx2"/>
                </a:solidFill>
                <a:latin typeface="Georgia" pitchFamily="18" charset="0"/>
                <a:ea typeface="ＭＳ Ｐゴシック"/>
              </a:rPr>
              <a:t>address</a:t>
            </a:r>
            <a:r>
              <a:rPr lang="en-US" sz="2600" dirty="0" smtClean="0">
                <a:solidFill>
                  <a:schemeClr val="tx2"/>
                </a:solidFill>
                <a:latin typeface="Georgia" pitchFamily="18" charset="0"/>
                <a:ea typeface="ＭＳ Ｐゴシック"/>
              </a:rPr>
              <a:t> and </a:t>
            </a:r>
            <a:r>
              <a:rPr lang="en-US" sz="2600" u="sng" dirty="0" smtClean="0">
                <a:solidFill>
                  <a:schemeClr val="tx2"/>
                </a:solidFill>
                <a:latin typeface="Georgia" pitchFamily="18" charset="0"/>
                <a:ea typeface="ＭＳ Ｐゴシック"/>
              </a:rPr>
              <a:t>telephone number</a:t>
            </a:r>
            <a:r>
              <a:rPr lang="en-US" sz="2600" dirty="0" smtClean="0">
                <a:solidFill>
                  <a:schemeClr val="tx2"/>
                </a:solidFill>
                <a:latin typeface="Georgia" pitchFamily="18" charset="0"/>
                <a:ea typeface="ＭＳ Ｐゴシック"/>
              </a:rPr>
              <a:t> in pencil and keep it current.</a:t>
            </a:r>
          </a:p>
          <a:p>
            <a:endParaRPr lang="en-US" sz="2600" dirty="0" smtClean="0">
              <a:solidFill>
                <a:schemeClr val="tx2"/>
              </a:solidFill>
              <a:latin typeface="Georgia" pitchFamily="18" charset="0"/>
              <a:ea typeface="ＭＳ Ｐゴシック"/>
            </a:endParaRPr>
          </a:p>
          <a:p>
            <a:r>
              <a:rPr lang="en-US" sz="2600" dirty="0" smtClean="0">
                <a:solidFill>
                  <a:schemeClr val="tx2"/>
                </a:solidFill>
                <a:latin typeface="Georgia" pitchFamily="18" charset="0"/>
                <a:ea typeface="ＭＳ Ｐゴシック"/>
              </a:rPr>
              <a:t>If a </a:t>
            </a:r>
            <a:r>
              <a:rPr lang="en-US" sz="2600" u="sng" dirty="0" smtClean="0">
                <a:solidFill>
                  <a:schemeClr val="tx2"/>
                </a:solidFill>
                <a:latin typeface="Georgia" pitchFamily="18" charset="0"/>
                <a:ea typeface="ＭＳ Ｐゴシック"/>
              </a:rPr>
              <a:t>student transfers</a:t>
            </a:r>
            <a:r>
              <a:rPr lang="en-US" sz="2600" dirty="0" smtClean="0">
                <a:solidFill>
                  <a:schemeClr val="tx2"/>
                </a:solidFill>
                <a:latin typeface="Georgia" pitchFamily="18" charset="0"/>
                <a:ea typeface="ＭＳ Ｐゴシック"/>
              </a:rPr>
              <a:t> before the end of the semester, record the attendance in pencil.</a:t>
            </a:r>
            <a:endParaRPr lang="en-US" sz="2600" u="sng" dirty="0" smtClean="0">
              <a:solidFill>
                <a:schemeClr val="tx2"/>
              </a:solidFill>
              <a:latin typeface="Georgia" pitchFamily="18" charset="0"/>
              <a:ea typeface="ＭＳ Ｐゴシック"/>
            </a:endParaRPr>
          </a:p>
          <a:p>
            <a:pPr>
              <a:buNone/>
            </a:pPr>
            <a:endParaRPr lang="en-US" sz="2600" dirty="0" smtClean="0">
              <a:latin typeface="Georgia" pitchFamily="18" charset="0"/>
              <a:ea typeface="ＭＳ Ｐゴシック"/>
            </a:endParaRPr>
          </a:p>
          <a:p>
            <a:endParaRPr lang="en-US" sz="2600" dirty="0" smtClean="0">
              <a:latin typeface="Georgia" pitchFamily="18" charset="0"/>
              <a:ea typeface="ＭＳ Ｐゴシック"/>
            </a:endParaRPr>
          </a:p>
          <a:p>
            <a:endParaRPr lang="en-US" sz="2600" dirty="0" smtClean="0">
              <a:latin typeface="Georgia" pitchFamily="18" charset="0"/>
              <a:ea typeface="ＭＳ Ｐゴシック"/>
            </a:endParaRPr>
          </a:p>
          <a:p>
            <a:endParaRPr lang="en-US" sz="2600" dirty="0"/>
          </a:p>
        </p:txBody>
      </p:sp>
      <p:pic>
        <p:nvPicPr>
          <p:cNvPr id="4" name="Picture 4"/>
          <p:cNvPicPr>
            <a:picLocks noChangeAspect="1" noChangeArrowheads="1"/>
          </p:cNvPicPr>
          <p:nvPr/>
        </p:nvPicPr>
        <p:blipFill>
          <a:blip r:embed="rId2" cstate="print"/>
          <a:srcRect/>
          <a:stretch>
            <a:fillRect/>
          </a:stretch>
        </p:blipFill>
        <p:spPr bwMode="auto">
          <a:xfrm>
            <a:off x="7696201" y="2133600"/>
            <a:ext cx="1143000" cy="1905000"/>
          </a:xfrm>
          <a:prstGeom prst="rect">
            <a:avLst/>
          </a:prstGeom>
          <a:noFill/>
          <a:ln w="9525">
            <a:noFill/>
            <a:miter lim="800000"/>
            <a:headEnd/>
            <a:tailEnd/>
          </a:ln>
        </p:spPr>
      </p:pic>
      <p:sp>
        <p:nvSpPr>
          <p:cNvPr id="5" name="TextBox 4"/>
          <p:cNvSpPr txBox="1"/>
          <p:nvPr/>
        </p:nvSpPr>
        <p:spPr>
          <a:xfrm>
            <a:off x="8153400" y="6324600"/>
            <a:ext cx="298450" cy="338138"/>
          </a:xfrm>
          <a:prstGeom prst="rect">
            <a:avLst/>
          </a:prstGeom>
          <a:noFill/>
        </p:spPr>
        <p:txBody>
          <a:bodyPr wrap="none">
            <a:spAutoFit/>
          </a:bodyPr>
          <a:lstStyle/>
          <a:p>
            <a:pPr>
              <a:defRPr/>
            </a:pPr>
            <a:fld id="{7DD540C2-9320-43CD-9B12-3DB69BFD3CA4}" type="slidenum">
              <a:rPr lang="en-US" sz="1600">
                <a:solidFill>
                  <a:schemeClr val="bg1">
                    <a:lumMod val="50000"/>
                  </a:schemeClr>
                </a:solidFill>
              </a:rPr>
              <a:pPr>
                <a:defRPr/>
              </a:pPr>
              <a:t>11</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p:cNvSpPr>
          <p:nvPr>
            <p:ph type="title"/>
          </p:nvPr>
        </p:nvSpPr>
        <p:spPr>
          <a:xfrm>
            <a:off x="2895600" y="228600"/>
            <a:ext cx="5867400" cy="1143000"/>
          </a:xfrm>
        </p:spPr>
        <p:txBody>
          <a:bodyPr>
            <a:normAutofit/>
          </a:bodyPr>
          <a:lstStyle/>
          <a:p>
            <a:r>
              <a:rPr lang="en-US" sz="2800" b="1" dirty="0" smtClean="0">
                <a:latin typeface="Georgia" pitchFamily="18" charset="0"/>
                <a:ea typeface="ＭＳ Ｐゴシック"/>
              </a:rPr>
              <a:t>Is the birth certificate required for enrollment? </a:t>
            </a:r>
          </a:p>
        </p:txBody>
      </p:sp>
      <p:sp>
        <p:nvSpPr>
          <p:cNvPr id="38915" name="Rectangle 3"/>
          <p:cNvSpPr>
            <a:spLocks noGrp="1"/>
          </p:cNvSpPr>
          <p:nvPr>
            <p:ph type="body" idx="1"/>
          </p:nvPr>
        </p:nvSpPr>
        <p:spPr>
          <a:xfrm>
            <a:off x="1066800" y="1524000"/>
            <a:ext cx="7620000" cy="4343400"/>
          </a:xfrm>
        </p:spPr>
        <p:txBody>
          <a:bodyPr>
            <a:normAutofit lnSpcReduction="10000"/>
          </a:bodyPr>
          <a:lstStyle/>
          <a:p>
            <a:pPr marL="0" algn="ctr">
              <a:spcBef>
                <a:spcPct val="0"/>
              </a:spcBef>
              <a:buFont typeface="Arial" pitchFamily="34" charset="0"/>
              <a:buNone/>
              <a:defRPr/>
            </a:pPr>
            <a:r>
              <a:rPr lang="en-US" sz="2200" dirty="0" smtClean="0">
                <a:latin typeface="Georgia" pitchFamily="18" charset="0"/>
                <a:ea typeface="ＭＳ Ｐゴシック"/>
              </a:rPr>
              <a:t>                          Pages 7-8, 18, and 29</a:t>
            </a:r>
          </a:p>
          <a:p>
            <a:pPr marL="0">
              <a:spcBef>
                <a:spcPct val="0"/>
              </a:spcBef>
              <a:defRPr/>
            </a:pPr>
            <a:endParaRPr lang="en-US" sz="2600" b="1" dirty="0" smtClean="0">
              <a:latin typeface="Georgia" pitchFamily="18" charset="0"/>
              <a:ea typeface="ＭＳ Ｐゴシック"/>
            </a:endParaRPr>
          </a:p>
          <a:p>
            <a:pPr marL="0">
              <a:spcBef>
                <a:spcPct val="0"/>
              </a:spcBef>
              <a:defRPr/>
            </a:pPr>
            <a:r>
              <a:rPr lang="en-US" sz="2600" b="1" dirty="0" smtClean="0">
                <a:solidFill>
                  <a:schemeClr val="tx2"/>
                </a:solidFill>
                <a:latin typeface="Georgia" pitchFamily="18" charset="0"/>
                <a:ea typeface="ＭＳ Ｐゴシック"/>
              </a:rPr>
              <a:t>Yes</a:t>
            </a:r>
            <a:r>
              <a:rPr lang="en-US" sz="2600" dirty="0" smtClean="0">
                <a:solidFill>
                  <a:schemeClr val="tx2"/>
                </a:solidFill>
                <a:latin typeface="Georgia" pitchFamily="18" charset="0"/>
                <a:ea typeface="ＭＳ Ｐゴシック"/>
              </a:rPr>
              <a:t>, the school must verify date of birth.</a:t>
            </a:r>
          </a:p>
          <a:p>
            <a:pPr marL="0">
              <a:spcBef>
                <a:spcPct val="0"/>
              </a:spcBef>
              <a:defRPr/>
            </a:pPr>
            <a:endParaRPr lang="en-US" sz="2600" dirty="0" smtClean="0">
              <a:solidFill>
                <a:schemeClr val="tx2"/>
              </a:solidFill>
              <a:latin typeface="Georgia" pitchFamily="18" charset="0"/>
              <a:ea typeface="ＭＳ Ｐゴシック"/>
            </a:endParaRPr>
          </a:p>
          <a:p>
            <a:pPr>
              <a:spcBef>
                <a:spcPct val="0"/>
              </a:spcBef>
              <a:defRPr/>
            </a:pPr>
            <a:r>
              <a:rPr lang="en-US" sz="2600" dirty="0" smtClean="0">
                <a:solidFill>
                  <a:schemeClr val="tx2"/>
                </a:solidFill>
                <a:latin typeface="Georgia" pitchFamily="18" charset="0"/>
                <a:ea typeface="ＭＳ Ｐゴシック"/>
              </a:rPr>
              <a:t>The hospital birth record is not the same as the certified birth certificate.</a:t>
            </a:r>
          </a:p>
          <a:p>
            <a:pPr marL="0">
              <a:spcBef>
                <a:spcPct val="0"/>
              </a:spcBef>
              <a:defRPr/>
            </a:pPr>
            <a:endParaRPr lang="en-US" sz="2600" dirty="0" smtClean="0">
              <a:solidFill>
                <a:schemeClr val="tx2"/>
              </a:solidFill>
              <a:latin typeface="Georgia" pitchFamily="18" charset="0"/>
              <a:ea typeface="ＭＳ Ｐゴシック"/>
            </a:endParaRPr>
          </a:p>
          <a:p>
            <a:pPr marL="0">
              <a:spcBef>
                <a:spcPct val="0"/>
              </a:spcBef>
              <a:defRPr/>
            </a:pPr>
            <a:r>
              <a:rPr lang="en-US" sz="2600" dirty="0" smtClean="0">
                <a:solidFill>
                  <a:schemeClr val="tx2"/>
                </a:solidFill>
                <a:latin typeface="Georgia" pitchFamily="18" charset="0"/>
                <a:ea typeface="ＭＳ Ｐゴシック"/>
              </a:rPr>
              <a:t>It is required to enroll grades K-1.</a:t>
            </a:r>
          </a:p>
          <a:p>
            <a:pPr marL="0">
              <a:spcBef>
                <a:spcPct val="0"/>
              </a:spcBef>
              <a:defRPr/>
            </a:pPr>
            <a:endParaRPr lang="en-US" sz="2600" dirty="0" smtClean="0">
              <a:solidFill>
                <a:schemeClr val="tx2"/>
              </a:solidFill>
              <a:latin typeface="Georgia" pitchFamily="18" charset="0"/>
              <a:ea typeface="ＭＳ Ｐゴシック"/>
            </a:endParaRPr>
          </a:p>
          <a:p>
            <a:pPr>
              <a:spcBef>
                <a:spcPct val="0"/>
              </a:spcBef>
              <a:defRPr/>
            </a:pPr>
            <a:r>
              <a:rPr lang="en-US" sz="2600" dirty="0" smtClean="0">
                <a:solidFill>
                  <a:schemeClr val="tx2"/>
                </a:solidFill>
                <a:latin typeface="Georgia" pitchFamily="18" charset="0"/>
                <a:ea typeface="ＭＳ Ｐゴシック"/>
              </a:rPr>
              <a:t>Grades 2-12 must be verified within 60 days of enrollment.</a:t>
            </a:r>
          </a:p>
          <a:p>
            <a:pPr marL="0">
              <a:spcBef>
                <a:spcPct val="0"/>
              </a:spcBef>
              <a:defRPr/>
            </a:pPr>
            <a:endParaRPr lang="en-US" sz="2600" dirty="0" smtClean="0">
              <a:latin typeface="Georgia" pitchFamily="18" charset="0"/>
              <a:ea typeface="ＭＳ Ｐゴシック"/>
            </a:endParaRPr>
          </a:p>
          <a:p>
            <a:pPr marL="0">
              <a:spcBef>
                <a:spcPct val="0"/>
              </a:spcBef>
              <a:defRPr/>
            </a:pPr>
            <a:endParaRPr lang="en-US" sz="2800" dirty="0" smtClean="0">
              <a:latin typeface="Georgia" pitchFamily="18" charset="0"/>
              <a:ea typeface="ＭＳ Ｐゴシック"/>
            </a:endParaRP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7DD540C2-9320-43CD-9B12-3DB69BFD3CA4}" type="slidenum">
              <a:rPr lang="en-US" sz="1600">
                <a:solidFill>
                  <a:schemeClr val="bg1">
                    <a:lumMod val="50000"/>
                  </a:schemeClr>
                </a:solidFill>
              </a:rPr>
              <a:pPr>
                <a:defRPr/>
              </a:pPr>
              <a:t>12</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p:cNvSpPr>
          <p:nvPr>
            <p:ph type="title"/>
          </p:nvPr>
        </p:nvSpPr>
        <p:spPr>
          <a:xfrm>
            <a:off x="2895600" y="228600"/>
            <a:ext cx="5867400" cy="1143000"/>
          </a:xfrm>
        </p:spPr>
        <p:txBody>
          <a:bodyPr/>
          <a:lstStyle/>
          <a:p>
            <a:r>
              <a:rPr lang="en-US" sz="3200" b="1" dirty="0" smtClean="0">
                <a:solidFill>
                  <a:srgbClr val="FF0000"/>
                </a:solidFill>
                <a:latin typeface="Georgia" pitchFamily="18" charset="0"/>
                <a:ea typeface="ＭＳ Ｐゴシック"/>
              </a:rPr>
              <a:t> </a:t>
            </a:r>
            <a:r>
              <a:rPr lang="en-US" sz="3200" b="1" dirty="0" smtClean="0">
                <a:latin typeface="Georgia" pitchFamily="18" charset="0"/>
                <a:ea typeface="ＭＳ Ｐゴシック"/>
              </a:rPr>
              <a:t>Residency Verification</a:t>
            </a:r>
          </a:p>
        </p:txBody>
      </p:sp>
      <p:sp>
        <p:nvSpPr>
          <p:cNvPr id="38915" name="Rectangle 3"/>
          <p:cNvSpPr>
            <a:spLocks noGrp="1"/>
          </p:cNvSpPr>
          <p:nvPr>
            <p:ph type="body" idx="1"/>
          </p:nvPr>
        </p:nvSpPr>
        <p:spPr>
          <a:xfrm>
            <a:off x="1066800" y="1524000"/>
            <a:ext cx="7467600" cy="2819400"/>
          </a:xfrm>
        </p:spPr>
        <p:txBody>
          <a:bodyPr>
            <a:normAutofit lnSpcReduction="10000"/>
          </a:bodyPr>
          <a:lstStyle/>
          <a:p>
            <a:pPr marL="0" defTabSz="342900">
              <a:spcBef>
                <a:spcPct val="0"/>
              </a:spcBef>
            </a:pPr>
            <a:r>
              <a:rPr lang="en-US" sz="2800" dirty="0" smtClean="0">
                <a:solidFill>
                  <a:schemeClr val="tx2"/>
                </a:solidFill>
                <a:latin typeface="Georgia" pitchFamily="18" charset="0"/>
                <a:ea typeface="ＭＳ Ｐゴシック"/>
              </a:rPr>
              <a:t>Local school board policy for residency 	verification must comply with State Board 	of Education Policy 7301.</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Documentation of residency is not a 	required item that must be kept in the 	cumulative folder.</a:t>
            </a:r>
          </a:p>
        </p:txBody>
      </p:sp>
      <p:pic>
        <p:nvPicPr>
          <p:cNvPr id="38917" name="Picture 5" descr="C:\Documents and Settings\RLSmith.MDE\Local Settings\Temporary Internet Files\Content.IE5\KABEWIVO\MC900341839[1].jpg"/>
          <p:cNvPicPr>
            <a:picLocks noChangeAspect="1" noChangeArrowheads="1"/>
          </p:cNvPicPr>
          <p:nvPr/>
        </p:nvPicPr>
        <p:blipFill>
          <a:blip r:embed="rId3" cstate="print"/>
          <a:srcRect/>
          <a:stretch>
            <a:fillRect/>
          </a:stretch>
        </p:blipFill>
        <p:spPr bwMode="auto">
          <a:xfrm>
            <a:off x="4495800" y="4114800"/>
            <a:ext cx="3048000" cy="22098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71E53D74-3A03-4751-9B7D-60A63C8025C4}" type="slidenum">
              <a:rPr lang="en-US" sz="1600">
                <a:solidFill>
                  <a:schemeClr val="bg1">
                    <a:lumMod val="50000"/>
                  </a:schemeClr>
                </a:solidFill>
              </a:rPr>
              <a:pPr>
                <a:defRPr/>
              </a:pPr>
              <a:t>13</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p:nvPr>
        </p:nvSpPr>
        <p:spPr>
          <a:xfrm>
            <a:off x="2895600" y="228600"/>
            <a:ext cx="5867400" cy="1143000"/>
          </a:xfrm>
        </p:spPr>
        <p:txBody>
          <a:bodyPr/>
          <a:lstStyle/>
          <a:p>
            <a:r>
              <a:rPr lang="en-US" sz="3200" b="1" dirty="0" smtClean="0">
                <a:latin typeface="Georgia" pitchFamily="18" charset="0"/>
                <a:ea typeface="ＭＳ Ｐゴシック"/>
              </a:rPr>
              <a:t> MSIS ID Number</a:t>
            </a:r>
          </a:p>
        </p:txBody>
      </p:sp>
      <p:sp>
        <p:nvSpPr>
          <p:cNvPr id="39939" name="Rectangle 3"/>
          <p:cNvSpPr>
            <a:spLocks noGrp="1"/>
          </p:cNvSpPr>
          <p:nvPr>
            <p:ph type="body" idx="1"/>
          </p:nvPr>
        </p:nvSpPr>
        <p:spPr>
          <a:xfrm>
            <a:off x="1066800" y="1295400"/>
            <a:ext cx="7162800" cy="4800600"/>
          </a:xfrm>
        </p:spPr>
        <p:txBody>
          <a:bodyPr/>
          <a:lstStyle/>
          <a:p>
            <a:pPr marL="0" algn="ctr" defTabSz="339725">
              <a:spcBef>
                <a:spcPct val="0"/>
              </a:spcBef>
              <a:buFont typeface="Arial" pitchFamily="34" charset="0"/>
              <a:buNone/>
            </a:pPr>
            <a:r>
              <a:rPr lang="en-US" sz="2200" dirty="0" smtClean="0">
                <a:latin typeface="Georgia" pitchFamily="18" charset="0"/>
                <a:ea typeface="ＭＳ Ｐゴシック"/>
              </a:rPr>
              <a:t>                                        Pages 18 and 29</a:t>
            </a:r>
          </a:p>
          <a:p>
            <a:pPr marL="0" defTabSz="339725">
              <a:spcBef>
                <a:spcPct val="0"/>
              </a:spcBef>
              <a:buFont typeface="Arial" pitchFamily="34" charset="0"/>
              <a:buNone/>
            </a:pPr>
            <a:r>
              <a:rPr lang="en-US" sz="2200" dirty="0" smtClean="0">
                <a:latin typeface="Georgia" pitchFamily="18" charset="0"/>
                <a:ea typeface="ＭＳ Ｐゴシック"/>
              </a:rPr>
              <a:t>	</a:t>
            </a:r>
          </a:p>
          <a:p>
            <a:pPr marL="0" defTabSz="339725">
              <a:spcBef>
                <a:spcPct val="0"/>
              </a:spcBef>
              <a:buFont typeface="Arial" pitchFamily="34" charset="0"/>
              <a:buNone/>
            </a:pPr>
            <a:r>
              <a:rPr lang="en-US" sz="2800" dirty="0" smtClean="0">
                <a:latin typeface="Georgia" pitchFamily="18" charset="0"/>
                <a:ea typeface="ＭＳ Ｐゴシック"/>
              </a:rPr>
              <a:t>	</a:t>
            </a:r>
            <a:r>
              <a:rPr lang="en-US" sz="2800" dirty="0" smtClean="0">
                <a:solidFill>
                  <a:schemeClr val="tx2"/>
                </a:solidFill>
                <a:latin typeface="Georgia" pitchFamily="18" charset="0"/>
                <a:ea typeface="ＭＳ Ｐゴシック"/>
              </a:rPr>
              <a:t>Record the MSIS ID Number in the 	designated space on the </a:t>
            </a:r>
            <a:r>
              <a:rPr lang="en-US" sz="2800" u="sng" dirty="0" smtClean="0">
                <a:solidFill>
                  <a:schemeClr val="tx2"/>
                </a:solidFill>
                <a:latin typeface="Georgia" pitchFamily="18" charset="0"/>
                <a:ea typeface="ＭＳ Ｐゴシック"/>
              </a:rPr>
              <a:t>new</a:t>
            </a:r>
            <a:r>
              <a:rPr lang="en-US" sz="2800" dirty="0" smtClean="0">
                <a:solidFill>
                  <a:schemeClr val="tx2"/>
                </a:solidFill>
                <a:latin typeface="Georgia" pitchFamily="18" charset="0"/>
                <a:ea typeface="ＭＳ Ｐゴシック"/>
              </a:rPr>
              <a:t> cumulative 	folders and permanent records.</a:t>
            </a:r>
          </a:p>
          <a:p>
            <a:pPr marL="0" defTabSz="339725">
              <a:spcBef>
                <a:spcPct val="0"/>
              </a:spcBef>
              <a:buFont typeface="Arial" pitchFamily="34" charset="0"/>
              <a:buNone/>
            </a:pPr>
            <a:endParaRPr lang="en-US" sz="2800" dirty="0" smtClean="0">
              <a:latin typeface="Georgia" pitchFamily="18" charset="0"/>
              <a:ea typeface="ＭＳ Ｐゴシック"/>
            </a:endParaRPr>
          </a:p>
          <a:p>
            <a:pPr marL="0" defTabSz="339725">
              <a:spcBef>
                <a:spcPct val="0"/>
              </a:spcBef>
            </a:pPr>
            <a:endParaRPr lang="en-US" sz="2800" dirty="0" smtClean="0">
              <a:latin typeface="Georgia" pitchFamily="18" charset="0"/>
              <a:ea typeface="ＭＳ Ｐゴシック"/>
            </a:endParaRPr>
          </a:p>
          <a:p>
            <a:pPr marL="0" defTabSz="339725">
              <a:spcBef>
                <a:spcPct val="0"/>
              </a:spcBef>
            </a:pPr>
            <a:endParaRPr lang="en-US" sz="2800" dirty="0" smtClean="0">
              <a:latin typeface="Georgia" pitchFamily="18" charset="0"/>
              <a:ea typeface="ＭＳ Ｐゴシック"/>
            </a:endParaRP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D88D250A-5328-4237-BD2B-FA847C878AC0}" type="slidenum">
              <a:rPr lang="en-US" sz="1600">
                <a:solidFill>
                  <a:schemeClr val="bg1">
                    <a:lumMod val="50000"/>
                  </a:schemeClr>
                </a:solidFill>
              </a:rPr>
              <a:pPr>
                <a:defRPr/>
              </a:pPr>
              <a:t>14</a:t>
            </a:fld>
            <a:endParaRPr lang="en-US" sz="1600" dirty="0">
              <a:solidFill>
                <a:schemeClr val="bg1">
                  <a:lumMod val="50000"/>
                </a:schemeClr>
              </a:solidFill>
            </a:endParaRPr>
          </a:p>
        </p:txBody>
      </p:sp>
      <p:pic>
        <p:nvPicPr>
          <p:cNvPr id="39942" name="Picture 6" descr="C:\Documents and Settings\RLSmith.MDE\Local Settings\Temporary Internet Files\Content.IE5\M3RHTER7\MC900356081[1].wmf"/>
          <p:cNvPicPr>
            <a:picLocks noChangeAspect="1" noChangeArrowheads="1"/>
          </p:cNvPicPr>
          <p:nvPr/>
        </p:nvPicPr>
        <p:blipFill>
          <a:blip r:embed="rId2" cstate="print"/>
          <a:srcRect/>
          <a:stretch>
            <a:fillRect/>
          </a:stretch>
        </p:blipFill>
        <p:spPr bwMode="auto">
          <a:xfrm>
            <a:off x="4800600" y="3505200"/>
            <a:ext cx="2212975" cy="20574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p:nvPr>
        </p:nvSpPr>
        <p:spPr>
          <a:xfrm>
            <a:off x="2895600" y="228600"/>
            <a:ext cx="59436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3100" b="1" dirty="0" smtClean="0">
                <a:latin typeface="Georgia" pitchFamily="18" charset="0"/>
                <a:ea typeface="ＭＳ Ｐゴシック"/>
              </a:rPr>
              <a:t>Are social security numbers mandatory for cumulative records?</a:t>
            </a:r>
          </a:p>
        </p:txBody>
      </p:sp>
      <p:sp>
        <p:nvSpPr>
          <p:cNvPr id="40963" name="Rectangle 3"/>
          <p:cNvSpPr>
            <a:spLocks noGrp="1"/>
          </p:cNvSpPr>
          <p:nvPr>
            <p:ph type="body" idx="1"/>
          </p:nvPr>
        </p:nvSpPr>
        <p:spPr>
          <a:xfrm>
            <a:off x="685800" y="1524000"/>
            <a:ext cx="7924800" cy="4114800"/>
          </a:xfrm>
        </p:spPr>
        <p:txBody>
          <a:bodyPr>
            <a:normAutofit lnSpcReduction="10000"/>
          </a:bodyPr>
          <a:lstStyle/>
          <a:p>
            <a:pPr marL="0" algn="ctr">
              <a:spcBef>
                <a:spcPct val="0"/>
              </a:spcBef>
              <a:buFont typeface="Arial" pitchFamily="34" charset="0"/>
              <a:buNone/>
            </a:pPr>
            <a:r>
              <a:rPr lang="en-US" sz="2200" dirty="0" smtClean="0">
                <a:latin typeface="Georgia" pitchFamily="18" charset="0"/>
                <a:ea typeface="ＭＳ Ｐゴシック"/>
              </a:rPr>
              <a:t>                                    Pages 18 and 30</a:t>
            </a:r>
          </a:p>
          <a:p>
            <a:pPr marL="0">
              <a:spcBef>
                <a:spcPct val="0"/>
              </a:spcBef>
            </a:pPr>
            <a:endParaRPr lang="en-US" sz="2800" b="1" dirty="0" smtClean="0">
              <a:latin typeface="Georgia" pitchFamily="18" charset="0"/>
              <a:ea typeface="ＭＳ Ｐゴシック"/>
            </a:endParaRPr>
          </a:p>
          <a:p>
            <a:pPr marL="0">
              <a:spcBef>
                <a:spcPct val="0"/>
              </a:spcBef>
            </a:pPr>
            <a:r>
              <a:rPr lang="en-US" sz="2800" b="1" dirty="0" smtClean="0">
                <a:solidFill>
                  <a:schemeClr val="tx2"/>
                </a:solidFill>
                <a:latin typeface="Georgia" pitchFamily="18" charset="0"/>
                <a:ea typeface="ＭＳ Ｐゴシック"/>
              </a:rPr>
              <a:t>No</a:t>
            </a:r>
            <a:r>
              <a:rPr lang="en-US" sz="2800" dirty="0" smtClean="0">
                <a:solidFill>
                  <a:schemeClr val="tx2"/>
                </a:solidFill>
                <a:latin typeface="Georgia" pitchFamily="18" charset="0"/>
                <a:ea typeface="ＭＳ Ｐゴシック"/>
              </a:rPr>
              <a:t>, this information is optional.  </a:t>
            </a:r>
          </a:p>
          <a:p>
            <a:pPr marL="0">
              <a:spcBef>
                <a:spcPct val="0"/>
              </a:spcBef>
              <a:buFont typeface="Arial" pitchFamily="34" charset="0"/>
              <a:buNone/>
            </a:pPr>
            <a:endParaRPr lang="en-US" sz="2800" dirty="0" smtClean="0">
              <a:solidFill>
                <a:schemeClr val="tx2"/>
              </a:solidFill>
              <a:latin typeface="Georgia" pitchFamily="18" charset="0"/>
              <a:ea typeface="ＭＳ Ｐゴシック"/>
            </a:endParaRPr>
          </a:p>
          <a:p>
            <a:pPr marL="0" defTabSz="341313">
              <a:spcBef>
                <a:spcPct val="0"/>
              </a:spcBef>
            </a:pPr>
            <a:r>
              <a:rPr lang="en-US" sz="2800" dirty="0" smtClean="0">
                <a:solidFill>
                  <a:schemeClr val="tx2"/>
                </a:solidFill>
                <a:latin typeface="Georgia" pitchFamily="18" charset="0"/>
                <a:ea typeface="ＭＳ Ｐゴシック"/>
              </a:rPr>
              <a:t>Copy the student’s social security card if the 	school decides to include this information.</a:t>
            </a:r>
          </a:p>
          <a:p>
            <a:pPr marL="0">
              <a:spcBef>
                <a:spcPct val="0"/>
              </a:spcBef>
              <a:buFont typeface="Arial" pitchFamily="34" charset="0"/>
              <a:buNone/>
            </a:pPr>
            <a:endParaRPr lang="en-US" sz="2800" dirty="0" smtClean="0">
              <a:solidFill>
                <a:schemeClr val="tx2"/>
              </a:solidFill>
              <a:latin typeface="Georgia" pitchFamily="18" charset="0"/>
              <a:ea typeface="ＭＳ Ｐゴシック"/>
            </a:endParaRPr>
          </a:p>
          <a:p>
            <a:pPr marL="0" defTabSz="341313">
              <a:spcBef>
                <a:spcPct val="0"/>
              </a:spcBef>
            </a:pPr>
            <a:r>
              <a:rPr lang="en-US" sz="2800" dirty="0" smtClean="0">
                <a:solidFill>
                  <a:schemeClr val="tx2"/>
                </a:solidFill>
                <a:latin typeface="Georgia" pitchFamily="18" charset="0"/>
                <a:ea typeface="ＭＳ Ｐゴシック"/>
              </a:rPr>
              <a:t>Contact the Office of Management Information 	Systems (MIS) concerning data collection and 	legal issues.</a:t>
            </a:r>
          </a:p>
        </p:txBody>
      </p:sp>
      <p:pic>
        <p:nvPicPr>
          <p:cNvPr id="40965" name="Picture 4"/>
          <p:cNvPicPr>
            <a:picLocks noChangeAspect="1" noChangeArrowheads="1"/>
          </p:cNvPicPr>
          <p:nvPr/>
        </p:nvPicPr>
        <p:blipFill>
          <a:blip r:embed="rId2" cstate="print"/>
          <a:srcRect/>
          <a:stretch>
            <a:fillRect/>
          </a:stretch>
        </p:blipFill>
        <p:spPr bwMode="auto">
          <a:xfrm>
            <a:off x="5257800" y="5029200"/>
            <a:ext cx="2895600" cy="14478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361AF976-97F6-4239-AC8B-06F9F49DA9F1}" type="slidenum">
              <a:rPr lang="en-US" sz="1600">
                <a:solidFill>
                  <a:schemeClr val="bg1">
                    <a:lumMod val="50000"/>
                  </a:schemeClr>
                </a:solidFill>
              </a:rPr>
              <a:pPr>
                <a:defRPr/>
              </a:pPr>
              <a:t>15</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p:nvPr>
        </p:nvSpPr>
        <p:spPr>
          <a:xfrm>
            <a:off x="2895600" y="228600"/>
            <a:ext cx="5867400" cy="1143000"/>
          </a:xfrm>
        </p:spPr>
        <p:txBody>
          <a:bodyPr/>
          <a:lstStyle/>
          <a:p>
            <a:r>
              <a:rPr lang="en-US" sz="3200" b="1" dirty="0" smtClean="0">
                <a:latin typeface="Georgia" pitchFamily="18" charset="0"/>
                <a:ea typeface="ＭＳ Ｐゴシック"/>
              </a:rPr>
              <a:t> Race</a:t>
            </a:r>
          </a:p>
        </p:txBody>
      </p:sp>
      <p:sp>
        <p:nvSpPr>
          <p:cNvPr id="41987" name="Rectangle 3"/>
          <p:cNvSpPr>
            <a:spLocks noGrp="1"/>
          </p:cNvSpPr>
          <p:nvPr>
            <p:ph type="body" idx="1"/>
          </p:nvPr>
        </p:nvSpPr>
        <p:spPr>
          <a:xfrm>
            <a:off x="609600" y="1295400"/>
            <a:ext cx="8153400" cy="5334000"/>
          </a:xfrm>
        </p:spPr>
        <p:txBody>
          <a:bodyPr/>
          <a:lstStyle/>
          <a:p>
            <a:pPr marL="0" algn="ctr" defTabSz="339725">
              <a:spcBef>
                <a:spcPct val="0"/>
              </a:spcBef>
              <a:buFont typeface="Arial" pitchFamily="34" charset="0"/>
              <a:buNone/>
            </a:pPr>
            <a:r>
              <a:rPr lang="en-US" sz="2200" dirty="0" smtClean="0">
                <a:latin typeface="Georgia" pitchFamily="18" charset="0"/>
                <a:ea typeface="ＭＳ Ｐゴシック"/>
              </a:rPr>
              <a:t>                                   Pages 19 and 30</a:t>
            </a:r>
          </a:p>
          <a:p>
            <a:pPr marL="0" algn="ctr" defTabSz="339725">
              <a:spcBef>
                <a:spcPct val="0"/>
              </a:spcBef>
              <a:buFont typeface="Arial" pitchFamily="34" charset="0"/>
              <a:buNone/>
            </a:pPr>
            <a:endParaRPr lang="en-US" sz="2800" dirty="0" smtClean="0">
              <a:latin typeface="Georgia" pitchFamily="18" charset="0"/>
              <a:ea typeface="ＭＳ Ｐゴシック"/>
            </a:endParaRPr>
          </a:p>
          <a:p>
            <a:pPr marL="0" defTabSz="339725">
              <a:spcBef>
                <a:spcPct val="0"/>
              </a:spcBef>
              <a:buFont typeface="Arial" pitchFamily="34" charset="0"/>
              <a:buNone/>
            </a:pPr>
            <a:r>
              <a:rPr lang="en-US" sz="2800" dirty="0" smtClean="0">
                <a:solidFill>
                  <a:schemeClr val="tx2"/>
                </a:solidFill>
                <a:latin typeface="Georgia" pitchFamily="18" charset="0"/>
                <a:ea typeface="ＭＳ Ｐゴシック"/>
              </a:rPr>
              <a:t>Record race using the following abbreviations for the various classifications:</a:t>
            </a:r>
          </a:p>
          <a:p>
            <a:pPr marL="0" defTabSz="339725">
              <a:spcBef>
                <a:spcPct val="0"/>
              </a:spcBef>
              <a:buFont typeface="Arial" pitchFamily="34" charset="0"/>
              <a:buNone/>
            </a:pPr>
            <a:endParaRPr lang="en-US" sz="2800" dirty="0" smtClean="0">
              <a:solidFill>
                <a:schemeClr val="tx2"/>
              </a:solidFill>
              <a:latin typeface="Georgia" pitchFamily="18" charset="0"/>
              <a:ea typeface="ＭＳ Ｐゴシック"/>
            </a:endParaRPr>
          </a:p>
          <a:p>
            <a:pPr marL="800100" lvl="2" defTabSz="339725">
              <a:spcBef>
                <a:spcPct val="0"/>
              </a:spcBef>
              <a:buFont typeface="Wingdings" pitchFamily="2" charset="2"/>
              <a:buChar char="v"/>
            </a:pPr>
            <a:r>
              <a:rPr lang="en-US" sz="2800" dirty="0" smtClean="0">
                <a:solidFill>
                  <a:schemeClr val="tx2"/>
                </a:solidFill>
                <a:latin typeface="Georgia" pitchFamily="18" charset="0"/>
                <a:ea typeface="ＭＳ Ｐゴシック"/>
              </a:rPr>
              <a:t>NA - American Indian or Alaska Native</a:t>
            </a:r>
          </a:p>
          <a:p>
            <a:pPr marL="800100" lvl="2" defTabSz="339725">
              <a:spcBef>
                <a:spcPct val="0"/>
              </a:spcBef>
              <a:buFont typeface="Wingdings" pitchFamily="2" charset="2"/>
              <a:buChar char="v"/>
            </a:pPr>
            <a:r>
              <a:rPr lang="en-US" sz="2800" dirty="0" smtClean="0">
                <a:solidFill>
                  <a:schemeClr val="tx2"/>
                </a:solidFill>
                <a:latin typeface="Georgia" pitchFamily="18" charset="0"/>
                <a:ea typeface="ＭＳ Ｐゴシック"/>
              </a:rPr>
              <a:t>AS - 	Asian</a:t>
            </a:r>
          </a:p>
          <a:p>
            <a:pPr marL="800100" lvl="2" defTabSz="339725">
              <a:spcBef>
                <a:spcPct val="0"/>
              </a:spcBef>
              <a:buFont typeface="Wingdings" pitchFamily="2" charset="2"/>
              <a:buChar char="v"/>
            </a:pPr>
            <a:r>
              <a:rPr lang="en-US" sz="2800" dirty="0" smtClean="0">
                <a:solidFill>
                  <a:schemeClr val="tx2"/>
                </a:solidFill>
                <a:latin typeface="Georgia" pitchFamily="18" charset="0"/>
                <a:ea typeface="ＭＳ Ｐゴシック"/>
              </a:rPr>
              <a:t>B -    Black or African American</a:t>
            </a:r>
          </a:p>
          <a:p>
            <a:pPr marL="800100" lvl="2" defTabSz="339725">
              <a:spcBef>
                <a:spcPct val="0"/>
              </a:spcBef>
              <a:buFont typeface="Wingdings" pitchFamily="2" charset="2"/>
              <a:buChar char="v"/>
            </a:pPr>
            <a:r>
              <a:rPr lang="en-US" sz="2800" dirty="0" smtClean="0">
                <a:solidFill>
                  <a:schemeClr val="tx2"/>
                </a:solidFill>
                <a:latin typeface="Georgia" pitchFamily="18" charset="0"/>
                <a:ea typeface="ＭＳ Ｐゴシック"/>
              </a:rPr>
              <a:t>PI -   Native Hawaiian or Pacific Islander</a:t>
            </a:r>
          </a:p>
          <a:p>
            <a:pPr marL="800100" lvl="2" defTabSz="339725">
              <a:spcBef>
                <a:spcPct val="0"/>
              </a:spcBef>
              <a:buFont typeface="Wingdings" pitchFamily="2" charset="2"/>
              <a:buChar char="v"/>
            </a:pPr>
            <a:r>
              <a:rPr lang="en-US" sz="2800" dirty="0" smtClean="0">
                <a:solidFill>
                  <a:schemeClr val="tx2"/>
                </a:solidFill>
                <a:latin typeface="Georgia" pitchFamily="18" charset="0"/>
                <a:ea typeface="ＭＳ Ｐゴシック"/>
              </a:rPr>
              <a:t>W -   White</a:t>
            </a:r>
          </a:p>
          <a:p>
            <a:pPr marL="800100" lvl="2" defTabSz="339725">
              <a:spcBef>
                <a:spcPct val="0"/>
              </a:spcBef>
              <a:buFont typeface="Wingdings" pitchFamily="2" charset="2"/>
              <a:buChar char="v"/>
            </a:pPr>
            <a:r>
              <a:rPr lang="en-US" sz="2800" dirty="0" smtClean="0">
                <a:solidFill>
                  <a:schemeClr val="tx2"/>
                </a:solidFill>
                <a:latin typeface="Georgia" pitchFamily="18" charset="0"/>
                <a:ea typeface="ＭＳ Ｐゴシック"/>
              </a:rPr>
              <a:t>H -    Hispanic or Latino or Spanish</a:t>
            </a:r>
          </a:p>
          <a:p>
            <a:pPr marL="800100" lvl="2" defTabSz="339725">
              <a:spcBef>
                <a:spcPct val="0"/>
              </a:spcBef>
              <a:buFont typeface="Wingdings" pitchFamily="2" charset="2"/>
              <a:buChar char="v"/>
            </a:pPr>
            <a:r>
              <a:rPr lang="en-US" sz="2800" dirty="0" smtClean="0">
                <a:solidFill>
                  <a:schemeClr val="tx2"/>
                </a:solidFill>
                <a:latin typeface="Georgia" pitchFamily="18" charset="0"/>
                <a:ea typeface="ＭＳ Ｐゴシック"/>
              </a:rPr>
              <a:t>TM - Two or More Races</a:t>
            </a:r>
          </a:p>
          <a:p>
            <a:pPr marL="800100" lvl="2" defTabSz="339725">
              <a:spcBef>
                <a:spcPct val="0"/>
              </a:spcBef>
              <a:buFont typeface="Wingdings" pitchFamily="2" charset="2"/>
              <a:buChar char="v"/>
            </a:pPr>
            <a:endParaRPr lang="en-US" sz="2800" dirty="0" smtClean="0">
              <a:latin typeface="Georgia" pitchFamily="18" charset="0"/>
              <a:ea typeface="ＭＳ Ｐゴシック"/>
            </a:endParaRPr>
          </a:p>
          <a:p>
            <a:pPr marL="400050" lvl="1" defTabSz="339725">
              <a:spcBef>
                <a:spcPct val="0"/>
              </a:spcBef>
              <a:buFont typeface="Arial" pitchFamily="34" charset="0"/>
              <a:buNone/>
            </a:pPr>
            <a:endParaRPr lang="en-US" sz="2400" dirty="0" smtClean="0">
              <a:latin typeface="Georgia" pitchFamily="18" charset="0"/>
              <a:ea typeface="ＭＳ Ｐゴシック"/>
            </a:endParaRPr>
          </a:p>
        </p:txBody>
      </p:sp>
      <p:sp>
        <p:nvSpPr>
          <p:cNvPr id="8" name="TextBox 7"/>
          <p:cNvSpPr txBox="1"/>
          <p:nvPr/>
        </p:nvSpPr>
        <p:spPr>
          <a:xfrm>
            <a:off x="8153400" y="6324600"/>
            <a:ext cx="298450" cy="338138"/>
          </a:xfrm>
          <a:prstGeom prst="rect">
            <a:avLst/>
          </a:prstGeom>
          <a:noFill/>
        </p:spPr>
        <p:txBody>
          <a:bodyPr wrap="none">
            <a:spAutoFit/>
          </a:bodyPr>
          <a:lstStyle/>
          <a:p>
            <a:pPr>
              <a:defRPr/>
            </a:pPr>
            <a:fld id="{8CBC4228-11D9-491D-B559-88FE4B9A1DCB}" type="slidenum">
              <a:rPr lang="en-US" sz="1600">
                <a:solidFill>
                  <a:schemeClr val="bg1">
                    <a:lumMod val="50000"/>
                  </a:schemeClr>
                </a:solidFill>
              </a:rPr>
              <a:pPr>
                <a:defRPr/>
              </a:pPr>
              <a:t>16</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p:nvPr>
        </p:nvSpPr>
        <p:spPr>
          <a:xfrm>
            <a:off x="2895600" y="228600"/>
            <a:ext cx="5867400" cy="1143000"/>
          </a:xfrm>
        </p:spPr>
        <p:txBody>
          <a:bodyPr/>
          <a:lstStyle/>
          <a:p>
            <a:r>
              <a:rPr lang="en-US" sz="3200" b="1" dirty="0" smtClean="0">
                <a:solidFill>
                  <a:srgbClr val="FF0000"/>
                </a:solidFill>
                <a:latin typeface="Georgia" pitchFamily="18" charset="0"/>
                <a:ea typeface="ＭＳ Ｐゴシック"/>
              </a:rPr>
              <a:t> </a:t>
            </a:r>
            <a:r>
              <a:rPr lang="en-US" sz="3200" b="1" dirty="0" smtClean="0">
                <a:latin typeface="Georgia" pitchFamily="18" charset="0"/>
                <a:ea typeface="ＭＳ Ｐゴシック"/>
              </a:rPr>
              <a:t>Ethnicity</a:t>
            </a:r>
          </a:p>
        </p:txBody>
      </p:sp>
      <p:sp>
        <p:nvSpPr>
          <p:cNvPr id="43011" name="Rectangle 3"/>
          <p:cNvSpPr>
            <a:spLocks noGrp="1"/>
          </p:cNvSpPr>
          <p:nvPr>
            <p:ph type="body" idx="1"/>
          </p:nvPr>
        </p:nvSpPr>
        <p:spPr>
          <a:xfrm>
            <a:off x="1066800" y="1295400"/>
            <a:ext cx="7239000" cy="4800600"/>
          </a:xfrm>
        </p:spPr>
        <p:txBody>
          <a:bodyPr/>
          <a:lstStyle/>
          <a:p>
            <a:pPr algn="ctr">
              <a:spcBef>
                <a:spcPct val="0"/>
              </a:spcBef>
              <a:buFont typeface="Arial" pitchFamily="34" charset="0"/>
              <a:buNone/>
            </a:pPr>
            <a:r>
              <a:rPr lang="en-US" sz="2200" dirty="0" smtClean="0">
                <a:latin typeface="Georgia" pitchFamily="18" charset="0"/>
                <a:ea typeface="ＭＳ Ｐゴシック"/>
              </a:rPr>
              <a:t>                                    Pages 19 and 30</a:t>
            </a:r>
          </a:p>
          <a:p>
            <a:pPr>
              <a:spcBef>
                <a:spcPct val="0"/>
              </a:spcBef>
            </a:pPr>
            <a:endParaRPr lang="en-US" sz="2800" dirty="0" smtClean="0">
              <a:latin typeface="Georgia" pitchFamily="18" charset="0"/>
              <a:ea typeface="ＭＳ Ｐゴシック"/>
            </a:endParaRPr>
          </a:p>
          <a:p>
            <a:pPr>
              <a:spcBef>
                <a:spcPct val="0"/>
              </a:spcBef>
            </a:pPr>
            <a:r>
              <a:rPr lang="en-US" sz="2800" dirty="0" smtClean="0">
                <a:solidFill>
                  <a:schemeClr val="tx2"/>
                </a:solidFill>
                <a:latin typeface="Georgia" pitchFamily="18" charset="0"/>
                <a:ea typeface="ＭＳ Ｐゴシック"/>
              </a:rPr>
              <a:t>Check </a:t>
            </a:r>
            <a:r>
              <a:rPr lang="en-US" sz="2800" b="1" dirty="0" smtClean="0">
                <a:solidFill>
                  <a:schemeClr val="tx2"/>
                </a:solidFill>
                <a:latin typeface="Georgia" pitchFamily="18" charset="0"/>
                <a:ea typeface="ＭＳ Ｐゴシック"/>
              </a:rPr>
              <a:t>Yes</a:t>
            </a:r>
            <a:r>
              <a:rPr lang="en-US" sz="2800" dirty="0" smtClean="0">
                <a:solidFill>
                  <a:schemeClr val="tx2"/>
                </a:solidFill>
                <a:latin typeface="Georgia" pitchFamily="18" charset="0"/>
                <a:ea typeface="ＭＳ Ｐゴシック"/>
              </a:rPr>
              <a:t> on the revised cumulative folder and permanent record if student </a:t>
            </a:r>
            <a:r>
              <a:rPr lang="en-US" sz="2800" u="sng" dirty="0" smtClean="0">
                <a:solidFill>
                  <a:schemeClr val="tx2"/>
                </a:solidFill>
                <a:latin typeface="Georgia" pitchFamily="18" charset="0"/>
                <a:ea typeface="ＭＳ Ｐゴシック"/>
              </a:rPr>
              <a:t>is</a:t>
            </a:r>
            <a:r>
              <a:rPr lang="en-US" sz="2800" dirty="0" smtClean="0">
                <a:solidFill>
                  <a:schemeClr val="tx2"/>
                </a:solidFill>
                <a:latin typeface="Georgia" pitchFamily="18" charset="0"/>
                <a:ea typeface="ＭＳ Ｐゴシック"/>
              </a:rPr>
              <a:t> of Hispanic or Latino origin.</a:t>
            </a:r>
          </a:p>
          <a:p>
            <a:pPr>
              <a:spcBef>
                <a:spcPct val="0"/>
              </a:spcBef>
            </a:pPr>
            <a:endParaRPr lang="en-US" sz="2800" dirty="0" smtClean="0">
              <a:solidFill>
                <a:schemeClr val="tx2"/>
              </a:solidFill>
              <a:latin typeface="Georgia" pitchFamily="18" charset="0"/>
              <a:ea typeface="ＭＳ Ｐゴシック"/>
            </a:endParaRPr>
          </a:p>
          <a:p>
            <a:pPr>
              <a:spcBef>
                <a:spcPct val="0"/>
              </a:spcBef>
            </a:pPr>
            <a:r>
              <a:rPr lang="en-US" sz="2800" dirty="0" smtClean="0">
                <a:solidFill>
                  <a:schemeClr val="tx2"/>
                </a:solidFill>
                <a:latin typeface="Georgia" pitchFamily="18" charset="0"/>
                <a:ea typeface="ＭＳ Ｐゴシック"/>
              </a:rPr>
              <a:t>Check </a:t>
            </a:r>
            <a:r>
              <a:rPr lang="en-US" sz="2800" b="1" dirty="0" smtClean="0">
                <a:solidFill>
                  <a:schemeClr val="tx2"/>
                </a:solidFill>
                <a:latin typeface="Georgia" pitchFamily="18" charset="0"/>
                <a:ea typeface="ＭＳ Ｐゴシック"/>
              </a:rPr>
              <a:t>No</a:t>
            </a:r>
            <a:r>
              <a:rPr lang="en-US" sz="2800" dirty="0" smtClean="0">
                <a:solidFill>
                  <a:schemeClr val="tx2"/>
                </a:solidFill>
                <a:latin typeface="Georgia" pitchFamily="18" charset="0"/>
                <a:ea typeface="ＭＳ Ｐゴシック"/>
              </a:rPr>
              <a:t> on the revised cumulative folder and permanent record if student </a:t>
            </a:r>
            <a:r>
              <a:rPr lang="en-US" sz="2800" u="sng" dirty="0" smtClean="0">
                <a:solidFill>
                  <a:schemeClr val="tx2"/>
                </a:solidFill>
                <a:latin typeface="Georgia" pitchFamily="18" charset="0"/>
                <a:ea typeface="ＭＳ Ｐゴシック"/>
              </a:rPr>
              <a:t>is not</a:t>
            </a:r>
            <a:r>
              <a:rPr lang="en-US" sz="2800" dirty="0" smtClean="0">
                <a:solidFill>
                  <a:schemeClr val="tx2"/>
                </a:solidFill>
                <a:latin typeface="Georgia" pitchFamily="18" charset="0"/>
                <a:ea typeface="ＭＳ Ｐゴシック"/>
              </a:rPr>
              <a:t> of Hispanic or Latino origin.</a:t>
            </a:r>
          </a:p>
          <a:p>
            <a:pPr>
              <a:spcBef>
                <a:spcPct val="0"/>
              </a:spcBef>
            </a:pPr>
            <a:endParaRPr lang="en-US" sz="2800" dirty="0" smtClean="0">
              <a:latin typeface="Georgia" pitchFamily="18" charset="0"/>
              <a:ea typeface="ＭＳ Ｐゴシック"/>
            </a:endParaRPr>
          </a:p>
          <a:p>
            <a:pPr>
              <a:spcBef>
                <a:spcPct val="0"/>
              </a:spcBef>
            </a:pPr>
            <a:endParaRPr lang="en-US" sz="2800" dirty="0" smtClean="0">
              <a:latin typeface="Georgia" pitchFamily="18" charset="0"/>
              <a:ea typeface="ＭＳ Ｐゴシック"/>
            </a:endParaRPr>
          </a:p>
          <a:p>
            <a:pPr>
              <a:spcBef>
                <a:spcPct val="0"/>
              </a:spcBef>
            </a:pPr>
            <a:endParaRPr lang="en-US" sz="2800" dirty="0" smtClean="0">
              <a:latin typeface="Georgia" pitchFamily="18" charset="0"/>
              <a:ea typeface="ＭＳ Ｐゴシック"/>
            </a:endParaRP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E30049C8-EB04-400C-916F-27F58371A4B1}" type="slidenum">
              <a:rPr lang="en-US" sz="1600">
                <a:solidFill>
                  <a:schemeClr val="bg1">
                    <a:lumMod val="50000"/>
                  </a:schemeClr>
                </a:solidFill>
              </a:rPr>
              <a:pPr>
                <a:defRPr/>
              </a:pPr>
              <a:t>17</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a:xfrm>
            <a:off x="2895600" y="228600"/>
            <a:ext cx="5867400" cy="914400"/>
          </a:xfrm>
        </p:spPr>
        <p:txBody>
          <a:bodyPr/>
          <a:lstStyle/>
          <a:p>
            <a:r>
              <a:rPr lang="en-US" sz="3200" b="1" dirty="0" smtClean="0">
                <a:solidFill>
                  <a:srgbClr val="FF0000"/>
                </a:solidFill>
                <a:latin typeface="Georgia" pitchFamily="18" charset="0"/>
                <a:ea typeface="ＭＳ Ｐゴシック"/>
              </a:rPr>
              <a:t> </a:t>
            </a:r>
            <a:r>
              <a:rPr lang="en-US" sz="3200" b="1" dirty="0" smtClean="0">
                <a:latin typeface="Georgia" pitchFamily="18" charset="0"/>
                <a:ea typeface="ＭＳ Ｐゴシック"/>
              </a:rPr>
              <a:t>Immunization</a:t>
            </a:r>
          </a:p>
        </p:txBody>
      </p:sp>
      <p:sp>
        <p:nvSpPr>
          <p:cNvPr id="44035" name="Rectangle 3"/>
          <p:cNvSpPr>
            <a:spLocks noGrp="1"/>
          </p:cNvSpPr>
          <p:nvPr>
            <p:ph type="body" idx="1"/>
          </p:nvPr>
        </p:nvSpPr>
        <p:spPr>
          <a:xfrm>
            <a:off x="1066800" y="1143000"/>
            <a:ext cx="7315200" cy="5486400"/>
          </a:xfrm>
        </p:spPr>
        <p:txBody>
          <a:bodyPr>
            <a:normAutofit lnSpcReduction="10000"/>
          </a:bodyPr>
          <a:lstStyle/>
          <a:p>
            <a:pPr marL="0" algn="ctr">
              <a:spcBef>
                <a:spcPct val="0"/>
              </a:spcBef>
              <a:buFont typeface="Arial" pitchFamily="34" charset="0"/>
              <a:buNone/>
              <a:tabLst>
                <a:tab pos="339725" algn="l"/>
              </a:tabLst>
            </a:pPr>
            <a:r>
              <a:rPr lang="en-US" sz="2200" dirty="0" smtClean="0">
                <a:latin typeface="Georgia" pitchFamily="18" charset="0"/>
                <a:ea typeface="ＭＳ Ｐゴシック"/>
              </a:rPr>
              <a:t>                                 Pages 7, 12-14, 24, and 34-35</a:t>
            </a:r>
          </a:p>
          <a:p>
            <a:pPr marL="0">
              <a:spcBef>
                <a:spcPct val="0"/>
              </a:spcBef>
              <a:tabLst>
                <a:tab pos="339725" algn="l"/>
              </a:tabLst>
            </a:pPr>
            <a:endParaRPr lang="en-US" sz="2400" dirty="0" smtClean="0">
              <a:latin typeface="Georgia" pitchFamily="18" charset="0"/>
              <a:ea typeface="ＭＳ Ｐゴシック"/>
            </a:endParaRPr>
          </a:p>
          <a:p>
            <a:pPr marL="0">
              <a:spcBef>
                <a:spcPct val="0"/>
              </a:spcBef>
              <a:tabLst>
                <a:tab pos="339725" algn="l"/>
              </a:tabLst>
            </a:pPr>
            <a:r>
              <a:rPr lang="en-US" sz="2400" dirty="0" smtClean="0">
                <a:solidFill>
                  <a:schemeClr val="tx2"/>
                </a:solidFill>
                <a:latin typeface="Georgia" pitchFamily="18" charset="0"/>
                <a:ea typeface="ＭＳ Ｐゴシック"/>
              </a:rPr>
              <a:t>Immunization verification is required.</a:t>
            </a:r>
          </a:p>
          <a:p>
            <a:pPr marL="0">
              <a:spcBef>
                <a:spcPct val="0"/>
              </a:spcBef>
              <a:tabLst>
                <a:tab pos="339725" algn="l"/>
              </a:tabLst>
            </a:pPr>
            <a:endParaRPr lang="en-US" sz="2400" dirty="0" smtClean="0">
              <a:solidFill>
                <a:schemeClr val="tx2"/>
              </a:solidFill>
              <a:latin typeface="Georgia" pitchFamily="18" charset="0"/>
              <a:ea typeface="ＭＳ Ｐゴシック"/>
            </a:endParaRPr>
          </a:p>
          <a:p>
            <a:pPr marL="0">
              <a:spcBef>
                <a:spcPct val="0"/>
              </a:spcBef>
              <a:tabLst>
                <a:tab pos="339725" algn="l"/>
              </a:tabLst>
            </a:pPr>
            <a:r>
              <a:rPr lang="en-US" sz="2400" dirty="0" smtClean="0">
                <a:solidFill>
                  <a:schemeClr val="tx2"/>
                </a:solidFill>
                <a:latin typeface="Georgia" pitchFamily="18" charset="0"/>
                <a:ea typeface="ＭＳ Ｐゴシック"/>
              </a:rPr>
              <a:t>Certificate of Vaccination must be obtained on or 	before the expiration date on a temporary 	certificate.</a:t>
            </a:r>
          </a:p>
          <a:p>
            <a:pPr marL="0">
              <a:spcBef>
                <a:spcPct val="0"/>
              </a:spcBef>
              <a:tabLst>
                <a:tab pos="339725" algn="l"/>
              </a:tabLst>
            </a:pPr>
            <a:endParaRPr lang="en-US" sz="2400" dirty="0" smtClean="0">
              <a:solidFill>
                <a:schemeClr val="tx2"/>
              </a:solidFill>
              <a:latin typeface="Georgia" pitchFamily="18" charset="0"/>
              <a:ea typeface="ＭＳ Ｐゴシック"/>
            </a:endParaRPr>
          </a:p>
          <a:p>
            <a:pPr marL="0">
              <a:spcBef>
                <a:spcPct val="0"/>
              </a:spcBef>
              <a:tabLst>
                <a:tab pos="339725" algn="l"/>
              </a:tabLst>
            </a:pPr>
            <a:r>
              <a:rPr lang="en-US" sz="2400" dirty="0" smtClean="0">
                <a:solidFill>
                  <a:schemeClr val="tx2"/>
                </a:solidFill>
                <a:latin typeface="Georgia" pitchFamily="18" charset="0"/>
                <a:ea typeface="ＭＳ Ｐゴシック"/>
              </a:rPr>
              <a:t>Immunization verification is also required for 	transferring students.</a:t>
            </a:r>
          </a:p>
          <a:p>
            <a:pPr marL="0">
              <a:spcBef>
                <a:spcPct val="0"/>
              </a:spcBef>
              <a:tabLst>
                <a:tab pos="339725" algn="l"/>
              </a:tabLst>
            </a:pPr>
            <a:endParaRPr lang="en-US" sz="2400" dirty="0" smtClean="0">
              <a:solidFill>
                <a:schemeClr val="tx2"/>
              </a:solidFill>
              <a:latin typeface="Georgia" pitchFamily="18" charset="0"/>
              <a:ea typeface="ＭＳ Ｐゴシック"/>
            </a:endParaRPr>
          </a:p>
          <a:p>
            <a:pPr marL="0">
              <a:spcBef>
                <a:spcPct val="0"/>
              </a:spcBef>
              <a:tabLst>
                <a:tab pos="339725" algn="l"/>
              </a:tabLst>
            </a:pPr>
            <a:r>
              <a:rPr lang="en-US" sz="2400" dirty="0" smtClean="0">
                <a:solidFill>
                  <a:schemeClr val="tx2"/>
                </a:solidFill>
                <a:latin typeface="Georgia" pitchFamily="18" charset="0"/>
                <a:ea typeface="ＭＳ Ｐゴシック"/>
              </a:rPr>
              <a:t>Certificate of Compliance is issued by the 	Mississippi State Board of Health.</a:t>
            </a:r>
          </a:p>
          <a:p>
            <a:pPr marL="0">
              <a:spcBef>
                <a:spcPct val="0"/>
              </a:spcBef>
              <a:tabLst>
                <a:tab pos="339725" algn="l"/>
              </a:tabLst>
            </a:pPr>
            <a:endParaRPr lang="en-US" sz="2400" dirty="0" smtClean="0">
              <a:solidFill>
                <a:schemeClr val="tx2"/>
              </a:solidFill>
              <a:latin typeface="Georgia" pitchFamily="18" charset="0"/>
              <a:ea typeface="ＭＳ Ｐゴシック"/>
            </a:endParaRPr>
          </a:p>
          <a:p>
            <a:pPr marL="0">
              <a:spcBef>
                <a:spcPct val="0"/>
              </a:spcBef>
              <a:tabLst>
                <a:tab pos="339725" algn="l"/>
              </a:tabLst>
            </a:pPr>
            <a:r>
              <a:rPr lang="en-US" sz="2400" dirty="0" smtClean="0">
                <a:solidFill>
                  <a:schemeClr val="tx2"/>
                </a:solidFill>
                <a:latin typeface="Georgia" pitchFamily="18" charset="0"/>
                <a:ea typeface="ＭＳ Ｐゴシック"/>
              </a:rPr>
              <a:t>The form should be filed in the student’s 	cumulative folder.</a:t>
            </a: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D90674E3-6768-45E3-BD62-AC326E97E417}" type="slidenum">
              <a:rPr lang="en-US" sz="1600">
                <a:solidFill>
                  <a:schemeClr val="bg1">
                    <a:lumMod val="50000"/>
                  </a:schemeClr>
                </a:solidFill>
              </a:rPr>
              <a:pPr>
                <a:defRPr/>
              </a:pPr>
              <a:t>18</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a:xfrm>
            <a:off x="2895600" y="228600"/>
            <a:ext cx="6248400" cy="1143000"/>
          </a:xfrm>
        </p:spPr>
        <p:txBody>
          <a:bodyPr>
            <a:normAutofit/>
          </a:bodyPr>
          <a:lstStyle/>
          <a:p>
            <a:r>
              <a:rPr lang="en-US" sz="3200" b="1" dirty="0" smtClean="0">
                <a:solidFill>
                  <a:srgbClr val="FF0000"/>
                </a:solidFill>
                <a:latin typeface="Georgia" pitchFamily="18" charset="0"/>
                <a:ea typeface="ＭＳ Ｐゴシック"/>
              </a:rPr>
              <a:t> </a:t>
            </a:r>
            <a:r>
              <a:rPr lang="en-US" sz="2600" b="1" dirty="0" smtClean="0">
                <a:latin typeface="Georgia" pitchFamily="18" charset="0"/>
                <a:ea typeface="ＭＳ Ｐゴシック"/>
              </a:rPr>
              <a:t>How much </a:t>
            </a:r>
            <a:r>
              <a:rPr lang="en-US" sz="2600" b="1" u="sng" dirty="0" smtClean="0">
                <a:latin typeface="Georgia" pitchFamily="18" charset="0"/>
                <a:ea typeface="ＭＳ Ｐゴシック"/>
              </a:rPr>
              <a:t>disciplinary action</a:t>
            </a:r>
            <a:r>
              <a:rPr lang="en-US" sz="2600" b="1" dirty="0" smtClean="0">
                <a:latin typeface="Georgia" pitchFamily="18" charset="0"/>
                <a:ea typeface="ＭＳ Ｐゴシック"/>
              </a:rPr>
              <a:t> is recorded on the cumulative folder? </a:t>
            </a:r>
          </a:p>
        </p:txBody>
      </p:sp>
      <p:sp>
        <p:nvSpPr>
          <p:cNvPr id="45059" name="Rectangle 3"/>
          <p:cNvSpPr>
            <a:spLocks noGrp="1"/>
          </p:cNvSpPr>
          <p:nvPr>
            <p:ph type="body" idx="1"/>
          </p:nvPr>
        </p:nvSpPr>
        <p:spPr>
          <a:xfrm>
            <a:off x="1066800" y="1447800"/>
            <a:ext cx="7010400" cy="4648200"/>
          </a:xfrm>
        </p:spPr>
        <p:txBody>
          <a:bodyPr/>
          <a:lstStyle/>
          <a:p>
            <a:pPr marL="0" algn="ctr" defTabSz="342900">
              <a:spcBef>
                <a:spcPct val="0"/>
              </a:spcBef>
              <a:buFont typeface="Arial" pitchFamily="34" charset="0"/>
              <a:buNone/>
            </a:pPr>
            <a:r>
              <a:rPr lang="en-US" sz="2200" dirty="0" smtClean="0">
                <a:latin typeface="Georgia" pitchFamily="18" charset="0"/>
                <a:ea typeface="ＭＳ Ｐゴシック"/>
              </a:rPr>
              <a:t>                                          Pages 23-24</a:t>
            </a:r>
          </a:p>
          <a:p>
            <a:pPr marL="0" defTabSz="342900">
              <a:spcBef>
                <a:spcPct val="0"/>
              </a:spcBef>
            </a:pPr>
            <a:endParaRPr lang="en-US" sz="2400" dirty="0" smtClean="0">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Record the date of expulsion and 	description of the behavior in the 	Significant Facts Section.</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Additional information concerning 	disciplinary action is based on local 	district policy.</a:t>
            </a:r>
          </a:p>
        </p:txBody>
      </p:sp>
      <p:sp>
        <p:nvSpPr>
          <p:cNvPr id="8" name="TextBox 7"/>
          <p:cNvSpPr txBox="1"/>
          <p:nvPr/>
        </p:nvSpPr>
        <p:spPr>
          <a:xfrm>
            <a:off x="8153400" y="6324600"/>
            <a:ext cx="298450" cy="338138"/>
          </a:xfrm>
          <a:prstGeom prst="rect">
            <a:avLst/>
          </a:prstGeom>
          <a:noFill/>
        </p:spPr>
        <p:txBody>
          <a:bodyPr wrap="none">
            <a:spAutoFit/>
          </a:bodyPr>
          <a:lstStyle/>
          <a:p>
            <a:pPr>
              <a:defRPr/>
            </a:pPr>
            <a:fld id="{FD8B1EB4-1D0D-4AB4-9A0E-1D66293D7521}" type="slidenum">
              <a:rPr lang="en-US" sz="1600">
                <a:solidFill>
                  <a:schemeClr val="bg1">
                    <a:lumMod val="50000"/>
                  </a:schemeClr>
                </a:solidFill>
              </a:rPr>
              <a:pPr>
                <a:defRPr/>
              </a:pPr>
              <a:t>19</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p:cNvSpPr>
          <p:nvPr>
            <p:ph type="title"/>
          </p:nvPr>
        </p:nvSpPr>
        <p:spPr>
          <a:xfrm>
            <a:off x="2895600" y="228600"/>
            <a:ext cx="58674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3100" b="1" dirty="0" smtClean="0">
                <a:latin typeface="Georgia" pitchFamily="18" charset="0"/>
                <a:ea typeface="ＭＳ Ｐゴシック"/>
              </a:rPr>
              <a:t>Can “white-out” be used on cumulative folders and permanent records?</a:t>
            </a:r>
          </a:p>
        </p:txBody>
      </p:sp>
      <p:sp>
        <p:nvSpPr>
          <p:cNvPr id="46083" name="Rectangle 3"/>
          <p:cNvSpPr>
            <a:spLocks noGrp="1"/>
          </p:cNvSpPr>
          <p:nvPr>
            <p:ph type="body" idx="1"/>
          </p:nvPr>
        </p:nvSpPr>
        <p:spPr>
          <a:xfrm>
            <a:off x="762000" y="1524000"/>
            <a:ext cx="7162800" cy="5105400"/>
          </a:xfrm>
        </p:spPr>
        <p:txBody>
          <a:bodyPr>
            <a:normAutofit lnSpcReduction="10000"/>
          </a:bodyPr>
          <a:lstStyle/>
          <a:p>
            <a:pPr marL="0" algn="ctr" defTabSz="342900">
              <a:spcBef>
                <a:spcPct val="0"/>
              </a:spcBef>
              <a:buFont typeface="Arial" pitchFamily="34" charset="0"/>
              <a:buNone/>
            </a:pPr>
            <a:r>
              <a:rPr lang="en-US" sz="2200" dirty="0" smtClean="0">
                <a:latin typeface="Georgia" pitchFamily="18" charset="0"/>
                <a:ea typeface="ＭＳ Ｐゴシック"/>
              </a:rPr>
              <a:t>                                          Page 17</a:t>
            </a:r>
          </a:p>
          <a:p>
            <a:pPr marL="0" defTabSz="342900">
              <a:spcBef>
                <a:spcPct val="0"/>
              </a:spcBef>
            </a:pPr>
            <a:endParaRPr lang="en-US" sz="2800" b="1" dirty="0" smtClean="0">
              <a:latin typeface="Georgia" pitchFamily="18" charset="0"/>
              <a:ea typeface="ＭＳ Ｐゴシック"/>
            </a:endParaRPr>
          </a:p>
          <a:p>
            <a:pPr marL="0" defTabSz="342900">
              <a:spcBef>
                <a:spcPct val="0"/>
              </a:spcBef>
            </a:pPr>
            <a:r>
              <a:rPr lang="en-US" sz="2800" b="1" dirty="0" smtClean="0">
                <a:solidFill>
                  <a:schemeClr val="tx2"/>
                </a:solidFill>
                <a:latin typeface="Georgia" pitchFamily="18" charset="0"/>
                <a:ea typeface="ＭＳ Ｐゴシック"/>
              </a:rPr>
              <a:t>No!  </a:t>
            </a:r>
            <a:r>
              <a:rPr lang="en-US" sz="2800" dirty="0" smtClean="0">
                <a:solidFill>
                  <a:schemeClr val="tx2"/>
                </a:solidFill>
                <a:latin typeface="Georgia" pitchFamily="18" charset="0"/>
                <a:ea typeface="ＭＳ Ｐゴシック"/>
              </a:rPr>
              <a:t>Do not use white-out to alter any 	data.</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Document the date and reason for 	making a correction.  Include the name 	or initials of the person who changes the 	data.</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If necessary, include a written description 	of the details concerning a change of 	grades.</a:t>
            </a:r>
          </a:p>
        </p:txBody>
      </p:sp>
      <p:pic>
        <p:nvPicPr>
          <p:cNvPr id="46085" name="Picture 4"/>
          <p:cNvPicPr>
            <a:picLocks noChangeAspect="1" noChangeArrowheads="1"/>
          </p:cNvPicPr>
          <p:nvPr/>
        </p:nvPicPr>
        <p:blipFill>
          <a:blip r:embed="rId2" cstate="print"/>
          <a:srcRect/>
          <a:stretch>
            <a:fillRect/>
          </a:stretch>
        </p:blipFill>
        <p:spPr bwMode="auto">
          <a:xfrm>
            <a:off x="7391400" y="2819400"/>
            <a:ext cx="1185863" cy="13716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A2588DA2-1C0A-427A-B84F-CF62E5DB3BB8}" type="slidenum">
              <a:rPr lang="en-US" sz="1600">
                <a:solidFill>
                  <a:schemeClr val="bg1">
                    <a:lumMod val="50000"/>
                  </a:schemeClr>
                </a:solidFill>
              </a:rPr>
              <a:pPr>
                <a:defRPr/>
              </a:pPr>
              <a:t>20</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p:nvPr>
        </p:nvSpPr>
        <p:spPr>
          <a:xfrm>
            <a:off x="2895600" y="228600"/>
            <a:ext cx="6248400" cy="1143000"/>
          </a:xfrm>
        </p:spPr>
        <p:txBody>
          <a:bodyPr>
            <a:noAutofit/>
          </a:bodyPr>
          <a:lstStyle/>
          <a:p>
            <a:r>
              <a:rPr lang="en-US" sz="2600" b="1" dirty="0" smtClean="0">
                <a:latin typeface="Georgia" pitchFamily="18" charset="0"/>
                <a:ea typeface="ＭＳ Ｐゴシック"/>
              </a:rPr>
              <a:t>How should a student’s name be changed when there has been a legal name change?</a:t>
            </a:r>
            <a:r>
              <a:rPr lang="en-US" sz="2600" b="1" dirty="0" smtClean="0">
                <a:solidFill>
                  <a:srgbClr val="FF0000"/>
                </a:solidFill>
                <a:latin typeface="Georgia" pitchFamily="18" charset="0"/>
                <a:ea typeface="ＭＳ Ｐゴシック"/>
              </a:rPr>
              <a:t> </a:t>
            </a:r>
          </a:p>
        </p:txBody>
      </p:sp>
      <p:sp>
        <p:nvSpPr>
          <p:cNvPr id="47107" name="Rectangle 3"/>
          <p:cNvSpPr>
            <a:spLocks noGrp="1"/>
          </p:cNvSpPr>
          <p:nvPr>
            <p:ph type="body" idx="1"/>
          </p:nvPr>
        </p:nvSpPr>
        <p:spPr>
          <a:xfrm>
            <a:off x="990600" y="1524000"/>
            <a:ext cx="6858000" cy="3429000"/>
          </a:xfrm>
        </p:spPr>
        <p:txBody>
          <a:bodyPr/>
          <a:lstStyle/>
          <a:p>
            <a:pPr marL="0" algn="ctr" defTabSz="342900">
              <a:spcBef>
                <a:spcPct val="0"/>
              </a:spcBef>
              <a:buFont typeface="Arial" pitchFamily="34" charset="0"/>
              <a:buNone/>
            </a:pPr>
            <a:r>
              <a:rPr lang="en-US" sz="2200" dirty="0" smtClean="0">
                <a:latin typeface="Georgia" pitchFamily="18" charset="0"/>
                <a:ea typeface="ＭＳ Ｐゴシック"/>
              </a:rPr>
              <a:t>                                                Page 17</a:t>
            </a:r>
          </a:p>
          <a:p>
            <a:pPr marL="0" defTabSz="342900">
              <a:spcBef>
                <a:spcPct val="0"/>
              </a:spcBef>
              <a:buFont typeface="Arial" pitchFamily="34" charset="0"/>
              <a:buNone/>
            </a:pPr>
            <a:endParaRPr lang="en-US" sz="2800" dirty="0" smtClean="0">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Document the date and reason for 	making a correction.  </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Include the name or initials of the 	person who changes the data.</a:t>
            </a:r>
          </a:p>
        </p:txBody>
      </p:sp>
      <p:pic>
        <p:nvPicPr>
          <p:cNvPr id="47109" name="Picture 4"/>
          <p:cNvPicPr>
            <a:picLocks noChangeAspect="1" noChangeArrowheads="1"/>
          </p:cNvPicPr>
          <p:nvPr/>
        </p:nvPicPr>
        <p:blipFill>
          <a:blip r:embed="rId2" cstate="print"/>
          <a:srcRect/>
          <a:stretch>
            <a:fillRect/>
          </a:stretch>
        </p:blipFill>
        <p:spPr bwMode="auto">
          <a:xfrm>
            <a:off x="6019801" y="4191000"/>
            <a:ext cx="1904999" cy="1752600"/>
          </a:xfrm>
          <a:prstGeom prst="rect">
            <a:avLst/>
          </a:prstGeom>
          <a:solidFill>
            <a:schemeClr val="hlink"/>
          </a:solid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0EDAC7D5-5842-48F2-A739-8959F66C4F66}" type="slidenum">
              <a:rPr lang="en-US" sz="1600">
                <a:solidFill>
                  <a:schemeClr val="bg1">
                    <a:lumMod val="50000"/>
                  </a:schemeClr>
                </a:solidFill>
              </a:rPr>
              <a:pPr>
                <a:defRPr/>
              </a:pPr>
              <a:t>21</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p:nvPr>
        </p:nvSpPr>
        <p:spPr>
          <a:xfrm>
            <a:off x="2895600" y="228600"/>
            <a:ext cx="5791200" cy="1143000"/>
          </a:xfrm>
        </p:spPr>
        <p:txBody>
          <a:bodyPr/>
          <a:lstStyle/>
          <a:p>
            <a:r>
              <a:rPr lang="en-US" sz="3200" b="1" dirty="0" smtClean="0">
                <a:latin typeface="Georgia" pitchFamily="18" charset="0"/>
                <a:ea typeface="ＭＳ Ｐゴシック"/>
              </a:rPr>
              <a:t> </a:t>
            </a:r>
            <a:r>
              <a:rPr lang="en-US" sz="2800" b="1" dirty="0" smtClean="0">
                <a:latin typeface="Georgia" pitchFamily="18" charset="0"/>
                <a:ea typeface="ＭＳ Ｐゴシック"/>
              </a:rPr>
              <a:t>Can labels be covered on the cumulative folder?</a:t>
            </a:r>
          </a:p>
        </p:txBody>
      </p:sp>
      <p:sp>
        <p:nvSpPr>
          <p:cNvPr id="48131" name="Rectangle 3"/>
          <p:cNvSpPr>
            <a:spLocks noGrp="1"/>
          </p:cNvSpPr>
          <p:nvPr>
            <p:ph type="body" idx="1"/>
          </p:nvPr>
        </p:nvSpPr>
        <p:spPr>
          <a:xfrm>
            <a:off x="1066800" y="1676400"/>
            <a:ext cx="7315200" cy="5181600"/>
          </a:xfrm>
        </p:spPr>
        <p:txBody>
          <a:bodyPr>
            <a:normAutofit lnSpcReduction="10000"/>
          </a:bodyPr>
          <a:lstStyle/>
          <a:p>
            <a:pPr marL="0" defTabSz="339725">
              <a:spcBef>
                <a:spcPct val="0"/>
              </a:spcBef>
            </a:pPr>
            <a:r>
              <a:rPr lang="en-US" sz="2600" b="1" dirty="0" smtClean="0">
                <a:solidFill>
                  <a:schemeClr val="tx2"/>
                </a:solidFill>
                <a:latin typeface="Georgia" pitchFamily="18" charset="0"/>
                <a:ea typeface="ＭＳ Ｐゴシック"/>
              </a:rPr>
              <a:t>No</a:t>
            </a:r>
            <a:r>
              <a:rPr lang="en-US" sz="2600" dirty="0" smtClean="0">
                <a:solidFill>
                  <a:schemeClr val="tx2"/>
                </a:solidFill>
                <a:latin typeface="Georgia" pitchFamily="18" charset="0"/>
                <a:ea typeface="ＭＳ Ｐゴシック"/>
              </a:rPr>
              <a:t>, do not place a new label on top of an 	existing label.</a:t>
            </a:r>
          </a:p>
          <a:p>
            <a:pPr marL="0" defTabSz="339725">
              <a:spcBef>
                <a:spcPct val="0"/>
              </a:spcBef>
            </a:pPr>
            <a:endParaRPr lang="en-US" sz="2600" dirty="0" smtClean="0">
              <a:solidFill>
                <a:schemeClr val="tx2"/>
              </a:solidFill>
              <a:latin typeface="Georgia" pitchFamily="18" charset="0"/>
              <a:ea typeface="ＭＳ Ｐゴシック"/>
            </a:endParaRPr>
          </a:p>
          <a:p>
            <a:pPr marL="0" defTabSz="339725">
              <a:spcBef>
                <a:spcPct val="0"/>
              </a:spcBef>
            </a:pPr>
            <a:r>
              <a:rPr lang="en-US" sz="2600" dirty="0" smtClean="0">
                <a:solidFill>
                  <a:schemeClr val="tx2"/>
                </a:solidFill>
                <a:latin typeface="Georgia" pitchFamily="18" charset="0"/>
                <a:ea typeface="ＭＳ Ｐゴシック"/>
              </a:rPr>
              <a:t>Never remove or cover up any data that has 	been recorded on the student’s cumulative 	folder.</a:t>
            </a:r>
          </a:p>
          <a:p>
            <a:pPr marL="0" defTabSz="339725">
              <a:spcBef>
                <a:spcPct val="0"/>
              </a:spcBef>
            </a:pPr>
            <a:endParaRPr lang="en-US" sz="2600" dirty="0" smtClean="0">
              <a:solidFill>
                <a:schemeClr val="tx2"/>
              </a:solidFill>
              <a:latin typeface="Georgia" pitchFamily="18" charset="0"/>
              <a:ea typeface="ＭＳ Ｐゴシック"/>
            </a:endParaRPr>
          </a:p>
          <a:p>
            <a:pPr marL="0" defTabSz="339725">
              <a:spcBef>
                <a:spcPct val="0"/>
              </a:spcBef>
            </a:pPr>
            <a:r>
              <a:rPr lang="en-US" sz="2600" dirty="0" smtClean="0">
                <a:solidFill>
                  <a:schemeClr val="tx2"/>
                </a:solidFill>
                <a:latin typeface="Georgia" pitchFamily="18" charset="0"/>
                <a:ea typeface="ＭＳ Ｐゴシック"/>
              </a:rPr>
              <a:t>If necessary, include a written description of 	the details concerning a change of grades.</a:t>
            </a:r>
          </a:p>
          <a:p>
            <a:pPr marL="0" defTabSz="339725">
              <a:spcBef>
                <a:spcPct val="0"/>
              </a:spcBef>
            </a:pPr>
            <a:endParaRPr lang="en-US" sz="2600" dirty="0" smtClean="0">
              <a:solidFill>
                <a:schemeClr val="tx2"/>
              </a:solidFill>
              <a:latin typeface="Georgia" pitchFamily="18" charset="0"/>
              <a:ea typeface="ＭＳ Ｐゴシック"/>
            </a:endParaRPr>
          </a:p>
          <a:p>
            <a:pPr marL="0" defTabSz="339725">
              <a:spcBef>
                <a:spcPct val="0"/>
              </a:spcBef>
            </a:pPr>
            <a:r>
              <a:rPr lang="en-US" sz="2600" dirty="0" smtClean="0">
                <a:solidFill>
                  <a:schemeClr val="tx2"/>
                </a:solidFill>
                <a:latin typeface="Georgia" pitchFamily="18" charset="0"/>
                <a:ea typeface="ＭＳ Ｐゴシック"/>
              </a:rPr>
              <a:t>If space is insufficient, the school district may 	use the new Additional Form for Recording 	Data.  </a:t>
            </a:r>
          </a:p>
          <a:p>
            <a:pPr marL="0" defTabSz="339725">
              <a:spcBef>
                <a:spcPct val="0"/>
              </a:spcBef>
            </a:pPr>
            <a:endParaRPr lang="en-US" sz="2800" dirty="0" smtClean="0">
              <a:latin typeface="Georgia" pitchFamily="18" charset="0"/>
              <a:ea typeface="ＭＳ Ｐゴシック"/>
            </a:endParaRPr>
          </a:p>
        </p:txBody>
      </p:sp>
      <p:sp>
        <p:nvSpPr>
          <p:cNvPr id="8" name="TextBox 7"/>
          <p:cNvSpPr txBox="1"/>
          <p:nvPr/>
        </p:nvSpPr>
        <p:spPr>
          <a:xfrm>
            <a:off x="8153400" y="6324600"/>
            <a:ext cx="298450" cy="338138"/>
          </a:xfrm>
          <a:prstGeom prst="rect">
            <a:avLst/>
          </a:prstGeom>
          <a:noFill/>
        </p:spPr>
        <p:txBody>
          <a:bodyPr wrap="none">
            <a:spAutoFit/>
          </a:bodyPr>
          <a:lstStyle/>
          <a:p>
            <a:pPr>
              <a:defRPr/>
            </a:pPr>
            <a:fld id="{790803BB-9628-4FEE-AFBB-5D545AD75A50}" type="slidenum">
              <a:rPr lang="en-US" sz="1600">
                <a:solidFill>
                  <a:schemeClr val="bg1">
                    <a:lumMod val="50000"/>
                  </a:schemeClr>
                </a:solidFill>
              </a:rPr>
              <a:pPr>
                <a:defRPr/>
              </a:pPr>
              <a:t>22</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p:nvPr>
        </p:nvSpPr>
        <p:spPr>
          <a:xfrm>
            <a:off x="2895600" y="228600"/>
            <a:ext cx="5943600" cy="1143000"/>
          </a:xfrm>
        </p:spPr>
        <p:txBody>
          <a:bodyPr/>
          <a:lstStyle/>
          <a:p>
            <a:r>
              <a:rPr lang="en-US" sz="3200" b="1" dirty="0" smtClean="0">
                <a:solidFill>
                  <a:srgbClr val="FF0000"/>
                </a:solidFill>
                <a:latin typeface="Georgia" pitchFamily="18" charset="0"/>
                <a:ea typeface="ＭＳ Ｐゴシック"/>
              </a:rPr>
              <a:t> </a:t>
            </a:r>
            <a:r>
              <a:rPr lang="en-US" sz="2800" b="1" dirty="0" smtClean="0">
                <a:latin typeface="Georgia" pitchFamily="18" charset="0"/>
                <a:ea typeface="ＭＳ Ｐゴシック"/>
              </a:rPr>
              <a:t>Who is responsible for the cumulative folder?</a:t>
            </a:r>
          </a:p>
        </p:txBody>
      </p:sp>
      <p:sp>
        <p:nvSpPr>
          <p:cNvPr id="49155" name="Rectangle 3"/>
          <p:cNvSpPr>
            <a:spLocks noGrp="1"/>
          </p:cNvSpPr>
          <p:nvPr>
            <p:ph type="body" idx="1"/>
          </p:nvPr>
        </p:nvSpPr>
        <p:spPr>
          <a:xfrm>
            <a:off x="1066800" y="1447800"/>
            <a:ext cx="6705600" cy="4191000"/>
          </a:xfrm>
        </p:spPr>
        <p:txBody>
          <a:bodyPr>
            <a:normAutofit lnSpcReduction="10000"/>
          </a:bodyPr>
          <a:lstStyle/>
          <a:p>
            <a:pPr marL="0" defTabSz="339725">
              <a:spcBef>
                <a:spcPct val="0"/>
              </a:spcBef>
            </a:pPr>
            <a:r>
              <a:rPr lang="en-US" sz="2800" dirty="0" smtClean="0">
                <a:solidFill>
                  <a:schemeClr val="tx2"/>
                </a:solidFill>
                <a:latin typeface="Georgia" pitchFamily="18" charset="0"/>
                <a:ea typeface="ＭＳ Ｐゴシック"/>
              </a:rPr>
              <a:t>The </a:t>
            </a:r>
            <a:r>
              <a:rPr lang="en-US" sz="2800" b="1" dirty="0" smtClean="0">
                <a:solidFill>
                  <a:schemeClr val="tx2"/>
                </a:solidFill>
                <a:latin typeface="Georgia" pitchFamily="18" charset="0"/>
                <a:ea typeface="ＭＳ Ｐゴシック"/>
              </a:rPr>
              <a:t>principal</a:t>
            </a:r>
            <a:r>
              <a:rPr lang="en-US" sz="2800" dirty="0" smtClean="0">
                <a:solidFill>
                  <a:schemeClr val="tx2"/>
                </a:solidFill>
                <a:latin typeface="Georgia" pitchFamily="18" charset="0"/>
                <a:ea typeface="ＭＳ Ｐゴシック"/>
              </a:rPr>
              <a:t> is responsible for 	supervising the proper maintenance of 	cumulative folders although this 	responsibility may be delegated to 	other staff.</a:t>
            </a:r>
          </a:p>
          <a:p>
            <a:pPr marL="0" defTabSz="339725">
              <a:spcBef>
                <a:spcPct val="0"/>
              </a:spcBef>
            </a:pPr>
            <a:endParaRPr lang="en-US" sz="2800" dirty="0" smtClean="0">
              <a:solidFill>
                <a:schemeClr val="tx2"/>
              </a:solidFill>
              <a:latin typeface="Georgia" pitchFamily="18" charset="0"/>
              <a:ea typeface="ＭＳ Ｐゴシック"/>
            </a:endParaRPr>
          </a:p>
          <a:p>
            <a:pPr marL="0" defTabSz="339725">
              <a:spcBef>
                <a:spcPct val="0"/>
              </a:spcBef>
            </a:pPr>
            <a:r>
              <a:rPr lang="en-US" sz="2800" dirty="0" smtClean="0">
                <a:solidFill>
                  <a:schemeClr val="tx2"/>
                </a:solidFill>
                <a:latin typeface="Georgia" pitchFamily="18" charset="0"/>
                <a:ea typeface="ＭＳ Ｐゴシック"/>
              </a:rPr>
              <a:t>The </a:t>
            </a:r>
            <a:r>
              <a:rPr lang="en-US" sz="2800" b="1" dirty="0" smtClean="0">
                <a:solidFill>
                  <a:schemeClr val="tx2"/>
                </a:solidFill>
                <a:latin typeface="Georgia" pitchFamily="18" charset="0"/>
                <a:ea typeface="ＭＳ Ｐゴシック"/>
              </a:rPr>
              <a:t>principal</a:t>
            </a:r>
            <a:r>
              <a:rPr lang="en-US" sz="2800" dirty="0" smtClean="0">
                <a:solidFill>
                  <a:schemeClr val="tx2"/>
                </a:solidFill>
                <a:latin typeface="Georgia" pitchFamily="18" charset="0"/>
                <a:ea typeface="ＭＳ Ｐゴシック"/>
              </a:rPr>
              <a:t> is ultimately 	responsible for maintaining security, 	confidentiality, and accuracy </a:t>
            </a:r>
          </a:p>
          <a:p>
            <a:pPr marL="0" defTabSz="339725">
              <a:spcBef>
                <a:spcPct val="0"/>
              </a:spcBef>
              <a:buFont typeface="Arial" pitchFamily="34" charset="0"/>
              <a:buNone/>
            </a:pPr>
            <a:r>
              <a:rPr lang="en-US" sz="2800" dirty="0" smtClean="0">
                <a:solidFill>
                  <a:schemeClr val="tx2"/>
                </a:solidFill>
                <a:latin typeface="Georgia" pitchFamily="18" charset="0"/>
                <a:ea typeface="ＭＳ Ｐゴシック"/>
              </a:rPr>
              <a:t>	of student records. </a:t>
            </a:r>
          </a:p>
        </p:txBody>
      </p:sp>
      <p:pic>
        <p:nvPicPr>
          <p:cNvPr id="49157" name="Picture 4" descr="BD07680_"/>
          <p:cNvPicPr>
            <a:picLocks noChangeAspect="1" noChangeArrowheads="1"/>
          </p:cNvPicPr>
          <p:nvPr/>
        </p:nvPicPr>
        <p:blipFill>
          <a:blip r:embed="rId2" cstate="print"/>
          <a:srcRect/>
          <a:stretch>
            <a:fillRect/>
          </a:stretch>
        </p:blipFill>
        <p:spPr bwMode="auto">
          <a:xfrm>
            <a:off x="5943600" y="4191000"/>
            <a:ext cx="2286000" cy="20574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06E02119-00AE-4E79-B452-F3D503CC953C}" type="slidenum">
              <a:rPr lang="en-US" sz="1600">
                <a:solidFill>
                  <a:schemeClr val="bg1">
                    <a:lumMod val="50000"/>
                  </a:schemeClr>
                </a:solidFill>
              </a:rPr>
              <a:pPr>
                <a:defRPr/>
              </a:pPr>
              <a:t>23</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p:nvPr>
        </p:nvSpPr>
        <p:spPr>
          <a:xfrm>
            <a:off x="2895600" y="228600"/>
            <a:ext cx="5943600" cy="914400"/>
          </a:xfrm>
        </p:spPr>
        <p:txBody>
          <a:bodyPr>
            <a:normAutofit fontScale="90000"/>
          </a:bodyPr>
          <a:lstStyle/>
          <a:p>
            <a:r>
              <a:rPr lang="en-US" sz="3200" b="1" dirty="0" smtClean="0">
                <a:solidFill>
                  <a:srgbClr val="FF0000"/>
                </a:solidFill>
                <a:latin typeface="Georgia" pitchFamily="18" charset="0"/>
                <a:ea typeface="ＭＳ Ｐゴシック"/>
              </a:rPr>
              <a:t> </a:t>
            </a:r>
            <a:r>
              <a:rPr lang="en-US" sz="3100" b="1" dirty="0" smtClean="0">
                <a:latin typeface="Georgia" pitchFamily="18" charset="0"/>
                <a:ea typeface="ＭＳ Ｐゴシック"/>
              </a:rPr>
              <a:t>Who has access to student records?</a:t>
            </a:r>
          </a:p>
        </p:txBody>
      </p:sp>
      <p:sp>
        <p:nvSpPr>
          <p:cNvPr id="50179" name="Rectangle 3"/>
          <p:cNvSpPr>
            <a:spLocks noGrp="1"/>
          </p:cNvSpPr>
          <p:nvPr>
            <p:ph type="body" idx="1"/>
          </p:nvPr>
        </p:nvSpPr>
        <p:spPr>
          <a:xfrm>
            <a:off x="990600" y="1295400"/>
            <a:ext cx="5562600" cy="2971800"/>
          </a:xfrm>
        </p:spPr>
        <p:txBody>
          <a:bodyPr>
            <a:normAutofit fontScale="92500" lnSpcReduction="10000"/>
          </a:bodyPr>
          <a:lstStyle/>
          <a:p>
            <a:pPr marL="0" algn="ctr">
              <a:spcBef>
                <a:spcPct val="0"/>
              </a:spcBef>
              <a:buFont typeface="Arial" pitchFamily="34" charset="0"/>
              <a:buNone/>
              <a:defRPr/>
            </a:pPr>
            <a:r>
              <a:rPr lang="en-US" sz="2200" dirty="0" smtClean="0">
                <a:latin typeface="Georgia" pitchFamily="18" charset="0"/>
                <a:ea typeface="ＭＳ Ｐゴシック"/>
              </a:rPr>
              <a:t>                                                                   Page 9</a:t>
            </a:r>
          </a:p>
          <a:p>
            <a:pPr marL="0">
              <a:spcBef>
                <a:spcPct val="0"/>
              </a:spcBef>
              <a:defRPr/>
            </a:pPr>
            <a:endParaRPr lang="en-US" sz="2800" dirty="0" smtClean="0">
              <a:latin typeface="Georgia" pitchFamily="18" charset="0"/>
              <a:ea typeface="ＭＳ Ｐゴシック"/>
            </a:endParaRPr>
          </a:p>
          <a:p>
            <a:pPr marL="0">
              <a:spcBef>
                <a:spcPct val="0"/>
              </a:spcBef>
              <a:defRPr/>
            </a:pPr>
            <a:r>
              <a:rPr lang="en-US" sz="2800" dirty="0" smtClean="0">
                <a:solidFill>
                  <a:schemeClr val="tx2"/>
                </a:solidFill>
                <a:latin typeface="Georgia" pitchFamily="18" charset="0"/>
                <a:ea typeface="ＭＳ Ｐゴシック"/>
              </a:rPr>
              <a:t>School Officials</a:t>
            </a:r>
          </a:p>
          <a:p>
            <a:pPr marL="0">
              <a:spcBef>
                <a:spcPct val="0"/>
              </a:spcBef>
              <a:defRPr/>
            </a:pPr>
            <a:r>
              <a:rPr lang="en-US" sz="2800" dirty="0" smtClean="0">
                <a:solidFill>
                  <a:schemeClr val="tx2"/>
                </a:solidFill>
                <a:latin typeface="Georgia" pitchFamily="18" charset="0"/>
                <a:ea typeface="ＭＳ Ｐゴシック"/>
              </a:rPr>
              <a:t>State Education Agency</a:t>
            </a:r>
          </a:p>
          <a:p>
            <a:pPr>
              <a:spcBef>
                <a:spcPct val="0"/>
              </a:spcBef>
              <a:defRPr/>
            </a:pPr>
            <a:r>
              <a:rPr lang="en-US" sz="2800" dirty="0" smtClean="0">
                <a:solidFill>
                  <a:schemeClr val="tx2"/>
                </a:solidFill>
                <a:latin typeface="Georgia" pitchFamily="18" charset="0"/>
                <a:ea typeface="ＭＳ Ｐゴシック"/>
              </a:rPr>
              <a:t>Parents or Eligible Student</a:t>
            </a:r>
          </a:p>
          <a:p>
            <a:pPr marL="0">
              <a:spcBef>
                <a:spcPct val="0"/>
              </a:spcBef>
              <a:defRPr/>
            </a:pPr>
            <a:endParaRPr lang="en-US" sz="2800" dirty="0" smtClean="0">
              <a:latin typeface="Georgia" pitchFamily="18" charset="0"/>
              <a:ea typeface="ＭＳ Ｐゴシック"/>
            </a:endParaRPr>
          </a:p>
          <a:p>
            <a:pPr marL="0">
              <a:spcBef>
                <a:spcPct val="0"/>
              </a:spcBef>
              <a:defRPr/>
            </a:pPr>
            <a:endParaRPr lang="en-US" sz="2800" dirty="0" smtClean="0">
              <a:latin typeface="Georgia" pitchFamily="18" charset="0"/>
              <a:ea typeface="ＭＳ Ｐゴシック"/>
            </a:endParaRPr>
          </a:p>
          <a:p>
            <a:pPr marL="0">
              <a:spcBef>
                <a:spcPct val="0"/>
              </a:spcBef>
              <a:buFont typeface="Arial" pitchFamily="34" charset="0"/>
              <a:buNone/>
              <a:defRPr/>
            </a:pPr>
            <a:r>
              <a:rPr lang="en-US" sz="2000" i="1" dirty="0" smtClean="0">
                <a:latin typeface="Georgia" pitchFamily="18" charset="0"/>
                <a:ea typeface="ＭＳ Ｐゴシック"/>
              </a:rPr>
              <a:t> </a:t>
            </a:r>
          </a:p>
        </p:txBody>
      </p:sp>
      <p:pic>
        <p:nvPicPr>
          <p:cNvPr id="50181" name="Picture 4" descr="BD05062_"/>
          <p:cNvPicPr>
            <a:picLocks noChangeAspect="1" noChangeArrowheads="1"/>
          </p:cNvPicPr>
          <p:nvPr/>
        </p:nvPicPr>
        <p:blipFill>
          <a:blip r:embed="rId3" cstate="print"/>
          <a:srcRect/>
          <a:stretch>
            <a:fillRect/>
          </a:stretch>
        </p:blipFill>
        <p:spPr bwMode="auto">
          <a:xfrm>
            <a:off x="5867400" y="1981200"/>
            <a:ext cx="2514600" cy="3352800"/>
          </a:xfrm>
          <a:prstGeom prst="rect">
            <a:avLst/>
          </a:prstGeom>
          <a:noFill/>
          <a:ln w="9525">
            <a:noFill/>
            <a:miter lim="800000"/>
            <a:headEnd/>
            <a:tailEnd/>
          </a:ln>
        </p:spPr>
      </p:pic>
      <p:sp>
        <p:nvSpPr>
          <p:cNvPr id="50182" name="TextBox 5"/>
          <p:cNvSpPr txBox="1">
            <a:spLocks noChangeArrowheads="1"/>
          </p:cNvSpPr>
          <p:nvPr/>
        </p:nvSpPr>
        <p:spPr bwMode="auto">
          <a:xfrm>
            <a:off x="1295400" y="3581400"/>
            <a:ext cx="4191000" cy="1908215"/>
          </a:xfrm>
          <a:prstGeom prst="rect">
            <a:avLst/>
          </a:prstGeom>
          <a:noFill/>
          <a:ln w="9525">
            <a:noFill/>
            <a:miter lim="800000"/>
            <a:headEnd/>
            <a:tailEnd/>
          </a:ln>
        </p:spPr>
        <p:txBody>
          <a:bodyPr>
            <a:spAutoFit/>
          </a:bodyPr>
          <a:lstStyle/>
          <a:p>
            <a:r>
              <a:rPr lang="en-US" sz="2000" i="1" dirty="0">
                <a:solidFill>
                  <a:schemeClr val="tx2"/>
                </a:solidFill>
                <a:latin typeface="Georgia" pitchFamily="18" charset="0"/>
              </a:rPr>
              <a:t>Except as limited under Sec. 99.12, a parent or eligible student must be given the opportunity to inspect and review the student’s education records.</a:t>
            </a:r>
          </a:p>
          <a:p>
            <a:endParaRPr lang="en-US" dirty="0">
              <a:solidFill>
                <a:schemeClr val="tx2"/>
              </a:solidFill>
            </a:endParaRPr>
          </a:p>
        </p:txBody>
      </p:sp>
      <p:sp>
        <p:nvSpPr>
          <p:cNvPr id="9" name="TextBox 8"/>
          <p:cNvSpPr txBox="1"/>
          <p:nvPr/>
        </p:nvSpPr>
        <p:spPr>
          <a:xfrm>
            <a:off x="8153400" y="6324600"/>
            <a:ext cx="298450" cy="338138"/>
          </a:xfrm>
          <a:prstGeom prst="rect">
            <a:avLst/>
          </a:prstGeom>
          <a:noFill/>
        </p:spPr>
        <p:txBody>
          <a:bodyPr wrap="none">
            <a:spAutoFit/>
          </a:bodyPr>
          <a:lstStyle/>
          <a:p>
            <a:pPr>
              <a:defRPr/>
            </a:pPr>
            <a:fld id="{ED0E38E4-8C89-42E0-8F74-ABEE0D05589F}" type="slidenum">
              <a:rPr lang="en-US" sz="1600">
                <a:solidFill>
                  <a:schemeClr val="bg1">
                    <a:lumMod val="50000"/>
                  </a:schemeClr>
                </a:solidFill>
              </a:rPr>
              <a:pPr>
                <a:defRPr/>
              </a:pPr>
              <a:t>24</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p:nvPr>
        </p:nvSpPr>
        <p:spPr>
          <a:xfrm>
            <a:off x="2895600" y="228600"/>
            <a:ext cx="6248400" cy="1143000"/>
          </a:xfrm>
        </p:spPr>
        <p:txBody>
          <a:bodyPr/>
          <a:lstStyle/>
          <a:p>
            <a:r>
              <a:rPr lang="en-US" sz="3200" b="1" dirty="0" smtClean="0">
                <a:solidFill>
                  <a:srgbClr val="FF0000"/>
                </a:solidFill>
                <a:latin typeface="Georgia" pitchFamily="18" charset="0"/>
                <a:ea typeface="ＭＳ Ｐゴシック"/>
              </a:rPr>
              <a:t> </a:t>
            </a:r>
            <a:r>
              <a:rPr lang="en-US" sz="2800" b="1" dirty="0" smtClean="0">
                <a:latin typeface="Georgia" pitchFamily="18" charset="0"/>
                <a:ea typeface="ＭＳ Ｐゴシック"/>
              </a:rPr>
              <a:t>Where are the documents kept?</a:t>
            </a:r>
          </a:p>
        </p:txBody>
      </p:sp>
      <p:sp>
        <p:nvSpPr>
          <p:cNvPr id="51203" name="Rectangle 3"/>
          <p:cNvSpPr>
            <a:spLocks noGrp="1"/>
          </p:cNvSpPr>
          <p:nvPr>
            <p:ph type="body" idx="1"/>
          </p:nvPr>
        </p:nvSpPr>
        <p:spPr>
          <a:xfrm>
            <a:off x="1143000" y="2286000"/>
            <a:ext cx="5105400" cy="3048000"/>
          </a:xfrm>
        </p:spPr>
        <p:txBody>
          <a:bodyPr/>
          <a:lstStyle/>
          <a:p>
            <a:pPr marL="0" defTabSz="342900">
              <a:spcBef>
                <a:spcPct val="0"/>
              </a:spcBef>
              <a:buFont typeface="Arial" pitchFamily="34" charset="0"/>
              <a:buNone/>
            </a:pPr>
            <a:r>
              <a:rPr lang="en-US" sz="2800" dirty="0" smtClean="0">
                <a:solidFill>
                  <a:schemeClr val="tx2"/>
                </a:solidFill>
                <a:latin typeface="Georgia" pitchFamily="18" charset="0"/>
                <a:ea typeface="ＭＳ Ｐゴシック"/>
              </a:rPr>
              <a:t>The cumulative folders and permanent records must be stored in a secure, fire-resistant location.</a:t>
            </a:r>
          </a:p>
        </p:txBody>
      </p:sp>
      <p:pic>
        <p:nvPicPr>
          <p:cNvPr id="51205" name="Picture 15" descr="C:\Documents and Settings\RLSmith.MDE\Local Settings\Temporary Internet Files\Content.IE5\MB3FFOB5\MC900037062[1].wmf"/>
          <p:cNvPicPr>
            <a:picLocks noChangeAspect="1" noChangeArrowheads="1"/>
          </p:cNvPicPr>
          <p:nvPr/>
        </p:nvPicPr>
        <p:blipFill>
          <a:blip r:embed="rId2" cstate="print"/>
          <a:srcRect/>
          <a:stretch>
            <a:fillRect/>
          </a:stretch>
        </p:blipFill>
        <p:spPr bwMode="auto">
          <a:xfrm>
            <a:off x="6324600" y="2743200"/>
            <a:ext cx="1295400" cy="26670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555FFF5C-A5B8-49B7-B8A3-45C3A84B5039}" type="slidenum">
              <a:rPr lang="en-US" sz="1600">
                <a:solidFill>
                  <a:schemeClr val="bg1">
                    <a:lumMod val="50000"/>
                  </a:schemeClr>
                </a:solidFill>
              </a:rPr>
              <a:pPr>
                <a:defRPr/>
              </a:pPr>
              <a:t>25</a:t>
            </a:fld>
            <a:endParaRPr lang="en-US" sz="1600" dirty="0">
              <a:solidFill>
                <a:schemeClr val="bg1">
                  <a:lumMod val="50000"/>
                </a:schemeClr>
              </a:solidFill>
            </a:endParaRPr>
          </a:p>
        </p:txBody>
      </p:sp>
      <p:sp>
        <p:nvSpPr>
          <p:cNvPr id="7" name="TextBox 6"/>
          <p:cNvSpPr txBox="1"/>
          <p:nvPr/>
        </p:nvSpPr>
        <p:spPr>
          <a:xfrm>
            <a:off x="3581400" y="1371600"/>
            <a:ext cx="4800600" cy="430887"/>
          </a:xfrm>
          <a:prstGeom prst="rect">
            <a:avLst/>
          </a:prstGeom>
          <a:noFill/>
        </p:spPr>
        <p:txBody>
          <a:bodyPr wrap="square" rtlCol="0">
            <a:spAutoFit/>
          </a:bodyPr>
          <a:lstStyle/>
          <a:p>
            <a:r>
              <a:rPr lang="en-US" sz="2200" dirty="0" smtClean="0">
                <a:latin typeface="Georgia" pitchFamily="18" charset="0"/>
                <a:ea typeface="ＭＳ Ｐゴシック"/>
              </a:rPr>
              <a:t>            Pages 8-9, 16, and 27</a:t>
            </a:r>
            <a:endParaRPr lang="en-US" sz="2200"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p:nvPr>
        </p:nvSpPr>
        <p:spPr>
          <a:xfrm>
            <a:off x="2895600" y="228600"/>
            <a:ext cx="62484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2900" b="1" dirty="0" smtClean="0">
                <a:latin typeface="Georgia" pitchFamily="18" charset="0"/>
                <a:ea typeface="ＭＳ Ｐゴシック"/>
              </a:rPr>
              <a:t>Is there a requirement to keep the permanent record and cumulative folder in two different locations?</a:t>
            </a:r>
          </a:p>
        </p:txBody>
      </p:sp>
      <p:sp>
        <p:nvSpPr>
          <p:cNvPr id="53251" name="Rectangle 3"/>
          <p:cNvSpPr>
            <a:spLocks noGrp="1"/>
          </p:cNvSpPr>
          <p:nvPr>
            <p:ph type="body" idx="1"/>
          </p:nvPr>
        </p:nvSpPr>
        <p:spPr>
          <a:xfrm>
            <a:off x="1066800" y="1600200"/>
            <a:ext cx="5638800" cy="4953000"/>
          </a:xfrm>
        </p:spPr>
        <p:txBody>
          <a:bodyPr/>
          <a:lstStyle/>
          <a:p>
            <a:pPr marL="0" defTabSz="342900">
              <a:spcBef>
                <a:spcPct val="0"/>
              </a:spcBef>
            </a:pPr>
            <a:r>
              <a:rPr lang="en-US" sz="2800" b="1" dirty="0" smtClean="0">
                <a:solidFill>
                  <a:schemeClr val="tx2"/>
                </a:solidFill>
                <a:latin typeface="Georgia" pitchFamily="18" charset="0"/>
                <a:ea typeface="ＭＳ Ｐゴシック"/>
              </a:rPr>
              <a:t>No</a:t>
            </a:r>
            <a:r>
              <a:rPr lang="en-US" sz="2800" dirty="0" smtClean="0">
                <a:solidFill>
                  <a:schemeClr val="tx2"/>
                </a:solidFill>
                <a:latin typeface="Georgia" pitchFamily="18" charset="0"/>
                <a:ea typeface="ＭＳ Ｐゴシック"/>
              </a:rPr>
              <a:t>, there is no requirement to 	store the cumulative folder and 	permanent record in two 	separate locations.</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This is a local district policy.</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For security, it is recommended 	that the permanent record be 	kept in a separate location.</a:t>
            </a:r>
          </a:p>
        </p:txBody>
      </p:sp>
      <p:pic>
        <p:nvPicPr>
          <p:cNvPr id="53253" name="Picture 4"/>
          <p:cNvPicPr>
            <a:picLocks noChangeAspect="1" noChangeArrowheads="1"/>
          </p:cNvPicPr>
          <p:nvPr/>
        </p:nvPicPr>
        <p:blipFill>
          <a:blip r:embed="rId2" cstate="print"/>
          <a:srcRect/>
          <a:stretch>
            <a:fillRect/>
          </a:stretch>
        </p:blipFill>
        <p:spPr bwMode="auto">
          <a:xfrm>
            <a:off x="6477000" y="2438400"/>
            <a:ext cx="1600200" cy="29718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007971AE-2722-4DA2-AB33-B59B055B0E6C}" type="slidenum">
              <a:rPr lang="en-US" sz="1600">
                <a:solidFill>
                  <a:schemeClr val="bg1">
                    <a:lumMod val="50000"/>
                  </a:schemeClr>
                </a:solidFill>
              </a:rPr>
              <a:pPr>
                <a:defRPr/>
              </a:pPr>
              <a:t>26</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p:nvPr>
        </p:nvSpPr>
        <p:spPr>
          <a:xfrm>
            <a:off x="2895600" y="228600"/>
            <a:ext cx="62484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2900" b="1" dirty="0" smtClean="0">
                <a:latin typeface="Georgia" pitchFamily="18" charset="0"/>
                <a:ea typeface="ＭＳ Ｐゴシック"/>
              </a:rPr>
              <a:t>When can the school district destroy the cumulative folder and/or permanent record? </a:t>
            </a:r>
          </a:p>
        </p:txBody>
      </p:sp>
      <p:sp>
        <p:nvSpPr>
          <p:cNvPr id="54275" name="Rectangle 3"/>
          <p:cNvSpPr>
            <a:spLocks noGrp="1"/>
          </p:cNvSpPr>
          <p:nvPr>
            <p:ph type="body" idx="1"/>
          </p:nvPr>
        </p:nvSpPr>
        <p:spPr>
          <a:xfrm>
            <a:off x="457200" y="1447800"/>
            <a:ext cx="8686800" cy="5715000"/>
          </a:xfrm>
        </p:spPr>
        <p:txBody>
          <a:bodyPr/>
          <a:lstStyle/>
          <a:p>
            <a:pPr marL="0" defTabSz="342900">
              <a:spcBef>
                <a:spcPct val="0"/>
              </a:spcBef>
            </a:pPr>
            <a:r>
              <a:rPr lang="en-US" sz="2300" u="sng" dirty="0" smtClean="0">
                <a:solidFill>
                  <a:schemeClr val="tx2"/>
                </a:solidFill>
                <a:latin typeface="Georgia" pitchFamily="18" charset="0"/>
                <a:ea typeface="ＭＳ Ｐゴシック"/>
              </a:rPr>
              <a:t>At no time may a permanent record of a student be destroyed</a:t>
            </a:r>
            <a:r>
              <a:rPr lang="en-US" sz="2300" dirty="0" smtClean="0">
                <a:solidFill>
                  <a:schemeClr val="tx2"/>
                </a:solidFill>
                <a:latin typeface="Georgia" pitchFamily="18" charset="0"/>
                <a:ea typeface="ＭＳ Ｐゴシック"/>
              </a:rPr>
              <a:t> 	unless the district makes a complete copy of the </a:t>
            </a:r>
            <a:r>
              <a:rPr lang="en-US" sz="2300" u="sng" dirty="0" smtClean="0">
                <a:solidFill>
                  <a:schemeClr val="tx2"/>
                </a:solidFill>
                <a:latin typeface="Georgia" pitchFamily="18" charset="0"/>
                <a:ea typeface="ＭＳ Ｐゴシック"/>
              </a:rPr>
              <a:t>inactive</a:t>
            </a:r>
            <a:r>
              <a:rPr lang="en-US" sz="2300" dirty="0" smtClean="0">
                <a:solidFill>
                  <a:schemeClr val="tx2"/>
                </a:solidFill>
                <a:latin typeface="Georgia" pitchFamily="18" charset="0"/>
                <a:ea typeface="ＭＳ Ｐゴシック"/>
              </a:rPr>
              <a:t> 	permanent record on photographic film or microfilm, which 	may be reproduced as needed and is stored in the central 	depository.</a:t>
            </a:r>
          </a:p>
          <a:p>
            <a:pPr marL="0" defTabSz="342900">
              <a:spcBef>
                <a:spcPct val="0"/>
              </a:spcBef>
            </a:pPr>
            <a:endParaRPr lang="en-US" sz="2300" dirty="0" smtClean="0">
              <a:solidFill>
                <a:schemeClr val="tx2"/>
              </a:solidFill>
              <a:latin typeface="Georgia" pitchFamily="18" charset="0"/>
              <a:ea typeface="ＭＳ Ｐゴシック"/>
            </a:endParaRPr>
          </a:p>
          <a:p>
            <a:pPr marL="0" defTabSz="342900">
              <a:spcBef>
                <a:spcPct val="0"/>
              </a:spcBef>
            </a:pPr>
            <a:r>
              <a:rPr lang="en-US" sz="2300" u="sng" dirty="0" smtClean="0">
                <a:solidFill>
                  <a:schemeClr val="tx2"/>
                </a:solidFill>
                <a:latin typeface="Georgia" pitchFamily="18" charset="0"/>
                <a:ea typeface="ＭＳ Ｐゴシック"/>
              </a:rPr>
              <a:t>Cumulative folders</a:t>
            </a:r>
            <a:r>
              <a:rPr lang="en-US" sz="2300" dirty="0" smtClean="0">
                <a:solidFill>
                  <a:schemeClr val="tx2"/>
                </a:solidFill>
                <a:latin typeface="Georgia" pitchFamily="18" charset="0"/>
                <a:ea typeface="ＭＳ Ｐゴシック"/>
              </a:rPr>
              <a:t> may be destroyed by order of the school 	board of the school district in not less than five (5) years after 	the permanent record of the student has become inactive and 	has been transferred to the central depository of the district.</a:t>
            </a:r>
          </a:p>
          <a:p>
            <a:pPr marL="0" defTabSz="342900">
              <a:spcBef>
                <a:spcPct val="0"/>
              </a:spcBef>
            </a:pPr>
            <a:endParaRPr lang="en-US" sz="2300" dirty="0" smtClean="0">
              <a:solidFill>
                <a:schemeClr val="tx2"/>
              </a:solidFill>
              <a:latin typeface="Georgia" pitchFamily="18" charset="0"/>
              <a:ea typeface="ＭＳ Ｐゴシック"/>
            </a:endParaRPr>
          </a:p>
          <a:p>
            <a:pPr marL="0" defTabSz="342900">
              <a:spcBef>
                <a:spcPct val="0"/>
              </a:spcBef>
            </a:pPr>
            <a:r>
              <a:rPr lang="en-US" sz="2300" dirty="0" smtClean="0">
                <a:solidFill>
                  <a:schemeClr val="tx2"/>
                </a:solidFill>
                <a:latin typeface="Georgia" pitchFamily="18" charset="0"/>
                <a:ea typeface="ＭＳ Ｐゴシック"/>
              </a:rPr>
              <a:t>The permanent binding and preservation of the inactive 	records shall be the duty of the </a:t>
            </a:r>
            <a:r>
              <a:rPr lang="en-US" sz="2300" u="sng" dirty="0" smtClean="0">
                <a:solidFill>
                  <a:schemeClr val="tx2"/>
                </a:solidFill>
                <a:latin typeface="Georgia" pitchFamily="18" charset="0"/>
                <a:ea typeface="ＭＳ Ｐゴシック"/>
              </a:rPr>
              <a:t>superintendent</a:t>
            </a:r>
            <a:r>
              <a:rPr lang="en-US" sz="2300" dirty="0" smtClean="0">
                <a:solidFill>
                  <a:schemeClr val="tx2"/>
                </a:solidFill>
                <a:latin typeface="Georgia" pitchFamily="18" charset="0"/>
                <a:ea typeface="ＭＳ Ｐゴシック"/>
              </a:rPr>
              <a:t> of the school 	district who shall maintain a central depository of 	the records.</a:t>
            </a:r>
            <a:endParaRPr lang="en-US" sz="2300" u="sng" dirty="0" smtClean="0">
              <a:solidFill>
                <a:schemeClr val="tx2"/>
              </a:solidFill>
              <a:latin typeface="Georgia" pitchFamily="18" charset="0"/>
              <a:ea typeface="ＭＳ Ｐゴシック"/>
            </a:endParaRPr>
          </a:p>
          <a:p>
            <a:pPr marL="0" defTabSz="342900">
              <a:spcBef>
                <a:spcPct val="0"/>
              </a:spcBef>
            </a:pPr>
            <a:endParaRPr lang="en-US" sz="2400" u="sng" dirty="0" smtClean="0">
              <a:latin typeface="Georgia" pitchFamily="18" charset="0"/>
              <a:ea typeface="ＭＳ Ｐゴシック"/>
            </a:endParaRPr>
          </a:p>
        </p:txBody>
      </p:sp>
      <p:sp>
        <p:nvSpPr>
          <p:cNvPr id="8" name="TextBox 7"/>
          <p:cNvSpPr txBox="1"/>
          <p:nvPr/>
        </p:nvSpPr>
        <p:spPr>
          <a:xfrm>
            <a:off x="8153400" y="6324600"/>
            <a:ext cx="298450" cy="338138"/>
          </a:xfrm>
          <a:prstGeom prst="rect">
            <a:avLst/>
          </a:prstGeom>
          <a:noFill/>
        </p:spPr>
        <p:txBody>
          <a:bodyPr wrap="none">
            <a:spAutoFit/>
          </a:bodyPr>
          <a:lstStyle/>
          <a:p>
            <a:pPr>
              <a:defRPr/>
            </a:pPr>
            <a:fld id="{5C0CEE77-6459-4F0A-9CDA-D76FEBDF3F0B}" type="slidenum">
              <a:rPr lang="en-US" sz="1600">
                <a:solidFill>
                  <a:schemeClr val="bg1">
                    <a:lumMod val="50000"/>
                  </a:schemeClr>
                </a:solidFill>
              </a:rPr>
              <a:pPr>
                <a:defRPr/>
              </a:pPr>
              <a:t>27</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p:cNvSpPr>
          <p:nvPr>
            <p:ph type="title"/>
          </p:nvPr>
        </p:nvSpPr>
        <p:spPr>
          <a:xfrm>
            <a:off x="2895600" y="228600"/>
            <a:ext cx="6248400" cy="1143000"/>
          </a:xfrm>
        </p:spPr>
        <p:txBody>
          <a:bodyPr>
            <a:normAutofit/>
          </a:bodyPr>
          <a:lstStyle/>
          <a:p>
            <a:r>
              <a:rPr lang="en-US" sz="2800" b="1" dirty="0" smtClean="0">
                <a:latin typeface="Georgia" pitchFamily="18" charset="0"/>
                <a:ea typeface="ＭＳ Ｐゴシック"/>
              </a:rPr>
              <a:t>Can the school use photocopies of the permanent record form?</a:t>
            </a:r>
          </a:p>
        </p:txBody>
      </p:sp>
      <p:sp>
        <p:nvSpPr>
          <p:cNvPr id="57347" name="Rectangle 3"/>
          <p:cNvSpPr>
            <a:spLocks noGrp="1"/>
          </p:cNvSpPr>
          <p:nvPr>
            <p:ph type="body" idx="1"/>
          </p:nvPr>
        </p:nvSpPr>
        <p:spPr>
          <a:xfrm>
            <a:off x="685800" y="1524000"/>
            <a:ext cx="6781800" cy="5562600"/>
          </a:xfrm>
        </p:spPr>
        <p:txBody>
          <a:bodyPr/>
          <a:lstStyle/>
          <a:p>
            <a:pPr marL="0" defTabSz="342900">
              <a:spcBef>
                <a:spcPct val="0"/>
              </a:spcBef>
            </a:pPr>
            <a:r>
              <a:rPr lang="en-US" sz="2700" b="1" u="sng" dirty="0" smtClean="0">
                <a:solidFill>
                  <a:schemeClr val="tx2"/>
                </a:solidFill>
                <a:latin typeface="Georgia" pitchFamily="18" charset="0"/>
                <a:ea typeface="ＭＳ Ｐゴシック"/>
              </a:rPr>
              <a:t>No</a:t>
            </a:r>
            <a:r>
              <a:rPr lang="en-US" sz="2700" b="1" dirty="0" smtClean="0">
                <a:solidFill>
                  <a:schemeClr val="tx2"/>
                </a:solidFill>
                <a:latin typeface="Georgia" pitchFamily="18" charset="0"/>
                <a:ea typeface="ＭＳ Ｐゴシック"/>
              </a:rPr>
              <a:t>.</a:t>
            </a:r>
            <a:r>
              <a:rPr lang="en-US" sz="2700" dirty="0" smtClean="0">
                <a:solidFill>
                  <a:schemeClr val="tx2"/>
                </a:solidFill>
                <a:latin typeface="Georgia" pitchFamily="18" charset="0"/>
                <a:ea typeface="ＭＳ Ｐゴシック"/>
              </a:rPr>
              <a:t>  Photocopies of the permanent 	record form printed on regular paper 	are not acceptable as a substitute for 	the permanent record form prescribed 	by the State Board of Education.</a:t>
            </a:r>
          </a:p>
          <a:p>
            <a:pPr marL="0" defTabSz="342900">
              <a:spcBef>
                <a:spcPct val="0"/>
              </a:spcBef>
            </a:pPr>
            <a:endParaRPr lang="en-US" sz="2700" dirty="0" smtClean="0">
              <a:solidFill>
                <a:schemeClr val="tx2"/>
              </a:solidFill>
              <a:latin typeface="Georgia" pitchFamily="18" charset="0"/>
              <a:ea typeface="ＭＳ Ｐゴシック"/>
            </a:endParaRPr>
          </a:p>
          <a:p>
            <a:pPr marL="0" defTabSz="342900">
              <a:spcBef>
                <a:spcPct val="0"/>
              </a:spcBef>
            </a:pPr>
            <a:r>
              <a:rPr lang="en-US" sz="2700" dirty="0" smtClean="0">
                <a:solidFill>
                  <a:schemeClr val="tx2"/>
                </a:solidFill>
                <a:latin typeface="Georgia" pitchFamily="18" charset="0"/>
                <a:ea typeface="ＭＳ Ｐゴシック"/>
              </a:rPr>
              <a:t>Schools must use the forms prescribed 	by the State Board of Education.</a:t>
            </a:r>
          </a:p>
          <a:p>
            <a:pPr marL="0" defTabSz="342900">
              <a:spcBef>
                <a:spcPct val="0"/>
              </a:spcBef>
              <a:buFont typeface="Arial" pitchFamily="34" charset="0"/>
              <a:buNone/>
            </a:pPr>
            <a:endParaRPr lang="en-US" sz="2700" dirty="0" smtClean="0">
              <a:solidFill>
                <a:schemeClr val="tx2"/>
              </a:solidFill>
              <a:latin typeface="Georgia" pitchFamily="18" charset="0"/>
              <a:ea typeface="ＭＳ Ｐゴシック"/>
            </a:endParaRPr>
          </a:p>
          <a:p>
            <a:pPr marL="0" defTabSz="342900">
              <a:spcBef>
                <a:spcPct val="0"/>
              </a:spcBef>
            </a:pPr>
            <a:r>
              <a:rPr lang="en-US" sz="2700" dirty="0" smtClean="0">
                <a:solidFill>
                  <a:schemeClr val="tx2"/>
                </a:solidFill>
                <a:latin typeface="Georgia" pitchFamily="18" charset="0"/>
                <a:ea typeface="ＭＳ Ｐゴシック"/>
              </a:rPr>
              <a:t>Districts may request additional 	permanent record forms by contacting 	the Office of Accreditation.</a:t>
            </a:r>
            <a:endParaRPr lang="en-US" sz="2700" dirty="0" smtClean="0">
              <a:latin typeface="Georgia" pitchFamily="18" charset="0"/>
              <a:ea typeface="ＭＳ Ｐゴシック"/>
            </a:endParaRPr>
          </a:p>
        </p:txBody>
      </p:sp>
      <p:pic>
        <p:nvPicPr>
          <p:cNvPr id="57349" name="Picture 4"/>
          <p:cNvPicPr>
            <a:picLocks noChangeAspect="1" noChangeArrowheads="1"/>
          </p:cNvPicPr>
          <p:nvPr/>
        </p:nvPicPr>
        <p:blipFill>
          <a:blip r:embed="rId2" cstate="print"/>
          <a:srcRect/>
          <a:stretch>
            <a:fillRect/>
          </a:stretch>
        </p:blipFill>
        <p:spPr bwMode="auto">
          <a:xfrm>
            <a:off x="7086600" y="2209800"/>
            <a:ext cx="1447800" cy="21336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53133549-F69A-47ED-80BA-6517D6326DFC}" type="slidenum">
              <a:rPr lang="en-US" sz="1600">
                <a:solidFill>
                  <a:schemeClr val="bg1">
                    <a:lumMod val="50000"/>
                  </a:schemeClr>
                </a:solidFill>
              </a:rPr>
              <a:pPr>
                <a:defRPr/>
              </a:pPr>
              <a:t>28</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p:cNvSpPr>
          <p:nvPr>
            <p:ph type="title"/>
          </p:nvPr>
        </p:nvSpPr>
        <p:spPr>
          <a:xfrm>
            <a:off x="2895600" y="228600"/>
            <a:ext cx="62484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2900" b="1" dirty="0" smtClean="0">
                <a:latin typeface="Georgia" pitchFamily="18" charset="0"/>
                <a:ea typeface="ＭＳ Ｐゴシック"/>
              </a:rPr>
              <a:t>What is the process for requesting blank cumulative folders and permanent records each year?</a:t>
            </a:r>
          </a:p>
        </p:txBody>
      </p:sp>
      <p:sp>
        <p:nvSpPr>
          <p:cNvPr id="58371" name="Rectangle 3"/>
          <p:cNvSpPr>
            <a:spLocks noGrp="1"/>
          </p:cNvSpPr>
          <p:nvPr>
            <p:ph type="body" idx="1"/>
          </p:nvPr>
        </p:nvSpPr>
        <p:spPr>
          <a:xfrm>
            <a:off x="990600" y="1828800"/>
            <a:ext cx="5334000" cy="3429000"/>
          </a:xfrm>
        </p:spPr>
        <p:txBody>
          <a:bodyPr/>
          <a:lstStyle/>
          <a:p>
            <a:pPr marL="339725" indent="-339725" defTabSz="111125">
              <a:spcBef>
                <a:spcPct val="0"/>
              </a:spcBef>
              <a:buNone/>
              <a:tabLst>
                <a:tab pos="0" algn="l"/>
              </a:tabLst>
            </a:pPr>
            <a:r>
              <a:rPr lang="en-US" sz="2800" dirty="0" smtClean="0">
                <a:solidFill>
                  <a:schemeClr val="tx2"/>
                </a:solidFill>
                <a:latin typeface="Georgia" pitchFamily="18" charset="0"/>
                <a:ea typeface="ＭＳ Ｐゴシック"/>
              </a:rPr>
              <a:t>		A survey is provided to districts in the fall of each school year to estimate the number of documents that will be needed for the following school year.</a:t>
            </a:r>
          </a:p>
          <a:p>
            <a:pPr marL="339725" indent="-339725" defTabSz="111125">
              <a:spcBef>
                <a:spcPct val="0"/>
              </a:spcBef>
              <a:buFont typeface="Arial" pitchFamily="34" charset="0"/>
              <a:buNone/>
              <a:tabLst>
                <a:tab pos="0" algn="l"/>
              </a:tabLst>
            </a:pPr>
            <a:endParaRPr lang="en-US" sz="2700" dirty="0" smtClean="0">
              <a:latin typeface="Georgia" pitchFamily="18" charset="0"/>
              <a:ea typeface="ＭＳ Ｐゴシック"/>
            </a:endParaRPr>
          </a:p>
          <a:p>
            <a:pPr marL="339725" indent="-339725" defTabSz="111125">
              <a:spcBef>
                <a:spcPct val="0"/>
              </a:spcBef>
              <a:buFont typeface="Arial" pitchFamily="34" charset="0"/>
              <a:buNone/>
              <a:tabLst>
                <a:tab pos="0" algn="l"/>
              </a:tabLst>
            </a:pPr>
            <a:endParaRPr lang="en-US" sz="2700" dirty="0" smtClean="0">
              <a:latin typeface="Georgia" pitchFamily="18" charset="0"/>
              <a:ea typeface="ＭＳ Ｐゴシック"/>
            </a:endParaRPr>
          </a:p>
          <a:p>
            <a:pPr marL="339725" indent="-339725" defTabSz="111125">
              <a:spcBef>
                <a:spcPct val="0"/>
              </a:spcBef>
              <a:tabLst>
                <a:tab pos="0" algn="l"/>
              </a:tabLst>
            </a:pPr>
            <a:endParaRPr lang="en-US" sz="2700" dirty="0" smtClean="0">
              <a:latin typeface="Georgia" pitchFamily="18" charset="0"/>
              <a:ea typeface="ＭＳ Ｐゴシック"/>
            </a:endParaRPr>
          </a:p>
          <a:p>
            <a:pPr marL="339725" indent="-339725" defTabSz="111125">
              <a:spcBef>
                <a:spcPct val="0"/>
              </a:spcBef>
              <a:tabLst>
                <a:tab pos="0" algn="l"/>
              </a:tabLst>
            </a:pPr>
            <a:endParaRPr lang="en-US" sz="2700" dirty="0" smtClean="0">
              <a:latin typeface="Georgia" pitchFamily="18" charset="0"/>
              <a:ea typeface="ＭＳ Ｐゴシック"/>
            </a:endParaRPr>
          </a:p>
          <a:p>
            <a:pPr marL="339725" indent="-339725" defTabSz="111125">
              <a:spcBef>
                <a:spcPct val="0"/>
              </a:spcBef>
              <a:tabLst>
                <a:tab pos="0" algn="l"/>
              </a:tabLst>
            </a:pPr>
            <a:endParaRPr lang="en-US" sz="2700" dirty="0" smtClean="0">
              <a:latin typeface="Georgia" pitchFamily="18" charset="0"/>
              <a:ea typeface="ＭＳ Ｐゴシック"/>
            </a:endParaRPr>
          </a:p>
          <a:p>
            <a:pPr marL="339725" indent="-339725" defTabSz="111125">
              <a:spcBef>
                <a:spcPct val="0"/>
              </a:spcBef>
              <a:tabLst>
                <a:tab pos="0" algn="l"/>
              </a:tabLst>
            </a:pPr>
            <a:endParaRPr lang="en-US" sz="2700" dirty="0" smtClean="0">
              <a:latin typeface="Georgia" pitchFamily="18" charset="0"/>
              <a:ea typeface="ＭＳ Ｐゴシック"/>
            </a:endParaRPr>
          </a:p>
        </p:txBody>
      </p:sp>
      <p:pic>
        <p:nvPicPr>
          <p:cNvPr id="58373" name="Picture 5"/>
          <p:cNvPicPr>
            <a:picLocks noChangeAspect="1" noChangeArrowheads="1"/>
          </p:cNvPicPr>
          <p:nvPr/>
        </p:nvPicPr>
        <p:blipFill>
          <a:blip r:embed="rId3" cstate="print"/>
          <a:srcRect/>
          <a:stretch>
            <a:fillRect/>
          </a:stretch>
        </p:blipFill>
        <p:spPr bwMode="auto">
          <a:xfrm>
            <a:off x="5943600" y="3200400"/>
            <a:ext cx="1676400" cy="19050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ABFE8E05-B73E-41D8-B6D3-57D7179750E2}" type="slidenum">
              <a:rPr lang="en-US" sz="1600">
                <a:solidFill>
                  <a:schemeClr val="bg1">
                    <a:lumMod val="50000"/>
                  </a:schemeClr>
                </a:solidFill>
              </a:rPr>
              <a:pPr>
                <a:defRPr/>
              </a:pPr>
              <a:t>29</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a:xfrm>
            <a:off x="2895600" y="228600"/>
            <a:ext cx="5867400" cy="1143000"/>
          </a:xfrm>
        </p:spPr>
        <p:txBody>
          <a:bodyPr/>
          <a:lstStyle/>
          <a:p>
            <a:r>
              <a:rPr lang="en-US" sz="3200" b="1" dirty="0" smtClean="0">
                <a:latin typeface="Georgia" pitchFamily="18" charset="0"/>
                <a:ea typeface="ＭＳ Ｐゴシック"/>
              </a:rPr>
              <a:t>State Codes</a:t>
            </a:r>
          </a:p>
        </p:txBody>
      </p:sp>
      <p:sp>
        <p:nvSpPr>
          <p:cNvPr id="59395" name="Rectangle 3"/>
          <p:cNvSpPr>
            <a:spLocks noGrp="1"/>
          </p:cNvSpPr>
          <p:nvPr>
            <p:ph type="body" idx="1"/>
          </p:nvPr>
        </p:nvSpPr>
        <p:spPr>
          <a:xfrm>
            <a:off x="1066800" y="1676400"/>
            <a:ext cx="6629400" cy="4419600"/>
          </a:xfrm>
        </p:spPr>
        <p:txBody>
          <a:bodyPr/>
          <a:lstStyle/>
          <a:p>
            <a:pPr defTabSz="280988">
              <a:spcBef>
                <a:spcPct val="0"/>
              </a:spcBef>
              <a:tabLst>
                <a:tab pos="339725" algn="l"/>
              </a:tabLst>
              <a:defRPr/>
            </a:pPr>
            <a:r>
              <a:rPr lang="en-US" sz="2800" dirty="0" smtClean="0">
                <a:solidFill>
                  <a:schemeClr val="tx2"/>
                </a:solidFill>
                <a:latin typeface="Georgia" pitchFamily="18" charset="0"/>
                <a:ea typeface="ＭＳ Ｐゴシック"/>
              </a:rPr>
              <a:t>The revised manual contains updated State codes for Entrance, Withdrawal, and Record of Transfer.</a:t>
            </a:r>
          </a:p>
          <a:p>
            <a:pPr marL="0" defTabSz="280988">
              <a:spcBef>
                <a:spcPct val="0"/>
              </a:spcBef>
              <a:tabLst>
                <a:tab pos="339725" algn="l"/>
              </a:tabLst>
              <a:defRPr/>
            </a:pPr>
            <a:endParaRPr lang="en-US" sz="2800" dirty="0" smtClean="0">
              <a:solidFill>
                <a:schemeClr val="tx2"/>
              </a:solidFill>
              <a:latin typeface="Georgia" pitchFamily="18" charset="0"/>
              <a:ea typeface="ＭＳ Ｐゴシック"/>
            </a:endParaRPr>
          </a:p>
          <a:p>
            <a:pPr defTabSz="280988">
              <a:spcBef>
                <a:spcPct val="0"/>
              </a:spcBef>
              <a:tabLst>
                <a:tab pos="339725" algn="l"/>
              </a:tabLst>
              <a:defRPr/>
            </a:pPr>
            <a:r>
              <a:rPr lang="en-US" sz="2800" dirty="0" smtClean="0">
                <a:solidFill>
                  <a:schemeClr val="tx2"/>
                </a:solidFill>
                <a:latin typeface="Georgia" pitchFamily="18" charset="0"/>
                <a:ea typeface="ＭＳ Ｐゴシック"/>
              </a:rPr>
              <a:t>The State Codes are found in Appendix B of the revised manual.</a:t>
            </a:r>
          </a:p>
        </p:txBody>
      </p:sp>
      <p:sp>
        <p:nvSpPr>
          <p:cNvPr id="8" name="TextBox 7"/>
          <p:cNvSpPr txBox="1"/>
          <p:nvPr/>
        </p:nvSpPr>
        <p:spPr>
          <a:xfrm>
            <a:off x="8153400" y="6324600"/>
            <a:ext cx="298450" cy="338138"/>
          </a:xfrm>
          <a:prstGeom prst="rect">
            <a:avLst/>
          </a:prstGeom>
          <a:noFill/>
        </p:spPr>
        <p:txBody>
          <a:bodyPr wrap="none">
            <a:spAutoFit/>
          </a:bodyPr>
          <a:lstStyle/>
          <a:p>
            <a:pPr>
              <a:defRPr/>
            </a:pPr>
            <a:fld id="{CD7CFE39-4A46-4B36-9257-96B237A6D5EA}" type="slidenum">
              <a:rPr lang="en-US" sz="1600">
                <a:solidFill>
                  <a:schemeClr val="bg1">
                    <a:lumMod val="50000"/>
                  </a:schemeClr>
                </a:solidFill>
              </a:rPr>
              <a:pPr>
                <a:defRPr/>
              </a:pPr>
              <a:t>30</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a:xfrm>
            <a:off x="2895600" y="228600"/>
            <a:ext cx="62484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2700" b="1" dirty="0" smtClean="0">
                <a:latin typeface="Georgia" pitchFamily="18" charset="0"/>
                <a:ea typeface="ＭＳ Ｐゴシック"/>
              </a:rPr>
              <a:t>When a student transfers to a new school, can the cumulative folder be “held” until all fees and fines owed to the school have been paid?</a:t>
            </a:r>
          </a:p>
        </p:txBody>
      </p:sp>
      <p:sp>
        <p:nvSpPr>
          <p:cNvPr id="61443" name="Rectangle 3"/>
          <p:cNvSpPr>
            <a:spLocks noGrp="1"/>
          </p:cNvSpPr>
          <p:nvPr>
            <p:ph type="body" idx="1"/>
          </p:nvPr>
        </p:nvSpPr>
        <p:spPr>
          <a:xfrm>
            <a:off x="990600" y="1676400"/>
            <a:ext cx="7543800" cy="3124200"/>
          </a:xfrm>
        </p:spPr>
        <p:txBody>
          <a:bodyPr/>
          <a:lstStyle/>
          <a:p>
            <a:pPr marL="0" defTabSz="342900">
              <a:spcBef>
                <a:spcPct val="0"/>
              </a:spcBef>
            </a:pPr>
            <a:r>
              <a:rPr lang="en-US" sz="2800" b="1" dirty="0" smtClean="0">
                <a:solidFill>
                  <a:schemeClr val="tx2"/>
                </a:solidFill>
                <a:latin typeface="Georgia" pitchFamily="18" charset="0"/>
                <a:ea typeface="ＭＳ Ｐゴシック"/>
              </a:rPr>
              <a:t>No!  </a:t>
            </a:r>
            <a:r>
              <a:rPr lang="en-US" sz="2800" dirty="0" smtClean="0">
                <a:solidFill>
                  <a:schemeClr val="tx2"/>
                </a:solidFill>
                <a:latin typeface="Georgia" pitchFamily="18" charset="0"/>
                <a:ea typeface="ＭＳ Ｐゴシック"/>
              </a:rPr>
              <a:t>The cumulative folder follows the 	student and may not be held for any reason.</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The cumulative folder must be forwarded 	promptly upon request.</a:t>
            </a:r>
          </a:p>
        </p:txBody>
      </p:sp>
      <p:pic>
        <p:nvPicPr>
          <p:cNvPr id="61445" name="Picture 4"/>
          <p:cNvPicPr>
            <a:picLocks noChangeAspect="1" noChangeArrowheads="1"/>
          </p:cNvPicPr>
          <p:nvPr/>
        </p:nvPicPr>
        <p:blipFill>
          <a:blip r:embed="rId3" cstate="print"/>
          <a:srcRect/>
          <a:stretch>
            <a:fillRect/>
          </a:stretch>
        </p:blipFill>
        <p:spPr bwMode="auto">
          <a:xfrm>
            <a:off x="5486400" y="3657600"/>
            <a:ext cx="1600200" cy="21336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665E430D-963E-4255-A904-E5FE46ED1C9E}" type="slidenum">
              <a:rPr lang="en-US" sz="1600">
                <a:solidFill>
                  <a:schemeClr val="bg1">
                    <a:lumMod val="50000"/>
                  </a:schemeClr>
                </a:solidFill>
              </a:rPr>
              <a:pPr>
                <a:defRPr/>
              </a:pPr>
              <a:t>31</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p:nvPr>
        </p:nvSpPr>
        <p:spPr>
          <a:xfrm>
            <a:off x="2895600" y="228600"/>
            <a:ext cx="62484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2900" b="1" dirty="0" smtClean="0">
                <a:latin typeface="Georgia" pitchFamily="18" charset="0"/>
                <a:ea typeface="ＭＳ Ｐゴシック"/>
              </a:rPr>
              <a:t>What happens when a student transfers to a public school </a:t>
            </a:r>
            <a:br>
              <a:rPr lang="en-US" sz="2900" b="1" dirty="0" smtClean="0">
                <a:latin typeface="Georgia" pitchFamily="18" charset="0"/>
                <a:ea typeface="ＭＳ Ｐゴシック"/>
              </a:rPr>
            </a:br>
            <a:r>
              <a:rPr lang="en-US" sz="2900" b="1" dirty="0" smtClean="0">
                <a:latin typeface="Georgia" pitchFamily="18" charset="0"/>
                <a:ea typeface="ＭＳ Ｐゴシック"/>
              </a:rPr>
              <a:t>in-state?</a:t>
            </a:r>
          </a:p>
        </p:txBody>
      </p:sp>
      <p:sp>
        <p:nvSpPr>
          <p:cNvPr id="62467" name="Rectangle 3"/>
          <p:cNvSpPr>
            <a:spLocks noGrp="1"/>
          </p:cNvSpPr>
          <p:nvPr>
            <p:ph type="body" idx="1"/>
          </p:nvPr>
        </p:nvSpPr>
        <p:spPr>
          <a:xfrm>
            <a:off x="533400" y="1143000"/>
            <a:ext cx="8229600" cy="5715000"/>
          </a:xfrm>
        </p:spPr>
        <p:txBody>
          <a:bodyPr>
            <a:normAutofit fontScale="92500" lnSpcReduction="10000"/>
          </a:bodyPr>
          <a:lstStyle/>
          <a:p>
            <a:pPr marL="0" algn="ctr" defTabSz="342900">
              <a:spcBef>
                <a:spcPct val="0"/>
              </a:spcBef>
              <a:buFont typeface="Arial" pitchFamily="34" charset="0"/>
              <a:buNone/>
              <a:tabLst>
                <a:tab pos="342900" algn="l"/>
              </a:tabLst>
            </a:pPr>
            <a:r>
              <a:rPr lang="en-US" sz="2000" dirty="0" smtClean="0">
                <a:latin typeface="Georgia" pitchFamily="18" charset="0"/>
                <a:ea typeface="ＭＳ Ｐゴシック"/>
              </a:rPr>
              <a:t>                                         </a:t>
            </a:r>
          </a:p>
          <a:p>
            <a:pPr marL="0" algn="ctr" defTabSz="342900">
              <a:spcBef>
                <a:spcPct val="0"/>
              </a:spcBef>
              <a:buFont typeface="Arial" pitchFamily="34" charset="0"/>
              <a:buNone/>
              <a:tabLst>
                <a:tab pos="342900" algn="l"/>
              </a:tabLst>
            </a:pPr>
            <a:r>
              <a:rPr lang="en-US" sz="2000" dirty="0" smtClean="0">
                <a:latin typeface="Georgia" pitchFamily="18" charset="0"/>
                <a:ea typeface="ＭＳ Ｐゴシック"/>
              </a:rPr>
              <a:t>                                            Pages 9, 15-16, and 27</a:t>
            </a:r>
          </a:p>
          <a:p>
            <a:pPr marL="0" algn="ctr" defTabSz="342900">
              <a:spcBef>
                <a:spcPct val="0"/>
              </a:spcBef>
              <a:buFont typeface="Arial" pitchFamily="34" charset="0"/>
              <a:buNone/>
              <a:tabLst>
                <a:tab pos="342900" algn="l"/>
              </a:tabLst>
            </a:pPr>
            <a:endParaRPr lang="en-US" sz="2000" dirty="0" smtClean="0">
              <a:latin typeface="Georgia" pitchFamily="18" charset="0"/>
              <a:ea typeface="ＭＳ Ｐゴシック"/>
            </a:endParaRPr>
          </a:p>
          <a:p>
            <a:pPr marL="0" defTabSz="342900">
              <a:spcBef>
                <a:spcPct val="0"/>
              </a:spcBef>
              <a:tabLst>
                <a:tab pos="342900" algn="l"/>
              </a:tabLst>
            </a:pPr>
            <a:r>
              <a:rPr lang="en-US" sz="2300" dirty="0" smtClean="0">
                <a:solidFill>
                  <a:schemeClr val="tx2"/>
                </a:solidFill>
                <a:latin typeface="Georgia" pitchFamily="18" charset="0"/>
                <a:ea typeface="ＭＳ Ｐゴシック"/>
              </a:rPr>
              <a:t>If a student transfers to another school district, the permanent 	record shall be kept permanently by the school district from 	which the student transferred.</a:t>
            </a:r>
          </a:p>
          <a:p>
            <a:pPr marL="0" defTabSz="342900">
              <a:spcBef>
                <a:spcPct val="0"/>
              </a:spcBef>
              <a:tabLst>
                <a:tab pos="342900" algn="l"/>
              </a:tabLst>
            </a:pPr>
            <a:endParaRPr lang="en-US" sz="2300" dirty="0" smtClean="0">
              <a:solidFill>
                <a:schemeClr val="tx2"/>
              </a:solidFill>
              <a:latin typeface="Georgia" pitchFamily="18" charset="0"/>
              <a:ea typeface="ＭＳ Ｐゴシック"/>
            </a:endParaRPr>
          </a:p>
          <a:p>
            <a:pPr marL="0" defTabSz="342900">
              <a:spcBef>
                <a:spcPct val="0"/>
              </a:spcBef>
              <a:tabLst>
                <a:tab pos="342900" algn="l"/>
              </a:tabLst>
            </a:pPr>
            <a:r>
              <a:rPr lang="en-US" sz="2300" dirty="0" smtClean="0">
                <a:solidFill>
                  <a:schemeClr val="tx2"/>
                </a:solidFill>
                <a:latin typeface="Georgia" pitchFamily="18" charset="0"/>
                <a:ea typeface="ＭＳ Ｐゴシック"/>
              </a:rPr>
              <a:t>Only the cumulative folder follows the student.</a:t>
            </a:r>
          </a:p>
          <a:p>
            <a:pPr marL="0" defTabSz="342900">
              <a:spcBef>
                <a:spcPct val="0"/>
              </a:spcBef>
              <a:tabLst>
                <a:tab pos="342900" algn="l"/>
              </a:tabLst>
            </a:pPr>
            <a:endParaRPr lang="en-US" sz="2300" dirty="0" smtClean="0">
              <a:solidFill>
                <a:schemeClr val="tx2"/>
              </a:solidFill>
              <a:latin typeface="Georgia" pitchFamily="18" charset="0"/>
              <a:ea typeface="ＭＳ Ｐゴシック"/>
            </a:endParaRPr>
          </a:p>
          <a:p>
            <a:pPr marL="0" defTabSz="342900">
              <a:spcBef>
                <a:spcPct val="0"/>
              </a:spcBef>
              <a:tabLst>
                <a:tab pos="342900" algn="l"/>
              </a:tabLst>
            </a:pPr>
            <a:r>
              <a:rPr lang="en-US" sz="2300" dirty="0" smtClean="0">
                <a:solidFill>
                  <a:schemeClr val="tx2"/>
                </a:solidFill>
                <a:latin typeface="Georgia" pitchFamily="18" charset="0"/>
                <a:ea typeface="ＭＳ Ｐゴシック"/>
              </a:rPr>
              <a:t>The permanent record of a student transferring from one school 	to another school </a:t>
            </a:r>
            <a:r>
              <a:rPr lang="en-US" sz="2300" u="sng" dirty="0" smtClean="0">
                <a:solidFill>
                  <a:schemeClr val="tx2"/>
                </a:solidFill>
                <a:latin typeface="Georgia" pitchFamily="18" charset="0"/>
                <a:ea typeface="ＭＳ Ｐゴシック"/>
              </a:rPr>
              <a:t>within the same district</a:t>
            </a:r>
            <a:r>
              <a:rPr lang="en-US" sz="2300" dirty="0" smtClean="0">
                <a:solidFill>
                  <a:schemeClr val="tx2"/>
                </a:solidFill>
                <a:latin typeface="Georgia" pitchFamily="18" charset="0"/>
                <a:ea typeface="ＭＳ Ｐゴシック"/>
              </a:rPr>
              <a:t> shall follow the 	student, as does the cumulative folder.</a:t>
            </a:r>
          </a:p>
          <a:p>
            <a:pPr marL="0" defTabSz="342900">
              <a:spcBef>
                <a:spcPct val="0"/>
              </a:spcBef>
              <a:tabLst>
                <a:tab pos="342900" algn="l"/>
              </a:tabLst>
            </a:pPr>
            <a:endParaRPr lang="en-US" sz="2300" dirty="0" smtClean="0">
              <a:solidFill>
                <a:schemeClr val="tx2"/>
              </a:solidFill>
              <a:latin typeface="Georgia" pitchFamily="18" charset="0"/>
              <a:ea typeface="ＭＳ Ｐゴシック"/>
            </a:endParaRPr>
          </a:p>
          <a:p>
            <a:pPr marL="0" defTabSz="342900">
              <a:spcBef>
                <a:spcPct val="0"/>
              </a:spcBef>
              <a:tabLst>
                <a:tab pos="342900" algn="l"/>
              </a:tabLst>
            </a:pPr>
            <a:r>
              <a:rPr lang="en-US" sz="2300" dirty="0" smtClean="0">
                <a:solidFill>
                  <a:schemeClr val="tx2"/>
                </a:solidFill>
                <a:latin typeface="Georgia" pitchFamily="18" charset="0"/>
                <a:ea typeface="ＭＳ Ｐゴシック"/>
              </a:rPr>
              <a:t>Only when a student moves out of a district does the school 	which the student last attended in that district retain the 	permanent record.</a:t>
            </a:r>
          </a:p>
          <a:p>
            <a:pPr marL="0" defTabSz="342900">
              <a:spcBef>
                <a:spcPct val="0"/>
              </a:spcBef>
              <a:buFont typeface="Arial" pitchFamily="34" charset="0"/>
              <a:buNone/>
              <a:tabLst>
                <a:tab pos="342900" algn="l"/>
              </a:tabLst>
            </a:pPr>
            <a:endParaRPr lang="en-US" sz="2300" dirty="0" smtClean="0">
              <a:solidFill>
                <a:schemeClr val="tx2"/>
              </a:solidFill>
              <a:latin typeface="Georgia" pitchFamily="18" charset="0"/>
              <a:ea typeface="ＭＳ Ｐゴシック"/>
            </a:endParaRPr>
          </a:p>
          <a:p>
            <a:pPr marL="0" defTabSz="342900">
              <a:spcBef>
                <a:spcPct val="0"/>
              </a:spcBef>
              <a:tabLst>
                <a:tab pos="341313" algn="l"/>
                <a:tab pos="463550" algn="l"/>
                <a:tab pos="519113" algn="l"/>
              </a:tabLst>
            </a:pPr>
            <a:r>
              <a:rPr lang="en-US" sz="2300" dirty="0" smtClean="0">
                <a:solidFill>
                  <a:schemeClr val="tx2"/>
                </a:solidFill>
                <a:latin typeface="Georgia" pitchFamily="18" charset="0"/>
                <a:ea typeface="ＭＳ Ｐゴシック"/>
              </a:rPr>
              <a:t>The school receiving the transfer student from another district 	will need to create a new permanent record.</a:t>
            </a:r>
          </a:p>
          <a:p>
            <a:pPr marL="0" defTabSz="342900">
              <a:spcBef>
                <a:spcPct val="0"/>
              </a:spcBef>
              <a:tabLst>
                <a:tab pos="342900" algn="l"/>
              </a:tabLst>
            </a:pPr>
            <a:endParaRPr lang="en-US" sz="2400" dirty="0" smtClean="0">
              <a:latin typeface="Georgia" pitchFamily="18" charset="0"/>
              <a:ea typeface="ＭＳ Ｐゴシック"/>
            </a:endParaRPr>
          </a:p>
        </p:txBody>
      </p:sp>
      <p:sp>
        <p:nvSpPr>
          <p:cNvPr id="8" name="TextBox 7"/>
          <p:cNvSpPr txBox="1"/>
          <p:nvPr/>
        </p:nvSpPr>
        <p:spPr>
          <a:xfrm>
            <a:off x="8153400" y="6324600"/>
            <a:ext cx="298450" cy="338138"/>
          </a:xfrm>
          <a:prstGeom prst="rect">
            <a:avLst/>
          </a:prstGeom>
          <a:noFill/>
        </p:spPr>
        <p:txBody>
          <a:bodyPr wrap="none">
            <a:spAutoFit/>
          </a:bodyPr>
          <a:lstStyle/>
          <a:p>
            <a:pPr>
              <a:defRPr/>
            </a:pPr>
            <a:fld id="{7C88D081-B77D-46D7-A497-E3444F48A660}" type="slidenum">
              <a:rPr lang="en-US" sz="1600">
                <a:solidFill>
                  <a:schemeClr val="bg1">
                    <a:lumMod val="50000"/>
                  </a:schemeClr>
                </a:solidFill>
              </a:rPr>
              <a:pPr>
                <a:defRPr/>
              </a:pPr>
              <a:t>32</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p:nvPr>
        </p:nvSpPr>
        <p:spPr>
          <a:xfrm>
            <a:off x="2895600" y="228600"/>
            <a:ext cx="6248400" cy="1143000"/>
          </a:xfrm>
        </p:spPr>
        <p:txBody>
          <a:bodyPr>
            <a:normAutofit fontScale="90000"/>
          </a:bodyPr>
          <a:lstStyle/>
          <a:p>
            <a:r>
              <a:rPr lang="en-US" sz="2500" b="1" dirty="0" smtClean="0">
                <a:solidFill>
                  <a:srgbClr val="FF0000"/>
                </a:solidFill>
                <a:latin typeface="Georgia" pitchFamily="18" charset="0"/>
                <a:ea typeface="ＭＳ Ｐゴシック"/>
              </a:rPr>
              <a:t> </a:t>
            </a:r>
            <a:r>
              <a:rPr lang="en-US" sz="2800" b="1" dirty="0" smtClean="0">
                <a:latin typeface="Georgia" pitchFamily="18" charset="0"/>
                <a:ea typeface="ＭＳ Ｐゴシック"/>
              </a:rPr>
              <a:t>What happens when a student transfers to a private school or non-public accredited school </a:t>
            </a:r>
            <a:r>
              <a:rPr lang="en-US" sz="2800" b="1" u="sng" dirty="0" smtClean="0">
                <a:latin typeface="Georgia" pitchFamily="18" charset="0"/>
                <a:ea typeface="ＭＳ Ｐゴシック"/>
              </a:rPr>
              <a:t>in-state</a:t>
            </a:r>
            <a:r>
              <a:rPr lang="en-US" sz="2800" b="1" dirty="0" smtClean="0">
                <a:latin typeface="Georgia" pitchFamily="18" charset="0"/>
                <a:ea typeface="ＭＳ Ｐゴシック"/>
              </a:rPr>
              <a:t>?</a:t>
            </a:r>
          </a:p>
        </p:txBody>
      </p:sp>
      <p:sp>
        <p:nvSpPr>
          <p:cNvPr id="63491" name="Rectangle 3"/>
          <p:cNvSpPr>
            <a:spLocks noGrp="1"/>
          </p:cNvSpPr>
          <p:nvPr>
            <p:ph type="body" idx="1"/>
          </p:nvPr>
        </p:nvSpPr>
        <p:spPr>
          <a:xfrm>
            <a:off x="1219200" y="1447800"/>
            <a:ext cx="5562600" cy="4038600"/>
          </a:xfrm>
        </p:spPr>
        <p:txBody>
          <a:bodyPr/>
          <a:lstStyle/>
          <a:p>
            <a:pPr marL="0" algn="ctr" defTabSz="342900">
              <a:spcBef>
                <a:spcPct val="0"/>
              </a:spcBef>
              <a:buFont typeface="Arial" pitchFamily="34" charset="0"/>
              <a:buNone/>
            </a:pPr>
            <a:r>
              <a:rPr lang="en-US" sz="2800" dirty="0" smtClean="0">
                <a:latin typeface="Georgia" pitchFamily="18" charset="0"/>
                <a:ea typeface="ＭＳ Ｐゴシック"/>
              </a:rPr>
              <a:t>                                         </a:t>
            </a:r>
            <a:r>
              <a:rPr lang="en-US" sz="2200" dirty="0" smtClean="0">
                <a:latin typeface="Georgia" pitchFamily="18" charset="0"/>
                <a:ea typeface="ＭＳ Ｐゴシック"/>
              </a:rPr>
              <a:t>Pages 9 and 16</a:t>
            </a:r>
          </a:p>
          <a:p>
            <a:pPr marL="0" defTabSz="342900">
              <a:spcBef>
                <a:spcPct val="0"/>
              </a:spcBef>
              <a:buFont typeface="Arial" pitchFamily="34" charset="0"/>
              <a:buNone/>
            </a:pPr>
            <a:endParaRPr lang="en-US" sz="2800" dirty="0" smtClean="0">
              <a:latin typeface="Georgia" pitchFamily="18" charset="0"/>
              <a:ea typeface="ＭＳ Ｐゴシック"/>
            </a:endParaRPr>
          </a:p>
          <a:p>
            <a:pPr marL="0" defTabSz="342900">
              <a:spcBef>
                <a:spcPct val="0"/>
              </a:spcBef>
              <a:buFont typeface="Arial" pitchFamily="34" charset="0"/>
              <a:buNone/>
            </a:pPr>
            <a:r>
              <a:rPr lang="en-US" sz="2800" dirty="0" smtClean="0">
                <a:solidFill>
                  <a:schemeClr val="tx2"/>
                </a:solidFill>
                <a:latin typeface="Georgia" pitchFamily="18" charset="0"/>
                <a:ea typeface="ＭＳ Ｐゴシック"/>
              </a:rPr>
              <a:t>A </a:t>
            </a:r>
            <a:r>
              <a:rPr lang="en-US" sz="2800" u="sng" dirty="0" smtClean="0">
                <a:solidFill>
                  <a:schemeClr val="tx2"/>
                </a:solidFill>
                <a:latin typeface="Georgia" pitchFamily="18" charset="0"/>
                <a:ea typeface="ＭＳ Ｐゴシック"/>
              </a:rPr>
              <a:t>copy</a:t>
            </a:r>
            <a:r>
              <a:rPr lang="en-US" sz="2800" dirty="0" smtClean="0">
                <a:solidFill>
                  <a:schemeClr val="tx2"/>
                </a:solidFill>
                <a:latin typeface="Georgia" pitchFamily="18" charset="0"/>
                <a:ea typeface="ＭＳ Ｐゴシック"/>
              </a:rPr>
              <a:t> of the cumulative folder shall be furnished to the head of the school to which the student transfers.</a:t>
            </a:r>
          </a:p>
          <a:p>
            <a:pPr marL="0" defTabSz="342900">
              <a:spcBef>
                <a:spcPct val="0"/>
              </a:spcBef>
            </a:pPr>
            <a:endParaRPr lang="en-US" sz="2800" dirty="0" smtClean="0">
              <a:latin typeface="Georgia" pitchFamily="18" charset="0"/>
              <a:ea typeface="ＭＳ Ｐゴシック"/>
            </a:endParaRPr>
          </a:p>
          <a:p>
            <a:pPr marL="0" defTabSz="342900">
              <a:spcBef>
                <a:spcPct val="0"/>
              </a:spcBef>
              <a:buFont typeface="Arial" pitchFamily="34" charset="0"/>
              <a:buNone/>
            </a:pPr>
            <a:endParaRPr lang="en-US" sz="2400" dirty="0" smtClean="0">
              <a:latin typeface="Georgia" pitchFamily="18" charset="0"/>
              <a:ea typeface="ＭＳ Ｐゴシック"/>
            </a:endParaRPr>
          </a:p>
        </p:txBody>
      </p:sp>
      <p:sp>
        <p:nvSpPr>
          <p:cNvPr id="8" name="TextBox 7"/>
          <p:cNvSpPr txBox="1"/>
          <p:nvPr/>
        </p:nvSpPr>
        <p:spPr>
          <a:xfrm>
            <a:off x="8153400" y="6324600"/>
            <a:ext cx="298450" cy="338138"/>
          </a:xfrm>
          <a:prstGeom prst="rect">
            <a:avLst/>
          </a:prstGeom>
          <a:noFill/>
        </p:spPr>
        <p:txBody>
          <a:bodyPr wrap="none">
            <a:spAutoFit/>
          </a:bodyPr>
          <a:lstStyle/>
          <a:p>
            <a:pPr>
              <a:defRPr/>
            </a:pPr>
            <a:fld id="{E1D7D6B6-1066-43BD-B615-2DC2E63FCF3C}" type="slidenum">
              <a:rPr lang="en-US" sz="1600">
                <a:solidFill>
                  <a:schemeClr val="bg1">
                    <a:lumMod val="50000"/>
                  </a:schemeClr>
                </a:solidFill>
              </a:rPr>
              <a:pPr>
                <a:defRPr/>
              </a:pPr>
              <a:t>33</a:t>
            </a:fld>
            <a:endParaRPr lang="en-US" sz="1600" dirty="0">
              <a:solidFill>
                <a:schemeClr val="bg1">
                  <a:lumMod val="50000"/>
                </a:schemeClr>
              </a:solidFill>
            </a:endParaRPr>
          </a:p>
        </p:txBody>
      </p:sp>
      <p:pic>
        <p:nvPicPr>
          <p:cNvPr id="63494" name="Picture 12" descr="C:\Documents and Settings\RLSmith.MDE\Local Settings\Temporary Internet Files\Content.IE5\3INBG4GB\MC900445730[1].wmf"/>
          <p:cNvPicPr>
            <a:picLocks noChangeAspect="1" noChangeArrowheads="1"/>
          </p:cNvPicPr>
          <p:nvPr/>
        </p:nvPicPr>
        <p:blipFill>
          <a:blip r:embed="rId2" cstate="print"/>
          <a:srcRect/>
          <a:stretch>
            <a:fillRect/>
          </a:stretch>
        </p:blipFill>
        <p:spPr bwMode="auto">
          <a:xfrm>
            <a:off x="6629400" y="2971800"/>
            <a:ext cx="1066800" cy="2286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p:nvPr>
        </p:nvSpPr>
        <p:spPr>
          <a:xfrm>
            <a:off x="2895600" y="228600"/>
            <a:ext cx="62484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2900" b="1" dirty="0" smtClean="0">
                <a:latin typeface="Georgia" pitchFamily="18" charset="0"/>
                <a:ea typeface="ＭＳ Ｐゴシック"/>
              </a:rPr>
              <a:t>What happens when a student transfers to a public or private school </a:t>
            </a:r>
            <a:r>
              <a:rPr lang="en-US" sz="2900" b="1" u="sng" dirty="0" smtClean="0">
                <a:latin typeface="Georgia" pitchFamily="18" charset="0"/>
                <a:ea typeface="ＭＳ Ｐゴシック"/>
              </a:rPr>
              <a:t>out-of-state</a:t>
            </a:r>
            <a:r>
              <a:rPr lang="en-US" sz="2900" b="1" dirty="0" smtClean="0">
                <a:latin typeface="Georgia" pitchFamily="18" charset="0"/>
                <a:ea typeface="ＭＳ Ｐゴシック"/>
              </a:rPr>
              <a:t>?</a:t>
            </a:r>
          </a:p>
        </p:txBody>
      </p:sp>
      <p:sp>
        <p:nvSpPr>
          <p:cNvPr id="64515" name="Rectangle 3"/>
          <p:cNvSpPr>
            <a:spLocks noGrp="1"/>
          </p:cNvSpPr>
          <p:nvPr>
            <p:ph type="body" idx="1"/>
          </p:nvPr>
        </p:nvSpPr>
        <p:spPr>
          <a:xfrm>
            <a:off x="1066800" y="1524000"/>
            <a:ext cx="5791200" cy="3962400"/>
          </a:xfrm>
        </p:spPr>
        <p:txBody>
          <a:bodyPr/>
          <a:lstStyle/>
          <a:p>
            <a:pPr marL="0" defTabSz="342900">
              <a:spcBef>
                <a:spcPct val="0"/>
              </a:spcBef>
              <a:buFont typeface="Arial" pitchFamily="34" charset="0"/>
              <a:buNone/>
            </a:pPr>
            <a:r>
              <a:rPr lang="en-US" sz="2800" dirty="0" smtClean="0">
                <a:latin typeface="Georgia" pitchFamily="18" charset="0"/>
                <a:ea typeface="ＭＳ Ｐゴシック"/>
              </a:rPr>
              <a:t>                                                   </a:t>
            </a:r>
            <a:r>
              <a:rPr lang="en-US" sz="2200" dirty="0" smtClean="0">
                <a:latin typeface="Georgia" pitchFamily="18" charset="0"/>
                <a:ea typeface="ＭＳ Ｐゴシック"/>
              </a:rPr>
              <a:t>Page 16    </a:t>
            </a:r>
          </a:p>
          <a:p>
            <a:pPr marL="0" defTabSz="342900">
              <a:spcBef>
                <a:spcPct val="0"/>
              </a:spcBef>
              <a:buFont typeface="Arial" pitchFamily="34" charset="0"/>
              <a:buNone/>
            </a:pPr>
            <a:endParaRPr lang="en-US" sz="2800" dirty="0" smtClean="0">
              <a:latin typeface="Georgia" pitchFamily="18" charset="0"/>
              <a:ea typeface="ＭＳ Ｐゴシック"/>
            </a:endParaRPr>
          </a:p>
          <a:p>
            <a:pPr marL="0" defTabSz="342900">
              <a:spcBef>
                <a:spcPct val="0"/>
              </a:spcBef>
              <a:buFont typeface="Arial" pitchFamily="34" charset="0"/>
              <a:buNone/>
            </a:pPr>
            <a:r>
              <a:rPr lang="en-US" sz="2800" dirty="0" smtClean="0">
                <a:solidFill>
                  <a:schemeClr val="tx2"/>
                </a:solidFill>
                <a:latin typeface="Georgia" pitchFamily="18" charset="0"/>
                <a:ea typeface="ＭＳ Ｐゴシック"/>
              </a:rPr>
              <a:t>A </a:t>
            </a:r>
            <a:r>
              <a:rPr lang="en-US" sz="2800" u="sng" dirty="0" smtClean="0">
                <a:solidFill>
                  <a:schemeClr val="tx2"/>
                </a:solidFill>
                <a:latin typeface="Georgia" pitchFamily="18" charset="0"/>
                <a:ea typeface="ＭＳ Ｐゴシック"/>
              </a:rPr>
              <a:t>copy</a:t>
            </a:r>
            <a:r>
              <a:rPr lang="en-US" sz="2800" dirty="0" smtClean="0">
                <a:solidFill>
                  <a:schemeClr val="tx2"/>
                </a:solidFill>
                <a:latin typeface="Georgia" pitchFamily="18" charset="0"/>
                <a:ea typeface="ＭＳ Ｐゴシック"/>
              </a:rPr>
              <a:t> of the cumulative folder shall be furnished to the head of the school to which the student transfers.</a:t>
            </a:r>
          </a:p>
        </p:txBody>
      </p:sp>
      <p:pic>
        <p:nvPicPr>
          <p:cNvPr id="64517" name="Picture 2" descr="C:\Documents and Settings\RLSmith.MDE\Local Settings\Temporary Internet Files\Content.IE5\3INBG4GB\MC900292128[1].wmf"/>
          <p:cNvPicPr>
            <a:picLocks noChangeAspect="1" noChangeArrowheads="1"/>
          </p:cNvPicPr>
          <p:nvPr/>
        </p:nvPicPr>
        <p:blipFill>
          <a:blip r:embed="rId2" cstate="print"/>
          <a:srcRect/>
          <a:stretch>
            <a:fillRect/>
          </a:stretch>
        </p:blipFill>
        <p:spPr bwMode="auto">
          <a:xfrm>
            <a:off x="6400800" y="3276600"/>
            <a:ext cx="1654175" cy="19812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9BBD2A5E-7111-4C62-B5BD-F52427F1D8B2}" type="slidenum">
              <a:rPr lang="en-US" sz="1600">
                <a:solidFill>
                  <a:schemeClr val="bg1">
                    <a:lumMod val="50000"/>
                  </a:schemeClr>
                </a:solidFill>
              </a:rPr>
              <a:pPr>
                <a:defRPr/>
              </a:pPr>
              <a:t>34</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p:nvPr>
        </p:nvSpPr>
        <p:spPr>
          <a:xfrm>
            <a:off x="2895600" y="228600"/>
            <a:ext cx="5791200" cy="1143000"/>
          </a:xfrm>
        </p:spPr>
        <p:txBody>
          <a:bodyPr/>
          <a:lstStyle/>
          <a:p>
            <a:r>
              <a:rPr lang="en-US" sz="3200" b="1" dirty="0" smtClean="0">
                <a:latin typeface="Georgia" pitchFamily="18" charset="0"/>
                <a:ea typeface="ＭＳ Ｐゴシック"/>
              </a:rPr>
              <a:t> </a:t>
            </a:r>
            <a:r>
              <a:rPr lang="en-US" sz="2800" b="1" dirty="0" smtClean="0">
                <a:latin typeface="Georgia" pitchFamily="18" charset="0"/>
                <a:ea typeface="ＭＳ Ｐゴシック"/>
              </a:rPr>
              <a:t>How is attendance recorded?</a:t>
            </a:r>
          </a:p>
        </p:txBody>
      </p:sp>
      <p:sp>
        <p:nvSpPr>
          <p:cNvPr id="65539" name="Rectangle 3"/>
          <p:cNvSpPr>
            <a:spLocks noGrp="1"/>
          </p:cNvSpPr>
          <p:nvPr>
            <p:ph type="body" idx="1"/>
          </p:nvPr>
        </p:nvSpPr>
        <p:spPr>
          <a:xfrm>
            <a:off x="1066800" y="1371600"/>
            <a:ext cx="6858000" cy="4876800"/>
          </a:xfrm>
        </p:spPr>
        <p:txBody>
          <a:bodyPr/>
          <a:lstStyle/>
          <a:p>
            <a:pPr marL="0" algn="ctr" defTabSz="342900">
              <a:spcBef>
                <a:spcPct val="0"/>
              </a:spcBef>
              <a:buFont typeface="Arial" pitchFamily="34" charset="0"/>
              <a:buNone/>
            </a:pPr>
            <a:r>
              <a:rPr lang="en-US" sz="2200" dirty="0" smtClean="0">
                <a:latin typeface="Georgia" pitchFamily="18" charset="0"/>
                <a:ea typeface="ＭＳ Ｐゴシック"/>
              </a:rPr>
              <a:t>                                      Pages 21 and 34</a:t>
            </a:r>
          </a:p>
          <a:p>
            <a:pPr marL="0" defTabSz="342900">
              <a:spcBef>
                <a:spcPct val="0"/>
              </a:spcBef>
            </a:pPr>
            <a:endParaRPr lang="en-US" sz="2800" dirty="0" smtClean="0">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At the end of the school year, transfer 	from the register or school enrollment 	database, the days absent and the chief 	cause of absence(s).</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If a </a:t>
            </a:r>
            <a:r>
              <a:rPr lang="en-US" sz="2800" u="sng" dirty="0" smtClean="0">
                <a:solidFill>
                  <a:schemeClr val="tx2"/>
                </a:solidFill>
                <a:latin typeface="Georgia" pitchFamily="18" charset="0"/>
                <a:ea typeface="ＭＳ Ｐゴシック"/>
              </a:rPr>
              <a:t>student transfers</a:t>
            </a:r>
            <a:r>
              <a:rPr lang="en-US" sz="2800" dirty="0" smtClean="0">
                <a:solidFill>
                  <a:schemeClr val="tx2"/>
                </a:solidFill>
                <a:latin typeface="Georgia" pitchFamily="18" charset="0"/>
                <a:ea typeface="ＭＳ Ｐゴシック"/>
              </a:rPr>
              <a:t> before 	the end of 	the semester, record the attendance in 	pencil.</a:t>
            </a:r>
            <a:endParaRPr lang="en-US" sz="2800" u="sng" dirty="0" smtClean="0">
              <a:solidFill>
                <a:schemeClr val="tx2"/>
              </a:solidFill>
              <a:latin typeface="Georgia" pitchFamily="18" charset="0"/>
              <a:ea typeface="ＭＳ Ｐゴシック"/>
            </a:endParaRPr>
          </a:p>
          <a:p>
            <a:pPr marL="0" defTabSz="342900">
              <a:spcBef>
                <a:spcPct val="0"/>
              </a:spcBef>
            </a:pPr>
            <a:endParaRPr lang="en-US" sz="2800" dirty="0" smtClean="0">
              <a:latin typeface="Georgia" pitchFamily="18" charset="0"/>
              <a:ea typeface="ＭＳ Ｐゴシック"/>
            </a:endParaRPr>
          </a:p>
        </p:txBody>
      </p:sp>
      <p:sp>
        <p:nvSpPr>
          <p:cNvPr id="8" name="TextBox 7"/>
          <p:cNvSpPr txBox="1"/>
          <p:nvPr/>
        </p:nvSpPr>
        <p:spPr>
          <a:xfrm>
            <a:off x="8153400" y="6324600"/>
            <a:ext cx="298450" cy="338138"/>
          </a:xfrm>
          <a:prstGeom prst="rect">
            <a:avLst/>
          </a:prstGeom>
          <a:noFill/>
        </p:spPr>
        <p:txBody>
          <a:bodyPr wrap="none">
            <a:spAutoFit/>
          </a:bodyPr>
          <a:lstStyle/>
          <a:p>
            <a:pPr>
              <a:defRPr/>
            </a:pPr>
            <a:fld id="{243A7EB3-FA92-4875-B6BB-9891A61E859C}" type="slidenum">
              <a:rPr lang="en-US" sz="1600">
                <a:solidFill>
                  <a:schemeClr val="bg1">
                    <a:lumMod val="50000"/>
                  </a:schemeClr>
                </a:solidFill>
              </a:rPr>
              <a:pPr>
                <a:defRPr/>
              </a:pPr>
              <a:t>35</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p:cNvSpPr>
          <p:nvPr>
            <p:ph type="title"/>
          </p:nvPr>
        </p:nvSpPr>
        <p:spPr>
          <a:xfrm>
            <a:off x="2895600" y="228600"/>
            <a:ext cx="5867400" cy="1143000"/>
          </a:xfrm>
        </p:spPr>
        <p:txBody>
          <a:bodyPr/>
          <a:lstStyle/>
          <a:p>
            <a:r>
              <a:rPr lang="en-US" sz="3200" b="1" dirty="0" smtClean="0">
                <a:solidFill>
                  <a:srgbClr val="FF0000"/>
                </a:solidFill>
                <a:latin typeface="Georgia" pitchFamily="18" charset="0"/>
                <a:ea typeface="ＭＳ Ｐゴシック"/>
              </a:rPr>
              <a:t> </a:t>
            </a:r>
            <a:r>
              <a:rPr lang="en-US" sz="2800" b="1" dirty="0" smtClean="0">
                <a:latin typeface="Georgia" pitchFamily="18" charset="0"/>
                <a:ea typeface="ＭＳ Ｐゴシック"/>
              </a:rPr>
              <a:t>When should student’s grades be recorded?</a:t>
            </a:r>
          </a:p>
        </p:txBody>
      </p:sp>
      <p:sp>
        <p:nvSpPr>
          <p:cNvPr id="66563" name="Rectangle 3"/>
          <p:cNvSpPr>
            <a:spLocks noGrp="1"/>
          </p:cNvSpPr>
          <p:nvPr>
            <p:ph type="body" idx="1"/>
          </p:nvPr>
        </p:nvSpPr>
        <p:spPr>
          <a:xfrm>
            <a:off x="1066800" y="1371600"/>
            <a:ext cx="6934200" cy="4953000"/>
          </a:xfrm>
        </p:spPr>
        <p:txBody>
          <a:bodyPr/>
          <a:lstStyle/>
          <a:p>
            <a:pPr marL="0" algn="ctr">
              <a:spcBef>
                <a:spcPct val="0"/>
              </a:spcBef>
              <a:buFont typeface="Arial" pitchFamily="34" charset="0"/>
              <a:buNone/>
            </a:pPr>
            <a:r>
              <a:rPr lang="en-US" sz="2200" dirty="0" smtClean="0">
                <a:latin typeface="Georgia" pitchFamily="18" charset="0"/>
                <a:ea typeface="ＭＳ Ｐゴシック"/>
              </a:rPr>
              <a:t>                                      Pages 22-23, 25, and 32-33</a:t>
            </a:r>
          </a:p>
          <a:p>
            <a:pPr marL="0">
              <a:spcBef>
                <a:spcPct val="0"/>
              </a:spcBef>
              <a:buFont typeface="Arial" pitchFamily="34" charset="0"/>
              <a:buNone/>
            </a:pPr>
            <a:endParaRPr lang="en-US" sz="2800" dirty="0" smtClean="0">
              <a:latin typeface="Georgia" pitchFamily="18" charset="0"/>
              <a:ea typeface="ＭＳ Ｐゴシック"/>
            </a:endParaRPr>
          </a:p>
          <a:p>
            <a:pPr marL="0">
              <a:spcBef>
                <a:spcPct val="0"/>
              </a:spcBef>
            </a:pPr>
            <a:r>
              <a:rPr lang="en-US" sz="2800" dirty="0" smtClean="0">
                <a:solidFill>
                  <a:schemeClr val="tx2"/>
                </a:solidFill>
                <a:latin typeface="Georgia" pitchFamily="18" charset="0"/>
                <a:ea typeface="ＭＳ Ｐゴシック"/>
              </a:rPr>
              <a:t>At the </a:t>
            </a:r>
            <a:r>
              <a:rPr lang="en-US" sz="2800" u="sng" dirty="0" smtClean="0">
                <a:solidFill>
                  <a:schemeClr val="tx2"/>
                </a:solidFill>
                <a:latin typeface="Georgia" pitchFamily="18" charset="0"/>
                <a:ea typeface="ＭＳ Ｐゴシック"/>
              </a:rPr>
              <a:t>end of each semester</a:t>
            </a:r>
          </a:p>
          <a:p>
            <a:pPr marL="0">
              <a:spcBef>
                <a:spcPct val="0"/>
              </a:spcBef>
            </a:pPr>
            <a:endParaRPr lang="en-US" sz="2800" u="sng" dirty="0" smtClean="0">
              <a:solidFill>
                <a:schemeClr val="tx2"/>
              </a:solidFill>
              <a:latin typeface="Georgia" pitchFamily="18" charset="0"/>
              <a:ea typeface="ＭＳ Ｐゴシック"/>
            </a:endParaRPr>
          </a:p>
          <a:p>
            <a:pPr>
              <a:spcBef>
                <a:spcPct val="0"/>
              </a:spcBef>
            </a:pPr>
            <a:r>
              <a:rPr lang="en-US" sz="2800" dirty="0" smtClean="0">
                <a:solidFill>
                  <a:schemeClr val="tx2"/>
                </a:solidFill>
                <a:latin typeface="Georgia" pitchFamily="18" charset="0"/>
                <a:ea typeface="ＭＳ Ｐゴシック"/>
              </a:rPr>
              <a:t>Waiting until the end of the school year    requires the following:</a:t>
            </a:r>
          </a:p>
          <a:p>
            <a:pPr marL="1085850" lvl="2" indent="-514350">
              <a:spcBef>
                <a:spcPct val="0"/>
              </a:spcBef>
              <a:buFont typeface="Georgia" pitchFamily="18" charset="0"/>
              <a:buChar char="―"/>
            </a:pPr>
            <a:r>
              <a:rPr lang="en-US" sz="2800" dirty="0" smtClean="0">
                <a:solidFill>
                  <a:schemeClr val="tx2"/>
                </a:solidFill>
                <a:latin typeface="Georgia" pitchFamily="18" charset="0"/>
                <a:ea typeface="ＭＳ Ｐゴシック"/>
              </a:rPr>
              <a:t>Current schedule of courses and teachers at the beginning of the school year</a:t>
            </a:r>
          </a:p>
          <a:p>
            <a:pPr marL="1085850" lvl="2" indent="-514350">
              <a:spcBef>
                <a:spcPct val="0"/>
              </a:spcBef>
              <a:buFont typeface="Georgia" pitchFamily="18" charset="0"/>
              <a:buChar char="―"/>
            </a:pPr>
            <a:r>
              <a:rPr lang="en-US" sz="2800" dirty="0" smtClean="0">
                <a:solidFill>
                  <a:schemeClr val="tx2"/>
                </a:solidFill>
                <a:latin typeface="Georgia" pitchFamily="18" charset="0"/>
                <a:ea typeface="ＭＳ Ｐゴシック"/>
              </a:rPr>
              <a:t>Copy of semester grades or report card at the end of the semester</a:t>
            </a: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8F1A59E2-33B5-4C2A-8DF5-6A80B55C3CD5}" type="slidenum">
              <a:rPr lang="en-US" sz="1600">
                <a:solidFill>
                  <a:schemeClr val="bg1">
                    <a:lumMod val="50000"/>
                  </a:schemeClr>
                </a:solidFill>
              </a:rPr>
              <a:pPr>
                <a:defRPr/>
              </a:pPr>
              <a:t>36</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p:nvPr>
        </p:nvSpPr>
        <p:spPr>
          <a:xfrm>
            <a:off x="2895600" y="228600"/>
            <a:ext cx="6248400" cy="1143000"/>
          </a:xfrm>
        </p:spPr>
        <p:txBody>
          <a:bodyPr>
            <a:normAutofit fontScale="90000"/>
          </a:bodyPr>
          <a:lstStyle/>
          <a:p>
            <a:r>
              <a:rPr lang="en-US" sz="2800" b="1" dirty="0" smtClean="0">
                <a:solidFill>
                  <a:srgbClr val="FF0000"/>
                </a:solidFill>
                <a:latin typeface="Georgia" pitchFamily="18" charset="0"/>
                <a:ea typeface="ＭＳ Ｐゴシック"/>
              </a:rPr>
              <a:t> </a:t>
            </a:r>
            <a:r>
              <a:rPr lang="en-US" sz="2700" b="1" dirty="0" smtClean="0">
                <a:latin typeface="Georgia" pitchFamily="18" charset="0"/>
                <a:ea typeface="ＭＳ Ｐゴシック"/>
              </a:rPr>
              <a:t>When a student retakes a course, is this information left on the cumulative folder and how are the grades computed?</a:t>
            </a:r>
          </a:p>
        </p:txBody>
      </p:sp>
      <p:sp>
        <p:nvSpPr>
          <p:cNvPr id="69635" name="Rectangle 3"/>
          <p:cNvSpPr>
            <a:spLocks noGrp="1"/>
          </p:cNvSpPr>
          <p:nvPr>
            <p:ph type="body" idx="1"/>
          </p:nvPr>
        </p:nvSpPr>
        <p:spPr>
          <a:xfrm>
            <a:off x="1066800" y="1752600"/>
            <a:ext cx="7086600" cy="2362200"/>
          </a:xfrm>
        </p:spPr>
        <p:txBody>
          <a:bodyPr/>
          <a:lstStyle/>
          <a:p>
            <a:pPr marL="0" defTabSz="342900">
              <a:spcBef>
                <a:spcPct val="0"/>
              </a:spcBef>
            </a:pPr>
            <a:r>
              <a:rPr lang="en-US" sz="2800" dirty="0" smtClean="0">
                <a:solidFill>
                  <a:schemeClr val="tx2"/>
                </a:solidFill>
                <a:latin typeface="Georgia" pitchFamily="18" charset="0"/>
                <a:ea typeface="ＭＳ Ｐゴシック"/>
              </a:rPr>
              <a:t>Never remove any data that has been 	recorded on the student’s record.</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Grading procedures are determined by 	local school board policy.</a:t>
            </a:r>
          </a:p>
        </p:txBody>
      </p:sp>
      <p:pic>
        <p:nvPicPr>
          <p:cNvPr id="69637" name="Picture 4"/>
          <p:cNvPicPr>
            <a:picLocks noChangeAspect="1" noChangeArrowheads="1"/>
          </p:cNvPicPr>
          <p:nvPr/>
        </p:nvPicPr>
        <p:blipFill>
          <a:blip r:embed="rId3" cstate="print"/>
          <a:srcRect/>
          <a:stretch>
            <a:fillRect/>
          </a:stretch>
        </p:blipFill>
        <p:spPr bwMode="auto">
          <a:xfrm>
            <a:off x="5791200" y="3886200"/>
            <a:ext cx="1600200" cy="19812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98CBF98A-EEAC-4B0D-A649-FE6DDAFBEA04}" type="slidenum">
              <a:rPr lang="en-US" sz="1600">
                <a:solidFill>
                  <a:schemeClr val="bg1">
                    <a:lumMod val="50000"/>
                  </a:schemeClr>
                </a:solidFill>
              </a:rPr>
              <a:pPr>
                <a:defRPr/>
              </a:pPr>
              <a:t>37</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p:cNvSpPr>
          <p:nvPr>
            <p:ph type="title"/>
          </p:nvPr>
        </p:nvSpPr>
        <p:spPr>
          <a:xfrm>
            <a:off x="2895600" y="228600"/>
            <a:ext cx="5867400" cy="1066800"/>
          </a:xfrm>
        </p:spPr>
        <p:txBody>
          <a:bodyPr/>
          <a:lstStyle/>
          <a:p>
            <a:r>
              <a:rPr lang="en-US" sz="3200" b="1" dirty="0" smtClean="0">
                <a:solidFill>
                  <a:srgbClr val="FF0000"/>
                </a:solidFill>
                <a:latin typeface="Georgia" pitchFamily="18" charset="0"/>
                <a:ea typeface="ＭＳ Ｐゴシック"/>
              </a:rPr>
              <a:t> </a:t>
            </a:r>
            <a:r>
              <a:rPr lang="en-US" sz="2600" b="1" dirty="0" smtClean="0">
                <a:latin typeface="Georgia" pitchFamily="18" charset="0"/>
                <a:ea typeface="ＭＳ Ｐゴシック"/>
              </a:rPr>
              <a:t>How are grades recorded for </a:t>
            </a:r>
            <a:br>
              <a:rPr lang="en-US" sz="2600" b="1" dirty="0" smtClean="0">
                <a:latin typeface="Georgia" pitchFamily="18" charset="0"/>
                <a:ea typeface="ＭＳ Ｐゴシック"/>
              </a:rPr>
            </a:br>
            <a:r>
              <a:rPr lang="en-US" sz="2600" b="1" dirty="0" smtClean="0">
                <a:latin typeface="Georgia" pitchFamily="18" charset="0"/>
                <a:ea typeface="ＭＳ Ｐゴシック"/>
              </a:rPr>
              <a:t>Credit Recovery?</a:t>
            </a:r>
          </a:p>
        </p:txBody>
      </p:sp>
      <p:sp>
        <p:nvSpPr>
          <p:cNvPr id="71683" name="Rectangle 3"/>
          <p:cNvSpPr>
            <a:spLocks noGrp="1"/>
          </p:cNvSpPr>
          <p:nvPr>
            <p:ph type="body" idx="1"/>
          </p:nvPr>
        </p:nvSpPr>
        <p:spPr>
          <a:xfrm>
            <a:off x="1066800" y="1447800"/>
            <a:ext cx="7315200" cy="5181600"/>
          </a:xfrm>
        </p:spPr>
        <p:txBody>
          <a:bodyPr>
            <a:normAutofit lnSpcReduction="10000"/>
          </a:bodyPr>
          <a:lstStyle/>
          <a:p>
            <a:pPr marL="0" defTabSz="339725">
              <a:spcBef>
                <a:spcPct val="0"/>
              </a:spcBef>
              <a:buFont typeface="Arial" pitchFamily="34" charset="0"/>
              <a:buNone/>
            </a:pPr>
            <a:r>
              <a:rPr lang="en-US" sz="2600" dirty="0" smtClean="0">
                <a:solidFill>
                  <a:schemeClr val="tx2"/>
                </a:solidFill>
                <a:latin typeface="Georgia" pitchFamily="18" charset="0"/>
                <a:ea typeface="ＭＳ Ｐゴシック"/>
              </a:rPr>
              <a:t>If a student receives a failing grade or an Incomplete (I) for a course and is enrolled in Credit Recovery:</a:t>
            </a:r>
          </a:p>
          <a:p>
            <a:pPr marL="0" defTabSz="339725">
              <a:spcBef>
                <a:spcPct val="0"/>
              </a:spcBef>
              <a:buFont typeface="Arial" pitchFamily="34" charset="0"/>
              <a:buNone/>
            </a:pPr>
            <a:endParaRPr lang="en-US" sz="2600" dirty="0" smtClean="0">
              <a:solidFill>
                <a:schemeClr val="tx2"/>
              </a:solidFill>
              <a:latin typeface="Georgia" pitchFamily="18" charset="0"/>
              <a:ea typeface="ＭＳ Ｐゴシック"/>
            </a:endParaRPr>
          </a:p>
          <a:p>
            <a:pPr marL="0" defTabSz="339725">
              <a:spcBef>
                <a:spcPct val="0"/>
              </a:spcBef>
            </a:pPr>
            <a:r>
              <a:rPr lang="en-US" sz="2600" dirty="0" smtClean="0">
                <a:solidFill>
                  <a:schemeClr val="tx2"/>
                </a:solidFill>
                <a:latin typeface="Georgia" pitchFamily="18" charset="0"/>
                <a:ea typeface="ＭＳ Ｐゴシック"/>
              </a:rPr>
              <a:t>Enter the Credit Recovery course code 80100 	in MSIS.</a:t>
            </a:r>
          </a:p>
          <a:p>
            <a:pPr marL="0" defTabSz="339725">
              <a:spcBef>
                <a:spcPct val="0"/>
              </a:spcBef>
            </a:pPr>
            <a:endParaRPr lang="en-US" sz="2600" dirty="0" smtClean="0">
              <a:solidFill>
                <a:schemeClr val="tx2"/>
              </a:solidFill>
              <a:latin typeface="Georgia" pitchFamily="18" charset="0"/>
              <a:ea typeface="ＭＳ Ｐゴシック"/>
            </a:endParaRPr>
          </a:p>
          <a:p>
            <a:pPr marL="0" defTabSz="339725">
              <a:spcBef>
                <a:spcPct val="0"/>
              </a:spcBef>
            </a:pPr>
            <a:r>
              <a:rPr lang="en-US" sz="2600" dirty="0" smtClean="0">
                <a:solidFill>
                  <a:schemeClr val="tx2"/>
                </a:solidFill>
                <a:latin typeface="Georgia" pitchFamily="18" charset="0"/>
                <a:ea typeface="ＭＳ Ｐゴシック"/>
              </a:rPr>
              <a:t>Change the grade in MSIS and on the 	student’s record after the student completes 	the Credit Recovery course.</a:t>
            </a:r>
          </a:p>
          <a:p>
            <a:pPr marL="0" defTabSz="339725">
              <a:spcBef>
                <a:spcPct val="0"/>
              </a:spcBef>
            </a:pPr>
            <a:endParaRPr lang="en-US" sz="2600" dirty="0" smtClean="0">
              <a:solidFill>
                <a:schemeClr val="tx2"/>
              </a:solidFill>
              <a:latin typeface="Georgia" pitchFamily="18" charset="0"/>
              <a:ea typeface="ＭＳ Ｐゴシック"/>
            </a:endParaRPr>
          </a:p>
          <a:p>
            <a:pPr marL="0" defTabSz="339725">
              <a:spcBef>
                <a:spcPct val="0"/>
              </a:spcBef>
            </a:pPr>
            <a:r>
              <a:rPr lang="en-US" sz="2600" dirty="0" smtClean="0">
                <a:solidFill>
                  <a:schemeClr val="tx2"/>
                </a:solidFill>
                <a:latin typeface="Georgia" pitchFamily="18" charset="0"/>
                <a:ea typeface="ＭＳ Ｐゴシック"/>
              </a:rPr>
              <a:t>Indicate that change of grade was due to 	Credit Recovery.</a:t>
            </a:r>
          </a:p>
          <a:p>
            <a:pPr marL="0" defTabSz="339725">
              <a:spcBef>
                <a:spcPct val="0"/>
              </a:spcBef>
            </a:pPr>
            <a:endParaRPr lang="en-US" sz="2600" dirty="0" smtClean="0">
              <a:latin typeface="Georgia" pitchFamily="18" charset="0"/>
              <a:ea typeface="ＭＳ Ｐゴシック"/>
            </a:endParaRP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9D1E8BF5-9120-46AF-8957-B0B8C1883AF3}" type="slidenum">
              <a:rPr lang="en-US" sz="1600">
                <a:solidFill>
                  <a:schemeClr val="bg1">
                    <a:lumMod val="50000"/>
                  </a:schemeClr>
                </a:solidFill>
              </a:rPr>
              <a:pPr>
                <a:defRPr/>
              </a:pPr>
              <a:t>38</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p:nvPr>
        </p:nvSpPr>
        <p:spPr>
          <a:xfrm>
            <a:off x="2895600" y="228600"/>
            <a:ext cx="6248400" cy="1143000"/>
          </a:xfrm>
        </p:spPr>
        <p:txBody>
          <a:bodyPr>
            <a:noAutofit/>
          </a:bodyPr>
          <a:lstStyle/>
          <a:p>
            <a:r>
              <a:rPr lang="en-US" sz="2500" b="1" dirty="0" smtClean="0">
                <a:latin typeface="Georgia" pitchFamily="18" charset="0"/>
                <a:ea typeface="ＭＳ Ｐゴシック"/>
              </a:rPr>
              <a:t>Is the Summary of High School Units on the permanent record required?</a:t>
            </a:r>
          </a:p>
        </p:txBody>
      </p:sp>
      <p:sp>
        <p:nvSpPr>
          <p:cNvPr id="73731" name="Rectangle 3"/>
          <p:cNvSpPr>
            <a:spLocks noGrp="1"/>
          </p:cNvSpPr>
          <p:nvPr>
            <p:ph type="body" idx="1"/>
          </p:nvPr>
        </p:nvSpPr>
        <p:spPr>
          <a:xfrm>
            <a:off x="1066800" y="1676400"/>
            <a:ext cx="7162800" cy="4191000"/>
          </a:xfrm>
        </p:spPr>
        <p:txBody>
          <a:bodyPr/>
          <a:lstStyle/>
          <a:p>
            <a:pPr marL="0" defTabSz="342900">
              <a:spcBef>
                <a:spcPct val="0"/>
              </a:spcBef>
            </a:pPr>
            <a:r>
              <a:rPr lang="en-US" sz="2800" b="1" dirty="0" smtClean="0">
                <a:solidFill>
                  <a:schemeClr val="tx2"/>
                </a:solidFill>
                <a:latin typeface="Georgia" pitchFamily="18" charset="0"/>
                <a:ea typeface="ＭＳ Ｐゴシック"/>
              </a:rPr>
              <a:t>Yes</a:t>
            </a:r>
            <a:r>
              <a:rPr lang="en-US" sz="2800" dirty="0" smtClean="0">
                <a:solidFill>
                  <a:schemeClr val="tx2"/>
                </a:solidFill>
                <a:latin typeface="Georgia" pitchFamily="18" charset="0"/>
                <a:ea typeface="ＭＳ Ｐゴシック"/>
              </a:rPr>
              <a:t>, this is a required section to record 	all high school units.</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Counselors should have a system to 	monitor units necessary to meet district’s 	graduation requirements.</a:t>
            </a: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0BCC3A4F-C0DC-4125-8228-51BBBC2C4216}" type="slidenum">
              <a:rPr lang="en-US" sz="1600">
                <a:solidFill>
                  <a:schemeClr val="bg1">
                    <a:lumMod val="50000"/>
                  </a:schemeClr>
                </a:solidFill>
              </a:rPr>
              <a:pPr>
                <a:defRPr/>
              </a:pPr>
              <a:t>39</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p:nvPr>
        </p:nvSpPr>
        <p:spPr>
          <a:xfrm>
            <a:off x="2895600" y="228600"/>
            <a:ext cx="6248400" cy="1066800"/>
          </a:xfrm>
        </p:spPr>
        <p:txBody>
          <a:bodyPr>
            <a:normAutofit fontScale="90000"/>
          </a:bodyPr>
          <a:lstStyle/>
          <a:p>
            <a:r>
              <a:rPr lang="en-US" sz="3200" b="1" dirty="0" smtClean="0">
                <a:solidFill>
                  <a:srgbClr val="FF0000"/>
                </a:solidFill>
                <a:latin typeface="Georgia" pitchFamily="18" charset="0"/>
                <a:ea typeface="ＭＳ Ｐゴシック"/>
              </a:rPr>
              <a:t> </a:t>
            </a:r>
            <a:r>
              <a:rPr lang="en-US" sz="2700" b="1" dirty="0" smtClean="0">
                <a:latin typeface="Georgia" pitchFamily="18" charset="0"/>
                <a:ea typeface="ＭＳ Ｐゴシック"/>
              </a:rPr>
              <a:t>What procedures are followed when a student transfers from a home school program or a non-accredited school?</a:t>
            </a:r>
          </a:p>
        </p:txBody>
      </p:sp>
      <p:sp>
        <p:nvSpPr>
          <p:cNvPr id="74755" name="Rectangle 3"/>
          <p:cNvSpPr>
            <a:spLocks noGrp="1"/>
          </p:cNvSpPr>
          <p:nvPr>
            <p:ph type="body" idx="1"/>
          </p:nvPr>
        </p:nvSpPr>
        <p:spPr>
          <a:xfrm>
            <a:off x="685800" y="1371600"/>
            <a:ext cx="6781800" cy="5638800"/>
          </a:xfrm>
        </p:spPr>
        <p:txBody>
          <a:bodyPr/>
          <a:lstStyle/>
          <a:p>
            <a:pPr marL="0">
              <a:spcBef>
                <a:spcPct val="0"/>
              </a:spcBef>
              <a:buFont typeface="Arial" pitchFamily="34" charset="0"/>
              <a:buNone/>
              <a:defRPr/>
            </a:pPr>
            <a:r>
              <a:rPr lang="en-US" sz="2400" b="1" dirty="0" smtClean="0">
                <a:solidFill>
                  <a:schemeClr val="tx2"/>
                </a:solidFill>
                <a:latin typeface="Georgia" pitchFamily="18" charset="0"/>
                <a:ea typeface="ＭＳ Ｐゴシック"/>
              </a:rPr>
              <a:t>The district must…</a:t>
            </a:r>
          </a:p>
          <a:p>
            <a:pPr marL="0">
              <a:spcBef>
                <a:spcPct val="0"/>
              </a:spcBef>
              <a:buFont typeface="Arial" pitchFamily="34" charset="0"/>
              <a:buNone/>
              <a:defRPr/>
            </a:pPr>
            <a:endParaRPr lang="en-US" sz="1800" b="1" dirty="0" smtClean="0">
              <a:solidFill>
                <a:schemeClr val="tx2"/>
              </a:solidFill>
              <a:latin typeface="Georgia" pitchFamily="18" charset="0"/>
              <a:ea typeface="ＭＳ Ｐゴシック"/>
            </a:endParaRPr>
          </a:p>
          <a:p>
            <a:pPr>
              <a:spcBef>
                <a:spcPct val="0"/>
              </a:spcBef>
              <a:defRPr/>
            </a:pPr>
            <a:r>
              <a:rPr lang="en-US" sz="2400" dirty="0" smtClean="0">
                <a:solidFill>
                  <a:schemeClr val="tx2"/>
                </a:solidFill>
                <a:latin typeface="Georgia" pitchFamily="18" charset="0"/>
                <a:ea typeface="ＭＳ Ｐゴシック"/>
              </a:rPr>
              <a:t>assess the student to determine the appropriate classification/placement of the student within 30 days after filing for transfer.</a:t>
            </a:r>
          </a:p>
          <a:p>
            <a:pPr>
              <a:spcBef>
                <a:spcPct val="0"/>
              </a:spcBef>
              <a:defRPr/>
            </a:pPr>
            <a:endParaRPr lang="en-US" sz="2400" dirty="0" smtClean="0">
              <a:solidFill>
                <a:schemeClr val="tx2"/>
              </a:solidFill>
              <a:latin typeface="Georgia" pitchFamily="18" charset="0"/>
              <a:ea typeface="ＭＳ Ｐゴシック"/>
            </a:endParaRPr>
          </a:p>
          <a:p>
            <a:pPr>
              <a:spcBef>
                <a:spcPct val="0"/>
              </a:spcBef>
              <a:defRPr/>
            </a:pPr>
            <a:r>
              <a:rPr lang="en-US" sz="2400" dirty="0" smtClean="0">
                <a:solidFill>
                  <a:schemeClr val="tx2"/>
                </a:solidFill>
                <a:latin typeface="Georgia" pitchFamily="18" charset="0"/>
                <a:ea typeface="ＭＳ Ｐゴシック"/>
              </a:rPr>
              <a:t>develop and adopt a policy that specifies the test given for placement.</a:t>
            </a:r>
          </a:p>
          <a:p>
            <a:pPr>
              <a:spcBef>
                <a:spcPct val="0"/>
              </a:spcBef>
              <a:defRPr/>
            </a:pPr>
            <a:endParaRPr lang="en-US" sz="2400" dirty="0" smtClean="0">
              <a:solidFill>
                <a:schemeClr val="tx2"/>
              </a:solidFill>
              <a:latin typeface="Georgia" pitchFamily="18" charset="0"/>
              <a:ea typeface="ＭＳ Ｐゴシック"/>
            </a:endParaRPr>
          </a:p>
          <a:p>
            <a:pPr>
              <a:spcBef>
                <a:spcPct val="0"/>
              </a:spcBef>
              <a:defRPr/>
            </a:pPr>
            <a:r>
              <a:rPr lang="en-US" sz="2400" dirty="0" smtClean="0">
                <a:solidFill>
                  <a:schemeClr val="tx2"/>
                </a:solidFill>
                <a:latin typeface="Georgia" pitchFamily="18" charset="0"/>
                <a:ea typeface="ＭＳ Ｐゴシック"/>
              </a:rPr>
              <a:t>Provide notice of the assessment to the applicant not less than five days prior to date of test administration.</a:t>
            </a:r>
          </a:p>
          <a:p>
            <a:pPr>
              <a:spcBef>
                <a:spcPct val="0"/>
              </a:spcBef>
              <a:defRPr/>
            </a:pPr>
            <a:endParaRPr lang="en-US" sz="2400" dirty="0" smtClean="0">
              <a:solidFill>
                <a:schemeClr val="tx2"/>
              </a:solidFill>
              <a:latin typeface="Georgia" pitchFamily="18" charset="0"/>
              <a:ea typeface="ＭＳ Ｐゴシック"/>
            </a:endParaRPr>
          </a:p>
          <a:p>
            <a:pPr>
              <a:spcBef>
                <a:spcPct val="0"/>
              </a:spcBef>
              <a:defRPr/>
            </a:pPr>
            <a:r>
              <a:rPr lang="en-US" sz="2400" dirty="0" smtClean="0">
                <a:solidFill>
                  <a:schemeClr val="tx2"/>
                </a:solidFill>
                <a:latin typeface="Georgia" pitchFamily="18" charset="0"/>
                <a:ea typeface="ＭＳ Ｐゴシック"/>
              </a:rPr>
              <a:t>Refer to Accreditation Standard 13 regarding timeframe.</a:t>
            </a:r>
          </a:p>
          <a:p>
            <a:pPr>
              <a:spcBef>
                <a:spcPct val="0"/>
              </a:spcBef>
              <a:defRPr/>
            </a:pPr>
            <a:endParaRPr lang="en-US" sz="2800" dirty="0" smtClean="0">
              <a:latin typeface="Georgia" pitchFamily="18" charset="0"/>
              <a:ea typeface="ＭＳ Ｐゴシック"/>
            </a:endParaRPr>
          </a:p>
          <a:p>
            <a:pPr>
              <a:spcBef>
                <a:spcPct val="0"/>
              </a:spcBef>
              <a:defRPr/>
            </a:pPr>
            <a:endParaRPr lang="en-US" sz="2800" dirty="0" smtClean="0">
              <a:latin typeface="Georgia" pitchFamily="18" charset="0"/>
              <a:ea typeface="ＭＳ Ｐゴシック"/>
            </a:endParaRPr>
          </a:p>
        </p:txBody>
      </p:sp>
      <p:pic>
        <p:nvPicPr>
          <p:cNvPr id="74757" name="Picture 12" descr="C:\Documents and Settings\RLSmith.MDE\Local Settings\Temporary Internet Files\Content.IE5\F5BHJWKM\MC900128384[1].wmf"/>
          <p:cNvPicPr>
            <a:picLocks noChangeAspect="1" noChangeArrowheads="1"/>
          </p:cNvPicPr>
          <p:nvPr/>
        </p:nvPicPr>
        <p:blipFill>
          <a:blip r:embed="rId2" cstate="print"/>
          <a:srcRect/>
          <a:stretch>
            <a:fillRect/>
          </a:stretch>
        </p:blipFill>
        <p:spPr bwMode="auto">
          <a:xfrm>
            <a:off x="7010400" y="3505200"/>
            <a:ext cx="1752600" cy="23622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59070E71-B75A-460B-B883-65F6F3833E7D}" type="slidenum">
              <a:rPr lang="en-US" sz="1600">
                <a:solidFill>
                  <a:schemeClr val="bg1">
                    <a:lumMod val="50000"/>
                  </a:schemeClr>
                </a:solidFill>
              </a:rPr>
              <a:pPr>
                <a:defRPr/>
              </a:pPr>
              <a:t>40</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p:nvPr>
        </p:nvSpPr>
        <p:spPr>
          <a:xfrm>
            <a:off x="2895600" y="228600"/>
            <a:ext cx="6248400" cy="1143000"/>
          </a:xfrm>
        </p:spPr>
        <p:txBody>
          <a:bodyPr>
            <a:normAutofit fontScale="90000"/>
          </a:bodyPr>
          <a:lstStyle/>
          <a:p>
            <a:r>
              <a:rPr lang="en-US" sz="3200" b="1" dirty="0" smtClean="0">
                <a:solidFill>
                  <a:srgbClr val="FF0000"/>
                </a:solidFill>
                <a:latin typeface="Georgia" pitchFamily="18" charset="0"/>
                <a:ea typeface="ＭＳ Ｐゴシック"/>
              </a:rPr>
              <a:t> </a:t>
            </a:r>
            <a:r>
              <a:rPr lang="en-US" sz="2700" b="1" dirty="0" smtClean="0">
                <a:latin typeface="Georgia" pitchFamily="18" charset="0"/>
                <a:ea typeface="ＭＳ Ｐゴシック"/>
              </a:rPr>
              <a:t>How do you transfer credit for a student who moves in from another accredited school?</a:t>
            </a:r>
          </a:p>
        </p:txBody>
      </p:sp>
      <p:sp>
        <p:nvSpPr>
          <p:cNvPr id="75779" name="Rectangle 3"/>
          <p:cNvSpPr>
            <a:spLocks noGrp="1"/>
          </p:cNvSpPr>
          <p:nvPr>
            <p:ph type="body" idx="1"/>
          </p:nvPr>
        </p:nvSpPr>
        <p:spPr>
          <a:xfrm>
            <a:off x="1066800" y="1600200"/>
            <a:ext cx="5486400" cy="4876800"/>
          </a:xfrm>
        </p:spPr>
        <p:txBody>
          <a:bodyPr/>
          <a:lstStyle/>
          <a:p>
            <a:pPr marL="0" defTabSz="342900">
              <a:spcBef>
                <a:spcPct val="0"/>
              </a:spcBef>
            </a:pPr>
            <a:r>
              <a:rPr lang="en-US" sz="2800" dirty="0" smtClean="0">
                <a:solidFill>
                  <a:schemeClr val="tx2"/>
                </a:solidFill>
                <a:latin typeface="Georgia" pitchFamily="18" charset="0"/>
                <a:ea typeface="ＭＳ Ｐゴシック"/>
              </a:rPr>
              <a:t>Accept the credit on the 	transcript without question.</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When course titles do not 	match MDE’s list of approved 	secondary courses, request an 	outline of the course content 	to determine if specific course 	requirements have been met 	for graduation. </a:t>
            </a:r>
          </a:p>
        </p:txBody>
      </p:sp>
      <p:pic>
        <p:nvPicPr>
          <p:cNvPr id="75781" name="Picture 4"/>
          <p:cNvPicPr>
            <a:picLocks noChangeAspect="1" noChangeArrowheads="1"/>
          </p:cNvPicPr>
          <p:nvPr/>
        </p:nvPicPr>
        <p:blipFill>
          <a:blip r:embed="rId3" cstate="print"/>
          <a:srcRect/>
          <a:stretch>
            <a:fillRect/>
          </a:stretch>
        </p:blipFill>
        <p:spPr bwMode="auto">
          <a:xfrm>
            <a:off x="6172200" y="3276601"/>
            <a:ext cx="2209800" cy="24384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5BAD2A27-E3FC-4690-8E99-A2584AC3812B}" type="slidenum">
              <a:rPr lang="en-US" sz="1600">
                <a:solidFill>
                  <a:schemeClr val="bg1">
                    <a:lumMod val="50000"/>
                  </a:schemeClr>
                </a:solidFill>
              </a:rPr>
              <a:pPr>
                <a:defRPr/>
              </a:pPr>
              <a:t>41</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p:nvPr>
        </p:nvSpPr>
        <p:spPr>
          <a:xfrm>
            <a:off x="2895600" y="228600"/>
            <a:ext cx="6248400" cy="1143000"/>
          </a:xfrm>
        </p:spPr>
        <p:txBody>
          <a:bodyPr/>
          <a:lstStyle/>
          <a:p>
            <a:r>
              <a:rPr lang="en-US" sz="3200" b="1" dirty="0" smtClean="0">
                <a:solidFill>
                  <a:srgbClr val="FF0000"/>
                </a:solidFill>
                <a:latin typeface="Georgia" pitchFamily="18" charset="0"/>
                <a:ea typeface="ＭＳ Ｐゴシック"/>
              </a:rPr>
              <a:t> </a:t>
            </a:r>
            <a:r>
              <a:rPr lang="en-US" sz="2600" b="1" dirty="0" smtClean="0">
                <a:latin typeface="Georgia" pitchFamily="18" charset="0"/>
                <a:ea typeface="ＭＳ Ｐゴシック"/>
              </a:rPr>
              <a:t>Who signs the permanent record?</a:t>
            </a:r>
          </a:p>
        </p:txBody>
      </p:sp>
      <p:sp>
        <p:nvSpPr>
          <p:cNvPr id="76803" name="Rectangle 3"/>
          <p:cNvSpPr>
            <a:spLocks noGrp="1"/>
          </p:cNvSpPr>
          <p:nvPr>
            <p:ph type="body" idx="1"/>
          </p:nvPr>
        </p:nvSpPr>
        <p:spPr>
          <a:xfrm>
            <a:off x="1143000" y="1676400"/>
            <a:ext cx="7086600" cy="1828800"/>
          </a:xfrm>
        </p:spPr>
        <p:txBody>
          <a:bodyPr/>
          <a:lstStyle/>
          <a:p>
            <a:pPr marL="0" defTabSz="342900">
              <a:spcBef>
                <a:spcPct val="0"/>
              </a:spcBef>
              <a:buFont typeface="Arial" pitchFamily="34" charset="0"/>
              <a:buNone/>
            </a:pPr>
            <a:r>
              <a:rPr lang="en-US" sz="2800" dirty="0" smtClean="0">
                <a:latin typeface="Georgia" pitchFamily="18" charset="0"/>
                <a:ea typeface="ＭＳ Ｐゴシック"/>
              </a:rPr>
              <a:t>	</a:t>
            </a:r>
            <a:r>
              <a:rPr lang="en-US" sz="2800" dirty="0" smtClean="0">
                <a:solidFill>
                  <a:schemeClr val="tx2"/>
                </a:solidFill>
                <a:latin typeface="Georgia" pitchFamily="18" charset="0"/>
                <a:ea typeface="ＭＳ Ｐゴシック"/>
              </a:rPr>
              <a:t>The principal signs off at the point of 	graduation.</a:t>
            </a:r>
          </a:p>
        </p:txBody>
      </p:sp>
      <p:pic>
        <p:nvPicPr>
          <p:cNvPr id="76805" name="Picture 4"/>
          <p:cNvPicPr>
            <a:picLocks noChangeAspect="1" noChangeArrowheads="1"/>
          </p:cNvPicPr>
          <p:nvPr/>
        </p:nvPicPr>
        <p:blipFill>
          <a:blip r:embed="rId2" cstate="print"/>
          <a:srcRect/>
          <a:stretch>
            <a:fillRect/>
          </a:stretch>
        </p:blipFill>
        <p:spPr bwMode="auto">
          <a:xfrm>
            <a:off x="4191000" y="2438400"/>
            <a:ext cx="2438400" cy="2819400"/>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4938CAC2-7480-41C3-9102-6EB4C386BFC1}" type="slidenum">
              <a:rPr lang="en-US" sz="1600">
                <a:solidFill>
                  <a:schemeClr val="bg1">
                    <a:lumMod val="50000"/>
                  </a:schemeClr>
                </a:solidFill>
              </a:rPr>
              <a:pPr>
                <a:defRPr/>
              </a:pPr>
              <a:t>42</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p:cNvSpPr>
          <p:nvPr>
            <p:ph type="title"/>
          </p:nvPr>
        </p:nvSpPr>
        <p:spPr>
          <a:xfrm>
            <a:off x="2895600" y="228600"/>
            <a:ext cx="5867400" cy="1143000"/>
          </a:xfrm>
        </p:spPr>
        <p:txBody>
          <a:bodyPr/>
          <a:lstStyle/>
          <a:p>
            <a:r>
              <a:rPr lang="en-US" sz="3200" b="1" dirty="0" smtClean="0">
                <a:solidFill>
                  <a:srgbClr val="FF0000"/>
                </a:solidFill>
                <a:latin typeface="Georgia" pitchFamily="18" charset="0"/>
                <a:ea typeface="ＭＳ Ｐゴシック"/>
              </a:rPr>
              <a:t> </a:t>
            </a:r>
            <a:r>
              <a:rPr lang="en-US" sz="3200" b="1" dirty="0" smtClean="0">
                <a:latin typeface="Georgia" pitchFamily="18" charset="0"/>
                <a:ea typeface="ＭＳ Ｐゴシック"/>
              </a:rPr>
              <a:t>Transcripts</a:t>
            </a:r>
          </a:p>
        </p:txBody>
      </p:sp>
      <p:sp>
        <p:nvSpPr>
          <p:cNvPr id="77827" name="Rectangle 3"/>
          <p:cNvSpPr>
            <a:spLocks noGrp="1"/>
          </p:cNvSpPr>
          <p:nvPr>
            <p:ph type="body" idx="1"/>
          </p:nvPr>
        </p:nvSpPr>
        <p:spPr>
          <a:xfrm>
            <a:off x="533400" y="1524000"/>
            <a:ext cx="8153400" cy="5334000"/>
          </a:xfrm>
        </p:spPr>
        <p:txBody>
          <a:bodyPr/>
          <a:lstStyle/>
          <a:p>
            <a:pPr marL="0" defTabSz="339725">
              <a:spcBef>
                <a:spcPct val="0"/>
              </a:spcBef>
            </a:pPr>
            <a:r>
              <a:rPr lang="en-US" sz="2800" dirty="0" smtClean="0">
                <a:solidFill>
                  <a:schemeClr val="tx2"/>
                </a:solidFill>
                <a:latin typeface="Georgia" pitchFamily="18" charset="0"/>
                <a:ea typeface="ＭＳ Ｐゴシック"/>
              </a:rPr>
              <a:t>A photocopy of the secondary side of the 	permanent record may serve as the transcript 	for admission to colleges and universities.  </a:t>
            </a:r>
          </a:p>
          <a:p>
            <a:pPr marL="0" defTabSz="339725">
              <a:spcBef>
                <a:spcPct val="0"/>
              </a:spcBef>
            </a:pPr>
            <a:endParaRPr lang="en-US" sz="2800" dirty="0" smtClean="0">
              <a:solidFill>
                <a:schemeClr val="tx2"/>
              </a:solidFill>
              <a:latin typeface="Georgia" pitchFamily="18" charset="0"/>
              <a:ea typeface="ＭＳ Ｐゴシック"/>
            </a:endParaRPr>
          </a:p>
          <a:p>
            <a:pPr marL="0" defTabSz="339725">
              <a:spcBef>
                <a:spcPct val="0"/>
              </a:spcBef>
            </a:pPr>
            <a:r>
              <a:rPr lang="en-US" sz="2800" dirty="0" smtClean="0">
                <a:solidFill>
                  <a:schemeClr val="tx2"/>
                </a:solidFill>
                <a:latin typeface="Georgia" pitchFamily="18" charset="0"/>
                <a:ea typeface="ＭＳ Ｐゴシック"/>
              </a:rPr>
              <a:t>Transcripts of a record may be mailed upon 	the written request of the student, the student’s 	parents, or the student’s legal guardian. </a:t>
            </a:r>
          </a:p>
          <a:p>
            <a:pPr marL="0" defTabSz="339725">
              <a:spcBef>
                <a:spcPct val="0"/>
              </a:spcBef>
            </a:pPr>
            <a:endParaRPr lang="en-US" sz="2800" dirty="0" smtClean="0">
              <a:solidFill>
                <a:schemeClr val="tx2"/>
              </a:solidFill>
              <a:latin typeface="Georgia" pitchFamily="18" charset="0"/>
              <a:ea typeface="ＭＳ Ｐゴシック"/>
            </a:endParaRPr>
          </a:p>
          <a:p>
            <a:pPr marL="0" defTabSz="339725">
              <a:spcBef>
                <a:spcPct val="0"/>
              </a:spcBef>
            </a:pPr>
            <a:r>
              <a:rPr lang="en-US" sz="2800" dirty="0" smtClean="0">
                <a:solidFill>
                  <a:schemeClr val="tx2"/>
                </a:solidFill>
                <a:latin typeface="Georgia" pitchFamily="18" charset="0"/>
                <a:ea typeface="ＭＳ Ｐゴシック"/>
              </a:rPr>
              <a:t>When a transcript is given to one party at the 	written request of the student, it is not to be 	released to any other party without another 	written consent.</a:t>
            </a:r>
          </a:p>
        </p:txBody>
      </p:sp>
      <p:sp>
        <p:nvSpPr>
          <p:cNvPr id="7" name="TextBox 6"/>
          <p:cNvSpPr txBox="1"/>
          <p:nvPr/>
        </p:nvSpPr>
        <p:spPr>
          <a:xfrm>
            <a:off x="8153400" y="6324600"/>
            <a:ext cx="298450" cy="338138"/>
          </a:xfrm>
          <a:prstGeom prst="rect">
            <a:avLst/>
          </a:prstGeom>
          <a:noFill/>
        </p:spPr>
        <p:txBody>
          <a:bodyPr wrap="none">
            <a:spAutoFit/>
          </a:bodyPr>
          <a:lstStyle/>
          <a:p>
            <a:pPr>
              <a:defRPr/>
            </a:pPr>
            <a:fld id="{9C2DDD72-011C-4757-B48B-662E10A14491}" type="slidenum">
              <a:rPr lang="en-US" sz="1600">
                <a:solidFill>
                  <a:schemeClr val="bg1">
                    <a:lumMod val="50000"/>
                  </a:schemeClr>
                </a:solidFill>
              </a:rPr>
              <a:pPr>
                <a:defRPr/>
              </a:pPr>
              <a:t>43</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p:cNvSpPr>
          <p:nvPr>
            <p:ph type="title"/>
          </p:nvPr>
        </p:nvSpPr>
        <p:spPr>
          <a:xfrm>
            <a:off x="2895600" y="228600"/>
            <a:ext cx="5791200" cy="1143000"/>
          </a:xfrm>
        </p:spPr>
        <p:txBody>
          <a:bodyPr/>
          <a:lstStyle/>
          <a:p>
            <a:r>
              <a:rPr lang="en-US" sz="3200" b="1" dirty="0" smtClean="0">
                <a:solidFill>
                  <a:srgbClr val="FF0000"/>
                </a:solidFill>
                <a:latin typeface="Georgia" pitchFamily="18" charset="0"/>
                <a:ea typeface="ＭＳ Ｐゴシック"/>
              </a:rPr>
              <a:t> </a:t>
            </a:r>
            <a:r>
              <a:rPr lang="en-US" sz="3200" b="1" dirty="0" smtClean="0">
                <a:latin typeface="Georgia" pitchFamily="18" charset="0"/>
                <a:ea typeface="ＭＳ Ｐゴシック"/>
              </a:rPr>
              <a:t>Graduation Concerns</a:t>
            </a:r>
          </a:p>
        </p:txBody>
      </p:sp>
      <p:sp>
        <p:nvSpPr>
          <p:cNvPr id="78851" name="Rectangle 3"/>
          <p:cNvSpPr>
            <a:spLocks noGrp="1"/>
          </p:cNvSpPr>
          <p:nvPr>
            <p:ph type="body" idx="1"/>
          </p:nvPr>
        </p:nvSpPr>
        <p:spPr>
          <a:xfrm>
            <a:off x="914400" y="1447800"/>
            <a:ext cx="7391400" cy="5257800"/>
          </a:xfrm>
        </p:spPr>
        <p:txBody>
          <a:bodyPr/>
          <a:lstStyle/>
          <a:p>
            <a:pPr marL="0" defTabSz="342900">
              <a:spcBef>
                <a:spcPct val="0"/>
              </a:spcBef>
            </a:pPr>
            <a:r>
              <a:rPr lang="en-US" sz="2800" dirty="0" smtClean="0">
                <a:solidFill>
                  <a:schemeClr val="tx2"/>
                </a:solidFill>
                <a:latin typeface="Georgia" pitchFamily="18" charset="0"/>
                <a:ea typeface="ＭＳ Ｐゴシック"/>
              </a:rPr>
              <a:t>Transfer students must meet the 	graduation requirements of the local 	district that issues the diploma. </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School Board Policy establishes local 	graduation requirements.</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All grading and GPA procedures are based 	on local school board policy.</a:t>
            </a:r>
          </a:p>
          <a:p>
            <a:pPr marL="0" defTabSz="342900">
              <a:spcBef>
                <a:spcPct val="0"/>
              </a:spcBef>
            </a:pPr>
            <a:endParaRPr lang="en-US" sz="2800" dirty="0" smtClean="0">
              <a:solidFill>
                <a:schemeClr val="tx2"/>
              </a:solidFill>
              <a:latin typeface="Georgia" pitchFamily="18" charset="0"/>
              <a:ea typeface="ＭＳ Ｐゴシック"/>
            </a:endParaRPr>
          </a:p>
          <a:p>
            <a:pPr marL="0" defTabSz="342900">
              <a:spcBef>
                <a:spcPct val="0"/>
              </a:spcBef>
            </a:pPr>
            <a:r>
              <a:rPr lang="en-US" sz="2800" dirty="0" smtClean="0">
                <a:solidFill>
                  <a:schemeClr val="tx2"/>
                </a:solidFill>
                <a:latin typeface="Georgia" pitchFamily="18" charset="0"/>
                <a:ea typeface="ＭＳ Ｐゴシック"/>
              </a:rPr>
              <a:t>See State Board Policy 3801 regarding  	students taking end-of-course tests.</a:t>
            </a:r>
          </a:p>
        </p:txBody>
      </p:sp>
      <p:pic>
        <p:nvPicPr>
          <p:cNvPr id="78853" name="Picture 12" descr="C:\Documents and Settings\RLSmith.MDE\Local Settings\Temporary Internet Files\Content.IE5\KH0XZZPT\MC900030677[1].wmf"/>
          <p:cNvPicPr>
            <a:picLocks noChangeAspect="1" noChangeArrowheads="1"/>
          </p:cNvPicPr>
          <p:nvPr/>
        </p:nvPicPr>
        <p:blipFill>
          <a:blip r:embed="rId3" cstate="print"/>
          <a:srcRect/>
          <a:stretch>
            <a:fillRect/>
          </a:stretch>
        </p:blipFill>
        <p:spPr bwMode="auto">
          <a:xfrm>
            <a:off x="7010400" y="1066800"/>
            <a:ext cx="1939925" cy="1209675"/>
          </a:xfrm>
          <a:prstGeom prst="rect">
            <a:avLst/>
          </a:prstGeom>
          <a:noFill/>
          <a:ln w="9525">
            <a:noFill/>
            <a:miter lim="800000"/>
            <a:headEnd/>
            <a:tailEnd/>
          </a:ln>
        </p:spPr>
      </p:pic>
      <p:sp>
        <p:nvSpPr>
          <p:cNvPr id="8" name="TextBox 7"/>
          <p:cNvSpPr txBox="1"/>
          <p:nvPr/>
        </p:nvSpPr>
        <p:spPr>
          <a:xfrm>
            <a:off x="8153400" y="6324600"/>
            <a:ext cx="298450" cy="338138"/>
          </a:xfrm>
          <a:prstGeom prst="rect">
            <a:avLst/>
          </a:prstGeom>
          <a:noFill/>
        </p:spPr>
        <p:txBody>
          <a:bodyPr wrap="none">
            <a:spAutoFit/>
          </a:bodyPr>
          <a:lstStyle/>
          <a:p>
            <a:pPr>
              <a:defRPr/>
            </a:pPr>
            <a:fld id="{1B219D75-2C14-4D12-BD9A-CF480397D69F}" type="slidenum">
              <a:rPr lang="en-US" sz="1600">
                <a:solidFill>
                  <a:schemeClr val="bg1">
                    <a:lumMod val="50000"/>
                  </a:schemeClr>
                </a:solidFill>
              </a:rPr>
              <a:pPr>
                <a:defRPr/>
              </a:pPr>
              <a:t>44</a:t>
            </a:fld>
            <a:endParaRPr lang="en-US" sz="1600" dirty="0">
              <a:solidFill>
                <a:schemeClr val="bg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28600"/>
            <a:ext cx="5867400" cy="1143000"/>
          </a:xfrm>
        </p:spPr>
        <p:txBody>
          <a:bodyPr>
            <a:normAutofit/>
          </a:bodyPr>
          <a:lstStyle/>
          <a:p>
            <a:r>
              <a:rPr lang="en-US" sz="3200" b="1" dirty="0" smtClean="0">
                <a:solidFill>
                  <a:srgbClr val="CC0066"/>
                </a:solidFill>
              </a:rPr>
              <a:t>Contact Information</a:t>
            </a:r>
            <a:endParaRPr lang="en-US" sz="3200" b="1" dirty="0">
              <a:solidFill>
                <a:srgbClr val="CC0066"/>
              </a:solidFill>
            </a:endParaRPr>
          </a:p>
        </p:txBody>
      </p:sp>
      <p:sp>
        <p:nvSpPr>
          <p:cNvPr id="3" name="Content Placeholder 2"/>
          <p:cNvSpPr>
            <a:spLocks noGrp="1"/>
          </p:cNvSpPr>
          <p:nvPr>
            <p:ph idx="1"/>
          </p:nvPr>
        </p:nvSpPr>
        <p:spPr>
          <a:xfrm>
            <a:off x="0" y="1600200"/>
            <a:ext cx="9144000" cy="3657600"/>
          </a:xfrm>
        </p:spPr>
        <p:txBody>
          <a:bodyPr/>
          <a:lstStyle/>
          <a:p>
            <a:pPr algn="ctr">
              <a:lnSpc>
                <a:spcPct val="90000"/>
              </a:lnSpc>
              <a:buNone/>
            </a:pPr>
            <a:r>
              <a:rPr lang="en-US" b="1" dirty="0" smtClean="0">
                <a:latin typeface="Georgia" pitchFamily="18" charset="0"/>
              </a:rPr>
              <a:t>	</a:t>
            </a:r>
            <a:endParaRPr lang="en-US" sz="3000" b="1" dirty="0" smtClean="0">
              <a:latin typeface="Georgia" pitchFamily="18" charset="0"/>
            </a:endParaRPr>
          </a:p>
          <a:p>
            <a:pPr algn="ctr">
              <a:lnSpc>
                <a:spcPct val="90000"/>
              </a:lnSpc>
              <a:buNone/>
            </a:pPr>
            <a:r>
              <a:rPr lang="en-US" sz="2800" dirty="0" smtClean="0">
                <a:solidFill>
                  <a:schemeClr val="tx2"/>
                </a:solidFill>
                <a:latin typeface="Georgia" pitchFamily="18" charset="0"/>
              </a:rPr>
              <a:t>Office of Accreditation</a:t>
            </a:r>
          </a:p>
          <a:p>
            <a:pPr algn="ctr">
              <a:lnSpc>
                <a:spcPct val="90000"/>
              </a:lnSpc>
              <a:buNone/>
            </a:pPr>
            <a:r>
              <a:rPr lang="en-US" sz="2800" dirty="0" smtClean="0">
                <a:solidFill>
                  <a:schemeClr val="tx2"/>
                </a:solidFill>
                <a:latin typeface="Georgia" pitchFamily="18" charset="0"/>
              </a:rPr>
              <a:t>	Mississippi Department of Education</a:t>
            </a:r>
            <a:endParaRPr lang="en-US" sz="2800" u="sng" dirty="0" smtClean="0">
              <a:solidFill>
                <a:schemeClr val="tx2"/>
              </a:solidFill>
              <a:latin typeface="Georgia" pitchFamily="18" charset="0"/>
            </a:endParaRPr>
          </a:p>
          <a:p>
            <a:pPr algn="ctr">
              <a:lnSpc>
                <a:spcPct val="90000"/>
              </a:lnSpc>
              <a:buNone/>
            </a:pPr>
            <a:r>
              <a:rPr lang="en-US" sz="2800" dirty="0" smtClean="0">
                <a:solidFill>
                  <a:schemeClr val="tx2"/>
                </a:solidFill>
                <a:latin typeface="Georgia" pitchFamily="18" charset="0"/>
              </a:rPr>
              <a:t>601-359-3764</a:t>
            </a:r>
          </a:p>
          <a:p>
            <a:pPr algn="ctr">
              <a:lnSpc>
                <a:spcPct val="90000"/>
              </a:lnSpc>
              <a:buNone/>
            </a:pPr>
            <a:r>
              <a:rPr lang="en-US" sz="2800" dirty="0" smtClean="0">
                <a:latin typeface="Georgia" pitchFamily="18" charset="0"/>
                <a:hlinkClick r:id="rId2"/>
              </a:rPr>
              <a:t>http://www.mde.k12.ms.us/accreditation</a:t>
            </a:r>
            <a:r>
              <a:rPr lang="en-US" sz="2800" dirty="0" smtClean="0">
                <a:latin typeface="Georgia" pitchFamily="18" charset="0"/>
              </a:rPr>
              <a:t> </a:t>
            </a:r>
          </a:p>
          <a:p>
            <a:pPr algn="ctr">
              <a:lnSpc>
                <a:spcPct val="90000"/>
              </a:lnSpc>
              <a:buNone/>
            </a:pPr>
            <a:endParaRPr lang="en-US" b="1" dirty="0" smtClean="0">
              <a:latin typeface="Georgia" pitchFamily="18" charset="0"/>
            </a:endParaRPr>
          </a:p>
          <a:p>
            <a:pPr algn="ctr">
              <a:lnSpc>
                <a:spcPct val="90000"/>
              </a:lnSpc>
              <a:buNone/>
            </a:pPr>
            <a:endParaRPr lang="en-US" dirty="0"/>
          </a:p>
        </p:txBody>
      </p:sp>
      <p:pic>
        <p:nvPicPr>
          <p:cNvPr id="4"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352800" cy="148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8153400" y="6324600"/>
            <a:ext cx="457200" cy="338554"/>
          </a:xfrm>
          <a:prstGeom prst="rect">
            <a:avLst/>
          </a:prstGeom>
        </p:spPr>
        <p:txBody>
          <a:bodyPr wrap="square">
            <a:spAutoFit/>
          </a:bodyPr>
          <a:lstStyle/>
          <a:p>
            <a:fld id="{1B219D75-2C14-4D12-BD9A-CF480397D69F}" type="slidenum">
              <a:rPr lang="en-US" sz="1600" smtClean="0">
                <a:solidFill>
                  <a:schemeClr val="bg1">
                    <a:lumMod val="50000"/>
                  </a:schemeClr>
                </a:solidFill>
              </a:rPr>
              <a:pPr/>
              <a:t>45</a:t>
            </a:fld>
            <a:endParaRPr lang="en-US" sz="1600" dirty="0"/>
          </a:p>
        </p:txBody>
      </p:sp>
    </p:spTree>
    <p:extLst>
      <p:ext uri="{BB962C8B-B14F-4D97-AF65-F5344CB8AC3E}">
        <p14:creationId xmlns:p14="http://schemas.microsoft.com/office/powerpoint/2010/main" val="268293742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ommon Core 6-8 TOT">
  <a:themeElements>
    <a:clrScheme name="Custom 8">
      <a:dk1>
        <a:srgbClr val="CC0066"/>
      </a:dk1>
      <a:lt1>
        <a:sysClr val="window" lastClr="FFFFFF"/>
      </a:lt1>
      <a:dk2>
        <a:srgbClr val="000000"/>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1117</TotalTime>
  <Words>1255</Words>
  <Application>Microsoft Macintosh PowerPoint</Application>
  <PresentationFormat>On-screen Show (4:3)</PresentationFormat>
  <Paragraphs>357</Paragraphs>
  <Slides>45</Slides>
  <Notes>18</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45</vt:i4>
      </vt:variant>
    </vt:vector>
  </HeadingPairs>
  <TitlesOfParts>
    <vt:vector size="49" baseType="lpstr">
      <vt:lpstr>Common Core 6-8 TOT</vt:lpstr>
      <vt:lpstr>1_Custom Design</vt:lpstr>
      <vt:lpstr>Custom Design</vt:lpstr>
      <vt:lpstr>Clip</vt:lpstr>
      <vt:lpstr>PowerPoint Presentation</vt:lpstr>
      <vt:lpstr>Agenda</vt:lpstr>
      <vt:lpstr> Purpose</vt:lpstr>
      <vt:lpstr> Mississippi Cumulative Folders  and Permanent Records Update</vt:lpstr>
      <vt:lpstr>MUST</vt:lpstr>
      <vt:lpstr> SHOULD</vt:lpstr>
      <vt:lpstr> What is the purpose of the cumulative folder and permanent record?</vt:lpstr>
      <vt:lpstr> What is a cumulative folder?</vt:lpstr>
      <vt:lpstr> What is a permanent record?</vt:lpstr>
      <vt:lpstr> What information should be kept  in the cumulative folder? </vt:lpstr>
      <vt:lpstr>Should information be recorded in ink or pencil on the cumulative folder and permanent record?</vt:lpstr>
      <vt:lpstr>Is the birth certificate required for enrollment? </vt:lpstr>
      <vt:lpstr> Residency Verification</vt:lpstr>
      <vt:lpstr> MSIS ID Number</vt:lpstr>
      <vt:lpstr> Are social security numbers mandatory for cumulative records?</vt:lpstr>
      <vt:lpstr> Race</vt:lpstr>
      <vt:lpstr> Ethnicity</vt:lpstr>
      <vt:lpstr> Immunization</vt:lpstr>
      <vt:lpstr> How much disciplinary action is recorded on the cumulative folder? </vt:lpstr>
      <vt:lpstr> Can “white-out” be used on cumulative folders and permanent records?</vt:lpstr>
      <vt:lpstr>How should a student’s name be changed when there has been a legal name change? </vt:lpstr>
      <vt:lpstr> Can labels be covered on the cumulative folder?</vt:lpstr>
      <vt:lpstr> Who is responsible for the cumulative folder?</vt:lpstr>
      <vt:lpstr> Who has access to student records?</vt:lpstr>
      <vt:lpstr> Where are the documents kept?</vt:lpstr>
      <vt:lpstr> Is there a requirement to keep the permanent record and cumulative folder in two different locations?</vt:lpstr>
      <vt:lpstr> When can the school district destroy the cumulative folder and/or permanent record? </vt:lpstr>
      <vt:lpstr>Can the school use photocopies of the permanent record form?</vt:lpstr>
      <vt:lpstr> What is the process for requesting blank cumulative folders and permanent records each year?</vt:lpstr>
      <vt:lpstr>State Codes</vt:lpstr>
      <vt:lpstr> When a student transfers to a new school, can the cumulative folder be “held” until all fees and fines owed to the school have been paid?</vt:lpstr>
      <vt:lpstr> What happens when a student transfers to a public school  in-state?</vt:lpstr>
      <vt:lpstr> What happens when a student transfers to a private school or non-public accredited school in-state?</vt:lpstr>
      <vt:lpstr> What happens when a student transfers to a public or private school out-of-state?</vt:lpstr>
      <vt:lpstr> How is attendance recorded?</vt:lpstr>
      <vt:lpstr> When should student’s grades be recorded?</vt:lpstr>
      <vt:lpstr> When a student retakes a course, is this information left on the cumulative folder and how are the grades computed?</vt:lpstr>
      <vt:lpstr> How are grades recorded for  Credit Recovery?</vt:lpstr>
      <vt:lpstr>Is the Summary of High School Units on the permanent record required?</vt:lpstr>
      <vt:lpstr> What procedures are followed when a student transfers from a home school program or a non-accredited school?</vt:lpstr>
      <vt:lpstr> How do you transfer credit for a student who moves in from another accredited school?</vt:lpstr>
      <vt:lpstr> Who signs the permanent record?</vt:lpstr>
      <vt:lpstr> Transcripts</vt:lpstr>
      <vt:lpstr> Graduation Concerns</vt:lpstr>
      <vt:lpstr>Contact Information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Mississippi Department of Education</dc:title>
  <dc:creator>Tamara Hillmer</dc:creator>
  <cp:lastModifiedBy>Patti Harmon</cp:lastModifiedBy>
  <cp:revision>88</cp:revision>
  <dcterms:created xsi:type="dcterms:W3CDTF">2011-12-13T19:10:03Z</dcterms:created>
  <dcterms:modified xsi:type="dcterms:W3CDTF">2017-07-19T19:13:15Z</dcterms:modified>
</cp:coreProperties>
</file>