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3" r:id="rId5"/>
    <p:sldId id="266" r:id="rId6"/>
    <p:sldId id="267" r:id="rId7"/>
    <p:sldId id="264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06BF-EC28-49C9-890A-8DD270254849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A17DB-6008-4EE6-A248-BBFD5D7AA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06BF-EC28-49C9-890A-8DD270254849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A17DB-6008-4EE6-A248-BBFD5D7AA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06BF-EC28-49C9-890A-8DD270254849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A17DB-6008-4EE6-A248-BBFD5D7AA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06BF-EC28-49C9-890A-8DD270254849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A17DB-6008-4EE6-A248-BBFD5D7AA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06BF-EC28-49C9-890A-8DD270254849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A17DB-6008-4EE6-A248-BBFD5D7AA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06BF-EC28-49C9-890A-8DD270254849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A17DB-6008-4EE6-A248-BBFD5D7AA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06BF-EC28-49C9-890A-8DD270254849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A17DB-6008-4EE6-A248-BBFD5D7AA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06BF-EC28-49C9-890A-8DD270254849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A17DB-6008-4EE6-A248-BBFD5D7AA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06BF-EC28-49C9-890A-8DD270254849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A17DB-6008-4EE6-A248-BBFD5D7AA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06BF-EC28-49C9-890A-8DD270254849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A17DB-6008-4EE6-A248-BBFD5D7AA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306BF-EC28-49C9-890A-8DD270254849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A17DB-6008-4EE6-A248-BBFD5D7AA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306BF-EC28-49C9-890A-8DD270254849}" type="datetimeFigureOut">
              <a:rPr lang="en-US" smtClean="0"/>
              <a:pPr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A17DB-6008-4EE6-A248-BBFD5D7AA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Subtracting Linear Expressions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September 11, 2018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229600" cy="830997"/>
          </a:xfrm>
        </p:spPr>
        <p:txBody>
          <a:bodyPr/>
          <a:lstStyle/>
          <a:p>
            <a:pPr eaLnBrk="1" hangingPunct="1"/>
            <a:r>
              <a:rPr lang="en-US" altLang="en-US" sz="4800" dirty="0" smtClean="0"/>
              <a:t>Vocabulary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001000" cy="4724400"/>
          </a:xfrm>
        </p:spPr>
        <p:txBody>
          <a:bodyPr>
            <a:normAutofit lnSpcReduction="10000"/>
          </a:bodyPr>
          <a:lstStyle/>
          <a:p>
            <a:pPr eaLnBrk="1" hangingPunct="1">
              <a:buClr>
                <a:schemeClr val="accent1"/>
              </a:buClr>
              <a:buFont typeface="Wingdings" pitchFamily="2" charset="2"/>
              <a:buChar char="v"/>
            </a:pPr>
            <a:r>
              <a:rPr lang="en-US" altLang="en-US" dirty="0" smtClean="0"/>
              <a:t>1) A </a:t>
            </a:r>
            <a:r>
              <a:rPr lang="en-US" altLang="en-US" dirty="0" smtClean="0">
                <a:solidFill>
                  <a:schemeClr val="accent3">
                    <a:lumMod val="75000"/>
                  </a:schemeClr>
                </a:solidFill>
              </a:rPr>
              <a:t>variable</a:t>
            </a:r>
            <a:r>
              <a:rPr lang="en-US" altLang="en-US" dirty="0" smtClean="0"/>
              <a:t> is a symbol, commonly an alphabetic character or letter that represents a unknown number. (example: </a:t>
            </a:r>
            <a:r>
              <a:rPr lang="en-US" altLang="en-US" dirty="0" smtClean="0">
                <a:solidFill>
                  <a:schemeClr val="accent3">
                    <a:lumMod val="75000"/>
                  </a:schemeClr>
                </a:solidFill>
              </a:rPr>
              <a:t>x</a:t>
            </a:r>
            <a:r>
              <a:rPr lang="en-US" altLang="en-US" dirty="0" smtClean="0"/>
              <a:t>)</a:t>
            </a:r>
          </a:p>
          <a:p>
            <a:pPr eaLnBrk="1" hangingPunct="1">
              <a:buClr>
                <a:schemeClr val="accent1"/>
              </a:buClr>
              <a:buFont typeface="Wingdings" pitchFamily="2" charset="2"/>
              <a:buChar char="v"/>
            </a:pPr>
            <a:r>
              <a:rPr lang="en-US" altLang="en-US" dirty="0" smtClean="0"/>
              <a:t>2.) The </a:t>
            </a:r>
            <a:r>
              <a:rPr lang="en-US" altLang="en-US" dirty="0" smtClean="0">
                <a:solidFill>
                  <a:srgbClr val="FF0000"/>
                </a:solidFill>
              </a:rPr>
              <a:t>coefficient</a:t>
            </a:r>
            <a:r>
              <a:rPr lang="en-US" altLang="en-US" dirty="0" smtClean="0"/>
              <a:t> is the numerical factor of a term that contains a variable. (example: </a:t>
            </a:r>
            <a:r>
              <a:rPr lang="en-US" altLang="en-US" dirty="0" smtClean="0">
                <a:solidFill>
                  <a:srgbClr val="FF0000"/>
                </a:solidFill>
              </a:rPr>
              <a:t>3</a:t>
            </a:r>
            <a:r>
              <a:rPr lang="en-US" altLang="en-US" dirty="0" smtClean="0"/>
              <a:t>x)</a:t>
            </a:r>
          </a:p>
          <a:p>
            <a:pPr eaLnBrk="1" hangingPunct="1">
              <a:buClr>
                <a:schemeClr val="accent1"/>
              </a:buClr>
              <a:buFont typeface="Wingdings" pitchFamily="2" charset="2"/>
              <a:buChar char="v"/>
            </a:pPr>
            <a:r>
              <a:rPr lang="en-US" altLang="en-US" dirty="0" smtClean="0"/>
              <a:t>3.) A </a:t>
            </a:r>
            <a:r>
              <a:rPr lang="en-US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constant</a:t>
            </a:r>
            <a:r>
              <a:rPr lang="en-US" altLang="en-US" dirty="0" smtClean="0"/>
              <a:t> is a term with no variable. (example: </a:t>
            </a:r>
            <a:r>
              <a:rPr lang="en-US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4</a:t>
            </a:r>
            <a:r>
              <a:rPr lang="en-US" altLang="en-US" dirty="0" smtClean="0"/>
              <a:t>)</a:t>
            </a:r>
          </a:p>
          <a:p>
            <a:pPr>
              <a:buClr>
                <a:schemeClr val="accent1"/>
              </a:buClr>
              <a:buFont typeface="Wingdings" pitchFamily="2" charset="2"/>
              <a:buChar char="v"/>
            </a:pPr>
            <a:r>
              <a:rPr lang="en-US" altLang="en-US" dirty="0" smtClean="0"/>
              <a:t>4.) </a:t>
            </a:r>
            <a:r>
              <a:rPr lang="en-US" altLang="en-US" dirty="0" smtClean="0">
                <a:solidFill>
                  <a:schemeClr val="accent6">
                    <a:lumMod val="75000"/>
                  </a:schemeClr>
                </a:solidFill>
              </a:rPr>
              <a:t>Like terms </a:t>
            </a:r>
            <a:r>
              <a:rPr lang="en-US" altLang="en-US" dirty="0" smtClean="0"/>
              <a:t>are terms that have the same variables and powers. (example: </a:t>
            </a:r>
            <a:r>
              <a:rPr lang="en-US" altLang="en-US" dirty="0" smtClean="0">
                <a:solidFill>
                  <a:schemeClr val="accent6">
                    <a:lumMod val="75000"/>
                  </a:schemeClr>
                </a:solidFill>
              </a:rPr>
              <a:t>3r</a:t>
            </a:r>
            <a:r>
              <a:rPr lang="en-US" altLang="en-US" dirty="0" smtClean="0"/>
              <a:t> and </a:t>
            </a:r>
            <a:r>
              <a:rPr lang="en-US" altLang="en-US" dirty="0" smtClean="0">
                <a:solidFill>
                  <a:schemeClr val="accent6">
                    <a:lumMod val="75000"/>
                  </a:schemeClr>
                </a:solidFill>
              </a:rPr>
              <a:t>5r</a:t>
            </a:r>
            <a:r>
              <a:rPr lang="en-US" altLang="en-US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bldLvl="2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229600" cy="830997"/>
          </a:xfrm>
        </p:spPr>
        <p:txBody>
          <a:bodyPr/>
          <a:lstStyle/>
          <a:p>
            <a:pPr eaLnBrk="1" hangingPunct="1"/>
            <a:r>
              <a:rPr lang="en-US" altLang="en-US" sz="4800" dirty="0" smtClean="0"/>
              <a:t>Algebra Tiles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001000" cy="4038600"/>
          </a:xfrm>
        </p:spPr>
        <p:txBody>
          <a:bodyPr/>
          <a:lstStyle/>
          <a:p>
            <a:pPr eaLnBrk="1" hangingPunct="1">
              <a:buClr>
                <a:schemeClr val="accent1"/>
              </a:buClr>
              <a:buNone/>
            </a:pPr>
            <a:r>
              <a:rPr lang="en-US" altLang="en-US" sz="3600" dirty="0"/>
              <a:t> </a:t>
            </a:r>
            <a:r>
              <a:rPr lang="en-US" altLang="en-US" sz="3600" dirty="0" smtClean="0"/>
              <a:t>        1		zero pair: </a:t>
            </a:r>
          </a:p>
          <a:p>
            <a:pPr eaLnBrk="1" hangingPunct="1">
              <a:buClr>
                <a:schemeClr val="accent1"/>
              </a:buClr>
              <a:buNone/>
            </a:pPr>
            <a:r>
              <a:rPr lang="en-US" altLang="en-US" sz="3600" dirty="0"/>
              <a:t> </a:t>
            </a:r>
            <a:r>
              <a:rPr lang="en-US" altLang="en-US" sz="3600" dirty="0" smtClean="0"/>
              <a:t>        -1</a:t>
            </a:r>
          </a:p>
          <a:p>
            <a:pPr eaLnBrk="1" hangingPunct="1">
              <a:buClr>
                <a:schemeClr val="accent1"/>
              </a:buClr>
              <a:buNone/>
            </a:pPr>
            <a:endParaRPr lang="en-US" altLang="en-US" sz="3600" dirty="0"/>
          </a:p>
          <a:p>
            <a:pPr eaLnBrk="1" hangingPunct="1">
              <a:buClr>
                <a:schemeClr val="accent1"/>
              </a:buClr>
              <a:buNone/>
            </a:pPr>
            <a:r>
              <a:rPr lang="en-US" altLang="en-US" sz="3600" dirty="0" smtClean="0"/>
              <a:t>         x               -x       zero pair:  </a:t>
            </a:r>
            <a:endParaRPr lang="en-US" alt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762000" y="21336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62000" y="28194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38200" y="37338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90800" y="37338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105400" y="21336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638800" y="21336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248400" y="35052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934200" y="35052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Model and simplify the following expression using Algebra Tiles.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Example 1: (3x – 2) – (x + 1)</a:t>
            </a:r>
          </a:p>
          <a:p>
            <a:pPr>
              <a:buNone/>
            </a:pPr>
            <a:r>
              <a:rPr lang="en-US" dirty="0" smtClean="0"/>
              <a:t>                                                     opposite</a:t>
            </a:r>
            <a:endParaRPr lang="en-US" dirty="0"/>
          </a:p>
          <a:p>
            <a:pPr>
              <a:buNone/>
            </a:pPr>
            <a:r>
              <a:rPr lang="en-US" dirty="0" smtClean="0"/>
              <a:t>                                                      flip tiles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 Zero pairs:			 Left: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                                 2x - 3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4384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43000" y="24384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676400" y="24384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971800" y="24384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191000" y="23622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800600" y="23622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495800" y="45720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219200" y="46482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09600" y="46482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6400800" y="45720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105400" y="45720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7010400" y="45720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2438400" y="24384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7086600" y="22860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7620000" y="22860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5867400" y="45720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1" grpId="0" animBg="1"/>
      <p:bldP spid="14" grpId="0" animBg="1"/>
      <p:bldP spid="18" grpId="0" animBg="1"/>
      <p:bldP spid="19" grpId="0" animBg="1"/>
      <p:bldP spid="23" grpId="0" animBg="1"/>
      <p:bldP spid="24" grpId="0" animBg="1"/>
      <p:bldP spid="28" grpId="0" animBg="1"/>
      <p:bldP spid="29" grpId="0" animBg="1"/>
      <p:bldP spid="33" grpId="0" animBg="1"/>
      <p:bldP spid="22" grpId="0" animBg="1"/>
      <p:bldP spid="25" grpId="0" animBg="1"/>
      <p:bldP spid="31" grpId="0" animBg="1"/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Model and simplify the following expression using Algebra Tiles.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Example 2: (2x – 4) – (2x + 1)</a:t>
            </a:r>
          </a:p>
          <a:p>
            <a:pPr>
              <a:buNone/>
            </a:pPr>
            <a:r>
              <a:rPr lang="en-US" dirty="0" smtClean="0"/>
              <a:t>                                                     opposite</a:t>
            </a:r>
            <a:endParaRPr lang="en-US" dirty="0"/>
          </a:p>
          <a:p>
            <a:pPr>
              <a:buNone/>
            </a:pPr>
            <a:r>
              <a:rPr lang="en-US" dirty="0" smtClean="0"/>
              <a:t>                                                      flip tiles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 Zero pairs:			 Left: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                          - 5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4384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43000" y="24384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362200" y="24384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191000" y="23622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800600" y="23622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066800" y="46482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09600" y="46482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4953000" y="46482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486400" y="46482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828800" y="24384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7086600" y="22860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8153400" y="22860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343400" y="46482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362200" y="29718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828800" y="29718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3657600" y="23622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620000" y="22860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2133600" y="46482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600200" y="46482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6019800" y="46482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6553200" y="46482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1" grpId="0" animBg="1"/>
      <p:bldP spid="14" grpId="0" animBg="1"/>
      <p:bldP spid="18" grpId="0" animBg="1"/>
      <p:bldP spid="23" grpId="0" animBg="1"/>
      <p:bldP spid="24" grpId="0" animBg="1"/>
      <p:bldP spid="28" grpId="0" animBg="1"/>
      <p:bldP spid="33" grpId="0" animBg="1"/>
      <p:bldP spid="22" grpId="0" animBg="1"/>
      <p:bldP spid="25" grpId="0" animBg="1"/>
      <p:bldP spid="31" grpId="0" animBg="1"/>
      <p:bldP spid="32" grpId="0" animBg="1"/>
      <p:bldP spid="20" grpId="0" animBg="1"/>
      <p:bldP spid="21" grpId="0" animBg="1"/>
      <p:bldP spid="26" grpId="0" animBg="1"/>
      <p:bldP spid="27" grpId="0" animBg="1"/>
      <p:bldP spid="30" grpId="0" animBg="1"/>
      <p:bldP spid="34" grpId="0" animBg="1"/>
      <p:bldP spid="35" grpId="0" animBg="1"/>
      <p:bldP spid="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Model and simplify the following expression using Algebra Tiles.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Example 3: (x + 4) – (2x – 5)</a:t>
            </a:r>
          </a:p>
          <a:p>
            <a:pPr>
              <a:buNone/>
            </a:pPr>
            <a:r>
              <a:rPr lang="en-US" dirty="0" smtClean="0"/>
              <a:t>                                                   opposite</a:t>
            </a:r>
            <a:endParaRPr lang="en-US" dirty="0"/>
          </a:p>
          <a:p>
            <a:pPr>
              <a:buNone/>
            </a:pPr>
            <a:r>
              <a:rPr lang="en-US" dirty="0" smtClean="0"/>
              <a:t>                                                    flip tiles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 Zero pairs:			 Left: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                               -x + 9 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4384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048000" y="24384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191000" y="24384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581400" y="24384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219200" y="24384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09600" y="4572000"/>
            <a:ext cx="381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7239000" y="22860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7924800" y="22860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752600" y="29718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752600" y="24384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219200" y="29718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724400" y="28956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4191000" y="28956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4191000" y="34290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4724400" y="2438400"/>
            <a:ext cx="381000" cy="381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6781800" y="22860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8458200" y="22860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7924800" y="28194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8458200" y="28194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7924800" y="33528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1143000" y="45720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267200" y="4495800"/>
            <a:ext cx="381000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4876800" y="44958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4876800" y="49530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5410200" y="44958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5867400" y="44958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6324600" y="44958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7315200" y="49530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7315200" y="44958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6858000" y="49530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6858000" y="4495800"/>
            <a:ext cx="3810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1" grpId="0" animBg="1"/>
      <p:bldP spid="14" grpId="0" animBg="1"/>
      <p:bldP spid="18" grpId="0" animBg="1"/>
      <p:bldP spid="19" grpId="0" animBg="1"/>
      <p:bldP spid="25" grpId="0" animBg="1"/>
      <p:bldP spid="31" grpId="0" animBg="1"/>
      <p:bldP spid="20" grpId="0" animBg="1"/>
      <p:bldP spid="21" grpId="0" animBg="1"/>
      <p:bldP spid="26" grpId="0" animBg="1"/>
      <p:bldP spid="27" grpId="0" animBg="1"/>
      <p:bldP spid="30" grpId="0" animBg="1"/>
      <p:bldP spid="34" grpId="0" animBg="1"/>
      <p:bldP spid="3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Model and simplify the following expression using Algebra Tiles.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Practice:</a:t>
            </a:r>
          </a:p>
          <a:p>
            <a:pPr>
              <a:buNone/>
            </a:pPr>
            <a:r>
              <a:rPr lang="en-US" dirty="0" smtClean="0"/>
              <a:t>4.) (-x + 10) – (-4x + 2)</a:t>
            </a:r>
          </a:p>
          <a:p>
            <a:pPr>
              <a:buNone/>
            </a:pPr>
            <a:r>
              <a:rPr lang="en-US" dirty="0" smtClean="0"/>
              <a:t>5.) (-2x – 5 ) – (x + 5) </a:t>
            </a:r>
          </a:p>
          <a:p>
            <a:pPr>
              <a:buNone/>
            </a:pPr>
            <a:r>
              <a:rPr lang="en-US" dirty="0" smtClean="0"/>
              <a:t>6.) (-5x + 4) – (-3x + 6) </a:t>
            </a:r>
          </a:p>
          <a:p>
            <a:pPr>
              <a:buNone/>
            </a:pPr>
            <a:r>
              <a:rPr lang="en-US" dirty="0" smtClean="0"/>
              <a:t>7.) (4x – 1) – (x – 7)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Model and simplify the following expression using Algebra Tiles.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Independent Practice (Exit Ticket)</a:t>
            </a:r>
          </a:p>
          <a:p>
            <a:pPr>
              <a:buNone/>
            </a:pPr>
            <a:r>
              <a:rPr lang="en-US" dirty="0" smtClean="0"/>
              <a:t>8.) (-5x + 2) – (-x + 8) </a:t>
            </a:r>
          </a:p>
          <a:p>
            <a:pPr>
              <a:buNone/>
            </a:pPr>
            <a:r>
              <a:rPr lang="en-US" dirty="0" smtClean="0"/>
              <a:t>9.) (3x – 8) – (4x – 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1241</TotalTime>
  <Words>300</Words>
  <Application>Microsoft Office PowerPoint</Application>
  <PresentationFormat>On-screen Show (4:3)</PresentationFormat>
  <Paragraphs>46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Subtracting Linear Expressions</vt:lpstr>
      <vt:lpstr>Vocabulary</vt:lpstr>
      <vt:lpstr>Algebra Tiles</vt:lpstr>
      <vt:lpstr>Model and simplify the following expression using Algebra Tiles.</vt:lpstr>
      <vt:lpstr>Model and simplify the following expression using Algebra Tiles.</vt:lpstr>
      <vt:lpstr>Model and simplify the following expression using Algebra Tiles.</vt:lpstr>
      <vt:lpstr>Model and simplify the following expression using Algebra Tiles.</vt:lpstr>
      <vt:lpstr>Model and simplify the following expression using Algebra Tiles.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Simplifying Expressions</dc:title>
  <dc:creator>Rhonda Burrage</dc:creator>
  <cp:lastModifiedBy>Rhonda Burrage</cp:lastModifiedBy>
  <cp:revision>89</cp:revision>
  <dcterms:created xsi:type="dcterms:W3CDTF">2018-09-10T02:50:00Z</dcterms:created>
  <dcterms:modified xsi:type="dcterms:W3CDTF">2018-09-12T05:35:43Z</dcterms:modified>
</cp:coreProperties>
</file>