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86" r:id="rId2"/>
    <p:sldId id="287" r:id="rId3"/>
    <p:sldId id="283" r:id="rId4"/>
    <p:sldId id="284" r:id="rId5"/>
    <p:sldId id="285" r:id="rId6"/>
    <p:sldId id="288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B3CCA7-7B17-F344-B5EA-3B8B9634C106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1340C-77A1-9F49-A9B4-8816E7CC6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7508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>
          <a:xfrm>
            <a:off x="686421" y="4344025"/>
            <a:ext cx="5485158" cy="4114488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>
                <a:ea typeface="ＭＳ Ｐゴシック" charset="0"/>
                <a:cs typeface="ＭＳ Ｐゴシック" charset="0"/>
              </a:rPr>
              <a:t>What would the model of this expression look like?</a:t>
            </a:r>
          </a:p>
          <a:p>
            <a:pPr>
              <a:spcBef>
                <a:spcPct val="0"/>
              </a:spcBef>
            </a:pPr>
            <a:r>
              <a:rPr lang="en-US" i="1">
                <a:ea typeface="ＭＳ Ｐゴシック" charset="0"/>
                <a:cs typeface="ＭＳ Ｐゴシック" charset="0"/>
              </a:rPr>
              <a:t>Invite a volunteer to come up and draw what they have modeled.  Ask if anyone has a different model to share (and compare).</a:t>
            </a:r>
            <a:endParaRPr lang="en-US"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</a:pPr>
            <a:r>
              <a:rPr lang="en-US" i="1">
                <a:ea typeface="ＭＳ Ｐゴシック" charset="0"/>
                <a:cs typeface="ＭＳ Ｐゴシック" charset="0"/>
              </a:rPr>
              <a:t>It is likely that most participants will make two sets of tiles that each contain 2 greens and 3 yellows.  It is possible that someone may think about the area model.  This should lead nicely into the next slide.</a:t>
            </a:r>
          </a:p>
          <a:p>
            <a:pPr>
              <a:spcBef>
                <a:spcPct val="0"/>
              </a:spcBef>
            </a:pPr>
            <a:r>
              <a:rPr lang="en-US">
                <a:ea typeface="ＭＳ Ｐゴシック" charset="0"/>
                <a:cs typeface="ＭＳ Ｐゴシック" charset="0"/>
              </a:rPr>
              <a:t>This expression is the first one we have seen with parentheses.  One would use the Distributive Property to simplify the expression.</a:t>
            </a:r>
          </a:p>
        </p:txBody>
      </p:sp>
      <p:sp>
        <p:nvSpPr>
          <p:cNvPr id="56323" name="Slide Number Placeholder 3"/>
          <p:cNvSpPr txBox="1">
            <a:spLocks noGrp="1"/>
          </p:cNvSpPr>
          <p:nvPr/>
        </p:nvSpPr>
        <p:spPr bwMode="auto">
          <a:xfrm>
            <a:off x="3885579" y="8686489"/>
            <a:ext cx="2972421" cy="45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defTabSz="897301"/>
            <a:fld id="{4954AD5F-DA3F-4B4F-B36E-5333B78BE09A}" type="slidenum">
              <a:rPr lang="en-US" sz="1200">
                <a:solidFill>
                  <a:prstClr val="black"/>
                </a:solidFill>
                <a:latin typeface="Calibri" charset="0"/>
              </a:rPr>
              <a:pPr algn="r" defTabSz="897301"/>
              <a:t>3</a:t>
            </a:fld>
            <a:endParaRPr lang="en-US" sz="1200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>
          <a:xfrm>
            <a:off x="686421" y="4344025"/>
            <a:ext cx="5485158" cy="4114488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>
                <a:ea typeface="ＭＳ Ｐゴシック" charset="0"/>
                <a:cs typeface="ＭＳ Ｐゴシック" charset="0"/>
              </a:rPr>
              <a:t>What would the model of this expression look like?</a:t>
            </a:r>
          </a:p>
          <a:p>
            <a:pPr>
              <a:spcBef>
                <a:spcPct val="0"/>
              </a:spcBef>
            </a:pPr>
            <a:r>
              <a:rPr lang="en-US" i="1">
                <a:ea typeface="ＭＳ Ｐゴシック" charset="0"/>
                <a:cs typeface="ＭＳ Ｐゴシック" charset="0"/>
              </a:rPr>
              <a:t>Invite a volunteer to come up and draw what they have modeled.  Ask if anyone has a different model to share (and compare).</a:t>
            </a:r>
            <a:endParaRPr lang="en-US"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</a:pPr>
            <a:r>
              <a:rPr lang="en-US" i="1">
                <a:ea typeface="ＭＳ Ｐゴシック" charset="0"/>
                <a:cs typeface="ＭＳ Ｐゴシック" charset="0"/>
              </a:rPr>
              <a:t>It is likely that most participants will make two sets of tiles that each contain 2 greens and 3 yellows.  It is possible that someone may think about the area model.  This should lead nicely into the next slide.</a:t>
            </a:r>
          </a:p>
          <a:p>
            <a:pPr>
              <a:spcBef>
                <a:spcPct val="0"/>
              </a:spcBef>
            </a:pPr>
            <a:r>
              <a:rPr lang="en-US">
                <a:ea typeface="ＭＳ Ｐゴシック" charset="0"/>
                <a:cs typeface="ＭＳ Ｐゴシック" charset="0"/>
              </a:rPr>
              <a:t>This expression is the first one we have seen with parentheses.  One would use the Distributive Property to simplify the expression.</a:t>
            </a:r>
          </a:p>
        </p:txBody>
      </p:sp>
      <p:sp>
        <p:nvSpPr>
          <p:cNvPr id="56323" name="Slide Number Placeholder 3"/>
          <p:cNvSpPr txBox="1">
            <a:spLocks noGrp="1"/>
          </p:cNvSpPr>
          <p:nvPr/>
        </p:nvSpPr>
        <p:spPr bwMode="auto">
          <a:xfrm>
            <a:off x="3885579" y="8686489"/>
            <a:ext cx="2972421" cy="45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defTabSz="897301"/>
            <a:fld id="{4954AD5F-DA3F-4B4F-B36E-5333B78BE09A}" type="slidenum">
              <a:rPr lang="en-US" sz="1200">
                <a:solidFill>
                  <a:prstClr val="black"/>
                </a:solidFill>
                <a:latin typeface="Calibri" charset="0"/>
              </a:rPr>
              <a:pPr algn="r" defTabSz="897301"/>
              <a:t>4</a:t>
            </a:fld>
            <a:endParaRPr lang="en-US" sz="1200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>
          <a:xfrm>
            <a:off x="686421" y="4344025"/>
            <a:ext cx="5485158" cy="4114488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>
                <a:ea typeface="ＭＳ Ｐゴシック" charset="0"/>
                <a:cs typeface="ＭＳ Ｐゴシック" charset="0"/>
              </a:rPr>
              <a:t>What would the model of this expression look like?</a:t>
            </a:r>
          </a:p>
          <a:p>
            <a:pPr>
              <a:spcBef>
                <a:spcPct val="0"/>
              </a:spcBef>
            </a:pPr>
            <a:r>
              <a:rPr lang="en-US" i="1">
                <a:ea typeface="ＭＳ Ｐゴシック" charset="0"/>
                <a:cs typeface="ＭＳ Ｐゴシック" charset="0"/>
              </a:rPr>
              <a:t>Invite a volunteer to come up and draw what they have modeled.  Ask if anyone has a different model to share (and compare).</a:t>
            </a:r>
            <a:endParaRPr lang="en-US"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</a:pPr>
            <a:r>
              <a:rPr lang="en-US" i="1">
                <a:ea typeface="ＭＳ Ｐゴシック" charset="0"/>
                <a:cs typeface="ＭＳ Ｐゴシック" charset="0"/>
              </a:rPr>
              <a:t>It is likely that most participants will make two sets of tiles that each contain 2 greens and 3 yellows.  It is possible that someone may think about the area model.  This should lead nicely into the next slide.</a:t>
            </a:r>
          </a:p>
          <a:p>
            <a:pPr>
              <a:spcBef>
                <a:spcPct val="0"/>
              </a:spcBef>
            </a:pPr>
            <a:r>
              <a:rPr lang="en-US">
                <a:ea typeface="ＭＳ Ｐゴシック" charset="0"/>
                <a:cs typeface="ＭＳ Ｐゴシック" charset="0"/>
              </a:rPr>
              <a:t>This expression is the first one we have seen with parentheses.  One would use the Distributive Property to simplify the expression.</a:t>
            </a:r>
          </a:p>
        </p:txBody>
      </p:sp>
      <p:sp>
        <p:nvSpPr>
          <p:cNvPr id="56323" name="Slide Number Placeholder 3"/>
          <p:cNvSpPr txBox="1">
            <a:spLocks noGrp="1"/>
          </p:cNvSpPr>
          <p:nvPr/>
        </p:nvSpPr>
        <p:spPr bwMode="auto">
          <a:xfrm>
            <a:off x="3885579" y="8686489"/>
            <a:ext cx="2972421" cy="45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defTabSz="897301"/>
            <a:fld id="{4954AD5F-DA3F-4B4F-B36E-5333B78BE09A}" type="slidenum">
              <a:rPr lang="en-US" sz="1200">
                <a:solidFill>
                  <a:prstClr val="black"/>
                </a:solidFill>
                <a:latin typeface="Calibri" charset="0"/>
              </a:rPr>
              <a:pPr algn="r" defTabSz="897301"/>
              <a:t>5</a:t>
            </a:fld>
            <a:endParaRPr lang="en-US" sz="1200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F86C2-ACB5-5A49-A7A8-7CB4D9BE446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4DC6C-9229-AA42-B9BB-C9D0649207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5524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F86C2-ACB5-5A49-A7A8-7CB4D9BE446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4DC6C-9229-AA42-B9BB-C9D0649207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2035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F86C2-ACB5-5A49-A7A8-7CB4D9BE446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4DC6C-9229-AA42-B9BB-C9D0649207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99309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F86C2-ACB5-5A49-A7A8-7CB4D9BE446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4DC6C-9229-AA42-B9BB-C9D0649207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62313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F86C2-ACB5-5A49-A7A8-7CB4D9BE446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4DC6C-9229-AA42-B9BB-C9D0649207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01017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F86C2-ACB5-5A49-A7A8-7CB4D9BE446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4DC6C-9229-AA42-B9BB-C9D0649207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269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F86C2-ACB5-5A49-A7A8-7CB4D9BE446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4DC6C-9229-AA42-B9BB-C9D0649207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615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F86C2-ACB5-5A49-A7A8-7CB4D9BE446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4DC6C-9229-AA42-B9BB-C9D0649207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0014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F86C2-ACB5-5A49-A7A8-7CB4D9BE446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4DC6C-9229-AA42-B9BB-C9D0649207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7134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F86C2-ACB5-5A49-A7A8-7CB4D9BE446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4DC6C-9229-AA42-B9BB-C9D0649207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20494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F86C2-ACB5-5A49-A7A8-7CB4D9BE446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4DC6C-9229-AA42-B9BB-C9D0649207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38471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F86C2-ACB5-5A49-A7A8-7CB4D9BE446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4DC6C-9229-AA42-B9BB-C9D0649207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11655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Using the Distributive Property to Simplify Linear Expressions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September 12, 2018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altLang="en-US" dirty="0" smtClean="0"/>
              <a:t>1.) The </a:t>
            </a:r>
            <a:r>
              <a:rPr lang="en-US" altLang="en-US" dirty="0" smtClean="0">
                <a:solidFill>
                  <a:srgbClr val="FF0000"/>
                </a:solidFill>
              </a:rPr>
              <a:t>Distributive Property </a:t>
            </a:r>
            <a:r>
              <a:rPr lang="en-US" altLang="en-US" dirty="0" smtClean="0"/>
              <a:t>is used to multiply a single term and two or more terms inside a set of parentheses. (example: 3(r + 5) = </a:t>
            </a:r>
            <a:r>
              <a:rPr lang="en-US" altLang="en-US" dirty="0" smtClean="0">
                <a:solidFill>
                  <a:srgbClr val="FF0000"/>
                </a:solidFill>
              </a:rPr>
              <a:t>3r + </a:t>
            </a:r>
            <a:r>
              <a:rPr lang="en-US" altLang="en-US" dirty="0" smtClean="0">
                <a:solidFill>
                  <a:srgbClr val="FF0000"/>
                </a:solidFill>
              </a:rPr>
              <a:t>15</a:t>
            </a:r>
          </a:p>
          <a:p>
            <a:pPr>
              <a:buNone/>
            </a:pPr>
            <a:r>
              <a:rPr lang="en-US" dirty="0" smtClean="0"/>
              <a:t>Read as “3 groups of r + 5”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83212" y="4009292"/>
            <a:ext cx="351693" cy="1181686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716258" y="4009292"/>
            <a:ext cx="225084" cy="25321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716258" y="4414911"/>
            <a:ext cx="225084" cy="25321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716258" y="4811149"/>
            <a:ext cx="225084" cy="25321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100774" y="4009292"/>
            <a:ext cx="225084" cy="25321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100774" y="4414911"/>
            <a:ext cx="225084" cy="25321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203894" y="4937759"/>
            <a:ext cx="225084" cy="25321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03894" y="4492282"/>
            <a:ext cx="225084" cy="25321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203894" y="4060873"/>
            <a:ext cx="225084" cy="25321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25925" y="4466492"/>
            <a:ext cx="225084" cy="25321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25925" y="4060873"/>
            <a:ext cx="225084" cy="25321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989298" y="4923692"/>
            <a:ext cx="225084" cy="25321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397261" y="4466492"/>
            <a:ext cx="225084" cy="25321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397261" y="4060873"/>
            <a:ext cx="225084" cy="25321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6989298" y="4466492"/>
            <a:ext cx="225084" cy="25321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989298" y="4060873"/>
            <a:ext cx="225084" cy="25321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627119" y="4077287"/>
            <a:ext cx="351693" cy="1181686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299981" y="4060873"/>
            <a:ext cx="351693" cy="1181686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89A1346-3BBD-0447-9A79-D72ED1429929}" type="slidenum">
              <a:rPr lang="en-US" sz="1400">
                <a:solidFill>
                  <a:srgbClr val="000000"/>
                </a:solidFill>
                <a:cs typeface="MS Pゴシック" charset="0"/>
              </a:rPr>
              <a:pPr/>
              <a:t>3</a:t>
            </a:fld>
            <a:endParaRPr lang="en-US" sz="1400">
              <a:solidFill>
                <a:srgbClr val="000000"/>
              </a:solidFill>
              <a:cs typeface="MS Pゴシック" charset="0"/>
            </a:endParaRPr>
          </a:p>
        </p:txBody>
      </p:sp>
      <p:sp>
        <p:nvSpPr>
          <p:cNvPr id="55298" name="Rectangle 28"/>
          <p:cNvSpPr>
            <a:spLocks noChangeArrowheads="1"/>
          </p:cNvSpPr>
          <p:nvPr/>
        </p:nvSpPr>
        <p:spPr bwMode="auto">
          <a:xfrm>
            <a:off x="0" y="5791200"/>
            <a:ext cx="91440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52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ffectLst/>
                <a:ea typeface="+mj-ea"/>
              </a:rPr>
              <a:t>Simplifying Expressions</a:t>
            </a:r>
          </a:p>
        </p:txBody>
      </p:sp>
      <p:pic>
        <p:nvPicPr>
          <p:cNvPr id="5530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33" t="43637" r="18666" b="22910"/>
          <a:stretch>
            <a:fillRect/>
          </a:stretch>
        </p:blipFill>
        <p:spPr bwMode="auto">
          <a:xfrm>
            <a:off x="6289676" y="3629027"/>
            <a:ext cx="10255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6324611" y="4173538"/>
            <a:ext cx="401639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4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33" t="43637" r="18666" b="24001"/>
          <a:stretch>
            <a:fillRect/>
          </a:stretch>
        </p:blipFill>
        <p:spPr bwMode="auto">
          <a:xfrm>
            <a:off x="7432676" y="3632202"/>
            <a:ext cx="10255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5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7434264" y="4151314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6019800" y="2461845"/>
            <a:ext cx="2590800" cy="2208581"/>
            <a:chOff x="3792" y="1104"/>
            <a:chExt cx="1632" cy="1728"/>
          </a:xfrm>
        </p:grpSpPr>
        <p:sp>
          <p:nvSpPr>
            <p:cNvPr id="55321" name="Text Box 10"/>
            <p:cNvSpPr txBox="1">
              <a:spLocks noChangeArrowheads="1"/>
            </p:cNvSpPr>
            <p:nvPr/>
          </p:nvSpPr>
          <p:spPr bwMode="auto">
            <a:xfrm>
              <a:off x="3962" y="1104"/>
              <a:ext cx="136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mtClean="0">
                  <a:solidFill>
                    <a:srgbClr val="000000"/>
                  </a:solidFill>
                </a:rPr>
                <a:t>Tile Bin</a:t>
              </a:r>
            </a:p>
          </p:txBody>
        </p:sp>
        <p:sp>
          <p:nvSpPr>
            <p:cNvPr id="55322" name="Rectangle 11"/>
            <p:cNvSpPr>
              <a:spLocks noChangeArrowheads="1"/>
            </p:cNvSpPr>
            <p:nvPr/>
          </p:nvSpPr>
          <p:spPr bwMode="auto">
            <a:xfrm>
              <a:off x="3792" y="1104"/>
              <a:ext cx="1632" cy="17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000000"/>
                </a:solidFill>
                <a:latin typeface="Calibri" charset="0"/>
              </a:endParaRPr>
            </a:p>
          </p:txBody>
        </p:sp>
      </p:grpSp>
      <p:sp>
        <p:nvSpPr>
          <p:cNvPr id="55307" name="TextBox 11"/>
          <p:cNvSpPr txBox="1">
            <a:spLocks noChangeArrowheads="1"/>
          </p:cNvSpPr>
          <p:nvPr/>
        </p:nvSpPr>
        <p:spPr bwMode="auto">
          <a:xfrm>
            <a:off x="685800" y="1524001"/>
            <a:ext cx="4572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000" smtClean="0">
                <a:solidFill>
                  <a:srgbClr val="000000"/>
                </a:solidFill>
                <a:latin typeface="Calibri" charset="0"/>
              </a:rPr>
              <a:t>2(2</a:t>
            </a:r>
            <a:r>
              <a:rPr lang="en-US" sz="4000" i="1" smtClean="0">
                <a:solidFill>
                  <a:srgbClr val="000000"/>
                </a:solidFill>
                <a:latin typeface="Calibri" charset="0"/>
              </a:rPr>
              <a:t>x</a:t>
            </a:r>
            <a:r>
              <a:rPr lang="en-US" sz="4000" smtClean="0">
                <a:solidFill>
                  <a:srgbClr val="000000"/>
                </a:solidFill>
                <a:latin typeface="Calibri" charset="0"/>
              </a:rPr>
              <a:t> + 3)</a:t>
            </a: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1196976" y="4468815"/>
            <a:ext cx="1609725" cy="1300162"/>
            <a:chOff x="1209675" y="4468813"/>
            <a:chExt cx="1609725" cy="1300162"/>
          </a:xfrm>
        </p:grpSpPr>
        <p:pic>
          <p:nvPicPr>
            <p:cNvPr id="55316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3333" t="43637" r="18666" b="22910"/>
            <a:stretch>
              <a:fillRect/>
            </a:stretch>
          </p:blipFill>
          <p:spPr bwMode="auto">
            <a:xfrm>
              <a:off x="1222375" y="4670425"/>
              <a:ext cx="1025525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31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3333" t="43637" r="18666" b="22910"/>
            <a:stretch>
              <a:fillRect/>
            </a:stretch>
          </p:blipFill>
          <p:spPr bwMode="auto">
            <a:xfrm>
              <a:off x="1209675" y="5140325"/>
              <a:ext cx="1025525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318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2501" t="43637" r="33000" b="24001"/>
            <a:stretch>
              <a:fillRect/>
            </a:stretch>
          </p:blipFill>
          <p:spPr bwMode="auto">
            <a:xfrm>
              <a:off x="2405063" y="4468813"/>
              <a:ext cx="401637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319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2501" t="43637" r="33000" b="24001"/>
            <a:stretch>
              <a:fillRect/>
            </a:stretch>
          </p:blipFill>
          <p:spPr bwMode="auto">
            <a:xfrm>
              <a:off x="2417763" y="4926013"/>
              <a:ext cx="401637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320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2501" t="43637" r="33000" b="24001"/>
            <a:stretch>
              <a:fillRect/>
            </a:stretch>
          </p:blipFill>
          <p:spPr bwMode="auto">
            <a:xfrm>
              <a:off x="2417763" y="5370513"/>
              <a:ext cx="401637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3454403" y="5016500"/>
            <a:ext cx="3390900" cy="369332"/>
          </a:xfrm>
          <a:prstGeom prst="rect">
            <a:avLst/>
          </a:prstGeom>
          <a:solidFill>
            <a:srgbClr val="FF33CC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smtClean="0">
                <a:solidFill>
                  <a:srgbClr val="000000"/>
                </a:solidFill>
                <a:latin typeface="Calibri" charset="0"/>
              </a:rPr>
              <a:t>Simplified expression</a:t>
            </a: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3454403" y="5472113"/>
            <a:ext cx="3390900" cy="584776"/>
          </a:xfrm>
          <a:prstGeom prst="rect">
            <a:avLst/>
          </a:prstGeom>
          <a:solidFill>
            <a:srgbClr val="FF33CC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 smtClean="0">
                <a:solidFill>
                  <a:srgbClr val="000000"/>
                </a:solidFill>
                <a:latin typeface="Calibri" charset="0"/>
              </a:rPr>
              <a:t>4</a:t>
            </a:r>
            <a:r>
              <a:rPr lang="en-US" sz="3200" i="1" smtClean="0">
                <a:solidFill>
                  <a:srgbClr val="000000"/>
                </a:solidFill>
                <a:latin typeface="Calibri" charset="0"/>
              </a:rPr>
              <a:t>x + </a:t>
            </a:r>
            <a:r>
              <a:rPr lang="en-US" sz="3200" smtClean="0">
                <a:solidFill>
                  <a:srgbClr val="000000"/>
                </a:solidFill>
                <a:latin typeface="Calibri" charset="0"/>
              </a:rPr>
              <a:t>6 </a:t>
            </a:r>
          </a:p>
        </p:txBody>
      </p:sp>
      <p:pic>
        <p:nvPicPr>
          <p:cNvPr id="22530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33" t="43637" r="18666" b="22910"/>
          <a:stretch>
            <a:fillRect/>
          </a:stretch>
        </p:blipFill>
        <p:spPr bwMode="auto">
          <a:xfrm>
            <a:off x="6289676" y="3629027"/>
            <a:ext cx="10255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0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33" t="43637" r="18666" b="22910"/>
          <a:stretch>
            <a:fillRect/>
          </a:stretch>
        </p:blipFill>
        <p:spPr bwMode="auto">
          <a:xfrm>
            <a:off x="6289676" y="3629027"/>
            <a:ext cx="10255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0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6324611" y="4173538"/>
            <a:ext cx="401639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0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6324611" y="4173538"/>
            <a:ext cx="401639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0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6324611" y="4173538"/>
            <a:ext cx="401639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3454403" y="5016509"/>
            <a:ext cx="3390900" cy="1039813"/>
          </a:xfrm>
          <a:prstGeom prst="rect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000000"/>
              </a:solidFill>
              <a:latin typeface="Arial" charset="0"/>
              <a:ea typeface="ＭＳ Ｐゴシック" pitchFamily="1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89685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4444E-6 -1.79191E-6 L -0.34999 -0.11098 " pathEditMode="relative" ptsTypes="AA">
                                      <p:cBhvr>
                                        <p:cTn id="6" dur="500" fill="hold"/>
                                        <p:tgtEl>
                                          <p:spTgt spid="225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4444E-6 -1.79191E-6 L -0.34999 -0.03329 " pathEditMode="relative" ptsTypes="AA">
                                      <p:cBhvr>
                                        <p:cTn id="9" dur="500" fill="hold"/>
                                        <p:tgtEl>
                                          <p:spTgt spid="225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84971E-6 L -0.23334 -0.22196 " pathEditMode="relative" ptsTypes="AA">
                                      <p:cBhvr>
                                        <p:cTn id="12" dur="500" fill="hold"/>
                                        <p:tgtEl>
                                          <p:spTgt spid="225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84971E-6 L -0.23334 -0.15537 " pathEditMode="relative" ptsTypes="AA">
                                      <p:cBhvr>
                                        <p:cTn id="15" dur="500" fill="hold"/>
                                        <p:tgtEl>
                                          <p:spTgt spid="225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00578E-6 L -0.23021 -0.09294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225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10" y="-46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89A1346-3BBD-0447-9A79-D72ED1429929}" type="slidenum">
              <a:rPr lang="en-US" sz="1400">
                <a:solidFill>
                  <a:srgbClr val="000000"/>
                </a:solidFill>
                <a:cs typeface="MS Pゴシック" charset="0"/>
              </a:rPr>
              <a:pPr/>
              <a:t>4</a:t>
            </a:fld>
            <a:endParaRPr lang="en-US" sz="1400">
              <a:solidFill>
                <a:srgbClr val="000000"/>
              </a:solidFill>
              <a:cs typeface="MS Pゴシック" charset="0"/>
            </a:endParaRPr>
          </a:p>
        </p:txBody>
      </p:sp>
      <p:sp>
        <p:nvSpPr>
          <p:cNvPr id="55298" name="Rectangle 28"/>
          <p:cNvSpPr>
            <a:spLocks noChangeArrowheads="1"/>
          </p:cNvSpPr>
          <p:nvPr/>
        </p:nvSpPr>
        <p:spPr bwMode="auto">
          <a:xfrm>
            <a:off x="0" y="5791200"/>
            <a:ext cx="91440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52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ffectLst/>
                <a:ea typeface="+mj-ea"/>
              </a:rPr>
              <a:t>Simplifying Expressions</a:t>
            </a:r>
          </a:p>
        </p:txBody>
      </p:sp>
      <p:pic>
        <p:nvPicPr>
          <p:cNvPr id="5530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33" t="43637" r="18666" b="24001"/>
          <a:stretch>
            <a:fillRect/>
          </a:stretch>
        </p:blipFill>
        <p:spPr bwMode="auto">
          <a:xfrm>
            <a:off x="7434264" y="2671763"/>
            <a:ext cx="10255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5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7434264" y="3267869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6019800" y="1905000"/>
            <a:ext cx="2590800" cy="2124077"/>
            <a:chOff x="3792" y="1104"/>
            <a:chExt cx="1632" cy="1728"/>
          </a:xfrm>
        </p:grpSpPr>
        <p:sp>
          <p:nvSpPr>
            <p:cNvPr id="55321" name="Text Box 10"/>
            <p:cNvSpPr txBox="1">
              <a:spLocks noChangeArrowheads="1"/>
            </p:cNvSpPr>
            <p:nvPr/>
          </p:nvSpPr>
          <p:spPr bwMode="auto">
            <a:xfrm>
              <a:off x="3962" y="1104"/>
              <a:ext cx="136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mtClean="0">
                  <a:solidFill>
                    <a:srgbClr val="000000"/>
                  </a:solidFill>
                </a:rPr>
                <a:t>Tile Bin</a:t>
              </a:r>
            </a:p>
          </p:txBody>
        </p:sp>
        <p:sp>
          <p:nvSpPr>
            <p:cNvPr id="55322" name="Rectangle 11"/>
            <p:cNvSpPr>
              <a:spLocks noChangeArrowheads="1"/>
            </p:cNvSpPr>
            <p:nvPr/>
          </p:nvSpPr>
          <p:spPr bwMode="auto">
            <a:xfrm>
              <a:off x="3792" y="1104"/>
              <a:ext cx="1632" cy="17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000000"/>
                </a:solidFill>
                <a:latin typeface="Calibri" charset="0"/>
              </a:endParaRPr>
            </a:p>
          </p:txBody>
        </p:sp>
      </p:grpSp>
      <p:sp>
        <p:nvSpPr>
          <p:cNvPr id="55307" name="TextBox 11"/>
          <p:cNvSpPr txBox="1">
            <a:spLocks noChangeArrowheads="1"/>
          </p:cNvSpPr>
          <p:nvPr/>
        </p:nvSpPr>
        <p:spPr bwMode="auto">
          <a:xfrm>
            <a:off x="685800" y="1524001"/>
            <a:ext cx="4572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000" dirty="0" smtClean="0">
                <a:solidFill>
                  <a:srgbClr val="000000"/>
                </a:solidFill>
                <a:latin typeface="Calibri" charset="0"/>
              </a:rPr>
              <a:t>4(-</a:t>
            </a:r>
            <a:r>
              <a:rPr lang="en-US" sz="4000" i="1" dirty="0" smtClean="0">
                <a:solidFill>
                  <a:srgbClr val="000000"/>
                </a:solidFill>
                <a:latin typeface="Calibri" charset="0"/>
              </a:rPr>
              <a:t>x</a:t>
            </a:r>
            <a:r>
              <a:rPr lang="en-US" sz="4000" dirty="0" smtClean="0">
                <a:solidFill>
                  <a:srgbClr val="000000"/>
                </a:solidFill>
                <a:latin typeface="Calibri" charset="0"/>
              </a:rPr>
              <a:t> - 2)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3454403" y="5016500"/>
            <a:ext cx="3390900" cy="369332"/>
          </a:xfrm>
          <a:prstGeom prst="rect">
            <a:avLst/>
          </a:prstGeom>
          <a:solidFill>
            <a:srgbClr val="FF33CC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smtClean="0">
                <a:solidFill>
                  <a:srgbClr val="000000"/>
                </a:solidFill>
                <a:latin typeface="Calibri" charset="0"/>
              </a:rPr>
              <a:t>Simplified expression</a:t>
            </a: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3454403" y="5472113"/>
            <a:ext cx="3390900" cy="584776"/>
          </a:xfrm>
          <a:prstGeom prst="rect">
            <a:avLst/>
          </a:prstGeom>
          <a:solidFill>
            <a:srgbClr val="FF33CC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Calibri" charset="0"/>
              </a:rPr>
              <a:t>-4</a:t>
            </a:r>
            <a:r>
              <a:rPr lang="en-US" sz="3200" i="1" dirty="0" smtClean="0">
                <a:solidFill>
                  <a:srgbClr val="000000"/>
                </a:solidFill>
                <a:latin typeface="Calibri" charset="0"/>
              </a:rPr>
              <a:t>x – 8</a:t>
            </a:r>
            <a:endParaRPr lang="en-US" sz="3200" dirty="0" smtClean="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22530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33" t="43637" r="18666" b="22910"/>
          <a:stretch>
            <a:fillRect/>
          </a:stretch>
        </p:blipFill>
        <p:spPr bwMode="auto">
          <a:xfrm>
            <a:off x="6213487" y="2659063"/>
            <a:ext cx="10255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05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6289675" y="3267869"/>
            <a:ext cx="401639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3454403" y="5016509"/>
            <a:ext cx="3390900" cy="1039813"/>
          </a:xfrm>
          <a:prstGeom prst="rect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000000"/>
              </a:solidFill>
              <a:latin typeface="Arial" charset="0"/>
              <a:ea typeface="ＭＳ Ｐゴシック" pitchFamily="1" charset="-128"/>
            </a:endParaRPr>
          </a:p>
        </p:txBody>
      </p:sp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33" t="43637" r="18666" b="24001"/>
          <a:stretch>
            <a:fillRect/>
          </a:stretch>
        </p:blipFill>
        <p:spPr bwMode="auto">
          <a:xfrm>
            <a:off x="1001713" y="4152901"/>
            <a:ext cx="10255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2189163" y="4618038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2189163" y="4173538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33" t="43637" r="18666" b="24001"/>
          <a:stretch>
            <a:fillRect/>
          </a:stretch>
        </p:blipFill>
        <p:spPr bwMode="auto">
          <a:xfrm>
            <a:off x="3454403" y="4038602"/>
            <a:ext cx="10255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33" t="43637" r="18666" b="24001"/>
          <a:stretch>
            <a:fillRect/>
          </a:stretch>
        </p:blipFill>
        <p:spPr bwMode="auto">
          <a:xfrm>
            <a:off x="3454403" y="2615100"/>
            <a:ext cx="10255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33" t="43637" r="18666" b="24001"/>
          <a:stretch>
            <a:fillRect/>
          </a:stretch>
        </p:blipFill>
        <p:spPr bwMode="auto">
          <a:xfrm>
            <a:off x="1001713" y="2615100"/>
            <a:ext cx="10255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4674455" y="4471196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4674455" y="4029077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4674455" y="3068638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4674455" y="2613513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2204245" y="3068638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2204245" y="2613513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89685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89A1346-3BBD-0447-9A79-D72ED1429929}" type="slidenum">
              <a:rPr lang="en-US" sz="1400">
                <a:solidFill>
                  <a:srgbClr val="000000"/>
                </a:solidFill>
                <a:cs typeface="MS Pゴシック" charset="0"/>
              </a:rPr>
              <a:pPr/>
              <a:t>5</a:t>
            </a:fld>
            <a:endParaRPr lang="en-US" sz="1400">
              <a:solidFill>
                <a:srgbClr val="000000"/>
              </a:solidFill>
              <a:cs typeface="MS Pゴシック" charset="0"/>
            </a:endParaRPr>
          </a:p>
        </p:txBody>
      </p:sp>
      <p:sp>
        <p:nvSpPr>
          <p:cNvPr id="55298" name="Rectangle 28"/>
          <p:cNvSpPr>
            <a:spLocks noChangeArrowheads="1"/>
          </p:cNvSpPr>
          <p:nvPr/>
        </p:nvSpPr>
        <p:spPr bwMode="auto">
          <a:xfrm>
            <a:off x="0" y="5791200"/>
            <a:ext cx="91440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en-US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52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ffectLst/>
                <a:ea typeface="+mj-ea"/>
              </a:rPr>
              <a:t>Simplifying Expressions</a:t>
            </a:r>
          </a:p>
        </p:txBody>
      </p:sp>
      <p:pic>
        <p:nvPicPr>
          <p:cNvPr id="5530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33" t="43637" r="18666" b="24001"/>
          <a:stretch>
            <a:fillRect/>
          </a:stretch>
        </p:blipFill>
        <p:spPr bwMode="auto">
          <a:xfrm>
            <a:off x="7434264" y="2439987"/>
            <a:ext cx="10255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5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7434264" y="3209571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6019800" y="1905000"/>
            <a:ext cx="2590800" cy="2000252"/>
            <a:chOff x="3792" y="1104"/>
            <a:chExt cx="1632" cy="1728"/>
          </a:xfrm>
        </p:grpSpPr>
        <p:sp>
          <p:nvSpPr>
            <p:cNvPr id="55321" name="Text Box 10"/>
            <p:cNvSpPr txBox="1">
              <a:spLocks noChangeArrowheads="1"/>
            </p:cNvSpPr>
            <p:nvPr/>
          </p:nvSpPr>
          <p:spPr bwMode="auto">
            <a:xfrm>
              <a:off x="3962" y="1104"/>
              <a:ext cx="136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mtClean="0">
                  <a:solidFill>
                    <a:srgbClr val="000000"/>
                  </a:solidFill>
                </a:rPr>
                <a:t>Tile Bin</a:t>
              </a:r>
            </a:p>
          </p:txBody>
        </p:sp>
        <p:sp>
          <p:nvSpPr>
            <p:cNvPr id="55322" name="Rectangle 11"/>
            <p:cNvSpPr>
              <a:spLocks noChangeArrowheads="1"/>
            </p:cNvSpPr>
            <p:nvPr/>
          </p:nvSpPr>
          <p:spPr bwMode="auto">
            <a:xfrm>
              <a:off x="3792" y="1104"/>
              <a:ext cx="1632" cy="17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mtClean="0">
                <a:solidFill>
                  <a:srgbClr val="000000"/>
                </a:solidFill>
                <a:latin typeface="Calibri" charset="0"/>
              </a:endParaRPr>
            </a:p>
          </p:txBody>
        </p:sp>
      </p:grpSp>
      <p:sp>
        <p:nvSpPr>
          <p:cNvPr id="55307" name="TextBox 11"/>
          <p:cNvSpPr txBox="1">
            <a:spLocks noChangeArrowheads="1"/>
          </p:cNvSpPr>
          <p:nvPr/>
        </p:nvSpPr>
        <p:spPr bwMode="auto">
          <a:xfrm>
            <a:off x="685800" y="1524001"/>
            <a:ext cx="4572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000" dirty="0" smtClean="0">
                <a:solidFill>
                  <a:srgbClr val="000000"/>
                </a:solidFill>
                <a:latin typeface="Calibri" charset="0"/>
              </a:rPr>
              <a:t>-2(</a:t>
            </a:r>
            <a:r>
              <a:rPr lang="en-US" sz="4000" i="1" dirty="0" smtClean="0">
                <a:solidFill>
                  <a:srgbClr val="000000"/>
                </a:solidFill>
                <a:latin typeface="Calibri" charset="0"/>
              </a:rPr>
              <a:t>x</a:t>
            </a:r>
            <a:r>
              <a:rPr lang="en-US" sz="4000" dirty="0" smtClean="0">
                <a:solidFill>
                  <a:srgbClr val="000000"/>
                </a:solidFill>
                <a:latin typeface="Calibri" charset="0"/>
              </a:rPr>
              <a:t> – 4)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3454403" y="5016500"/>
            <a:ext cx="3390900" cy="369332"/>
          </a:xfrm>
          <a:prstGeom prst="rect">
            <a:avLst/>
          </a:prstGeom>
          <a:solidFill>
            <a:srgbClr val="FF33CC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dirty="0" smtClean="0">
                <a:solidFill>
                  <a:srgbClr val="000000"/>
                </a:solidFill>
                <a:latin typeface="Calibri" charset="0"/>
              </a:rPr>
              <a:t>Simplified expression</a:t>
            </a: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3454403" y="5472113"/>
            <a:ext cx="3390900" cy="584776"/>
          </a:xfrm>
          <a:prstGeom prst="rect">
            <a:avLst/>
          </a:prstGeom>
          <a:solidFill>
            <a:srgbClr val="FF33CC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Calibri" charset="0"/>
              </a:rPr>
              <a:t>-2</a:t>
            </a:r>
            <a:r>
              <a:rPr lang="en-US" sz="3200" i="1" dirty="0" smtClean="0">
                <a:solidFill>
                  <a:srgbClr val="000000"/>
                </a:solidFill>
                <a:latin typeface="Calibri" charset="0"/>
              </a:rPr>
              <a:t>x + </a:t>
            </a:r>
            <a:r>
              <a:rPr lang="en-US" sz="3200" dirty="0" smtClean="0">
                <a:solidFill>
                  <a:srgbClr val="000000"/>
                </a:solidFill>
                <a:latin typeface="Calibri" charset="0"/>
              </a:rPr>
              <a:t>8 </a:t>
            </a:r>
          </a:p>
        </p:txBody>
      </p:sp>
      <p:pic>
        <p:nvPicPr>
          <p:cNvPr id="22530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33" t="43637" r="18666" b="22910"/>
          <a:stretch>
            <a:fillRect/>
          </a:stretch>
        </p:blipFill>
        <p:spPr bwMode="auto">
          <a:xfrm>
            <a:off x="6289675" y="2449513"/>
            <a:ext cx="10255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05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6324611" y="3209571"/>
            <a:ext cx="401639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3454403" y="5016509"/>
            <a:ext cx="3390900" cy="1039813"/>
          </a:xfrm>
          <a:prstGeom prst="rect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000000"/>
              </a:solidFill>
              <a:latin typeface="Arial" charset="0"/>
              <a:ea typeface="ＭＳ Ｐゴシック" pitchFamily="1" charset="-128"/>
            </a:endParaRPr>
          </a:p>
        </p:txBody>
      </p:sp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33" t="43637" r="18666" b="24001"/>
          <a:stretch>
            <a:fillRect/>
          </a:stretch>
        </p:blipFill>
        <p:spPr bwMode="auto">
          <a:xfrm>
            <a:off x="685800" y="4151314"/>
            <a:ext cx="10255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2590800" y="4149727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2106790" y="4655345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5435867" y="4456114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5435867" y="3905252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4856163" y="4448175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4856163" y="3905252"/>
            <a:ext cx="401637" cy="39846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2106790" y="4151314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33" t="43637" r="18666" b="22910"/>
          <a:stretch>
            <a:fillRect/>
          </a:stretch>
        </p:blipFill>
        <p:spPr bwMode="auto">
          <a:xfrm>
            <a:off x="3648268" y="2407090"/>
            <a:ext cx="10255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33" t="43637" r="18666" b="22910"/>
          <a:stretch>
            <a:fillRect/>
          </a:stretch>
        </p:blipFill>
        <p:spPr bwMode="auto">
          <a:xfrm>
            <a:off x="685800" y="2438400"/>
            <a:ext cx="10255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5435867" y="3010340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4856163" y="3010340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5435867" y="2418203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4856163" y="2438400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2508427" y="3010340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1998664" y="3010340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2508427" y="2449513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1998664" y="2449513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1" t="43637" r="33000" b="24001"/>
          <a:stretch>
            <a:fillRect/>
          </a:stretch>
        </p:blipFill>
        <p:spPr bwMode="auto">
          <a:xfrm>
            <a:off x="2590800" y="4655345"/>
            <a:ext cx="40163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333" t="43637" r="18666" b="24001"/>
          <a:stretch>
            <a:fillRect/>
          </a:stretch>
        </p:blipFill>
        <p:spPr bwMode="auto">
          <a:xfrm>
            <a:off x="3648268" y="3975100"/>
            <a:ext cx="10255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89685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Model and simplify the following expression using Algebra Tiles.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Practice:</a:t>
            </a:r>
          </a:p>
          <a:p>
            <a:pPr>
              <a:buNone/>
            </a:pPr>
            <a:r>
              <a:rPr lang="en-US" dirty="0" smtClean="0"/>
              <a:t>4.) -2(3x – 4)</a:t>
            </a:r>
          </a:p>
          <a:p>
            <a:pPr>
              <a:buNone/>
            </a:pPr>
            <a:r>
              <a:rPr lang="en-US" dirty="0" smtClean="0"/>
              <a:t>5.) 3(x + 5) </a:t>
            </a:r>
          </a:p>
          <a:p>
            <a:pPr>
              <a:buNone/>
            </a:pPr>
            <a:r>
              <a:rPr lang="en-US" dirty="0" smtClean="0"/>
              <a:t>6.) 4(-x + 3) </a:t>
            </a:r>
          </a:p>
          <a:p>
            <a:pPr>
              <a:buNone/>
            </a:pPr>
            <a:r>
              <a:rPr lang="en-US" dirty="0" smtClean="0"/>
              <a:t>7.) -5(x – 1)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450</Words>
  <Application>Microsoft Office PowerPoint</Application>
  <PresentationFormat>On-screen Show (4:3)</PresentationFormat>
  <Paragraphs>44</Paragraphs>
  <Slides>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Using the Distributive Property to Simplify Linear Expressions</vt:lpstr>
      <vt:lpstr>Vocabulary</vt:lpstr>
      <vt:lpstr>Simplifying Expressions</vt:lpstr>
      <vt:lpstr>Simplifying Expressions</vt:lpstr>
      <vt:lpstr>Simplifying Expressions</vt:lpstr>
      <vt:lpstr>Model and simplify the following expression using Algebra Tiles.</vt:lpstr>
    </vt:vector>
  </TitlesOfParts>
  <Company>The Kirkland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Mack</dc:creator>
  <cp:lastModifiedBy>Rhonda Burrage</cp:lastModifiedBy>
  <cp:revision>16</cp:revision>
  <dcterms:created xsi:type="dcterms:W3CDTF">2018-09-05T01:34:59Z</dcterms:created>
  <dcterms:modified xsi:type="dcterms:W3CDTF">2018-09-12T16:58:16Z</dcterms:modified>
</cp:coreProperties>
</file>