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1" r:id="rId6"/>
    <p:sldId id="260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306BF-EC28-49C9-890A-8DD270254849}" type="datetimeFigureOut">
              <a:rPr lang="en-US" smtClean="0"/>
              <a:pPr/>
              <a:t>9/10/2018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Simplifying Expressions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10, 2018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830997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Vocabulary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01000" cy="4724400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chemeClr val="accent1"/>
              </a:buClr>
              <a:buFont typeface="Wingdings" pitchFamily="2" charset="2"/>
              <a:buChar char="v"/>
            </a:pPr>
            <a:r>
              <a:rPr lang="en-US" altLang="en-US" dirty="0" smtClean="0"/>
              <a:t>1) A </a:t>
            </a:r>
            <a:r>
              <a:rPr lang="en-US" altLang="en-US" dirty="0" smtClean="0">
                <a:solidFill>
                  <a:schemeClr val="accent3">
                    <a:lumMod val="75000"/>
                  </a:schemeClr>
                </a:solidFill>
              </a:rPr>
              <a:t>variable</a:t>
            </a:r>
            <a:r>
              <a:rPr lang="en-US" altLang="en-US" dirty="0" smtClean="0"/>
              <a:t> is a symbol, commonly an alphabetic character or letter that represents a unknown number. (example: </a:t>
            </a:r>
            <a:r>
              <a:rPr lang="en-US" altLang="en-US" dirty="0" smtClean="0">
                <a:solidFill>
                  <a:schemeClr val="accent3">
                    <a:lumMod val="75000"/>
                  </a:schemeClr>
                </a:solidFill>
              </a:rPr>
              <a:t>x</a:t>
            </a:r>
            <a:r>
              <a:rPr lang="en-US" altLang="en-US" dirty="0" smtClean="0"/>
              <a:t>)</a:t>
            </a:r>
          </a:p>
          <a:p>
            <a:pPr eaLnBrk="1" hangingPunct="1">
              <a:buClr>
                <a:schemeClr val="accent1"/>
              </a:buClr>
              <a:buFont typeface="Wingdings" pitchFamily="2" charset="2"/>
              <a:buChar char="v"/>
            </a:pPr>
            <a:r>
              <a:rPr lang="en-US" altLang="en-US" dirty="0" smtClean="0"/>
              <a:t>2.) The </a:t>
            </a:r>
            <a:r>
              <a:rPr lang="en-US" altLang="en-US" dirty="0" smtClean="0">
                <a:solidFill>
                  <a:srgbClr val="FF0000"/>
                </a:solidFill>
              </a:rPr>
              <a:t>coefficient</a:t>
            </a:r>
            <a:r>
              <a:rPr lang="en-US" altLang="en-US" dirty="0" smtClean="0"/>
              <a:t> is the numerical factor of a term that contains a variable. (example: </a:t>
            </a:r>
            <a:r>
              <a:rPr lang="en-US" altLang="en-US" dirty="0" smtClean="0">
                <a:solidFill>
                  <a:srgbClr val="FF0000"/>
                </a:solidFill>
              </a:rPr>
              <a:t>3</a:t>
            </a:r>
            <a:r>
              <a:rPr lang="en-US" altLang="en-US" dirty="0" smtClean="0"/>
              <a:t>x)</a:t>
            </a:r>
          </a:p>
          <a:p>
            <a:pPr eaLnBrk="1" hangingPunct="1">
              <a:buClr>
                <a:schemeClr val="accent1"/>
              </a:buClr>
              <a:buFont typeface="Wingdings" pitchFamily="2" charset="2"/>
              <a:buChar char="v"/>
            </a:pPr>
            <a:r>
              <a:rPr lang="en-US" altLang="en-US" dirty="0" smtClean="0"/>
              <a:t>3.</a:t>
            </a:r>
            <a:r>
              <a:rPr lang="en-US" altLang="en-US" dirty="0" smtClean="0"/>
              <a:t>) </a:t>
            </a:r>
            <a:r>
              <a:rPr lang="en-US" altLang="en-US" dirty="0" smtClean="0"/>
              <a:t>A </a:t>
            </a:r>
            <a:r>
              <a:rPr lang="en-US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constant</a:t>
            </a:r>
            <a:r>
              <a:rPr lang="en-US" altLang="en-US" dirty="0" smtClean="0"/>
              <a:t> is a term with no variable. (example: </a:t>
            </a:r>
            <a:r>
              <a:rPr lang="en-US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</a:t>
            </a:r>
            <a:r>
              <a:rPr lang="en-US" altLang="en-US" dirty="0" smtClean="0"/>
              <a:t>)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altLang="en-US" dirty="0" smtClean="0"/>
              <a:t>4.</a:t>
            </a:r>
            <a:r>
              <a:rPr lang="en-US" altLang="en-US" dirty="0" smtClean="0"/>
              <a:t>) 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Like terms </a:t>
            </a:r>
            <a:r>
              <a:rPr lang="en-US" altLang="en-US" dirty="0" smtClean="0"/>
              <a:t>are terms that have the same variables and powers. (example: 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3r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5r</a:t>
            </a:r>
            <a:r>
              <a:rPr lang="en-US" alt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830997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Algebra Tiles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001000" cy="4038600"/>
          </a:xfrm>
        </p:spPr>
        <p:txBody>
          <a:bodyPr/>
          <a:lstStyle/>
          <a:p>
            <a:pPr eaLnBrk="1" hangingPunct="1">
              <a:buClr>
                <a:schemeClr val="accent1"/>
              </a:buClr>
              <a:buNone/>
            </a:pPr>
            <a:r>
              <a:rPr lang="en-US" altLang="en-US" sz="3600" dirty="0"/>
              <a:t> </a:t>
            </a:r>
            <a:r>
              <a:rPr lang="en-US" altLang="en-US" sz="3600" dirty="0" smtClean="0"/>
              <a:t>        1		zero pair: </a:t>
            </a:r>
          </a:p>
          <a:p>
            <a:pPr eaLnBrk="1" hangingPunct="1">
              <a:buClr>
                <a:schemeClr val="accent1"/>
              </a:buClr>
              <a:buNone/>
            </a:pPr>
            <a:r>
              <a:rPr lang="en-US" altLang="en-US" sz="3600" dirty="0"/>
              <a:t> </a:t>
            </a:r>
            <a:r>
              <a:rPr lang="en-US" altLang="en-US" sz="3600" dirty="0" smtClean="0"/>
              <a:t>        -1</a:t>
            </a:r>
          </a:p>
          <a:p>
            <a:pPr eaLnBrk="1" hangingPunct="1">
              <a:buClr>
                <a:schemeClr val="accent1"/>
              </a:buClr>
              <a:buNone/>
            </a:pPr>
            <a:endParaRPr lang="en-US" altLang="en-US" sz="3600" dirty="0"/>
          </a:p>
          <a:p>
            <a:pPr eaLnBrk="1" hangingPunct="1">
              <a:buClr>
                <a:schemeClr val="accent1"/>
              </a:buClr>
              <a:buNone/>
            </a:pPr>
            <a:r>
              <a:rPr lang="en-US" altLang="en-US" sz="3600" dirty="0" smtClean="0"/>
              <a:t>         x               -x       zero pair:  </a:t>
            </a:r>
            <a:endParaRPr lang="en-US" alt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0" y="21336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2000" y="2819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8200" y="37338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90800" y="37338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105400" y="21336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638800" y="21336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248400" y="3505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934200" y="3505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Example 1: 4x – 1 – x + 3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Zero pairs:			Left: 3x + 2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764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971800" y="2438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19600" y="2362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791200" y="2362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181600" y="2362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495800" y="45720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2192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9600" y="4648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981200" y="4648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400800" y="45720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105400" y="45720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010400" y="45720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2098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715000" y="45720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81600" y="28956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590800" y="46482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4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26" grpId="0" animBg="1"/>
      <p:bldP spid="28" grpId="0" animBg="1"/>
      <p:bldP spid="29" grpId="0" animBg="1"/>
      <p:bldP spid="33" grpId="0" animBg="1"/>
      <p:bldP spid="34" grpId="0" animBg="1"/>
      <p:bldP spid="37" grpId="0" animBg="1"/>
      <p:bldP spid="27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Example 2: -6x + 1 – 2x + 2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-8x + 3 (no zero pairs)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764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038600" y="2438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91200" y="2362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181600" y="2362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477000" y="28956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477000" y="2362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576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0480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4384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8288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2192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96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638800" y="51816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638800" y="45720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2672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248400" y="45720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2098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528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8194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8768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Example 3: 3x + 6 – 4x – 2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Zero pairs:					Left: -x + 4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764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0" y="3505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14600" y="3505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0" y="2971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14600" y="2971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0" y="2438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14600" y="2438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912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2578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482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0386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629400" y="29718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29400" y="2438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576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048000" y="4648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4384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828800" y="4648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2192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9600" y="4648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876800" y="52578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343400" y="5257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876800" y="46482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343400" y="4648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6294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772400" y="5257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772400" y="4724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239000" y="5257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239000" y="4724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Example 4: -x + 5 – 3x – 1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Zero pairs:		</a:t>
            </a:r>
            <a:r>
              <a:rPr lang="en-US" dirty="0"/>
              <a:t>	</a:t>
            </a:r>
            <a:r>
              <a:rPr lang="en-US" dirty="0" smtClean="0"/>
              <a:t>Left: -4x + 4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71600" y="3505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81200" y="2971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371600" y="2971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81200" y="2438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71600" y="2438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2578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482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038600" y="2438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96000" y="2438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334000" y="4724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648200" y="4724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962400" y="4724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219200" y="46482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09600" y="4648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019800" y="47244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543800" y="5257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543800" y="4724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858000" y="5257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858000" y="4724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Think-Pair-Share (with a partner)</a:t>
            </a:r>
          </a:p>
          <a:p>
            <a:pPr>
              <a:buNone/>
            </a:pPr>
            <a:r>
              <a:rPr lang="en-US" dirty="0" smtClean="0"/>
              <a:t>Practice:</a:t>
            </a:r>
          </a:p>
          <a:p>
            <a:pPr>
              <a:buNone/>
            </a:pPr>
            <a:r>
              <a:rPr lang="en-US" dirty="0" smtClean="0"/>
              <a:t>5.) -3x + 9 + 5x – 2</a:t>
            </a:r>
          </a:p>
          <a:p>
            <a:pPr>
              <a:buNone/>
            </a:pPr>
            <a:r>
              <a:rPr lang="en-US" dirty="0" smtClean="0"/>
              <a:t>6.) 2x + 10 – 4x – 3 </a:t>
            </a:r>
          </a:p>
          <a:p>
            <a:pPr>
              <a:buNone/>
            </a:pPr>
            <a:r>
              <a:rPr lang="en-US" dirty="0" smtClean="0"/>
              <a:t>7.) –x + 6 + x – 10 </a:t>
            </a:r>
          </a:p>
          <a:p>
            <a:pPr>
              <a:buNone/>
            </a:pPr>
            <a:r>
              <a:rPr lang="en-US" dirty="0" smtClean="0"/>
              <a:t>8.) 3x + 7 – 3x – 4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Independent Practice (Exit Ticket)</a:t>
            </a:r>
          </a:p>
          <a:p>
            <a:pPr>
              <a:buNone/>
            </a:pPr>
            <a:r>
              <a:rPr lang="en-US" dirty="0" smtClean="0"/>
              <a:t>9.) -5x – 1 + 4x – 6 </a:t>
            </a:r>
          </a:p>
          <a:p>
            <a:pPr>
              <a:buNone/>
            </a:pPr>
            <a:r>
              <a:rPr lang="en-US" dirty="0" smtClean="0"/>
              <a:t>10.) 3x – 2 – x + 7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287</Words>
  <Application>Microsoft Office PowerPoint</Application>
  <PresentationFormat>On-screen Show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Simplifying Expressions</vt:lpstr>
      <vt:lpstr>Vocabulary</vt:lpstr>
      <vt:lpstr>Algebra Tiles</vt:lpstr>
      <vt:lpstr>Model and simplify the following expression using Algebra Tiles.</vt:lpstr>
      <vt:lpstr>Model and simplify the following expression using Algebra Tiles.</vt:lpstr>
      <vt:lpstr>Model and simplify the following expression using Algebra Tiles.</vt:lpstr>
      <vt:lpstr>Model and simplify the following expression using Algebra Tiles.</vt:lpstr>
      <vt:lpstr>Model and simplify the following expression using Algebra Tiles.</vt:lpstr>
      <vt:lpstr>Model and simplify the following expression using Algebra Tiles.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Simplifying Expressions</dc:title>
  <dc:creator>Rhonda Burrage</dc:creator>
  <cp:lastModifiedBy>Rhonda Burrage</cp:lastModifiedBy>
  <cp:revision>42</cp:revision>
  <dcterms:created xsi:type="dcterms:W3CDTF">2018-09-10T02:50:00Z</dcterms:created>
  <dcterms:modified xsi:type="dcterms:W3CDTF">2018-09-10T21:53:42Z</dcterms:modified>
</cp:coreProperties>
</file>