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2F99C38-9255-4C97-9EC7-5EC914A210CD}">
  <a:tblStyle styleId="{82F99C38-9255-4C97-9EC7-5EC914A210C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p13"/>
          <p:cNvGraphicFramePr/>
          <p:nvPr/>
        </p:nvGraphicFramePr>
        <p:xfrm>
          <a:off x="109728" y="64007"/>
          <a:ext cx="11591075" cy="7719995"/>
        </p:xfrm>
        <a:graphic>
          <a:graphicData uri="http://schemas.openxmlformats.org/drawingml/2006/table">
            <a:tbl>
              <a:tblPr firstRow="1" firstCol="1" bandRow="1">
                <a:noFill/>
                <a:tableStyleId>{82F99C38-9255-4C97-9EC7-5EC914A210CD}</a:tableStyleId>
              </a:tblPr>
              <a:tblGrid>
                <a:gridCol w="128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7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3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Grade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Domain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Total Points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Percent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3rd</a:t>
                      </a:r>
                      <a:endParaRPr sz="20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Operations and Algebraic Thinking (OA)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9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3</a:t>
                      </a:r>
                      <a:r>
                        <a:rPr lang="en-US" sz="1800" b="1"/>
                        <a:t>3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6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Measurement and Data (MD)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12/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2</a:t>
                      </a:r>
                      <a:r>
                        <a:rPr lang="en-US" sz="1800" b="1"/>
                        <a:t>1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6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Fraction Modeling-Performance Task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9/57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16%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Numbers and Operations – Fractions (NF)</a:t>
                      </a:r>
                      <a:endParaRPr sz="1800" b="1"/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8/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4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4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/>
                        <a:t>TOTAL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48</a:t>
                      </a:r>
                      <a:r>
                        <a:rPr lang="en-US" sz="2000" b="1" u="none" strike="noStrike" cap="none"/>
                        <a:t>/</a:t>
                      </a:r>
                      <a:r>
                        <a:rPr lang="en-US" sz="2000" b="1"/>
                        <a:t>57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84</a:t>
                      </a:r>
                      <a:r>
                        <a:rPr lang="en-US" sz="2000" b="1" u="none" strike="noStrike" cap="none"/>
                        <a:t>%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47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Numbers and Operations in Base Ten (NBT)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r>
                        <a:rPr lang="en-US" sz="1800" u="none" strike="noStrike" cap="none"/>
                        <a:t>/</a:t>
                      </a:r>
                      <a:r>
                        <a:rPr lang="en-US" sz="1800"/>
                        <a:t>57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r>
                        <a:rPr lang="en-US" sz="1800"/>
                        <a:t>1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Geometry (G)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3/</a:t>
                      </a:r>
                      <a:r>
                        <a:rPr lang="en-US" sz="1800"/>
                        <a:t>57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6675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/>
                        <a:t>4th</a:t>
                      </a:r>
                      <a:endParaRPr sz="2000" u="none" strike="noStrike" cap="none"/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 b="1"/>
                        <a:t>Numbers and Operations – Fractions (NF)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13/57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23%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Numbers and Operations in Base TEN – Fractions (NBT)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12/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2</a:t>
                      </a:r>
                      <a:r>
                        <a:rPr lang="en-US" sz="1800" b="1"/>
                        <a:t>1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6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 b="1"/>
                        <a:t>Operations in Algebraic Thinking (OA)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0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17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62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 b="1"/>
                        <a:t>Measurement and Data (MD)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9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16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01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/>
                        <a:t>TOTAL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44</a:t>
                      </a:r>
                      <a:r>
                        <a:rPr lang="en-US" sz="2000" b="1" u="none" strike="noStrike" cap="none"/>
                        <a:t>/</a:t>
                      </a:r>
                      <a:r>
                        <a:rPr lang="en-US" sz="2000" b="1"/>
                        <a:t>57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77</a:t>
                      </a:r>
                      <a:r>
                        <a:rPr lang="en-US" sz="2000" b="1" u="none" strike="noStrike" cap="none"/>
                        <a:t>%</a:t>
                      </a:r>
                      <a:endParaRPr sz="2000" b="1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Angle Measurement- Performance Task</a:t>
                      </a:r>
                      <a:endParaRPr sz="1800"/>
                    </a:p>
                  </a:txBody>
                  <a:tcPr marL="52175" marR="52175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9/57</a:t>
                      </a:r>
                      <a:endParaRPr sz="1800" u="none" strike="noStrike" cap="none"/>
                    </a:p>
                  </a:txBody>
                  <a:tcPr marL="52175" marR="52175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16%</a:t>
                      </a:r>
                      <a:endParaRPr sz="1800" u="none" strike="noStrike" cap="none"/>
                    </a:p>
                  </a:txBody>
                  <a:tcPr marL="52175" marR="52175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Geometry (G)</a:t>
                      </a:r>
                      <a:endParaRPr sz="1800">
                        <a:solidFill>
                          <a:srgbClr val="2F5496"/>
                        </a:solidFill>
                      </a:endParaRPr>
                    </a:p>
                  </a:txBody>
                  <a:tcPr marL="52175" marR="52175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F5496"/>
                          </a:solidFill>
                        </a:rPr>
                        <a:t>4/57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F5496"/>
                          </a:solidFill>
                        </a:rPr>
                        <a:t>7%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8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1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/>
                        <a:t>5th</a:t>
                      </a:r>
                      <a:endParaRPr sz="20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Numbers and Operations in Base Ten (NBT)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4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25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 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Number and Operations – Fractions (NF)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4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57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25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81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/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Measurement and Volume- Performance Task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9/57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16%</a:t>
                      </a:r>
                      <a:endParaRPr sz="1800" b="1" u="none" strike="noStrike" cap="none"/>
                    </a:p>
                  </a:txBody>
                  <a:tcPr marL="52175" marR="5217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201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/>
                        <a:t>TOTAL</a:t>
                      </a:r>
                      <a:endParaRPr sz="20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37</a:t>
                      </a:r>
                      <a:r>
                        <a:rPr lang="en-US" sz="2000" b="1" u="none" strike="noStrike" cap="none"/>
                        <a:t>/</a:t>
                      </a:r>
                      <a:r>
                        <a:rPr lang="en-US" sz="2000" b="1"/>
                        <a:t>57</a:t>
                      </a:r>
                      <a:endParaRPr sz="20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66</a:t>
                      </a:r>
                      <a:r>
                        <a:rPr lang="en-US" sz="2000" b="1" u="none" strike="noStrike" cap="none"/>
                        <a:t>%</a:t>
                      </a:r>
                      <a:endParaRPr sz="2000" b="1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8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Measurement and Data (MD)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7/</a:t>
                      </a:r>
                      <a:r>
                        <a:rPr lang="en-US" sz="1800"/>
                        <a:t>57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r>
                        <a:rPr lang="en-US" sz="1800"/>
                        <a:t>2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8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52175" marR="52175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Operations and Algebraic Thinking (OA)</a:t>
                      </a:r>
                      <a:endParaRPr sz="1800" u="none" strike="noStrike" cap="none">
                        <a:solidFill>
                          <a:srgbClr val="2F5496"/>
                        </a:solidFill>
                      </a:endParaRPr>
                    </a:p>
                  </a:txBody>
                  <a:tcPr marL="52175" marR="52175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7/</a:t>
                      </a:r>
                      <a:r>
                        <a:rPr lang="en-US" sz="1800"/>
                        <a:t>57</a:t>
                      </a:r>
                      <a:endParaRPr sz="1800" u="none" strike="noStrike" cap="none">
                        <a:solidFill>
                          <a:srgbClr val="2F5496"/>
                        </a:solidFill>
                      </a:endParaRPr>
                    </a:p>
                  </a:txBody>
                  <a:tcPr marL="52175" marR="52175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r>
                        <a:rPr lang="en-US" sz="1800"/>
                        <a:t>2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solidFill>
                          <a:srgbClr val="2F5496"/>
                        </a:solidFill>
                      </a:endParaRPr>
                    </a:p>
                  </a:txBody>
                  <a:tcPr marL="52175" marR="52175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8595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 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Geometry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6/</a:t>
                      </a:r>
                      <a:r>
                        <a:rPr lang="en-US" sz="1800"/>
                        <a:t>57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</a:t>
                      </a:r>
                      <a:r>
                        <a:rPr lang="en-US" sz="1800"/>
                        <a:t>0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solidFill>
                          <a:srgbClr val="2F549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52175" marR="52175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14"/>
          <p:cNvGraphicFramePr/>
          <p:nvPr/>
        </p:nvGraphicFramePr>
        <p:xfrm>
          <a:off x="138683" y="120413"/>
          <a:ext cx="3000000" cy="3000000"/>
        </p:xfrm>
        <a:graphic>
          <a:graphicData uri="http://schemas.openxmlformats.org/drawingml/2006/table">
            <a:tbl>
              <a:tblPr firstRow="1" firstCol="1" bandRow="1">
                <a:noFill/>
                <a:tableStyleId>{82F99C38-9255-4C97-9EC7-5EC914A210CD}</a:tableStyleId>
              </a:tblPr>
              <a:tblGrid>
                <a:gridCol w="129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1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5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Grade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Domain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Total Points</a:t>
                      </a:r>
                      <a:r>
                        <a:rPr lang="en-US" sz="1800" u="none" strike="noStrike" cap="none"/>
                        <a:t> 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Percent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6th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Expressions and Equations (EE)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20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72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28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1800" b="1"/>
                        <a:t>Statistics and Probability (SP) &amp; PT</a:t>
                      </a:r>
                      <a:endParaRPr sz="1800" b="1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19/72</a:t>
                      </a:r>
                      <a:endParaRPr sz="1800" b="1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26%</a:t>
                      </a:r>
                      <a:endParaRPr sz="1800" b="1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The Number System (NS)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8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72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25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57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2000" b="1"/>
                        <a:t>72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lang="en-US" sz="2000" b="1"/>
                        <a:t>9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Ratios and Proportional Relationships (RP)</a:t>
                      </a:r>
                      <a:endParaRPr sz="1800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9/72</a:t>
                      </a:r>
                      <a:endParaRPr sz="1800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13%</a:t>
                      </a:r>
                      <a:endParaRPr sz="1800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Geometry (G)</a:t>
                      </a:r>
                      <a:endParaRPr sz="1800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6/</a:t>
                      </a:r>
                      <a:r>
                        <a:rPr lang="en-US" sz="1800"/>
                        <a:t>72</a:t>
                      </a:r>
                      <a:endParaRPr sz="1800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/>
                    </a:p>
                  </a:txBody>
                  <a:tcPr marL="40850" marR="40850" marT="0" marB="0"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7th</a:t>
                      </a:r>
                      <a:endParaRPr sz="2000" u="none" strike="noStrike" cap="none"/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Ratios and Proportional Relationships (RP) &amp; PT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20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72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28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Statistics and Probability (SP)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7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72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2</a:t>
                      </a:r>
                      <a:r>
                        <a:rPr lang="en-US" sz="1800" b="1"/>
                        <a:t>3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Geometry (G)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13/</a:t>
                      </a:r>
                      <a:r>
                        <a:rPr lang="en-US" sz="1800" b="1"/>
                        <a:t>72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18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50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2000" b="1"/>
                        <a:t>72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69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Expressions and Equations (EE)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12/</a:t>
                      </a:r>
                      <a:r>
                        <a:rPr lang="en-US" sz="1800"/>
                        <a:t>72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17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The Number System (NS)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10/</a:t>
                      </a:r>
                      <a:r>
                        <a:rPr lang="en-US" sz="1800"/>
                        <a:t>72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8th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Geometry (G) &amp; PT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30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72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42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Expressions and Equations (EE)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8</a:t>
                      </a:r>
                      <a:r>
                        <a:rPr lang="en-US" sz="1800" b="1" u="none" strike="noStrike" cap="none"/>
                        <a:t>/</a:t>
                      </a:r>
                      <a:r>
                        <a:rPr lang="en-US" sz="1800" b="1"/>
                        <a:t>72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2</a:t>
                      </a:r>
                      <a:r>
                        <a:rPr lang="en-US" sz="1800" b="1"/>
                        <a:t>5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48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2000" b="1"/>
                        <a:t>72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67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Functions (F)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12/</a:t>
                      </a:r>
                      <a:r>
                        <a:rPr lang="en-US" sz="1800"/>
                        <a:t>72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17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/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The Number System (NS)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6/</a:t>
                      </a:r>
                      <a:r>
                        <a:rPr lang="en-US" sz="1800"/>
                        <a:t>72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Statistics and Probability (SP)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6/</a:t>
                      </a:r>
                      <a:r>
                        <a:rPr lang="en-US" sz="1800"/>
                        <a:t>72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Google Shape;94;p15"/>
          <p:cNvGraphicFramePr/>
          <p:nvPr/>
        </p:nvGraphicFramePr>
        <p:xfrm>
          <a:off x="91440" y="380873"/>
          <a:ext cx="11987775" cy="4398836"/>
        </p:xfrm>
        <a:graphic>
          <a:graphicData uri="http://schemas.openxmlformats.org/drawingml/2006/table">
            <a:tbl>
              <a:tblPr firstRow="1" firstCol="1" bandRow="1">
                <a:noFill/>
                <a:tableStyleId>{82F99C38-9255-4C97-9EC7-5EC914A210CD}</a:tableStyleId>
              </a:tblPr>
              <a:tblGrid>
                <a:gridCol w="124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5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8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Grade</a:t>
                      </a:r>
                      <a:endParaRPr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Domain</a:t>
                      </a:r>
                      <a:endParaRPr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Total Points</a:t>
                      </a:r>
                      <a:endParaRPr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Percent</a:t>
                      </a:r>
                      <a:endParaRPr/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50">
                <a:tc>
                  <a:txBody>
                    <a:bodyPr/>
                    <a:lstStyle/>
                    <a:p>
                      <a:pPr marL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US" sz="2000"/>
                        <a:t>Algebra I</a:t>
                      </a:r>
                      <a:endParaRPr sz="2000" u="none" strike="noStrike" cap="none"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Modeling with Real World Functions- PT</a:t>
                      </a:r>
                      <a:endParaRPr sz="1800" b="1" u="none" strike="noStrike" cap="none"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12/73</a:t>
                      </a:r>
                      <a:endParaRPr sz="1800" b="1" u="none" strike="noStrike" cap="none"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/>
                        <a:t>16%</a:t>
                      </a:r>
                      <a:endParaRPr sz="1800" b="1" u="none" strike="noStrike" cap="none"/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Algebra Reasoning with Equations and Inequalities (A-REI)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11/</a:t>
                      </a:r>
                      <a:r>
                        <a:rPr lang="en-US" sz="1800" b="1"/>
                        <a:t>73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5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Functions - Interpreting Functions (F – IF)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10/</a:t>
                      </a:r>
                      <a:r>
                        <a:rPr lang="en-US" sz="1800" b="1"/>
                        <a:t>73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4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 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Algebra Arithmetic with Polynomials and Rational Expressions (A – APR)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8/</a:t>
                      </a:r>
                      <a:r>
                        <a:rPr lang="en-US" sz="1800" b="1"/>
                        <a:t>73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/>
                        <a:t>1</a:t>
                      </a:r>
                      <a:r>
                        <a:rPr lang="en-US" sz="1800" b="1"/>
                        <a:t>1</a:t>
                      </a:r>
                      <a:r>
                        <a:rPr lang="en-US" sz="1800" b="1" u="none" strike="noStrike" cap="none"/>
                        <a:t>%</a:t>
                      </a: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41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2000" b="1"/>
                        <a:t>73</a:t>
                      </a:r>
                      <a:endParaRPr/>
                    </a:p>
                  </a:txBody>
                  <a:tcPr marL="40850" marR="40850" marT="0" marB="0"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56</a:t>
                      </a:r>
                      <a:r>
                        <a:rPr lang="en-US" sz="20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Statistics and Probability (S - ID)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7/</a:t>
                      </a:r>
                      <a:r>
                        <a:rPr lang="en-US" sz="1800"/>
                        <a:t>73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10%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Algebra – Creating Equations (A – CED) 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6/</a:t>
                      </a:r>
                      <a:r>
                        <a:rPr lang="en-US" sz="1800"/>
                        <a:t>73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</a:t>
                      </a:r>
                      <a:r>
                        <a:rPr lang="en-US" sz="1800" u="none" strike="noStrike" cap="none"/>
                        <a:t>%</a:t>
                      </a:r>
                      <a:endParaRPr sz="1800" u="none" strike="noStrike" cap="none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Algebra Seeing Structure in Expressions (A-SSE)</a:t>
                      </a:r>
                      <a:endParaRPr sz="18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</a:t>
                      </a:r>
                      <a:r>
                        <a:rPr lang="en-US" sz="1800"/>
                        <a:t>73</a:t>
                      </a:r>
                      <a:endParaRPr sz="1800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1800"/>
                    </a:p>
                  </a:txBody>
                  <a:tcPr marL="40850" marR="40850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Functions Building Functions (F-BF)</a:t>
                      </a:r>
                      <a:endParaRPr sz="18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1800"/>
                        <a:t>73</a:t>
                      </a:r>
                      <a:endParaRPr/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Functions Linear, Quadratic, &amp; Exponential Models (F-LE)</a:t>
                      </a:r>
                      <a:endParaRPr sz="18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4/</a:t>
                      </a:r>
                      <a:r>
                        <a:rPr lang="en-US" sz="1800"/>
                        <a:t>73</a:t>
                      </a:r>
                      <a:endParaRPr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</a:t>
                      </a: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and Quantity Quantities (N-Q)</a:t>
                      </a:r>
                      <a:endParaRPr sz="18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r>
                        <a:rPr lang="en-US" sz="1800"/>
                        <a:t>73</a:t>
                      </a:r>
                      <a:endParaRPr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125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Number and Quantity The Real Number System (N-RN)</a:t>
                      </a:r>
                      <a:endParaRPr sz="1800" b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1/</a:t>
                      </a:r>
                      <a:r>
                        <a:rPr lang="en-US" sz="1800"/>
                        <a:t>73</a:t>
                      </a:r>
                      <a:endParaRPr/>
                    </a:p>
                  </a:txBody>
                  <a:tcPr marL="40850" marR="4085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</a:t>
                      </a:r>
                      <a:r>
                        <a:rPr lang="en-U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/>
                    </a:p>
                  </a:txBody>
                  <a:tcPr marL="40850" marR="4085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481</Words>
  <Application>Microsoft Office PowerPoint</Application>
  <PresentationFormat>Widescreen</PresentationFormat>
  <Paragraphs>189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I. Taylor</dc:creator>
  <cp:lastModifiedBy>John Taylor</cp:lastModifiedBy>
  <cp:revision>1</cp:revision>
  <dcterms:modified xsi:type="dcterms:W3CDTF">2018-07-28T18:48:52Z</dcterms:modified>
</cp:coreProperties>
</file>