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11"/>
  </p:notesMasterIdLst>
  <p:sldIdLst>
    <p:sldId id="270" r:id="rId2"/>
    <p:sldId id="261" r:id="rId3"/>
    <p:sldId id="262" r:id="rId4"/>
    <p:sldId id="273" r:id="rId5"/>
    <p:sldId id="271" r:id="rId6"/>
    <p:sldId id="272" r:id="rId7"/>
    <p:sldId id="260" r:id="rId8"/>
    <p:sldId id="259" r:id="rId9"/>
    <p:sldId id="268" r:id="rId10"/>
  </p:sldIdLst>
  <p:sldSz cx="9144000" cy="5143500" type="screen16x9"/>
  <p:notesSz cx="6858000" cy="9144000"/>
  <p:embeddedFontLst>
    <p:embeddedFont>
      <p:font typeface="Century Gothic" panose="020B0502020202020204" pitchFamily="34" charset="0"/>
      <p:regular r:id="rId12"/>
      <p:bold r:id="rId13"/>
      <p:italic r:id="rId14"/>
      <p:boldItalic r:id="rId1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8D0B173-824F-441E-B3D9-5D14DCCC1DFF}">
  <a:tblStyle styleId="{58D0B173-824F-441E-B3D9-5D14DCCC1DF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643"/>
    <p:restoredTop sz="94674"/>
  </p:normalViewPr>
  <p:slideViewPr>
    <p:cSldViewPr snapToGrid="0">
      <p:cViewPr varScale="1">
        <p:scale>
          <a:sx n="155" d="100"/>
          <a:sy n="155" d="100"/>
        </p:scale>
        <p:origin x="208" y="24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g13746b01d38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" name="Google Shape;106;g13746b01d38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1438f7558f7_0_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1438f7558f7_0_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1438f7558f7_0_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1438f7558f7_0_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50">
                <a:solidFill>
                  <a:srgbClr val="FFFFFF"/>
                </a:solidFill>
              </a:rPr>
              <a:t>teclassroom teachers progress monitor tier 2 kids once a month using M-Class. achers progress monitor tier 2 kids once a month using M-Class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1438f7558f7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1438f7558f7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1438f7558f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1438f7558f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forms.gle/nRUZt4i2YEjwHfuQ9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0" y="151351"/>
            <a:ext cx="8520600" cy="719918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MTSS</a:t>
            </a:r>
            <a:r>
              <a:rPr lang="en" sz="4000" dirty="0"/>
              <a:t>(multi-tiered support systems)</a:t>
            </a:r>
            <a:endParaRPr sz="4000" dirty="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2948200" y="1128000"/>
            <a:ext cx="49302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Quick Overview</a:t>
            </a:r>
            <a:endParaRPr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10057C-2B44-375D-9881-6DBF032B7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8" y="871268"/>
            <a:ext cx="9142012" cy="434972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" name="Google Shape;108;p18"/>
          <p:cNvGraphicFramePr/>
          <p:nvPr/>
        </p:nvGraphicFramePr>
        <p:xfrm>
          <a:off x="211350" y="63675"/>
          <a:ext cx="8700575" cy="5181390"/>
        </p:xfrm>
        <a:graphic>
          <a:graphicData uri="http://schemas.openxmlformats.org/drawingml/2006/table">
            <a:tbl>
              <a:tblPr>
                <a:noFill/>
                <a:tableStyleId>{58D0B173-824F-441E-B3D9-5D14DCCC1DFF}</a:tableStyleId>
              </a:tblPr>
              <a:tblGrid>
                <a:gridCol w="1350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5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413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39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267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/>
                        <a:t>Tier 1</a:t>
                      </a:r>
                      <a:endParaRPr sz="15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/>
                        <a:t>Tier 2</a:t>
                      </a:r>
                      <a:endParaRPr sz="1500" b="1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500" b="1"/>
                        <a:t>Tier 3</a:t>
                      </a:r>
                      <a:endParaRPr sz="1500" b="1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When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CORE/Block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EI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WIN</a:t>
                      </a:r>
                      <a:endParaRPr sz="1000"/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6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Subjects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CORE Math, ELA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ELA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chemeClr val="lt1"/>
                          </a:highlight>
                        </a:rPr>
                        <a:t>Math &amp; ELA component daily</a:t>
                      </a:r>
                      <a:endParaRPr sz="1000">
                        <a:highlight>
                          <a:schemeClr val="lt1"/>
                        </a:highlight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33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Progress Monitoring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Classroom Learning Facilitator (as needed)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/>
                        <a:t>Classroom Learning Facilitator (Monthly)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highlight>
                            <a:schemeClr val="lt1"/>
                          </a:highlight>
                        </a:rPr>
                        <a:t>MTSS Interventionists:</a:t>
                      </a:r>
                      <a:br>
                        <a:rPr lang="en" sz="1000">
                          <a:highlight>
                            <a:schemeClr val="lt1"/>
                          </a:highlight>
                        </a:rPr>
                      </a:br>
                      <a:r>
                        <a:rPr lang="en" sz="1000">
                          <a:highlight>
                            <a:schemeClr val="lt1"/>
                          </a:highlight>
                        </a:rPr>
                        <a:t>Bi-weekly</a:t>
                      </a:r>
                      <a:endParaRPr sz="1000">
                        <a:highlight>
                          <a:schemeClr val="lt1"/>
                        </a:highlight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4825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Instruction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0C343D"/>
                          </a:solidFill>
                        </a:rPr>
                        <a:t>High Qualified Core Instruction, in regular education, all  learners; whole group, small group, rotational model utilized as necessary and appropriate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000">
                          <a:solidFill>
                            <a:srgbClr val="FF9900"/>
                          </a:solidFill>
                        </a:rPr>
                        <a:t>Intensified instruction through push in paras, specialists, learning support and more individualized and small group instruction lead by the classroom learning facilitator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" sz="1000">
                          <a:solidFill>
                            <a:schemeClr val="accent1"/>
                          </a:solidFill>
                        </a:rPr>
                        <a:t>High intensity pull out facilitated by MTSS Interventionist and Title Paras (when necessary).  Daily intense, direct instruction </a:t>
                      </a:r>
                      <a:endParaRPr sz="1000">
                        <a:highlight>
                          <a:schemeClr val="lt1"/>
                        </a:highlight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9945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Resources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343D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0C343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CKLA Amplify (K-5),      </a:t>
                      </a:r>
                      <a:endParaRPr sz="1000">
                        <a:solidFill>
                          <a:srgbClr val="0C343D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343D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0C343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Amplify ELA (Gr. 6); </a:t>
                      </a:r>
                      <a:endParaRPr sz="1000">
                        <a:solidFill>
                          <a:srgbClr val="0C343D"/>
                        </a:solidFill>
                        <a:highlight>
                          <a:srgbClr val="00FF00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C343D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0C343D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Eureka Squared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chemeClr val="accent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mClass instruction; Assessment/Remediation Guide,</a:t>
                      </a:r>
                      <a:endParaRPr sz="1000">
                        <a:solidFill>
                          <a:schemeClr val="accent4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chemeClr val="accent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CKLA Intervention Toolkit</a:t>
                      </a:r>
                      <a:endParaRPr sz="1000">
                        <a:solidFill>
                          <a:schemeClr val="accent4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chemeClr val="accent4"/>
                          </a:solidFill>
                          <a:highlight>
                            <a:schemeClr val="lt1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Eureka Equip lessons</a:t>
                      </a:r>
                      <a:endParaRPr sz="1000">
                        <a:solidFill>
                          <a:schemeClr val="accent4"/>
                        </a:solidFill>
                        <a:highlight>
                          <a:schemeClr val="lt1"/>
                        </a:highlight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4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chemeClr val="accent4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More focused skill groups within a homeroom or across a grade level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mClass Intervention Suite (MTSS Interventionists), </a:t>
                      </a:r>
                      <a:endParaRPr sz="100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 CKLA Assessment and Remediation Guide, </a:t>
                      </a:r>
                      <a:endParaRPr sz="100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accent1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chemeClr val="accent1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CKLA Intervention Toolkit</a:t>
                      </a:r>
                      <a:endParaRPr sz="1000">
                        <a:solidFill>
                          <a:schemeClr val="accent1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>
                        <a:highlight>
                          <a:schemeClr val="lt1"/>
                        </a:highlight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962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200"/>
                        <a:t>Qualifiers</a:t>
                      </a:r>
                      <a:endParaRPr sz="12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4E13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274E1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Whole group and small group instruction</a:t>
                      </a:r>
                      <a:endParaRPr sz="1000">
                        <a:solidFill>
                          <a:srgbClr val="274E13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74E13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274E13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ALL learners, regular and special education</a:t>
                      </a: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9900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FF99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Below proficient on formative &amp; summative assessments</a:t>
                      </a:r>
                      <a:endParaRPr sz="1000">
                        <a:solidFill>
                          <a:srgbClr val="FF99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9900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FF99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Orange or Red on MAP Growth</a:t>
                      </a:r>
                      <a:endParaRPr sz="1000">
                        <a:solidFill>
                          <a:srgbClr val="FF99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9900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FF990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Yellow or Red on mClass, either composite score OR targeted area</a:t>
                      </a:r>
                      <a:endParaRPr sz="1000">
                        <a:solidFill>
                          <a:srgbClr val="FF99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000"/>
                    </a:p>
                  </a:txBody>
                  <a:tcPr marL="91425" marR="91425" marT="91425" marB="91425"/>
                </a:tc>
                <a:tc>
                  <a:txBody>
                    <a:bodyPr/>
                    <a:lstStyle/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86E8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4A86E8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K-1 Learner red for PA on mClass</a:t>
                      </a:r>
                      <a:endParaRPr sz="1000">
                        <a:solidFill>
                          <a:srgbClr val="4A86E8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86E8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4A86E8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Gr. 2-3 Red for NWF</a:t>
                      </a:r>
                      <a:endParaRPr sz="1000">
                        <a:solidFill>
                          <a:srgbClr val="4A86E8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86E8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4A86E8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Gr. 4-6 Red Composite</a:t>
                      </a:r>
                      <a:endParaRPr sz="1000">
                        <a:solidFill>
                          <a:srgbClr val="4A86E8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86E8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4A86E8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CLF input</a:t>
                      </a:r>
                      <a:endParaRPr sz="1000">
                        <a:solidFill>
                          <a:srgbClr val="4A86E8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  <a:p>
                      <a:pPr marL="457200" lvl="0" indent="-29210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4A86E8"/>
                        </a:buClr>
                        <a:buSzPts val="1000"/>
                        <a:buFont typeface="Times New Roman"/>
                        <a:buChar char="●"/>
                      </a:pPr>
                      <a:r>
                        <a:rPr lang="en" sz="1000">
                          <a:solidFill>
                            <a:srgbClr val="4A86E8"/>
                          </a:solidFill>
                          <a:highlight>
                            <a:schemeClr val="lt1"/>
                          </a:highlight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Well below on math assessments</a:t>
                      </a:r>
                      <a:endParaRPr sz="1000">
                        <a:highlight>
                          <a:schemeClr val="lt1"/>
                        </a:highlight>
                      </a:endParaRPr>
                    </a:p>
                  </a:txBody>
                  <a:tcPr marL="91425" marR="91425" marT="91425" marB="91425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9"/>
          <p:cNvSpPr txBox="1">
            <a:spLocks noGrp="1"/>
          </p:cNvSpPr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Elementary Assessments</a:t>
            </a:r>
            <a:endParaRPr/>
          </a:p>
        </p:txBody>
      </p:sp>
      <p:sp>
        <p:nvSpPr>
          <p:cNvPr id="114" name="Google Shape;114;p19"/>
          <p:cNvSpPr txBox="1">
            <a:spLocks noGrp="1"/>
          </p:cNvSpPr>
          <p:nvPr>
            <p:ph type="body" idx="1"/>
          </p:nvPr>
        </p:nvSpPr>
        <p:spPr>
          <a:xfrm>
            <a:off x="236425" y="712925"/>
            <a:ext cx="8520600" cy="420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325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000000"/>
              </a:solidFill>
            </a:endParaRPr>
          </a:p>
          <a:p>
            <a:pPr marL="457200" lvl="0" indent="-311404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4012" dirty="0">
                <a:solidFill>
                  <a:srgbClr val="000000"/>
                </a:solidFill>
              </a:rPr>
              <a:t>MAP Growth</a:t>
            </a:r>
            <a:endParaRPr sz="4012" dirty="0">
              <a:solidFill>
                <a:srgbClr val="000000"/>
              </a:solidFill>
            </a:endParaRPr>
          </a:p>
          <a:p>
            <a:pPr marL="457200" lvl="0" indent="-311404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4012" dirty="0" err="1">
                <a:solidFill>
                  <a:srgbClr val="000000"/>
                </a:solidFill>
              </a:rPr>
              <a:t>mClass</a:t>
            </a:r>
            <a:r>
              <a:rPr lang="en" sz="4012" dirty="0">
                <a:solidFill>
                  <a:srgbClr val="000000"/>
                </a:solidFill>
              </a:rPr>
              <a:t> DIBELS 8th edition</a:t>
            </a:r>
            <a:endParaRPr sz="4012" dirty="0">
              <a:solidFill>
                <a:srgbClr val="000000"/>
              </a:solidFill>
            </a:endParaRPr>
          </a:p>
          <a:p>
            <a:pPr marL="457200" lvl="0" indent="-311404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4012" dirty="0">
                <a:solidFill>
                  <a:srgbClr val="000000"/>
                </a:solidFill>
              </a:rPr>
              <a:t>Eureka Equip Pre-Module Assessments</a:t>
            </a:r>
            <a:endParaRPr sz="4012" dirty="0">
              <a:solidFill>
                <a:srgbClr val="000000"/>
              </a:solidFill>
            </a:endParaRPr>
          </a:p>
          <a:p>
            <a:pPr marL="457200" lvl="0" indent="-311404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●"/>
            </a:pPr>
            <a:r>
              <a:rPr lang="en" sz="4012" dirty="0">
                <a:solidFill>
                  <a:srgbClr val="000000"/>
                </a:solidFill>
              </a:rPr>
              <a:t>Module/Unit Assessments CKLA/Eureka</a:t>
            </a:r>
            <a:endParaRPr sz="4012" dirty="0">
              <a:solidFill>
                <a:srgbClr val="000000"/>
              </a:solidFill>
            </a:endParaRPr>
          </a:p>
          <a:p>
            <a:pPr marL="45720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4865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OnHand: Access through Clever</a:t>
            </a:r>
            <a:endParaRPr sz="4865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500" dirty="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115" dirty="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Testing Windows</a:t>
            </a:r>
            <a:endParaRPr sz="3115" dirty="0">
              <a:solidFill>
                <a:srgbClr val="000000"/>
              </a:solidFill>
              <a:highlight>
                <a:srgbClr val="00FF00"/>
              </a:highlight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308"/>
              <a:buFont typeface="Arial"/>
              <a:buNone/>
            </a:pPr>
            <a:r>
              <a:rPr lang="en" sz="3115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September 27 &amp; 28                       </a:t>
            </a:r>
            <a:r>
              <a:rPr lang="en" sz="3115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Beginning of Year Testing Window</a:t>
            </a:r>
            <a:endParaRPr sz="3115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308"/>
              <a:buFont typeface="Arial"/>
              <a:buNone/>
            </a:pPr>
            <a:r>
              <a:rPr lang="en" sz="3115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3115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308"/>
              <a:buFont typeface="Arial"/>
              <a:buNone/>
            </a:pPr>
            <a:r>
              <a:rPr lang="en" sz="3115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January 17 &amp; 18                            </a:t>
            </a:r>
            <a:r>
              <a:rPr lang="en" sz="3115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Middle of Year Testing Window</a:t>
            </a:r>
            <a:endParaRPr sz="3115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308"/>
              <a:buFont typeface="Arial"/>
              <a:buNone/>
            </a:pPr>
            <a:r>
              <a:rPr lang="en" sz="3115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         </a:t>
            </a:r>
            <a:endParaRPr sz="3115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35308"/>
              <a:buFont typeface="Arial"/>
              <a:buNone/>
            </a:pPr>
            <a:r>
              <a:rPr lang="en" sz="3115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May 16 &amp; 17                                  </a:t>
            </a:r>
            <a:r>
              <a:rPr lang="en" sz="3115" b="1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End of Year Testing Window</a:t>
            </a:r>
            <a:endParaRPr sz="3115" b="1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44000"/>
              <a:buFont typeface="Arial"/>
              <a:buNone/>
            </a:pPr>
            <a:r>
              <a:rPr lang="en" sz="2500" dirty="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 </a:t>
            </a:r>
            <a:endParaRPr sz="2500" dirty="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  <a:p>
            <a:pPr marL="0" lvl="0" indent="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br>
              <a:rPr lang="en" sz="1100" dirty="0">
                <a:solidFill>
                  <a:srgbClr val="000000"/>
                </a:solidFill>
              </a:rPr>
            </a:br>
            <a:endParaRPr sz="1100" dirty="0"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endParaRPr dirty="0"/>
          </a:p>
        </p:txBody>
      </p:sp>
      <p:pic>
        <p:nvPicPr>
          <p:cNvPr id="115" name="Google Shape;115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00500" y="2271713"/>
            <a:ext cx="990600" cy="1362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5DD217-FE7A-3CCE-9C9E-2F41565AA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13FE50-C2C6-3C2E-E28A-678F056D1F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316F66-6B97-4CFF-840F-DE704F41E5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1197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68353-14E1-15AB-A459-F88EFF25FF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546E2E-0881-86A8-F0B8-91CF5B3260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02091D-1655-80C4-9469-1E1563CA5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9356651" cy="580608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8FA21F-264E-283A-3A0D-09BCB0E3755C}"/>
              </a:ext>
            </a:extLst>
          </p:cNvPr>
          <p:cNvSpPr txBox="1"/>
          <p:nvPr/>
        </p:nvSpPr>
        <p:spPr>
          <a:xfrm>
            <a:off x="2053087" y="1552078"/>
            <a:ext cx="5952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>
                <a:highlight>
                  <a:srgbClr val="000000"/>
                </a:highlight>
              </a:rPr>
              <a:t>Fff</a:t>
            </a:r>
            <a:r>
              <a:rPr lang="en-US" dirty="0">
                <a:highlight>
                  <a:srgbClr val="000000"/>
                </a:highlight>
              </a:rPr>
              <a:t>   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82FBDDE-A2B3-1B40-EA7C-65302CD5F16E}"/>
              </a:ext>
            </a:extLst>
          </p:cNvPr>
          <p:cNvSpPr txBox="1"/>
          <p:nvPr/>
        </p:nvSpPr>
        <p:spPr>
          <a:xfrm>
            <a:off x="5752214" y="1482407"/>
            <a:ext cx="467833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06532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075581-1E52-B297-9E75-D4784245F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A3164C-DDD6-257C-B830-C472ADB4E4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2E515B-ECB7-0109-7D66-880EFEE325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8763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/>
          <p:nvPr/>
        </p:nvSpPr>
        <p:spPr>
          <a:xfrm>
            <a:off x="1298325" y="246225"/>
            <a:ext cx="6402300" cy="44748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17"/>
          <p:cNvSpPr txBox="1"/>
          <p:nvPr/>
        </p:nvSpPr>
        <p:spPr>
          <a:xfrm>
            <a:off x="476825" y="354000"/>
            <a:ext cx="3294300" cy="147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400"/>
              <a:buFont typeface="Times New Roman"/>
              <a:buChar char="●"/>
            </a:pPr>
            <a:r>
              <a:rPr lang="en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K-1 Learner red on </a:t>
            </a:r>
            <a:r>
              <a:rPr lang="en" dirty="0" err="1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mClass</a:t>
            </a:r>
            <a:endParaRPr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400"/>
              <a:buFont typeface="Times New Roman"/>
              <a:buChar char="●"/>
            </a:pPr>
            <a:r>
              <a:rPr lang="en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Gr. 2-3 Red for NWF</a:t>
            </a:r>
            <a:endParaRPr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400"/>
              <a:buFont typeface="Times New Roman"/>
              <a:buChar char="●"/>
            </a:pPr>
            <a:r>
              <a:rPr lang="en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Gr. 4-6 Red Composite</a:t>
            </a:r>
            <a:endParaRPr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400"/>
              <a:buFont typeface="Times New Roman"/>
              <a:buChar char="●"/>
            </a:pPr>
            <a:r>
              <a:rPr lang="en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CLF input</a:t>
            </a:r>
            <a:endParaRPr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400"/>
              <a:buFont typeface="Times New Roman"/>
              <a:buChar char="●"/>
            </a:pPr>
            <a:r>
              <a:rPr lang="en" dirty="0">
                <a:solidFill>
                  <a:srgbClr val="4A86E8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Well below on math assessments</a:t>
            </a:r>
            <a:endParaRPr dirty="0">
              <a:solidFill>
                <a:srgbClr val="4A86E8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7500" algn="l" rtl="0">
              <a:spcBef>
                <a:spcPts val="0"/>
              </a:spcBef>
              <a:spcAft>
                <a:spcPts val="0"/>
              </a:spcAft>
              <a:buClr>
                <a:srgbClr val="4A86E8"/>
              </a:buClr>
              <a:buSzPts val="1400"/>
              <a:buFont typeface="Times New Roman"/>
              <a:buChar char="●"/>
            </a:pPr>
            <a:r>
              <a:rPr lang="en" dirty="0">
                <a:solidFill>
                  <a:srgbClr val="4A86E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 bi-weekly</a:t>
            </a:r>
            <a:endParaRPr sz="1900" dirty="0">
              <a:solidFill>
                <a:srgbClr val="4A86E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3" name="Google Shape;93;p17"/>
          <p:cNvCxnSpPr/>
          <p:nvPr/>
        </p:nvCxnSpPr>
        <p:spPr>
          <a:xfrm rot="10800000" flipH="1">
            <a:off x="2365125" y="3245650"/>
            <a:ext cx="4248600" cy="19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94" name="Google Shape;94;p17"/>
          <p:cNvCxnSpPr/>
          <p:nvPr/>
        </p:nvCxnSpPr>
        <p:spPr>
          <a:xfrm rot="10800000" flipH="1">
            <a:off x="3393075" y="1849788"/>
            <a:ext cx="2212800" cy="99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5" name="Google Shape;95;p17"/>
          <p:cNvSpPr txBox="1"/>
          <p:nvPr/>
        </p:nvSpPr>
        <p:spPr>
          <a:xfrm>
            <a:off x="4194525" y="4207775"/>
            <a:ext cx="914700" cy="431100"/>
          </a:xfrm>
          <a:prstGeom prst="rect">
            <a:avLst/>
          </a:prstGeom>
          <a:noFill/>
          <a:ln w="952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Tier 1</a:t>
            </a:r>
            <a:endParaRPr sz="1600" b="1"/>
          </a:p>
        </p:txBody>
      </p:sp>
      <p:sp>
        <p:nvSpPr>
          <p:cNvPr id="96" name="Google Shape;96;p17"/>
          <p:cNvSpPr txBox="1"/>
          <p:nvPr/>
        </p:nvSpPr>
        <p:spPr>
          <a:xfrm>
            <a:off x="4233825" y="2689225"/>
            <a:ext cx="788100" cy="4311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Tier 2</a:t>
            </a:r>
            <a:endParaRPr sz="1600" b="1"/>
          </a:p>
        </p:txBody>
      </p:sp>
      <p:sp>
        <p:nvSpPr>
          <p:cNvPr id="97" name="Google Shape;97;p17"/>
          <p:cNvSpPr txBox="1"/>
          <p:nvPr/>
        </p:nvSpPr>
        <p:spPr>
          <a:xfrm>
            <a:off x="4194525" y="1360975"/>
            <a:ext cx="788100" cy="431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Tier 3</a:t>
            </a:r>
            <a:endParaRPr sz="1600" b="1"/>
          </a:p>
        </p:txBody>
      </p:sp>
      <p:sp>
        <p:nvSpPr>
          <p:cNvPr id="98" name="Google Shape;98;p17"/>
          <p:cNvSpPr txBox="1"/>
          <p:nvPr/>
        </p:nvSpPr>
        <p:spPr>
          <a:xfrm>
            <a:off x="172300" y="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PVSD MTSS Tiers Defined</a:t>
            </a:r>
            <a:endParaRPr sz="1100" b="1">
              <a:solidFill>
                <a:schemeClr val="dk1"/>
              </a:solidFill>
            </a:endParaRPr>
          </a:p>
        </p:txBody>
      </p:sp>
      <p:sp>
        <p:nvSpPr>
          <p:cNvPr id="99" name="Google Shape;99;p17"/>
          <p:cNvSpPr txBox="1"/>
          <p:nvPr/>
        </p:nvSpPr>
        <p:spPr>
          <a:xfrm>
            <a:off x="2375025" y="3367150"/>
            <a:ext cx="42288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Whole group and small group instruction</a:t>
            </a:r>
            <a:endParaRPr sz="1200">
              <a:solidFill>
                <a:srgbClr val="274E1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 learners, regular and special education</a:t>
            </a:r>
            <a:endParaRPr sz="1200">
              <a:solidFill>
                <a:srgbClr val="274E1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274E13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274E13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 as needed</a:t>
            </a:r>
            <a:endParaRPr sz="1200">
              <a:solidFill>
                <a:srgbClr val="274E13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" name="Google Shape;100;p17"/>
          <p:cNvSpPr txBox="1"/>
          <p:nvPr/>
        </p:nvSpPr>
        <p:spPr>
          <a:xfrm>
            <a:off x="6383525" y="1542125"/>
            <a:ext cx="2636400" cy="184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Below proficient on formative &amp; summative assessments</a:t>
            </a:r>
            <a:endParaRPr sz="120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Orange or Red on MAP Growth</a:t>
            </a:r>
            <a:endParaRPr sz="120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Yellow or Red on mClass, either composite score OR targeted area</a:t>
            </a:r>
            <a:endParaRPr sz="120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spcBef>
                <a:spcPts val="0"/>
              </a:spcBef>
              <a:spcAft>
                <a:spcPts val="0"/>
              </a:spcAft>
              <a:buClr>
                <a:srgbClr val="FF9900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FF99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Progress monitor at least once a month provided by homeroom facilitator using mClass</a:t>
            </a:r>
            <a:endParaRPr sz="1200">
              <a:solidFill>
                <a:srgbClr val="FF99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7"/>
          <p:cNvSpPr txBox="1"/>
          <p:nvPr/>
        </p:nvSpPr>
        <p:spPr>
          <a:xfrm>
            <a:off x="6798150" y="246225"/>
            <a:ext cx="2114400" cy="12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Tiered Qualifiers</a:t>
            </a:r>
            <a:endParaRPr sz="16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b="1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*</a:t>
            </a:r>
            <a:r>
              <a:rPr lang="en" b="1"/>
              <a:t>Learners should move fluidly between tiers</a:t>
            </a:r>
            <a:endParaRPr b="1"/>
          </a:p>
        </p:txBody>
      </p:sp>
      <p:sp>
        <p:nvSpPr>
          <p:cNvPr id="102" name="Google Shape;102;p17"/>
          <p:cNvSpPr/>
          <p:nvPr/>
        </p:nvSpPr>
        <p:spPr>
          <a:xfrm>
            <a:off x="4676300" y="246225"/>
            <a:ext cx="1953900" cy="933900"/>
          </a:xfrm>
          <a:prstGeom prst="wave">
            <a:avLst>
              <a:gd name="adj1" fmla="val 12500"/>
              <a:gd name="adj2" fmla="val 0"/>
            </a:avLst>
          </a:prstGeom>
          <a:solidFill>
            <a:srgbClr val="CFE2F3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3" name="Google Shape;103;p17"/>
          <p:cNvSpPr txBox="1"/>
          <p:nvPr/>
        </p:nvSpPr>
        <p:spPr>
          <a:xfrm>
            <a:off x="4676300" y="550725"/>
            <a:ext cx="19539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/>
              <a:t>NOT Learners in Learning Support</a:t>
            </a:r>
            <a:endParaRPr sz="90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/>
          <p:nvPr/>
        </p:nvSpPr>
        <p:spPr>
          <a:xfrm>
            <a:off x="1298325" y="246225"/>
            <a:ext cx="6402300" cy="4474800"/>
          </a:xfrm>
          <a:prstGeom prst="triangle">
            <a:avLst>
              <a:gd name="adj" fmla="val 50000"/>
            </a:avLst>
          </a:prstGeom>
          <a:noFill/>
          <a:ln w="381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6"/>
          <p:cNvSpPr txBox="1"/>
          <p:nvPr/>
        </p:nvSpPr>
        <p:spPr>
          <a:xfrm>
            <a:off x="5325875" y="148575"/>
            <a:ext cx="22128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mClass Intervention Suite (MTSS Interventionists), </a:t>
            </a:r>
            <a:endParaRPr sz="13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CKLA Assessment and Remediation Guide, </a:t>
            </a:r>
            <a:endParaRPr sz="13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CKLA Intervention Toolkit</a:t>
            </a:r>
            <a:endParaRPr sz="1300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74" name="Google Shape;74;p16"/>
          <p:cNvCxnSpPr/>
          <p:nvPr/>
        </p:nvCxnSpPr>
        <p:spPr>
          <a:xfrm rot="10800000" flipH="1">
            <a:off x="2365125" y="3245650"/>
            <a:ext cx="4248600" cy="198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5" name="Google Shape;75;p16"/>
          <p:cNvCxnSpPr/>
          <p:nvPr/>
        </p:nvCxnSpPr>
        <p:spPr>
          <a:xfrm rot="10800000" flipH="1">
            <a:off x="3393075" y="1849788"/>
            <a:ext cx="2212800" cy="9900"/>
          </a:xfrm>
          <a:prstGeom prst="straightConnector1">
            <a:avLst/>
          </a:prstGeom>
          <a:noFill/>
          <a:ln w="1905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6" name="Google Shape;76;p16"/>
          <p:cNvSpPr txBox="1"/>
          <p:nvPr/>
        </p:nvSpPr>
        <p:spPr>
          <a:xfrm>
            <a:off x="4677825" y="3358675"/>
            <a:ext cx="2212800" cy="9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rgbClr val="0C343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CKLA Amplify (K-5),      Amplify ELA (Gr. 6); </a:t>
            </a:r>
            <a:endParaRPr sz="1300">
              <a:solidFill>
                <a:srgbClr val="0C343D"/>
              </a:solidFill>
              <a:highlight>
                <a:srgbClr val="00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rgbClr val="0C343D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rgbClr val="0C343D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Eureka Squared</a:t>
            </a:r>
            <a:endParaRPr sz="1300">
              <a:solidFill>
                <a:srgbClr val="0C343D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7" name="Google Shape;77;p16"/>
          <p:cNvSpPr txBox="1"/>
          <p:nvPr/>
        </p:nvSpPr>
        <p:spPr>
          <a:xfrm>
            <a:off x="6613725" y="1792075"/>
            <a:ext cx="2484000" cy="178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mClass instruction; Assessment/Remediation Guide,</a:t>
            </a:r>
            <a:endParaRPr sz="13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CKLA Intervention Toolkit</a:t>
            </a:r>
            <a:endParaRPr sz="13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accent4"/>
                </a:solidFill>
                <a:highlight>
                  <a:schemeClr val="lt1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Eureka Equip lessons</a:t>
            </a:r>
            <a:endParaRPr sz="1300">
              <a:solidFill>
                <a:schemeClr val="accent4"/>
              </a:solidFill>
              <a:highlight>
                <a:schemeClr val="lt1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11150" algn="l" rtl="0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300"/>
              <a:buFont typeface="Times New Roman"/>
              <a:buChar char="●"/>
            </a:pPr>
            <a:r>
              <a:rPr lang="en" sz="1300">
                <a:solidFill>
                  <a:schemeClr val="accent4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More focused skill groups within a homeroom or across a grade level</a:t>
            </a:r>
            <a:endParaRPr sz="1300">
              <a:solidFill>
                <a:schemeClr val="accent4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" name="Google Shape;78;p16"/>
          <p:cNvSpPr txBox="1"/>
          <p:nvPr/>
        </p:nvSpPr>
        <p:spPr>
          <a:xfrm>
            <a:off x="4194525" y="4207775"/>
            <a:ext cx="914700" cy="431100"/>
          </a:xfrm>
          <a:prstGeom prst="rect">
            <a:avLst/>
          </a:prstGeom>
          <a:noFill/>
          <a:ln w="9525" cap="flat" cmpd="sng">
            <a:solidFill>
              <a:srgbClr val="274E1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Tier 1</a:t>
            </a:r>
            <a:endParaRPr sz="1600" b="1"/>
          </a:p>
        </p:txBody>
      </p:sp>
      <p:sp>
        <p:nvSpPr>
          <p:cNvPr id="79" name="Google Shape;79;p16"/>
          <p:cNvSpPr txBox="1"/>
          <p:nvPr/>
        </p:nvSpPr>
        <p:spPr>
          <a:xfrm>
            <a:off x="4233825" y="2689225"/>
            <a:ext cx="788100" cy="431100"/>
          </a:xfrm>
          <a:prstGeom prst="rect">
            <a:avLst/>
          </a:prstGeom>
          <a:noFill/>
          <a:ln w="9525" cap="flat" cmpd="sng">
            <a:solidFill>
              <a:schemeClr val="accent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Tier 2</a:t>
            </a:r>
            <a:endParaRPr sz="1600" b="1"/>
          </a:p>
        </p:txBody>
      </p:sp>
      <p:sp>
        <p:nvSpPr>
          <p:cNvPr id="80" name="Google Shape;80;p16"/>
          <p:cNvSpPr txBox="1"/>
          <p:nvPr/>
        </p:nvSpPr>
        <p:spPr>
          <a:xfrm>
            <a:off x="4194525" y="1360975"/>
            <a:ext cx="788100" cy="431100"/>
          </a:xfrm>
          <a:prstGeom prst="rect">
            <a:avLst/>
          </a:prstGeom>
          <a:noFill/>
          <a:ln w="9525" cap="flat" cmpd="sng">
            <a:solidFill>
              <a:schemeClr val="accen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/>
              <a:t>Tier 3</a:t>
            </a:r>
            <a:endParaRPr sz="1600" b="1"/>
          </a:p>
        </p:txBody>
      </p:sp>
      <p:sp>
        <p:nvSpPr>
          <p:cNvPr id="81" name="Google Shape;81;p16"/>
          <p:cNvSpPr txBox="1"/>
          <p:nvPr/>
        </p:nvSpPr>
        <p:spPr>
          <a:xfrm>
            <a:off x="96100" y="506800"/>
            <a:ext cx="1469100" cy="87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 b="1"/>
              <a:t>Tiered Instructional Models</a:t>
            </a:r>
            <a:endParaRPr sz="1500" b="1"/>
          </a:p>
        </p:txBody>
      </p:sp>
      <p:sp>
        <p:nvSpPr>
          <p:cNvPr id="82" name="Google Shape;82;p16"/>
          <p:cNvSpPr txBox="1"/>
          <p:nvPr/>
        </p:nvSpPr>
        <p:spPr>
          <a:xfrm>
            <a:off x="1450675" y="274200"/>
            <a:ext cx="22128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accent1"/>
                </a:solidFill>
              </a:rPr>
              <a:t>High intensity pull out facilitated by MTSS Interventionist and Title Paras (when necessary).  Daily intense, direct instruction with progress monitoring</a:t>
            </a:r>
            <a:endParaRPr sz="1200">
              <a:solidFill>
                <a:schemeClr val="accent1"/>
              </a:solidFill>
            </a:endParaRPr>
          </a:p>
        </p:txBody>
      </p:sp>
      <p:sp>
        <p:nvSpPr>
          <p:cNvPr id="83" name="Google Shape;83;p16"/>
          <p:cNvSpPr txBox="1"/>
          <p:nvPr/>
        </p:nvSpPr>
        <p:spPr>
          <a:xfrm>
            <a:off x="-56300" y="52050"/>
            <a:ext cx="3000000" cy="3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 b="1">
                <a:solidFill>
                  <a:schemeClr val="dk1"/>
                </a:solidFill>
              </a:rPr>
              <a:t>PVSD MTSS Tiers Defined</a:t>
            </a:r>
            <a:endParaRPr sz="1100" b="1">
              <a:solidFill>
                <a:schemeClr val="dk1"/>
              </a:solidFill>
            </a:endParaRPr>
          </a:p>
        </p:txBody>
      </p:sp>
      <p:sp>
        <p:nvSpPr>
          <p:cNvPr id="84" name="Google Shape;84;p16"/>
          <p:cNvSpPr txBox="1"/>
          <p:nvPr/>
        </p:nvSpPr>
        <p:spPr>
          <a:xfrm>
            <a:off x="7332025" y="620175"/>
            <a:ext cx="17562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/>
              <a:t>Tired Instructional Resources</a:t>
            </a:r>
            <a:endParaRPr b="1"/>
          </a:p>
        </p:txBody>
      </p:sp>
      <p:sp>
        <p:nvSpPr>
          <p:cNvPr id="85" name="Google Shape;85;p16"/>
          <p:cNvSpPr txBox="1"/>
          <p:nvPr/>
        </p:nvSpPr>
        <p:spPr>
          <a:xfrm>
            <a:off x="96100" y="1849800"/>
            <a:ext cx="2484000" cy="138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FF9900"/>
                </a:solidFill>
              </a:rPr>
              <a:t>Intensified instruction through push in paras, specialists, learning support and more individualized and small group instruction lead by the classroom learning facilitator</a:t>
            </a:r>
            <a:endParaRPr sz="1300">
              <a:solidFill>
                <a:srgbClr val="FF9900"/>
              </a:solidFill>
            </a:endParaRPr>
          </a:p>
        </p:txBody>
      </p:sp>
      <p:sp>
        <p:nvSpPr>
          <p:cNvPr id="86" name="Google Shape;86;p16"/>
          <p:cNvSpPr txBox="1"/>
          <p:nvPr/>
        </p:nvSpPr>
        <p:spPr>
          <a:xfrm>
            <a:off x="219400" y="3695575"/>
            <a:ext cx="42288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rgbClr val="0C343D"/>
                </a:solidFill>
              </a:rPr>
              <a:t>High Qualified Core      Instruction, in regular education, all             learners; whole group, small group, rotational    model utilized as necessary and appropriate</a:t>
            </a:r>
            <a:endParaRPr sz="1300">
              <a:solidFill>
                <a:srgbClr val="0C343D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5"/>
          <p:cNvSpPr txBox="1">
            <a:spLocks noGrp="1"/>
          </p:cNvSpPr>
          <p:nvPr>
            <p:ph type="title"/>
          </p:nvPr>
        </p:nvSpPr>
        <p:spPr>
          <a:xfrm>
            <a:off x="311700" y="18157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SST Process</a:t>
            </a:r>
            <a:endParaRPr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2" name="Google Shape;152;p25"/>
          <p:cNvSpPr/>
          <p:nvPr/>
        </p:nvSpPr>
        <p:spPr>
          <a:xfrm>
            <a:off x="186975" y="846450"/>
            <a:ext cx="2137500" cy="13095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Referral</a:t>
            </a:r>
            <a:endParaRPr sz="2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hlinkClick r:id="rId3"/>
              </a:rPr>
              <a:t>https://forms.gle/nRUZt4i2YEjwHfuQ9</a:t>
            </a:r>
            <a:r>
              <a:rPr lang="en" sz="2000"/>
              <a:t> </a:t>
            </a:r>
            <a:endParaRPr sz="2000"/>
          </a:p>
        </p:txBody>
      </p:sp>
      <p:sp>
        <p:nvSpPr>
          <p:cNvPr id="153" name="Google Shape;153;p25"/>
          <p:cNvSpPr/>
          <p:nvPr/>
        </p:nvSpPr>
        <p:spPr>
          <a:xfrm>
            <a:off x="3425450" y="1195300"/>
            <a:ext cx="330300" cy="380100"/>
          </a:xfrm>
          <a:prstGeom prst="ellipse">
            <a:avLst/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2</a:t>
            </a:r>
            <a:endParaRPr sz="1200"/>
          </a:p>
        </p:txBody>
      </p:sp>
      <p:sp>
        <p:nvSpPr>
          <p:cNvPr id="154" name="Google Shape;154;p25"/>
          <p:cNvSpPr/>
          <p:nvPr/>
        </p:nvSpPr>
        <p:spPr>
          <a:xfrm>
            <a:off x="6400863" y="890500"/>
            <a:ext cx="330300" cy="380100"/>
          </a:xfrm>
          <a:prstGeom prst="ellipse">
            <a:avLst/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3</a:t>
            </a:r>
            <a:endParaRPr sz="1200"/>
          </a:p>
        </p:txBody>
      </p:sp>
      <p:sp>
        <p:nvSpPr>
          <p:cNvPr id="155" name="Google Shape;155;p25"/>
          <p:cNvSpPr/>
          <p:nvPr/>
        </p:nvSpPr>
        <p:spPr>
          <a:xfrm>
            <a:off x="311700" y="3527300"/>
            <a:ext cx="330300" cy="380100"/>
          </a:xfrm>
          <a:prstGeom prst="ellipse">
            <a:avLst/>
          </a:prstGeom>
          <a:solidFill>
            <a:srgbClr val="EA9999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/>
              <a:t>4</a:t>
            </a:r>
            <a:endParaRPr sz="1200"/>
          </a:p>
        </p:txBody>
      </p:sp>
      <p:cxnSp>
        <p:nvCxnSpPr>
          <p:cNvPr id="156" name="Google Shape;156;p25"/>
          <p:cNvCxnSpPr/>
          <p:nvPr/>
        </p:nvCxnSpPr>
        <p:spPr>
          <a:xfrm>
            <a:off x="2296800" y="1445260"/>
            <a:ext cx="862200" cy="19800"/>
          </a:xfrm>
          <a:prstGeom prst="straightConnector1">
            <a:avLst/>
          </a:prstGeom>
          <a:noFill/>
          <a:ln w="38100" cap="flat" cmpd="sng">
            <a:solidFill>
              <a:srgbClr val="A72A1E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57" name="Google Shape;157;p25"/>
          <p:cNvSpPr/>
          <p:nvPr/>
        </p:nvSpPr>
        <p:spPr>
          <a:xfrm>
            <a:off x="3407075" y="871025"/>
            <a:ext cx="2137500" cy="1072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SST Meets</a:t>
            </a:r>
            <a:endParaRPr sz="250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Friday mornings</a:t>
            </a:r>
            <a:endParaRPr sz="2000"/>
          </a:p>
        </p:txBody>
      </p:sp>
      <p:sp>
        <p:nvSpPr>
          <p:cNvPr id="158" name="Google Shape;158;p25"/>
          <p:cNvSpPr/>
          <p:nvPr/>
        </p:nvSpPr>
        <p:spPr>
          <a:xfrm>
            <a:off x="6305400" y="890488"/>
            <a:ext cx="2603100" cy="1072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Case Manager </a:t>
            </a:r>
            <a:endParaRPr sz="2000"/>
          </a:p>
        </p:txBody>
      </p:sp>
      <p:cxnSp>
        <p:nvCxnSpPr>
          <p:cNvPr id="159" name="Google Shape;159;p25"/>
          <p:cNvCxnSpPr/>
          <p:nvPr/>
        </p:nvCxnSpPr>
        <p:spPr>
          <a:xfrm>
            <a:off x="5532000" y="1445248"/>
            <a:ext cx="862200" cy="19800"/>
          </a:xfrm>
          <a:prstGeom prst="straightConnector1">
            <a:avLst/>
          </a:prstGeom>
          <a:noFill/>
          <a:ln w="38100" cap="flat" cmpd="sng">
            <a:solidFill>
              <a:srgbClr val="A72A1E"/>
            </a:solidFill>
            <a:prstDash val="solid"/>
            <a:round/>
            <a:headEnd type="none" w="med" len="med"/>
            <a:tailEnd type="triangle" w="med" len="med"/>
          </a:ln>
        </p:spPr>
      </p:cxnSp>
      <p:cxnSp>
        <p:nvCxnSpPr>
          <p:cNvPr id="160" name="Google Shape;160;p25"/>
          <p:cNvCxnSpPr/>
          <p:nvPr/>
        </p:nvCxnSpPr>
        <p:spPr>
          <a:xfrm flipH="1">
            <a:off x="1896700" y="2156025"/>
            <a:ext cx="5143500" cy="718500"/>
          </a:xfrm>
          <a:prstGeom prst="straightConnector1">
            <a:avLst/>
          </a:prstGeom>
          <a:noFill/>
          <a:ln w="38100" cap="flat" cmpd="sng">
            <a:solidFill>
              <a:srgbClr val="A72A1E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161" name="Google Shape;161;p25"/>
          <p:cNvSpPr/>
          <p:nvPr/>
        </p:nvSpPr>
        <p:spPr>
          <a:xfrm>
            <a:off x="159300" y="3063600"/>
            <a:ext cx="2137500" cy="1072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Data</a:t>
            </a:r>
            <a:endParaRPr sz="2000"/>
          </a:p>
        </p:txBody>
      </p:sp>
      <p:sp>
        <p:nvSpPr>
          <p:cNvPr id="162" name="Google Shape;162;p25"/>
          <p:cNvSpPr/>
          <p:nvPr/>
        </p:nvSpPr>
        <p:spPr>
          <a:xfrm>
            <a:off x="3337550" y="3087325"/>
            <a:ext cx="2137500" cy="1072200"/>
          </a:xfrm>
          <a:prstGeom prst="roundRect">
            <a:avLst>
              <a:gd name="adj" fmla="val 16667"/>
            </a:avLst>
          </a:prstGeom>
          <a:gradFill>
            <a:gsLst>
              <a:gs pos="0">
                <a:srgbClr val="FFFFFF"/>
              </a:gs>
              <a:gs pos="100000">
                <a:srgbClr val="B3B3B3"/>
              </a:gs>
            </a:gsLst>
            <a:lin ang="5400012" scaled="0"/>
          </a:gradFill>
          <a:ln w="9525" cap="flat" cmpd="sng">
            <a:solidFill>
              <a:srgbClr val="98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SST Discussion</a:t>
            </a:r>
            <a:endParaRPr sz="2000"/>
          </a:p>
        </p:txBody>
      </p:sp>
      <p:cxnSp>
        <p:nvCxnSpPr>
          <p:cNvPr id="163" name="Google Shape;163;p25"/>
          <p:cNvCxnSpPr/>
          <p:nvPr/>
        </p:nvCxnSpPr>
        <p:spPr>
          <a:xfrm>
            <a:off x="2098725" y="3601323"/>
            <a:ext cx="862200" cy="19800"/>
          </a:xfrm>
          <a:prstGeom prst="straightConnector1">
            <a:avLst/>
          </a:prstGeom>
          <a:noFill/>
          <a:ln w="38100" cap="flat" cmpd="sng">
            <a:solidFill>
              <a:srgbClr val="A72A1E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1434</TotalTime>
  <Words>600</Words>
  <Application>Microsoft Macintosh PowerPoint</Application>
  <PresentationFormat>On-screen Show (16:9)</PresentationFormat>
  <Paragraphs>113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Century Gothic</vt:lpstr>
      <vt:lpstr>Times New Roman</vt:lpstr>
      <vt:lpstr>Simple Light</vt:lpstr>
      <vt:lpstr>MTSS(multi-tiered support systems)</vt:lpstr>
      <vt:lpstr>PowerPoint Presentation</vt:lpstr>
      <vt:lpstr>Elementary Assessments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SST Process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MTSS / SST</dc:title>
  <cp:lastModifiedBy>Hoover, Vicki</cp:lastModifiedBy>
  <cp:revision>11</cp:revision>
  <dcterms:modified xsi:type="dcterms:W3CDTF">2022-10-31T16:06:26Z</dcterms:modified>
</cp:coreProperties>
</file>