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3" r:id="rId8"/>
    <p:sldId id="262" r:id="rId9"/>
    <p:sldId id="265" r:id="rId10"/>
    <p:sldId id="266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51"/>
    <p:restoredTop sz="94807"/>
  </p:normalViewPr>
  <p:slideViewPr>
    <p:cSldViewPr snapToGrid="0">
      <p:cViewPr varScale="1">
        <p:scale>
          <a:sx n="120" d="100"/>
          <a:sy n="120" d="100"/>
        </p:scale>
        <p:origin x="4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2D35EBB1-F3E9-D943-9AA7-2232B96AD4F0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E13A6C38-96FF-6E46-A236-DD7DEDAE8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061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EBB1-F3E9-D943-9AA7-2232B96AD4F0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A6C38-96FF-6E46-A236-DD7DEDAE8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030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EBB1-F3E9-D943-9AA7-2232B96AD4F0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A6C38-96FF-6E46-A236-DD7DEDAE8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EBB1-F3E9-D943-9AA7-2232B96AD4F0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A6C38-96FF-6E46-A236-DD7DEDAE8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882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EBB1-F3E9-D943-9AA7-2232B96AD4F0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A6C38-96FF-6E46-A236-DD7DEDAE8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799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EBB1-F3E9-D943-9AA7-2232B96AD4F0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A6C38-96FF-6E46-A236-DD7DEDAE8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442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EBB1-F3E9-D943-9AA7-2232B96AD4F0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A6C38-96FF-6E46-A236-DD7DEDAE8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367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EBB1-F3E9-D943-9AA7-2232B96AD4F0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A6C38-96FF-6E46-A236-DD7DEDAE8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656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EBB1-F3E9-D943-9AA7-2232B96AD4F0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A6C38-96FF-6E46-A236-DD7DEDAE8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726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EBB1-F3E9-D943-9AA7-2232B96AD4F0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A6C38-96FF-6E46-A236-DD7DEDAE8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361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EBB1-F3E9-D943-9AA7-2232B96AD4F0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A6C38-96FF-6E46-A236-DD7DEDAE8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2947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EBB1-F3E9-D943-9AA7-2232B96AD4F0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A6C38-96FF-6E46-A236-DD7DEDAE8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489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EBB1-F3E9-D943-9AA7-2232B96AD4F0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A6C38-96FF-6E46-A236-DD7DEDAE8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06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EBB1-F3E9-D943-9AA7-2232B96AD4F0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A6C38-96FF-6E46-A236-DD7DEDAE8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931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EBB1-F3E9-D943-9AA7-2232B96AD4F0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A6C38-96FF-6E46-A236-DD7DEDAE8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9238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EBB1-F3E9-D943-9AA7-2232B96AD4F0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A6C38-96FF-6E46-A236-DD7DEDAE8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5587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5EBB1-F3E9-D943-9AA7-2232B96AD4F0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A6C38-96FF-6E46-A236-DD7DEDAE8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25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D35EBB1-F3E9-D943-9AA7-2232B96AD4F0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13A6C38-96FF-6E46-A236-DD7DEDAE8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956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C6313-2A70-D4DA-E081-F9237EC360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Tennis Court Proposal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C47324-9D22-F1F2-9C19-FA989AE12A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Spring 2023</a:t>
            </a:r>
          </a:p>
        </p:txBody>
      </p:sp>
    </p:spTree>
    <p:extLst>
      <p:ext uri="{BB962C8B-B14F-4D97-AF65-F5344CB8AC3E}">
        <p14:creationId xmlns:p14="http://schemas.microsoft.com/office/powerpoint/2010/main" val="312912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7E49E-3957-CC0F-F1B7-929FC3D7C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Options for Tennis this Spring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98FF4-6B24-4166-0CE9-861DED4EA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0" y="2603500"/>
            <a:ext cx="11183816" cy="3416300"/>
          </a:xfrm>
        </p:spPr>
        <p:txBody>
          <a:bodyPr>
            <a:normAutofit/>
          </a:bodyPr>
          <a:lstStyle/>
          <a:p>
            <a:r>
              <a:rPr lang="en-US" sz="2000" dirty="0"/>
              <a:t>Proposal 1: Rent Solanco High School tennis courts for all home matches and practices </a:t>
            </a:r>
          </a:p>
          <a:p>
            <a:endParaRPr lang="en-US" sz="2000" dirty="0"/>
          </a:p>
          <a:p>
            <a:r>
              <a:rPr lang="en-US" sz="2000" dirty="0"/>
              <a:t>Proposal 2: Play all away matches, and practice at Gap and Paradise Parks</a:t>
            </a:r>
          </a:p>
          <a:p>
            <a:endParaRPr lang="en-US" sz="2000" dirty="0"/>
          </a:p>
          <a:p>
            <a:r>
              <a:rPr lang="en-US" sz="2000" dirty="0"/>
              <a:t>Proposal 3: Play home matches at Solanco and practice at Gap and Paradise Parks</a:t>
            </a:r>
          </a:p>
        </p:txBody>
      </p:sp>
    </p:spTree>
    <p:extLst>
      <p:ext uri="{BB962C8B-B14F-4D97-AF65-F5344CB8AC3E}">
        <p14:creationId xmlns:p14="http://schemas.microsoft.com/office/powerpoint/2010/main" val="2602774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FFF51-5279-5CB5-2CB6-EADEF07CA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92" y="947920"/>
            <a:ext cx="9412275" cy="560246"/>
          </a:xfrm>
        </p:spPr>
        <p:txBody>
          <a:bodyPr/>
          <a:lstStyle/>
          <a:p>
            <a:r>
              <a:rPr lang="en-US" dirty="0"/>
              <a:t>Proposal 1: Use Solanco as Home Court</a:t>
            </a:r>
          </a:p>
        </p:txBody>
      </p:sp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C2DBD81B-741D-5EFA-2BA0-01A48E78FF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4778791"/>
              </p:ext>
            </p:extLst>
          </p:nvPr>
        </p:nvGraphicFramePr>
        <p:xfrm>
          <a:off x="504091" y="2603500"/>
          <a:ext cx="11265878" cy="3714172"/>
        </p:xfrm>
        <a:graphic>
          <a:graphicData uri="http://schemas.openxmlformats.org/drawingml/2006/table">
            <a:tbl>
              <a:tblPr firstRow="1" bandRow="1">
                <a:tableStyleId>{5202B0CA-FC54-4496-8BCA-5EF66A818D29}</a:tableStyleId>
              </a:tblPr>
              <a:tblGrid>
                <a:gridCol w="5632939">
                  <a:extLst>
                    <a:ext uri="{9D8B030D-6E8A-4147-A177-3AD203B41FA5}">
                      <a16:colId xmlns:a16="http://schemas.microsoft.com/office/drawing/2014/main" val="2829454182"/>
                    </a:ext>
                  </a:extLst>
                </a:gridCol>
                <a:gridCol w="5632939">
                  <a:extLst>
                    <a:ext uri="{9D8B030D-6E8A-4147-A177-3AD203B41FA5}">
                      <a16:colId xmlns:a16="http://schemas.microsoft.com/office/drawing/2014/main" val="623063676"/>
                    </a:ext>
                  </a:extLst>
                </a:gridCol>
              </a:tblGrid>
              <a:tr h="928543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Pros</a:t>
                      </a:r>
                    </a:p>
                  </a:txBody>
                  <a:tcPr marL="76186" marR="7618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Cons</a:t>
                      </a:r>
                    </a:p>
                  </a:txBody>
                  <a:tcPr marL="76186" marR="76186"/>
                </a:tc>
                <a:extLst>
                  <a:ext uri="{0D108BD9-81ED-4DB2-BD59-A6C34878D82A}">
                    <a16:rowId xmlns:a16="http://schemas.microsoft.com/office/drawing/2014/main" val="1905273929"/>
                  </a:ext>
                </a:extLst>
              </a:tr>
              <a:tr h="928543">
                <a:tc>
                  <a:txBody>
                    <a:bodyPr/>
                    <a:lstStyle/>
                    <a:p>
                      <a:r>
                        <a:rPr lang="en-US" dirty="0"/>
                        <a:t>One location for home matches and practices</a:t>
                      </a:r>
                    </a:p>
                  </a:txBody>
                  <a:tcPr marL="76186" marR="76186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Most Expensive </a:t>
                      </a:r>
                    </a:p>
                    <a:p>
                      <a:r>
                        <a:rPr lang="en-US" dirty="0"/>
                        <a:t>(estimated $8900 for rental &amp; transportation)</a:t>
                      </a:r>
                    </a:p>
                  </a:txBody>
                  <a:tcPr marL="76186" marR="76186"/>
                </a:tc>
                <a:extLst>
                  <a:ext uri="{0D108BD9-81ED-4DB2-BD59-A6C34878D82A}">
                    <a16:rowId xmlns:a16="http://schemas.microsoft.com/office/drawing/2014/main" val="1058700886"/>
                  </a:ext>
                </a:extLst>
              </a:tr>
              <a:tr h="928543">
                <a:tc>
                  <a:txBody>
                    <a:bodyPr/>
                    <a:lstStyle/>
                    <a:p>
                      <a:r>
                        <a:rPr lang="en-US" dirty="0"/>
                        <a:t>Courts are in better shape than both parks</a:t>
                      </a:r>
                    </a:p>
                  </a:txBody>
                  <a:tcPr marL="76186" marR="76186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Travel Time (30 minutes one way)</a:t>
                      </a:r>
                    </a:p>
                  </a:txBody>
                  <a:tcPr marL="76186" marR="76186"/>
                </a:tc>
                <a:extLst>
                  <a:ext uri="{0D108BD9-81ED-4DB2-BD59-A6C34878D82A}">
                    <a16:rowId xmlns:a16="http://schemas.microsoft.com/office/drawing/2014/main" val="4001709192"/>
                  </a:ext>
                </a:extLst>
              </a:tr>
              <a:tr h="928543">
                <a:tc>
                  <a:txBody>
                    <a:bodyPr/>
                    <a:lstStyle/>
                    <a:p>
                      <a:r>
                        <a:rPr lang="en-US" dirty="0"/>
                        <a:t>Enough courts to have a full varsity match and a team practice</a:t>
                      </a:r>
                    </a:p>
                  </a:txBody>
                  <a:tcPr marL="76186" marR="76186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Late time getting back from practice</a:t>
                      </a:r>
                    </a:p>
                  </a:txBody>
                  <a:tcPr marL="76186" marR="76186"/>
                </a:tc>
                <a:extLst>
                  <a:ext uri="{0D108BD9-81ED-4DB2-BD59-A6C34878D82A}">
                    <a16:rowId xmlns:a16="http://schemas.microsoft.com/office/drawing/2014/main" val="7188528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2354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5C1A1-AF8D-3513-FCB2-65BE63E83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73552"/>
            <a:ext cx="10011507" cy="728480"/>
          </a:xfrm>
        </p:spPr>
        <p:txBody>
          <a:bodyPr/>
          <a:lstStyle/>
          <a:p>
            <a:r>
              <a:rPr lang="en-US" dirty="0"/>
              <a:t>Proposal 2: All away matches and practice at local parks</a:t>
            </a:r>
            <a:br>
              <a:rPr lang="en-US" dirty="0"/>
            </a:br>
            <a:r>
              <a:rPr lang="en-US" dirty="0"/>
              <a:t>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F64939A-5337-2114-995D-1D1B271DB8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5889971"/>
              </p:ext>
            </p:extLst>
          </p:nvPr>
        </p:nvGraphicFramePr>
        <p:xfrm>
          <a:off x="457200" y="2603500"/>
          <a:ext cx="11195538" cy="34046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597769">
                  <a:extLst>
                    <a:ext uri="{9D8B030D-6E8A-4147-A177-3AD203B41FA5}">
                      <a16:colId xmlns:a16="http://schemas.microsoft.com/office/drawing/2014/main" val="2254092248"/>
                    </a:ext>
                  </a:extLst>
                </a:gridCol>
                <a:gridCol w="5597769">
                  <a:extLst>
                    <a:ext uri="{9D8B030D-6E8A-4147-A177-3AD203B41FA5}">
                      <a16:colId xmlns:a16="http://schemas.microsoft.com/office/drawing/2014/main" val="4089067137"/>
                    </a:ext>
                  </a:extLst>
                </a:gridCol>
              </a:tblGrid>
              <a:tr h="1134887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Pros</a:t>
                      </a:r>
                    </a:p>
                  </a:txBody>
                  <a:tcPr marL="76186" marR="7618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Cons</a:t>
                      </a:r>
                    </a:p>
                  </a:txBody>
                  <a:tcPr marL="76186" marR="76186"/>
                </a:tc>
                <a:extLst>
                  <a:ext uri="{0D108BD9-81ED-4DB2-BD59-A6C34878D82A}">
                    <a16:rowId xmlns:a16="http://schemas.microsoft.com/office/drawing/2014/main" val="1874833491"/>
                  </a:ext>
                </a:extLst>
              </a:tr>
              <a:tr h="1134887">
                <a:tc>
                  <a:txBody>
                    <a:bodyPr/>
                    <a:lstStyle/>
                    <a:p>
                      <a:r>
                        <a:rPr lang="en-US" dirty="0"/>
                        <a:t>Best financial option to #3</a:t>
                      </a:r>
                    </a:p>
                    <a:p>
                      <a:r>
                        <a:rPr lang="en-US" dirty="0"/>
                        <a:t>(estimated $3700 for transportation)</a:t>
                      </a:r>
                    </a:p>
                  </a:txBody>
                  <a:tcPr marL="76186" marR="76186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Gap Park courts are not in great condition</a:t>
                      </a:r>
                    </a:p>
                  </a:txBody>
                  <a:tcPr marL="76186" marR="76186"/>
                </a:tc>
                <a:extLst>
                  <a:ext uri="{0D108BD9-81ED-4DB2-BD59-A6C34878D82A}">
                    <a16:rowId xmlns:a16="http://schemas.microsoft.com/office/drawing/2014/main" val="2480778846"/>
                  </a:ext>
                </a:extLst>
              </a:tr>
              <a:tr h="1134887">
                <a:tc>
                  <a:txBody>
                    <a:bodyPr/>
                    <a:lstStyle/>
                    <a:p>
                      <a:r>
                        <a:rPr lang="en-US" dirty="0"/>
                        <a:t>Closest travel time for practices </a:t>
                      </a:r>
                    </a:p>
                  </a:txBody>
                  <a:tcPr marL="76186" marR="76186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Would have to split up varsity and JV for practices</a:t>
                      </a:r>
                    </a:p>
                  </a:txBody>
                  <a:tcPr marL="76186" marR="76186"/>
                </a:tc>
                <a:extLst>
                  <a:ext uri="{0D108BD9-81ED-4DB2-BD59-A6C34878D82A}">
                    <a16:rowId xmlns:a16="http://schemas.microsoft.com/office/drawing/2014/main" val="3003480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644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992F8-5BAB-1DC6-D97C-B8BED7540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814" y="947920"/>
            <a:ext cx="9400553" cy="728480"/>
          </a:xfrm>
        </p:spPr>
        <p:txBody>
          <a:bodyPr/>
          <a:lstStyle/>
          <a:p>
            <a:r>
              <a:rPr lang="en-US" dirty="0"/>
              <a:t>Proposal 3: Home matches at Solanco and practice at local parks	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FF98314-5B23-9991-1078-9661FEC5F4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1421448"/>
              </p:ext>
            </p:extLst>
          </p:nvPr>
        </p:nvGraphicFramePr>
        <p:xfrm>
          <a:off x="515814" y="2603500"/>
          <a:ext cx="11172094" cy="373202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586047">
                  <a:extLst>
                    <a:ext uri="{9D8B030D-6E8A-4147-A177-3AD203B41FA5}">
                      <a16:colId xmlns:a16="http://schemas.microsoft.com/office/drawing/2014/main" val="3477118415"/>
                    </a:ext>
                  </a:extLst>
                </a:gridCol>
                <a:gridCol w="5586047">
                  <a:extLst>
                    <a:ext uri="{9D8B030D-6E8A-4147-A177-3AD203B41FA5}">
                      <a16:colId xmlns:a16="http://schemas.microsoft.com/office/drawing/2014/main" val="3924308130"/>
                    </a:ext>
                  </a:extLst>
                </a:gridCol>
              </a:tblGrid>
              <a:tr h="124400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Pros</a:t>
                      </a:r>
                    </a:p>
                  </a:txBody>
                  <a:tcPr marL="76186" marR="7618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Cons</a:t>
                      </a:r>
                    </a:p>
                  </a:txBody>
                  <a:tcPr marL="76186" marR="76186"/>
                </a:tc>
                <a:extLst>
                  <a:ext uri="{0D108BD9-81ED-4DB2-BD59-A6C34878D82A}">
                    <a16:rowId xmlns:a16="http://schemas.microsoft.com/office/drawing/2014/main" val="1106516360"/>
                  </a:ext>
                </a:extLst>
              </a:tr>
              <a:tr h="1244009">
                <a:tc>
                  <a:txBody>
                    <a:bodyPr/>
                    <a:lstStyle/>
                    <a:p>
                      <a:r>
                        <a:rPr lang="en-US" dirty="0"/>
                        <a:t>Set location for home matches</a:t>
                      </a:r>
                    </a:p>
                    <a:p>
                      <a:r>
                        <a:rPr lang="en-US" dirty="0"/>
                        <a:t>(Estimated $4000)</a:t>
                      </a:r>
                    </a:p>
                  </a:txBody>
                  <a:tcPr marL="76186" marR="76186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Gap Park courts are not in great condition</a:t>
                      </a:r>
                    </a:p>
                  </a:txBody>
                  <a:tcPr marL="76186" marR="76186"/>
                </a:tc>
                <a:extLst>
                  <a:ext uri="{0D108BD9-81ED-4DB2-BD59-A6C34878D82A}">
                    <a16:rowId xmlns:a16="http://schemas.microsoft.com/office/drawing/2014/main" val="3274584737"/>
                  </a:ext>
                </a:extLst>
              </a:tr>
              <a:tr h="1244009">
                <a:tc>
                  <a:txBody>
                    <a:bodyPr/>
                    <a:lstStyle/>
                    <a:p>
                      <a:r>
                        <a:rPr lang="en-US" dirty="0"/>
                        <a:t>Less concern for travel time with practices </a:t>
                      </a:r>
                    </a:p>
                  </a:txBody>
                  <a:tcPr marL="76186" marR="76186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Traveling to Solanco could potential be longer than playing all away matches. (Example LMH, LCDS)</a:t>
                      </a:r>
                    </a:p>
                  </a:txBody>
                  <a:tcPr marL="76186" marR="76186"/>
                </a:tc>
                <a:extLst>
                  <a:ext uri="{0D108BD9-81ED-4DB2-BD59-A6C34878D82A}">
                    <a16:rowId xmlns:a16="http://schemas.microsoft.com/office/drawing/2014/main" val="1769551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086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C48FC-19A4-4DEC-4744-CDB7A53DB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924" y="947920"/>
            <a:ext cx="9447444" cy="728480"/>
          </a:xfrm>
        </p:spPr>
        <p:txBody>
          <a:bodyPr/>
          <a:lstStyle/>
          <a:p>
            <a:r>
              <a:rPr lang="en-US" dirty="0"/>
              <a:t>Our Recommendation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E4B5F-2FE1-71CB-833D-349A62CDA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924" y="2603500"/>
            <a:ext cx="11242430" cy="3416300"/>
          </a:xfrm>
        </p:spPr>
        <p:txBody>
          <a:bodyPr>
            <a:normAutofit/>
          </a:bodyPr>
          <a:lstStyle/>
          <a:p>
            <a:r>
              <a:rPr lang="en-US" dirty="0"/>
              <a:t>Play all away matches, and practice at Paradise and Gap Parks</a:t>
            </a:r>
          </a:p>
          <a:p>
            <a:pPr lvl="1"/>
            <a:r>
              <a:rPr lang="en-US" dirty="0"/>
              <a:t>	Not really a home court advantage in tennis</a:t>
            </a:r>
          </a:p>
          <a:p>
            <a:pPr lvl="1"/>
            <a:r>
              <a:rPr lang="en-US" dirty="0"/>
              <a:t>	Best financial option</a:t>
            </a:r>
          </a:p>
          <a:p>
            <a:pPr lvl="1"/>
            <a:r>
              <a:rPr lang="en-US" dirty="0"/>
              <a:t>	Solanco is 30 minutes away </a:t>
            </a:r>
          </a:p>
          <a:p>
            <a:pPr lvl="2"/>
            <a:r>
              <a:rPr lang="en-US" dirty="0"/>
              <a:t>increased travel time for home matches and practices</a:t>
            </a:r>
          </a:p>
          <a:p>
            <a:pPr lvl="2"/>
            <a:r>
              <a:rPr lang="en-US" dirty="0"/>
              <a:t>Athletes will be getting home late on practice days</a:t>
            </a:r>
          </a:p>
          <a:p>
            <a:pPr lvl="1"/>
            <a:r>
              <a:rPr lang="en-US" dirty="0"/>
              <a:t>	Recommended by Eric Burns (previous boys and girls tennis coach for the last 10 plus years.)</a:t>
            </a:r>
          </a:p>
        </p:txBody>
      </p:sp>
    </p:spTree>
    <p:extLst>
      <p:ext uri="{BB962C8B-B14F-4D97-AF65-F5344CB8AC3E}">
        <p14:creationId xmlns:p14="http://schemas.microsoft.com/office/powerpoint/2010/main" val="374618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52FA1-00BB-0561-3786-1795C1FD03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Track and Field Cooperative Agreement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4350D2-D467-DA26-BAE6-20558A3AA8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With Octorara</a:t>
            </a:r>
          </a:p>
        </p:txBody>
      </p:sp>
    </p:spTree>
    <p:extLst>
      <p:ext uri="{BB962C8B-B14F-4D97-AF65-F5344CB8AC3E}">
        <p14:creationId xmlns:p14="http://schemas.microsoft.com/office/powerpoint/2010/main" val="1211648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721ED-2922-7050-1E12-6BBCE93DA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947920"/>
            <a:ext cx="9423998" cy="728480"/>
          </a:xfrm>
        </p:spPr>
        <p:txBody>
          <a:bodyPr/>
          <a:lstStyle/>
          <a:p>
            <a:r>
              <a:rPr lang="en-US" dirty="0"/>
              <a:t>Request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F4BA8-9382-208E-C4F7-78DDE716C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0" y="3749040"/>
            <a:ext cx="9592156" cy="2270760"/>
          </a:xfrm>
        </p:spPr>
        <p:txBody>
          <a:bodyPr>
            <a:normAutofit/>
          </a:bodyPr>
          <a:lstStyle/>
          <a:p>
            <a:r>
              <a:rPr lang="en-US" dirty="0"/>
              <a:t>Any interested athletes at PV could compete in track and field at Octorara</a:t>
            </a:r>
          </a:p>
          <a:p>
            <a:r>
              <a:rPr lang="en-US" dirty="0"/>
              <a:t>Grades 7-12 would be eligible</a:t>
            </a:r>
          </a:p>
          <a:p>
            <a:r>
              <a:rPr lang="en-US" dirty="0"/>
              <a:t>We would like to survey learners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09E6CE-0AC7-0F99-C5BA-05CB6E2446DC}"/>
              </a:ext>
            </a:extLst>
          </p:cNvPr>
          <p:cNvSpPr txBox="1"/>
          <p:nvPr/>
        </p:nvSpPr>
        <p:spPr>
          <a:xfrm>
            <a:off x="2560487" y="2567132"/>
            <a:ext cx="7106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are formally requesting approval to explore the possibility of a Track and Field Co-op with Octorara</a:t>
            </a:r>
          </a:p>
        </p:txBody>
      </p:sp>
    </p:spTree>
    <p:extLst>
      <p:ext uri="{BB962C8B-B14F-4D97-AF65-F5344CB8AC3E}">
        <p14:creationId xmlns:p14="http://schemas.microsoft.com/office/powerpoint/2010/main" val="1495280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721ED-2922-7050-1E12-6BBCE93DA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947920"/>
            <a:ext cx="9423998" cy="728480"/>
          </a:xfrm>
        </p:spPr>
        <p:txBody>
          <a:bodyPr/>
          <a:lstStyle/>
          <a:p>
            <a:r>
              <a:rPr lang="en-US" dirty="0"/>
              <a:t>Rationale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F4BA8-9382-208E-C4F7-78DDE716C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0" y="2603500"/>
            <a:ext cx="11242430" cy="3416300"/>
          </a:xfrm>
        </p:spPr>
        <p:txBody>
          <a:bodyPr>
            <a:normAutofit/>
          </a:bodyPr>
          <a:lstStyle/>
          <a:p>
            <a:r>
              <a:rPr lang="en-US" dirty="0"/>
              <a:t>Offers another education-based athletic opportunity</a:t>
            </a:r>
          </a:p>
          <a:p>
            <a:pPr lvl="1"/>
            <a:r>
              <a:rPr lang="en-US" dirty="0"/>
              <a:t>Boys Tennis, Baseball, Softball are our only spring sports</a:t>
            </a:r>
          </a:p>
          <a:p>
            <a:r>
              <a:rPr lang="en-US" dirty="0"/>
              <a:t>JH athletes would have a school sponsored sport to participate in during the spring</a:t>
            </a:r>
          </a:p>
          <a:p>
            <a:pPr lvl="1"/>
            <a:r>
              <a:rPr lang="en-US" dirty="0"/>
              <a:t>Currently we don’t offer any JH sports in the spring</a:t>
            </a:r>
          </a:p>
          <a:p>
            <a:r>
              <a:rPr lang="en-US" dirty="0"/>
              <a:t>Opportunity for off-season athletes to work on speed training</a:t>
            </a:r>
          </a:p>
          <a:p>
            <a:r>
              <a:rPr lang="en-US" dirty="0"/>
              <a:t>Opportunity to help grow our XC team by having a similar spring option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200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721ED-2922-7050-1E12-6BBCE93DA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947920"/>
            <a:ext cx="9423998" cy="728480"/>
          </a:xfrm>
        </p:spPr>
        <p:txBody>
          <a:bodyPr/>
          <a:lstStyle/>
          <a:p>
            <a:r>
              <a:rPr lang="en-US" dirty="0"/>
              <a:t>Concerns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F4BA8-9382-208E-C4F7-78DDE716C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0" y="2603500"/>
            <a:ext cx="11242430" cy="3416300"/>
          </a:xfrm>
        </p:spPr>
        <p:txBody>
          <a:bodyPr>
            <a:normAutofit/>
          </a:bodyPr>
          <a:lstStyle/>
          <a:p>
            <a:r>
              <a:rPr lang="en-US" dirty="0"/>
              <a:t>Possibility of losing a few current spring athletes</a:t>
            </a:r>
          </a:p>
          <a:p>
            <a:r>
              <a:rPr lang="en-US" dirty="0"/>
              <a:t>PV would be responsible for transportation to Octorara</a:t>
            </a:r>
          </a:p>
          <a:p>
            <a:r>
              <a:rPr lang="en-US" dirty="0"/>
              <a:t>There wouldn’t be a late bus</a:t>
            </a:r>
          </a:p>
          <a:p>
            <a:r>
              <a:rPr lang="en-US" dirty="0"/>
              <a:t>Potentially have a volunteer coach from PV assist at Octorara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168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721ED-2922-7050-1E12-6BBCE93DA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947920"/>
            <a:ext cx="9423998" cy="728480"/>
          </a:xfrm>
        </p:spPr>
        <p:txBody>
          <a:bodyPr/>
          <a:lstStyle/>
          <a:p>
            <a:r>
              <a:rPr lang="en-US" dirty="0"/>
              <a:t>Procedure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F4BA8-9382-208E-C4F7-78DDE716C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0" y="2603500"/>
            <a:ext cx="11242430" cy="34163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Obtain approval from PV and Octorara School Boards to explore co-op</a:t>
            </a:r>
          </a:p>
          <a:p>
            <a:r>
              <a:rPr lang="en-US" dirty="0"/>
              <a:t>Send survey to PV Learners</a:t>
            </a:r>
          </a:p>
          <a:p>
            <a:pPr lvl="1"/>
            <a:r>
              <a:rPr lang="en-US" dirty="0"/>
              <a:t>Are you interested in T&amp;F?</a:t>
            </a:r>
          </a:p>
          <a:p>
            <a:pPr lvl="1"/>
            <a:r>
              <a:rPr lang="en-US" dirty="0"/>
              <a:t>Do you currently play spring sports?</a:t>
            </a:r>
          </a:p>
          <a:p>
            <a:pPr lvl="1"/>
            <a:r>
              <a:rPr lang="en-US" dirty="0"/>
              <a:t>What T&amp;F events are you interested in?</a:t>
            </a:r>
          </a:p>
          <a:p>
            <a:r>
              <a:rPr lang="en-US" dirty="0"/>
              <a:t>Obtain approval of the co-op by both school boards</a:t>
            </a:r>
          </a:p>
          <a:p>
            <a:r>
              <a:rPr lang="en-US" dirty="0"/>
              <a:t>Apply to District 3/PIAA for permission</a:t>
            </a:r>
          </a:p>
          <a:p>
            <a:r>
              <a:rPr lang="en-US" dirty="0"/>
              <a:t>Begin Co-op Spring 2023</a:t>
            </a:r>
          </a:p>
          <a:p>
            <a:r>
              <a:rPr lang="en-US" dirty="0"/>
              <a:t>Reevaluate after the 1</a:t>
            </a:r>
            <a:r>
              <a:rPr lang="en-US" baseline="30000" dirty="0"/>
              <a:t>st</a:t>
            </a:r>
            <a:r>
              <a:rPr lang="en-US" dirty="0"/>
              <a:t> year</a:t>
            </a:r>
          </a:p>
        </p:txBody>
      </p:sp>
    </p:spTree>
    <p:extLst>
      <p:ext uri="{BB962C8B-B14F-4D97-AF65-F5344CB8AC3E}">
        <p14:creationId xmlns:p14="http://schemas.microsoft.com/office/powerpoint/2010/main" val="22005884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Custom 4">
      <a:dk1>
        <a:srgbClr val="000000"/>
      </a:dk1>
      <a:lt1>
        <a:srgbClr val="FFFFFF"/>
      </a:lt1>
      <a:dk2>
        <a:srgbClr val="FF2600"/>
      </a:dk2>
      <a:lt2>
        <a:srgbClr val="EBEBEB"/>
      </a:lt2>
      <a:accent1>
        <a:srgbClr val="CACACA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422</TotalTime>
  <Words>509</Words>
  <Application>Microsoft Macintosh PowerPoint</Application>
  <PresentationFormat>Widescreen</PresentationFormat>
  <Paragraphs>71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Ion Boardroom</vt:lpstr>
      <vt:lpstr>Tennis Court Proposal </vt:lpstr>
      <vt:lpstr>Options for Tennis this Spring </vt:lpstr>
      <vt:lpstr>Proposal 1: Use Solanco as Home Court</vt:lpstr>
      <vt:lpstr>Proposal 2: All away matches and practice at local parks  </vt:lpstr>
      <vt:lpstr>Proposal 3: Home matches at Solanco and practice at local parks </vt:lpstr>
      <vt:lpstr>Our Recommendation </vt:lpstr>
      <vt:lpstr>Track and Field Cooperative Agreement</vt:lpstr>
      <vt:lpstr>Request </vt:lpstr>
      <vt:lpstr>Rationale</vt:lpstr>
      <vt:lpstr>Concerns</vt:lpstr>
      <vt:lpstr>Procedure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Spring Tennis Court Proposal </dc:title>
  <dc:creator>benjamingardinier@gmail.com</dc:creator>
  <cp:lastModifiedBy>Hoover, Vicki</cp:lastModifiedBy>
  <cp:revision>7</cp:revision>
  <dcterms:created xsi:type="dcterms:W3CDTF">2022-10-24T13:12:41Z</dcterms:created>
  <dcterms:modified xsi:type="dcterms:W3CDTF">2022-10-31T18:11:20Z</dcterms:modified>
</cp:coreProperties>
</file>