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6" r:id="rId1"/>
    <p:sldMasterId id="2147483706" r:id="rId2"/>
    <p:sldMasterId id="2147483712" r:id="rId3"/>
    <p:sldMasterId id="2147483724" r:id="rId4"/>
  </p:sldMasterIdLst>
  <p:notesMasterIdLst>
    <p:notesMasterId r:id="rId8"/>
  </p:notesMasterIdLst>
  <p:handoutMasterIdLst>
    <p:handoutMasterId r:id="rId9"/>
  </p:handoutMasterIdLst>
  <p:sldIdLst>
    <p:sldId id="446" r:id="rId5"/>
    <p:sldId id="427" r:id="rId6"/>
    <p:sldId id="42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288" userDrawn="1">
          <p15:clr>
            <a:srgbClr val="F26B43"/>
          </p15:clr>
        </p15:guide>
        <p15:guide id="3" orient="horz" pos="4056" userDrawn="1">
          <p15:clr>
            <a:srgbClr val="F26B43"/>
          </p15:clr>
        </p15:guide>
        <p15:guide id="4" orient="horz" pos="1488" userDrawn="1">
          <p15:clr>
            <a:srgbClr val="A4A3A4"/>
          </p15:clr>
        </p15:guide>
        <p15:guide id="5" pos="3816" userDrawn="1">
          <p15:clr>
            <a:srgbClr val="A4A3A4"/>
          </p15:clr>
        </p15:guide>
        <p15:guide id="6" pos="7416" userDrawn="1">
          <p15:clr>
            <a:srgbClr val="F26B43"/>
          </p15:clr>
        </p15:guide>
        <p15:guide id="7" orient="horz" pos="312" userDrawn="1">
          <p15:clr>
            <a:srgbClr val="F26B43"/>
          </p15:clr>
        </p15:guide>
        <p15:guide id="8" orient="horz" pos="2160" userDrawn="1">
          <p15:clr>
            <a:srgbClr val="A4A3A4"/>
          </p15:clr>
        </p15:guide>
        <p15:guide id="9" orient="horz" pos="23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enig, Cathy" initials="KC" lastIdx="1" clrIdx="0">
    <p:extLst>
      <p:ext uri="{19B8F6BF-5375-455C-9EA6-DF929625EA0E}">
        <p15:presenceInfo xmlns:p15="http://schemas.microsoft.com/office/powerpoint/2012/main" userId="S::ckoenig@pequeavalley.org::6954cfc1-9b1a-4157-8c29-beb08cb8d02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C58A"/>
    <a:srgbClr val="8C5896"/>
    <a:srgbClr val="7C6560"/>
    <a:srgbClr val="29282D"/>
    <a:srgbClr val="E288B6"/>
    <a:srgbClr val="D75078"/>
    <a:srgbClr val="B38F6A"/>
    <a:srgbClr val="6667AB"/>
    <a:srgbClr val="BBBBBB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760" y="192"/>
      </p:cViewPr>
      <p:guideLst>
        <p:guide orient="horz" pos="3672"/>
        <p:guide pos="288"/>
        <p:guide orient="horz" pos="4056"/>
        <p:guide orient="horz" pos="1488"/>
        <p:guide pos="3816"/>
        <p:guide pos="7416"/>
        <p:guide orient="horz" pos="312"/>
        <p:guide orient="horz" pos="2160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640" y="-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1-27T15:51:45.695" idx="1">
    <p:pos x="376" y="3218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3440B4-626E-4F3C-BAEA-93BE989AF4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A5570-8E4E-4AA9-B246-5A27A383B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A69E4-EFBB-4687-8058-A94EE1B5781B}" type="datetimeFigureOut">
              <a:rPr lang="en-US" smtClean="0"/>
              <a:t>11/28/22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D364A-9468-466A-ACCD-ABB3762BE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EF394-4AD6-48D1-9C4C-1B3D44BBF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04FE7-BA7C-4FF4-9756-C6A1F2BCA3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17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46B2-EB9C-4E9C-8793-C25F32D58B9A}" type="datetimeFigureOut">
              <a:rPr lang="en-US" smtClean="0"/>
              <a:t>11/28/22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3F1C3-4FA3-4491-97F4-43CA9C8BD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4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56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21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02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0" y="2240280"/>
            <a:ext cx="4645152" cy="41970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/>
            <a:r>
              <a:rPr lang="en-US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198059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Balance ac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0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Balancing A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42672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99032"/>
            <a:ext cx="3619501" cy="877824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54500" y="0"/>
            <a:ext cx="74803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5D44F0-DADD-4DCC-82EC-FDB3E9878AA9}"/>
              </a:ext>
            </a:extLst>
          </p:cNvPr>
          <p:cNvSpPr/>
          <p:nvPr userDrawn="1"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FE2C9-8B6E-4DDA-A5EA-04581F7629F0}"/>
              </a:ext>
            </a:extLst>
          </p:cNvPr>
          <p:cNvSpPr/>
          <p:nvPr userDrawn="1"/>
        </p:nvSpPr>
        <p:spPr>
          <a:xfrm>
            <a:off x="11734800" y="0"/>
            <a:ext cx="4572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2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7467601" cy="1572768"/>
          </a:xfrm>
        </p:spPr>
        <p:txBody>
          <a:bodyPr/>
          <a:lstStyle>
            <a:lvl1pPr>
              <a:lnSpc>
                <a:spcPts val="46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540000"/>
            <a:ext cx="6591300" cy="34036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5300" y="1384300"/>
            <a:ext cx="3410712" cy="4572000"/>
          </a:xfrm>
          <a:prstGeom prst="roundRect">
            <a:avLst>
              <a:gd name="adj" fmla="val 2543"/>
            </a:avLst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Wellspring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4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Wellspr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3F081E-4462-4B33-A41E-0432A3B439D9}"/>
              </a:ext>
            </a:extLst>
          </p:cNvPr>
          <p:cNvSpPr/>
          <p:nvPr userDrawn="1"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FA2D1-6BF4-4194-B815-8C66D013FD27}"/>
              </a:ext>
            </a:extLst>
          </p:cNvPr>
          <p:cNvSpPr/>
          <p:nvPr userDrawn="1"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8F0DF-BC0B-473C-82DC-7FC46D38FAC1}"/>
              </a:ext>
            </a:extLst>
          </p:cNvPr>
          <p:cNvSpPr/>
          <p:nvPr userDrawn="1"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3E524-6AEB-4529-804C-0B9CD9992050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228600" y="2415910"/>
            <a:ext cx="4022558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71600"/>
            <a:ext cx="3619501" cy="877824"/>
          </a:xfrm>
        </p:spPr>
        <p:txBody>
          <a:bodyPr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225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Star of the show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2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Star of the sh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62B86F-90E5-425E-9F83-8477D8111E1D}"/>
              </a:ext>
            </a:extLst>
          </p:cNvPr>
          <p:cNvSpPr/>
          <p:nvPr userDrawn="1"/>
        </p:nvSpPr>
        <p:spPr>
          <a:xfrm>
            <a:off x="0" y="495300"/>
            <a:ext cx="6057900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269853-3C2C-4F9C-B1BB-E00F7A1DB9E1}"/>
              </a:ext>
            </a:extLst>
          </p:cNvPr>
          <p:cNvSpPr/>
          <p:nvPr userDrawn="1"/>
        </p:nvSpPr>
        <p:spPr>
          <a:xfrm>
            <a:off x="6530703" y="495300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59D58-52AF-4785-8A33-F528F46D88A3}"/>
              </a:ext>
            </a:extLst>
          </p:cNvPr>
          <p:cNvSpPr/>
          <p:nvPr userDrawn="1"/>
        </p:nvSpPr>
        <p:spPr>
          <a:xfrm>
            <a:off x="8852618" y="3863713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3E0F4-EC0D-43C2-AC84-A53134C8566E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38801" cy="1572126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489200"/>
            <a:ext cx="5202936" cy="35478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97700" y="914400"/>
            <a:ext cx="4334256" cy="5093208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366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Amusements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8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Amuse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A3BC27-A809-4F76-931E-2DE01059A5AB}"/>
              </a:ext>
            </a:extLst>
          </p:cNvPr>
          <p:cNvSpPr/>
          <p:nvPr userDrawn="1"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6A5108-5EBA-43CE-BA4A-DA9EEF5D808A}"/>
              </a:ext>
            </a:extLst>
          </p:cNvPr>
          <p:cNvSpPr/>
          <p:nvPr userDrawn="1"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AC760C-BE23-4DA2-A294-3B5668F8AECA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05272" cy="1572126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72384"/>
            <a:ext cx="4946904" cy="28712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7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11/28/22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  <p:sldLayoutId id="2147483701" r:id="rId3"/>
    <p:sldLayoutId id="2147483702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11/28/22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11/28/22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11/28/22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comments" Target="../comments/comment1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pngimg.com/download/2206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music-notes-abstract-clef-1598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bstract image of curvy lines">
            <a:extLst>
              <a:ext uri="{FF2B5EF4-FFF2-40B4-BE49-F238E27FC236}">
                <a16:creationId xmlns:a16="http://schemas.microsoft.com/office/drawing/2014/main" id="{81F59575-96AE-45B0-B1FB-3CFC139E9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97761" y="0"/>
            <a:ext cx="12191550" cy="6857999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8347D8D-E852-43D5-858E-2D01BE57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5034"/>
            <a:ext cx="9235440" cy="1371600"/>
          </a:xfrm>
        </p:spPr>
        <p:txBody>
          <a:bodyPr anchor="t" anchorCtr="0">
            <a:noAutofit/>
          </a:bodyPr>
          <a:lstStyle/>
          <a:p>
            <a:r>
              <a:rPr lang="en-US" sz="4000" b="1" dirty="0">
                <a:latin typeface="Bradley Hand" pitchFamily="2" charset="77"/>
              </a:rPr>
              <a:t>S.W.A.N.</a:t>
            </a:r>
            <a:br>
              <a:rPr lang="en-US" sz="4000" b="1" dirty="0">
                <a:latin typeface="Bradley Hand" pitchFamily="2" charset="77"/>
              </a:rPr>
            </a:br>
            <a:r>
              <a:rPr lang="en-US" sz="4000" b="1" dirty="0">
                <a:latin typeface="Bradley Hand" pitchFamily="2" charset="77"/>
              </a:rPr>
              <a:t>SCALING WALLS A NOTE AT A TIME</a:t>
            </a:r>
          </a:p>
        </p:txBody>
      </p:sp>
    </p:spTree>
    <p:extLst>
      <p:ext uri="{BB962C8B-B14F-4D97-AF65-F5344CB8AC3E}">
        <p14:creationId xmlns:p14="http://schemas.microsoft.com/office/powerpoint/2010/main" val="155831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44986A6-583D-4323-BBE6-0C4C3B146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519430"/>
            <a:ext cx="7004305" cy="877824"/>
          </a:xfrm>
        </p:spPr>
        <p:txBody>
          <a:bodyPr>
            <a:normAutofit/>
          </a:bodyPr>
          <a:lstStyle/>
          <a:p>
            <a:r>
              <a:rPr lang="en-US" dirty="0">
                <a:latin typeface="Bradley Hand" pitchFamily="2" charset="77"/>
              </a:rPr>
              <a:t>A LITTLE ABOUT S.W.A.N.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1B0F8-EDCA-43C7-A602-F46DA2202A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2779776"/>
            <a:ext cx="3465576" cy="3255264"/>
          </a:xfrm>
        </p:spPr>
        <p:txBody>
          <a:bodyPr>
            <a:noAutofit/>
          </a:bodyPr>
          <a:lstStyle/>
          <a:p>
            <a:pPr algn="ctr"/>
            <a:r>
              <a:rPr lang="en-US" sz="2400" b="1" u="sng" dirty="0">
                <a:solidFill>
                  <a:srgbClr val="7030A0"/>
                </a:solidFill>
                <a:latin typeface="Bradley Hand" pitchFamily="2" charset="77"/>
              </a:rPr>
              <a:t>Mission: </a:t>
            </a:r>
          </a:p>
          <a:p>
            <a:pPr algn="ctr"/>
            <a:r>
              <a:rPr lang="en-US" sz="2400" dirty="0">
                <a:solidFill>
                  <a:srgbClr val="7030A0"/>
                </a:solidFill>
                <a:latin typeface="Bradley Hand" pitchFamily="2" charset="77"/>
              </a:rPr>
              <a:t>To be dedicated advocates for children affected by parental incarceration by providing life-changing intervention through music and mentoring.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1CB42D-A527-44ED-ADE2-30B3266BA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Placeholder 22" descr="Music notes PNG">
            <a:extLst>
              <a:ext uri="{FF2B5EF4-FFF2-40B4-BE49-F238E27FC236}">
                <a16:creationId xmlns:a16="http://schemas.microsoft.com/office/drawing/2014/main" id="{DCD09F76-1AB7-7042-A14F-30B42CB6FFE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1094" r="31094"/>
          <a:stretch>
            <a:fillRect/>
          </a:stretch>
        </p:blipFill>
        <p:spPr>
          <a:xfrm>
            <a:off x="4151376" y="-125694"/>
            <a:ext cx="8924608" cy="6858000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1758AD-379C-BE41-86A7-2A2A9476CD52}"/>
              </a:ext>
            </a:extLst>
          </p:cNvPr>
          <p:cNvSpPr txBox="1"/>
          <p:nvPr/>
        </p:nvSpPr>
        <p:spPr>
          <a:xfrm>
            <a:off x="4706112" y="1487424"/>
            <a:ext cx="5559552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  <a:latin typeface="Bradley Hand" pitchFamily="2" charset="77"/>
              </a:rPr>
              <a:t>Students receive free music lessons, ensemble training, performance opportunities, and mentoring.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32A27D-8111-254F-90F7-F7EFB2A4DA46}"/>
              </a:ext>
            </a:extLst>
          </p:cNvPr>
          <p:cNvSpPr txBox="1"/>
          <p:nvPr/>
        </p:nvSpPr>
        <p:spPr>
          <a:xfrm>
            <a:off x="5503927" y="4187484"/>
            <a:ext cx="425500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Bradley Hand" pitchFamily="2" charset="77"/>
              </a:rPr>
              <a:t>At this time the program is in Lancaster and Red Lion working with learners.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5A3A05-8CB8-D341-92CA-7DE9B2983C94}"/>
              </a:ext>
            </a:extLst>
          </p:cNvPr>
          <p:cNvSpPr txBox="1"/>
          <p:nvPr/>
        </p:nvSpPr>
        <p:spPr>
          <a:xfrm>
            <a:off x="4151376" y="6732306"/>
            <a:ext cx="89246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pngimg.com/download/22064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708177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8C9-9EB6-43DA-BD3E-58FAC144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4" y="633984"/>
            <a:ext cx="7354824" cy="1255776"/>
          </a:xfrm>
        </p:spPr>
        <p:txBody>
          <a:bodyPr anchor="ctr" anchorCtr="0"/>
          <a:lstStyle/>
          <a:p>
            <a:r>
              <a:rPr lang="en-US" dirty="0">
                <a:latin typeface="Bradley Hand" pitchFamily="2" charset="77"/>
              </a:rPr>
              <a:t>PVSD PARTNER WITH S.W.A.N.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ACE68-C884-4900-BA05-58DEA1511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2762258"/>
            <a:ext cx="6224016" cy="388238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400" dirty="0">
                <a:effectLst/>
                <a:latin typeface="Bradley Hand" pitchFamily="2" charset="77"/>
              </a:rPr>
              <a:t>We met with Brooke, Program Director, to learn about information on program.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Bradley Hand" pitchFamily="2" charset="77"/>
              </a:rPr>
              <a:t>Sign MOU for partnership.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Bradley Hand" pitchFamily="2" charset="77"/>
              </a:rPr>
              <a:t>Contact families that we know who have </a:t>
            </a:r>
            <a:r>
              <a:rPr lang="en-US" sz="2400">
                <a:latin typeface="Bradley Hand" pitchFamily="2" charset="77"/>
              </a:rPr>
              <a:t>children who would </a:t>
            </a:r>
            <a:r>
              <a:rPr lang="en-US" sz="2400" dirty="0">
                <a:latin typeface="Bradley Hand" pitchFamily="2" charset="77"/>
              </a:rPr>
              <a:t>qualify and share information.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Bradley Hand" pitchFamily="2" charset="77"/>
              </a:rPr>
              <a:t>Send out to all families to let them know about program.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latin typeface="Bradley Hand" pitchFamily="2" charset="77"/>
              </a:rPr>
              <a:t>Possible lessons for learners and Summer program in Lancaster if families apply . </a:t>
            </a:r>
          </a:p>
        </p:txBody>
      </p:sp>
      <p:pic>
        <p:nvPicPr>
          <p:cNvPr id="15" name="Picture Placeholder 14" descr="Music Notes Abstract - Free vector graphic on Pixabay">
            <a:extLst>
              <a:ext uri="{FF2B5EF4-FFF2-40B4-BE49-F238E27FC236}">
                <a16:creationId xmlns:a16="http://schemas.microsoft.com/office/drawing/2014/main" id="{68B6685F-EF62-ED42-A777-7FB1CA8DC6B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381" r="23381"/>
          <a:stretch>
            <a:fillRect/>
          </a:stretch>
        </p:blipFill>
        <p:spPr>
          <a:xfrm>
            <a:off x="7607808" y="427490"/>
            <a:ext cx="4242816" cy="3882382"/>
          </a:xfrm>
        </p:spPr>
      </p:pic>
    </p:spTree>
    <p:extLst>
      <p:ext uri="{BB962C8B-B14F-4D97-AF65-F5344CB8AC3E}">
        <p14:creationId xmlns:p14="http://schemas.microsoft.com/office/powerpoint/2010/main" val="1646138950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ing Act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ellspring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r of the show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musements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tf66906339_win32</Template>
  <TotalTime>0</TotalTime>
  <Words>161</Words>
  <Application>Microsoft Macintosh PowerPoint</Application>
  <PresentationFormat>Widescreen</PresentationFormat>
  <Paragraphs>15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Bradley Hand</vt:lpstr>
      <vt:lpstr>Calibri</vt:lpstr>
      <vt:lpstr>Segoe UI</vt:lpstr>
      <vt:lpstr>Segoe UI Light</vt:lpstr>
      <vt:lpstr>Balancing Act</vt:lpstr>
      <vt:lpstr>Wellspring</vt:lpstr>
      <vt:lpstr>Star of the show</vt:lpstr>
      <vt:lpstr>Amusements</vt:lpstr>
      <vt:lpstr>S.W.A.N. SCALING WALLS A NOTE AT A TIME</vt:lpstr>
      <vt:lpstr>A LITTLE ABOUT S.W.A.N.</vt:lpstr>
      <vt:lpstr>PVSD PARTNER WITH S.W.A.N.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2021-12-08T21:54:28Z</dcterms:created>
  <dcterms:modified xsi:type="dcterms:W3CDTF">2022-11-28T20:01:21Z</dcterms:modified>
</cp:coreProperties>
</file>