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281"/>
  </p:normalViewPr>
  <p:slideViewPr>
    <p:cSldViewPr snapToGrid="0" snapToObjects="1">
      <p:cViewPr varScale="1">
        <p:scale>
          <a:sx n="127" d="100"/>
          <a:sy n="127" d="100"/>
        </p:scale>
        <p:origin x="4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11/28/22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11/28/22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11/28/22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11/28/22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tch.or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C9979-471A-1F48-AF5F-152DEEB330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Bradley Hand" pitchFamily="2" charset="77"/>
              </a:rPr>
              <a:t>COMPASS 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0722BB-7B13-E749-B9FC-7F9C78C002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Bradley Hand" pitchFamily="2" charset="77"/>
              </a:rPr>
              <a:t>November 29, 2022</a:t>
            </a:r>
          </a:p>
        </p:txBody>
      </p:sp>
    </p:spTree>
    <p:extLst>
      <p:ext uri="{BB962C8B-B14F-4D97-AF65-F5344CB8AC3E}">
        <p14:creationId xmlns:p14="http://schemas.microsoft.com/office/powerpoint/2010/main" val="1436441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9B8A-8E65-9740-BB01-2346848A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64628"/>
          </a:xfrm>
        </p:spPr>
        <p:txBody>
          <a:bodyPr/>
          <a:lstStyle/>
          <a:p>
            <a:r>
              <a:rPr lang="en-US" dirty="0">
                <a:latin typeface="Bradley Hand" pitchFamily="2" charset="77"/>
              </a:rPr>
              <a:t>About Compass Mark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307E6A-318F-5C42-A713-B661906ED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92166"/>
            <a:ext cx="9601200" cy="4175234"/>
          </a:xfrm>
        </p:spPr>
        <p:txBody>
          <a:bodyPr/>
          <a:lstStyle/>
          <a:p>
            <a:r>
              <a:rPr lang="en-US" b="1" dirty="0">
                <a:latin typeface="Bradley Hand" pitchFamily="2" charset="77"/>
              </a:rPr>
              <a:t>MISSION</a:t>
            </a:r>
            <a:endParaRPr lang="en-US" dirty="0">
              <a:latin typeface="Bradley Hand" pitchFamily="2" charset="77"/>
            </a:endParaRPr>
          </a:p>
          <a:p>
            <a:pPr lvl="1"/>
            <a:r>
              <a:rPr lang="en-US" dirty="0">
                <a:latin typeface="Bradley Hand" pitchFamily="2" charset="77"/>
              </a:rPr>
              <a:t>Compass Mark’s mission is to prevent addiction through education, skill-building and community mobilization.</a:t>
            </a:r>
          </a:p>
          <a:p>
            <a:r>
              <a:rPr lang="en-US" dirty="0">
                <a:latin typeface="Bradley Hand" pitchFamily="2" charset="77"/>
              </a:rPr>
              <a:t>We would like to </a:t>
            </a:r>
            <a:r>
              <a:rPr lang="en-US">
                <a:latin typeface="Bradley Hand" pitchFamily="2" charset="77"/>
              </a:rPr>
              <a:t>partner two programs this year at </a:t>
            </a:r>
            <a:r>
              <a:rPr lang="en-US" dirty="0">
                <a:latin typeface="Bradley Hand" pitchFamily="2" charset="77"/>
              </a:rPr>
              <a:t>Salisbury, PVIS, PVHS.</a:t>
            </a:r>
          </a:p>
          <a:p>
            <a:r>
              <a:rPr lang="en-US" dirty="0">
                <a:latin typeface="Bradley Hand" pitchFamily="2" charset="77"/>
              </a:rPr>
              <a:t>At Salisbury – PATH</a:t>
            </a:r>
          </a:p>
          <a:p>
            <a:r>
              <a:rPr lang="en-US" dirty="0">
                <a:latin typeface="Bradley Hand" pitchFamily="2" charset="77"/>
              </a:rPr>
              <a:t>AT PVIS and PVHS- Catch My Breath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176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4316-324D-7449-963A-F304F7D86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62760"/>
            <a:ext cx="9601200" cy="66215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Bradley Hand" pitchFamily="2" charset="77"/>
              </a:rPr>
              <a:t>Catch My Breath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CFD7F7-391F-4E4F-81E7-87394564E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219200"/>
            <a:ext cx="9601200" cy="5538952"/>
          </a:xfrm>
        </p:spPr>
        <p:txBody>
          <a:bodyPr>
            <a:normAutofit fontScale="25000" lnSpcReduction="20000"/>
          </a:bodyPr>
          <a:lstStyle/>
          <a:p>
            <a:r>
              <a:rPr lang="en-US" sz="7200" dirty="0">
                <a:latin typeface="Bradley Hand" pitchFamily="2" charset="77"/>
              </a:rPr>
              <a:t>Catch My Breath is an</a:t>
            </a:r>
            <a:r>
              <a:rPr lang="en-US" sz="7200" dirty="0">
                <a:latin typeface="Bradley Hand" pitchFamily="2" charset="77"/>
                <a:hlinkClick r:id="rId2"/>
              </a:rPr>
              <a:t> </a:t>
            </a:r>
            <a:r>
              <a:rPr lang="en-US" sz="7200" dirty="0">
                <a:latin typeface="Bradley Hand" pitchFamily="2" charset="77"/>
              </a:rPr>
              <a:t>evidence-based program that provides youth with the skills to resist peer pressure and media influences to try e-cigarettes and vaping.</a:t>
            </a:r>
          </a:p>
          <a:p>
            <a:r>
              <a:rPr lang="en-US" sz="7200" b="1" dirty="0">
                <a:latin typeface="Bradley Hand" pitchFamily="2" charset="77"/>
              </a:rPr>
              <a:t>Areas Addressed:</a:t>
            </a:r>
            <a:endParaRPr lang="en-US" sz="7200" dirty="0">
              <a:latin typeface="Bradley Hand" pitchFamily="2" charset="77"/>
            </a:endParaRPr>
          </a:p>
          <a:p>
            <a:pPr lvl="1"/>
            <a:r>
              <a:rPr lang="en-US" sz="7200" dirty="0">
                <a:latin typeface="Bradley Hand" pitchFamily="2" charset="77"/>
              </a:rPr>
              <a:t>Misconceptions held by youth that most teens use e-cigarettes</a:t>
            </a:r>
          </a:p>
          <a:p>
            <a:pPr lvl="1"/>
            <a:r>
              <a:rPr lang="en-US" sz="7200" dirty="0">
                <a:latin typeface="Bradley Hand" pitchFamily="2" charset="77"/>
              </a:rPr>
              <a:t>Peer pressure and advertising pressure to use e-cigarettes</a:t>
            </a:r>
          </a:p>
          <a:p>
            <a:pPr lvl="1"/>
            <a:r>
              <a:rPr lang="en-US" sz="7200" dirty="0">
                <a:latin typeface="Bradley Hand" pitchFamily="2" charset="77"/>
              </a:rPr>
              <a:t>Impact of advertising designed to undermine credible health information</a:t>
            </a:r>
          </a:p>
          <a:p>
            <a:pPr lvl="1"/>
            <a:r>
              <a:rPr lang="en-US" sz="7200" dirty="0">
                <a:latin typeface="Bradley Hand" pitchFamily="2" charset="77"/>
              </a:rPr>
              <a:t>Favorable attitudes and beliefs about e-cigarettes</a:t>
            </a:r>
          </a:p>
          <a:p>
            <a:r>
              <a:rPr lang="en-US" sz="7200" b="1" dirty="0">
                <a:latin typeface="Bradley Hand" pitchFamily="2" charset="77"/>
              </a:rPr>
              <a:t>Skills Built:</a:t>
            </a:r>
            <a:endParaRPr lang="en-US" sz="7200" dirty="0">
              <a:latin typeface="Bradley Hand" pitchFamily="2" charset="77"/>
            </a:endParaRPr>
          </a:p>
          <a:p>
            <a:pPr lvl="1"/>
            <a:r>
              <a:rPr lang="en-US" sz="7200" dirty="0">
                <a:latin typeface="Bradley Hand" pitchFamily="2" charset="77"/>
              </a:rPr>
              <a:t>Self-awareness</a:t>
            </a:r>
          </a:p>
          <a:p>
            <a:pPr lvl="1"/>
            <a:r>
              <a:rPr lang="en-US" sz="7200" dirty="0">
                <a:latin typeface="Bradley Hand" pitchFamily="2" charset="77"/>
              </a:rPr>
              <a:t>Self-management</a:t>
            </a:r>
          </a:p>
          <a:p>
            <a:pPr lvl="1"/>
            <a:r>
              <a:rPr lang="en-US" sz="7200" dirty="0">
                <a:latin typeface="Bradley Hand" pitchFamily="2" charset="77"/>
              </a:rPr>
              <a:t>Social awareness</a:t>
            </a:r>
          </a:p>
          <a:p>
            <a:pPr lvl="1"/>
            <a:r>
              <a:rPr lang="en-US" sz="7200" dirty="0">
                <a:latin typeface="Bradley Hand" pitchFamily="2" charset="77"/>
              </a:rPr>
              <a:t>Relationship skills</a:t>
            </a:r>
          </a:p>
          <a:p>
            <a:pPr lvl="1"/>
            <a:r>
              <a:rPr lang="en-US" sz="7200" dirty="0">
                <a:latin typeface="Bradley Hand" pitchFamily="2" charset="77"/>
              </a:rPr>
              <a:t>Responsible decision making</a:t>
            </a:r>
          </a:p>
          <a:p>
            <a:r>
              <a:rPr lang="en-US" sz="7200" dirty="0">
                <a:latin typeface="Bradley Hand" pitchFamily="2" charset="77"/>
              </a:rPr>
              <a:t>Would be used for learners whose parents/guardians would agree to be in the small group due to school violation or known use of e-cigarettes/vape.</a:t>
            </a:r>
          </a:p>
          <a:p>
            <a:r>
              <a:rPr lang="en-US" sz="7200" dirty="0">
                <a:latin typeface="Bradley Hand" pitchFamily="2" charset="77"/>
              </a:rPr>
              <a:t>6 sessions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996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CB2E8-4EB6-7643-80C6-7DF36EAC6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566" y="231228"/>
            <a:ext cx="9890234" cy="567558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Bradley Hand" pitchFamily="2" charset="77"/>
              </a:rPr>
              <a:t>PATHS (Promoting Alternative Thinking Strategies)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47545-7364-F34F-9F65-BD9848D98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421" y="998483"/>
            <a:ext cx="10037379" cy="578068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6200" i="1" dirty="0">
                <a:latin typeface="Bradley Hand" pitchFamily="2" charset="77"/>
              </a:rPr>
              <a:t>PATHS</a:t>
            </a:r>
            <a:r>
              <a:rPr lang="en-US" sz="6200" dirty="0">
                <a:latin typeface="Bradley Hand" pitchFamily="2" charset="77"/>
              </a:rPr>
              <a:t> is a program for promoting emotional and social competencies in elementary school-aged children while simultaneously enhancing the educational process in the classroom.</a:t>
            </a:r>
          </a:p>
          <a:p>
            <a:pPr marL="0" indent="0">
              <a:buNone/>
            </a:pPr>
            <a:r>
              <a:rPr lang="en-US" sz="6200" b="1" dirty="0">
                <a:latin typeface="Bradley Hand" pitchFamily="2" charset="77"/>
              </a:rPr>
              <a:t>Skills Built: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6200" b="1" dirty="0">
                <a:solidFill>
                  <a:schemeClr val="tx1"/>
                </a:solidFill>
                <a:latin typeface="Bradley Hand" pitchFamily="2" charset="77"/>
                <a:ea typeface="Calibri" panose="020F0502020204030204" pitchFamily="34" charset="0"/>
              </a:rPr>
              <a:t>Unit 1- Feelings and Relationships</a:t>
            </a:r>
            <a:endParaRPr lang="en-US" altLang="en-US" sz="6200" b="1" dirty="0">
              <a:solidFill>
                <a:schemeClr val="tx1"/>
              </a:solidFill>
              <a:latin typeface="Bradley Hand" pitchFamily="2" charset="77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Identifying and Expressing feelings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Emotions 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Manners, greed, and rejection</a:t>
            </a: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6200" dirty="0">
              <a:solidFill>
                <a:schemeClr val="tx1"/>
              </a:solidFill>
              <a:latin typeface="Bradley Hand" pitchFamily="2" charset="77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Calibri" panose="020F0502020204030204" pitchFamily="34" charset="0"/>
              </a:rPr>
              <a:t>Unit 2- Problem Solving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Problem identification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Goal setting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Solutions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Consequences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Planning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Evaluating</a:t>
            </a: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6200" dirty="0">
              <a:solidFill>
                <a:schemeClr val="tx1"/>
              </a:solidFill>
              <a:latin typeface="Bradley Hand" pitchFamily="2" charset="77"/>
            </a:endParaRP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6200" b="1" dirty="0">
                <a:solidFill>
                  <a:schemeClr val="tx1"/>
                </a:solidFill>
                <a:latin typeface="Bradley Hand" pitchFamily="2" charset="77"/>
                <a:ea typeface="Calibri" panose="020F0502020204030204" pitchFamily="34" charset="0"/>
              </a:rPr>
              <a:t>Unit 3- Supplementary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Problem solving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Self-control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Friendship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Bullying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Planning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  <a:ea typeface="Calibri" panose="020F0502020204030204" pitchFamily="34" charset="0"/>
            </a:endParaRPr>
          </a:p>
          <a:p>
            <a:pPr marL="987552" lvl="2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6200" dirty="0">
                <a:solidFill>
                  <a:schemeClr val="tx1"/>
                </a:solidFill>
                <a:latin typeface="Bradley Hand" pitchFamily="2" charset="77"/>
                <a:ea typeface="Times New Roman" panose="02020603050405020304" pitchFamily="18" charset="0"/>
              </a:rPr>
              <a:t>Fair/Not fair</a:t>
            </a:r>
            <a:endParaRPr lang="en-US" altLang="en-US" sz="6200" dirty="0">
              <a:solidFill>
                <a:schemeClr val="tx1"/>
              </a:solidFill>
              <a:latin typeface="Bradley Hand" pitchFamily="2" charset="77"/>
            </a:endParaRPr>
          </a:p>
          <a:p>
            <a:endParaRPr lang="en-US" sz="6200" dirty="0">
              <a:latin typeface="Bradley Hand" pitchFamily="2" charset="77"/>
            </a:endParaRPr>
          </a:p>
          <a:p>
            <a:r>
              <a:rPr lang="en-US" sz="6200" dirty="0">
                <a:latin typeface="Bradley Hand" pitchFamily="2" charset="77"/>
              </a:rPr>
              <a:t>Second Grade - 12 sessions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515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4418A-6202-9D40-B015-0D77A01CE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Bradley Hand" pitchFamily="2" charset="77"/>
              </a:rPr>
              <a:t>Our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3B3C7-C827-F846-8343-2CA6D2ED7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Bradley Hand" pitchFamily="2" charset="77"/>
              </a:rPr>
              <a:t>We met with Matt Weaver, Program Manager for Lancaster.</a:t>
            </a:r>
          </a:p>
          <a:p>
            <a:r>
              <a:rPr lang="en-US" sz="2400" dirty="0">
                <a:latin typeface="Bradley Hand" pitchFamily="2" charset="77"/>
              </a:rPr>
              <a:t>Met with Administration and Mental </a:t>
            </a:r>
            <a:r>
              <a:rPr lang="en-US" sz="2400">
                <a:latin typeface="Bradley Hand" pitchFamily="2" charset="77"/>
              </a:rPr>
              <a:t>Health Specialists to  review </a:t>
            </a:r>
            <a:r>
              <a:rPr lang="en-US" sz="2400" dirty="0">
                <a:latin typeface="Bradley Hand" pitchFamily="2" charset="77"/>
              </a:rPr>
              <a:t>programming.</a:t>
            </a:r>
          </a:p>
          <a:p>
            <a:r>
              <a:rPr lang="en-US" sz="2400" dirty="0">
                <a:latin typeface="Bradley Hand" pitchFamily="2" charset="77"/>
              </a:rPr>
              <a:t>Sign MOU with Compass Mark</a:t>
            </a:r>
          </a:p>
          <a:p>
            <a:r>
              <a:rPr lang="en-US" sz="2400" dirty="0">
                <a:latin typeface="Bradley Hand" pitchFamily="2" charset="77"/>
              </a:rPr>
              <a:t>Start groupings with each level if approved</a:t>
            </a:r>
          </a:p>
          <a:p>
            <a:r>
              <a:rPr lang="en-US" sz="2400" dirty="0">
                <a:latin typeface="Bradley Hand" pitchFamily="2" charset="77"/>
              </a:rPr>
              <a:t>Re-evaluate in summer for continued partnership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65615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37</TotalTime>
  <Words>282</Words>
  <Application>Microsoft Macintosh PowerPoint</Application>
  <PresentationFormat>Widescreen</PresentationFormat>
  <Paragraphs>54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Bradley Hand</vt:lpstr>
      <vt:lpstr>Franklin Gothic Book</vt:lpstr>
      <vt:lpstr>Crop</vt:lpstr>
      <vt:lpstr>COMPASS MARK</vt:lpstr>
      <vt:lpstr>About Compass Mark </vt:lpstr>
      <vt:lpstr>Catch My Breath</vt:lpstr>
      <vt:lpstr>PATHS (Promoting Alternative Thinking Strategies)</vt:lpstr>
      <vt:lpstr>Our 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COMPASS MARK</dc:title>
  <dc:creator>Koenig, Cathy</dc:creator>
  <cp:lastModifiedBy>Hoover, Vicki</cp:lastModifiedBy>
  <cp:revision>6</cp:revision>
  <dcterms:created xsi:type="dcterms:W3CDTF">2022-11-27T21:24:25Z</dcterms:created>
  <dcterms:modified xsi:type="dcterms:W3CDTF">2022-11-28T12:47:59Z</dcterms:modified>
</cp:coreProperties>
</file>