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50" r:id="rId1"/>
  </p:sldMasterIdLst>
  <p:notesMasterIdLst>
    <p:notesMasterId r:id="rId14"/>
  </p:notesMasterIdLst>
  <p:sldIdLst>
    <p:sldId id="278" r:id="rId2"/>
    <p:sldId id="300" r:id="rId3"/>
    <p:sldId id="301" r:id="rId4"/>
    <p:sldId id="280" r:id="rId5"/>
    <p:sldId id="281" r:id="rId6"/>
    <p:sldId id="294" r:id="rId7"/>
    <p:sldId id="295" r:id="rId8"/>
    <p:sldId id="297" r:id="rId9"/>
    <p:sldId id="298" r:id="rId10"/>
    <p:sldId id="302" r:id="rId11"/>
    <p:sldId id="303" r:id="rId12"/>
    <p:sldId id="304" r:id="rId13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/>
    <p:restoredTop sz="96138" autoAdjust="0"/>
  </p:normalViewPr>
  <p:slideViewPr>
    <p:cSldViewPr snapToGrid="0" snapToObjects="1">
      <p:cViewPr varScale="1">
        <p:scale>
          <a:sx n="121" d="100"/>
          <a:sy n="121" d="100"/>
        </p:scale>
        <p:origin x="560" y="184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3092" y="557049"/>
            <a:ext cx="5385816" cy="2652496"/>
          </a:xfrm>
        </p:spPr>
        <p:txBody>
          <a:bodyPr/>
          <a:lstStyle/>
          <a:p>
            <a:r>
              <a:rPr lang="en-US" dirty="0"/>
              <a:t>Pequea Valley CHAPTER 339</a:t>
            </a:r>
            <a:br>
              <a:rPr lang="en-US" dirty="0"/>
            </a:br>
            <a:r>
              <a:rPr lang="en-US" sz="1800" dirty="0"/>
              <a:t>K-12 Comprehensive school counseling plan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Cathy Koenig</a:t>
            </a:r>
          </a:p>
          <a:p>
            <a:r>
              <a:rPr lang="en-US" dirty="0"/>
              <a:t>January 2, 2023​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is the 339 Plan?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020" y="3222752"/>
            <a:ext cx="6398067" cy="294054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written plan on file, approved by the Board of School Directors, for the comprehensive, sequential program of counseling services for all student Kindergarten -12</a:t>
            </a:r>
            <a:r>
              <a:rPr lang="en-US" baseline="30000" dirty="0"/>
              <a:t>th</a:t>
            </a:r>
            <a:r>
              <a:rPr lang="en-US" dirty="0"/>
              <a:t> grade.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339 Plan addresses three counseling domains: Academic, Career, and Social/Emotional.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339 Plan is a working document that is reviewed yearly, ensuring our learners experience success in school while preparing them for their future.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339 Plan is aligned with PA Career and Work Standards.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339 plan must include procedures to provide guidance services to CTC.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3571BF2-FCCE-E7A0-736D-9168D2BBF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854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FAF93-6064-2A40-AAAC-AE1F25209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528" y="1377538"/>
            <a:ext cx="6766560" cy="641267"/>
          </a:xfrm>
        </p:spPr>
        <p:txBody>
          <a:bodyPr/>
          <a:lstStyle/>
          <a:p>
            <a:r>
              <a:rPr lang="en-US" sz="2400" dirty="0"/>
              <a:t>Components of Chapter 339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06D40-0698-D44A-BF79-6167CCC90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2018805"/>
            <a:ext cx="6766560" cy="390447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Mission Statement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Role of a Counselor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Program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Stakeholder Action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Monthly Calendar of Activities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System Delivery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Curriculum Action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Career and Post Secondary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Advisory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Academic and Career Plan &amp; Portfolio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CTC Strategies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Job Descriptions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192DB7-399C-864C-AE96-44A902193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BDEDA-B26F-A549-86D6-10A5BEBB6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712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528" y="753874"/>
            <a:ext cx="6766560" cy="979924"/>
          </a:xfrm>
        </p:spPr>
        <p:txBody>
          <a:bodyPr/>
          <a:lstStyle/>
          <a:p>
            <a:r>
              <a:rPr lang="en-US" sz="2800" dirty="0"/>
              <a:t>Mission StaTement &amp; Role of School Counselors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0738" y="3222752"/>
            <a:ext cx="6870349" cy="2700528"/>
          </a:xfrm>
        </p:spPr>
        <p:txBody>
          <a:bodyPr/>
          <a:lstStyle/>
          <a:p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3571BF2-FCCE-E7A0-736D-9168D2BBF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FC3FD3F-45EE-74E3-AD64-441303B8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157359B-7761-9F4C-8C6F-7E50FB282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00286"/>
              </p:ext>
            </p:extLst>
          </p:nvPr>
        </p:nvGraphicFramePr>
        <p:xfrm>
          <a:off x="3681351" y="1935679"/>
          <a:ext cx="7552258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6129">
                  <a:extLst>
                    <a:ext uri="{9D8B030D-6E8A-4147-A177-3AD203B41FA5}">
                      <a16:colId xmlns:a16="http://schemas.microsoft.com/office/drawing/2014/main" val="3786873596"/>
                    </a:ext>
                  </a:extLst>
                </a:gridCol>
                <a:gridCol w="3776129">
                  <a:extLst>
                    <a:ext uri="{9D8B030D-6E8A-4147-A177-3AD203B41FA5}">
                      <a16:colId xmlns:a16="http://schemas.microsoft.com/office/drawing/2014/main" val="3706315570"/>
                    </a:ext>
                  </a:extLst>
                </a:gridCol>
              </a:tblGrid>
              <a:tr h="4168448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The mission of the Pequea Valley School Counseling Department is to collaborate with learners, staff, families, business/community, and postsecondary stakeholders to challenge all learners to reach their full potential in present and future endeavors. We will promote a safe and equitable learning environment where every learner counts, in order to assist them in their academic, career , and social/emotional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School Counselors serve as leaders, advocates, collaborates, and agents of systematic change.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School Counselors are critical to successful efforts to close the academic gaps of our learners.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School counselors with their training are an intricate part of our school team with all of the challenges our learners face each day.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760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985652"/>
            <a:ext cx="6400800" cy="997527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GOALS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5600" y="1983179"/>
            <a:ext cx="6400800" cy="3247189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Program goals were created for each grade range (elementary, middle, &amp; high school) connected to the three domains in our mission statement. </a:t>
            </a:r>
          </a:p>
          <a:p>
            <a:pPr algn="ctr"/>
            <a:endParaRPr lang="en-US" dirty="0">
              <a:latin typeface="Sabon Next LT" panose="02000500000000000000" pitchFamily="2" charset="0"/>
              <a:cs typeface="Sabon Next LT" panose="02000500000000000000" pitchFamily="2" charset="0"/>
            </a:endParaRPr>
          </a:p>
          <a:p>
            <a:pPr algn="ctr"/>
            <a:r>
              <a:rPr lang="en-US" sz="24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We monitor these goals for completion and goals are reviewed yearly. </a:t>
            </a:r>
          </a:p>
          <a:p>
            <a:pPr algn="ctr"/>
            <a:r>
              <a:rPr lang="en-US" sz="24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 </a:t>
            </a:r>
          </a:p>
          <a:p>
            <a:pPr algn="ctr"/>
            <a:endParaRPr lang="en-US" dirty="0"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5049" y="1721922"/>
            <a:ext cx="7491351" cy="831273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STAKE HOLDER PLANS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54431" y="2648197"/>
            <a:ext cx="7241969" cy="2582171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As a team, we look at different ways to engage stakeholders in planning for the future of our learners:</a:t>
            </a:r>
          </a:p>
          <a:p>
            <a:pPr algn="ctr"/>
            <a:endParaRPr lang="en-US" dirty="0">
              <a:latin typeface="Sabon Next LT" panose="02000500000000000000" pitchFamily="2" charset="0"/>
              <a:cs typeface="Sabon Next LT" panose="02000500000000000000" pitchFamily="2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Learners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>
                <a:latin typeface="Sabon Next LT" panose="02000500000000000000" pitchFamily="2" charset="0"/>
                <a:cs typeface="Sabon Next LT" panose="02000500000000000000" pitchFamily="2" charset="0"/>
              </a:rPr>
              <a:t>Parents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Educators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>
                <a:latin typeface="Sabon Next LT" panose="02000500000000000000" pitchFamily="2" charset="0"/>
                <a:cs typeface="Sabon Next LT" panose="02000500000000000000" pitchFamily="2" charset="0"/>
              </a:rPr>
              <a:t>Business and Community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Post Secondary Institutions</a:t>
            </a:r>
          </a:p>
          <a:p>
            <a:pPr algn="ctr"/>
            <a:endParaRPr lang="en-US" sz="2400" dirty="0">
              <a:solidFill>
                <a:schemeClr val="accent6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970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8" y="1353787"/>
            <a:ext cx="7716982" cy="785909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AdVISORY COMMITTEE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57548" y="2743200"/>
            <a:ext cx="7538852" cy="2487168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We have had an advisory committee that has met each year 2016-2017, we did not meet last year due to scheduling.  </a:t>
            </a:r>
            <a:r>
              <a:rPr lang="en-US" dirty="0">
                <a:latin typeface="Sabon Next LT" panose="02000500000000000000" pitchFamily="2" charset="0"/>
                <a:cs typeface="Sabon Next LT" panose="02000500000000000000" pitchFamily="2" charset="0"/>
              </a:rPr>
              <a:t>We</a:t>
            </a:r>
            <a:r>
              <a:rPr lang="en-US" sz="24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 will meet this year to help support our learners, staff and families in the three areas of academic, career, and social/emotional growth.  </a:t>
            </a:r>
          </a:p>
          <a:p>
            <a:pPr algn="ctr"/>
            <a:endParaRPr lang="en-US" dirty="0"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63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8" y="1353787"/>
            <a:ext cx="7716982" cy="1389413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School Counseling</a:t>
            </a:r>
            <a:b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28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Program and delivery system</a:t>
            </a:r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b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endParaRPr lang="en-US" sz="44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1299" y="2743200"/>
            <a:ext cx="7515101" cy="2487168"/>
          </a:xfrm>
        </p:spPr>
        <p:txBody>
          <a:bodyPr/>
          <a:lstStyle/>
          <a:p>
            <a:pPr algn="ctr"/>
            <a:endParaRPr lang="en-US" sz="2400" dirty="0">
              <a:solidFill>
                <a:schemeClr val="accent6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  <a:p>
            <a:pPr algn="ctr"/>
            <a:r>
              <a:rPr lang="en-US" sz="18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Peque</a:t>
            </a:r>
            <a:r>
              <a:rPr lang="en-US" sz="1800" dirty="0">
                <a:latin typeface="Sabon Next LT" panose="02000500000000000000" pitchFamily="2" charset="0"/>
                <a:cs typeface="Sabon Next LT" panose="02000500000000000000" pitchFamily="2" charset="0"/>
              </a:rPr>
              <a:t>a </a:t>
            </a:r>
            <a:r>
              <a:rPr lang="en-US" sz="18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Valley School District counselors facilitate a variety of services across the three domains : Academic, Career, and Social/Emotional. As you review the plan you will see the activities </a:t>
            </a:r>
            <a:r>
              <a:rPr lang="en-US" sz="1800" dirty="0">
                <a:latin typeface="Sabon Next LT" panose="02000500000000000000" pitchFamily="2" charset="0"/>
                <a:cs typeface="Sabon Next LT" panose="02000500000000000000" pitchFamily="2" charset="0"/>
              </a:rPr>
              <a:t>divided into </a:t>
            </a:r>
            <a:r>
              <a:rPr lang="en-US" sz="18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three areas and color coded under the four delivery models. </a:t>
            </a:r>
            <a:r>
              <a:rPr lang="en-US" sz="1800" dirty="0">
                <a:latin typeface="Sabon Next LT" panose="02000500000000000000" pitchFamily="2" charset="0"/>
                <a:cs typeface="Sabon Next LT" panose="02000500000000000000" pitchFamily="2" charset="0"/>
              </a:rPr>
              <a:t>You will also notice on-going monthly activities that occur that our school counselors take a part in. </a:t>
            </a:r>
          </a:p>
          <a:p>
            <a:pPr algn="ctr"/>
            <a:endParaRPr lang="en-US" sz="1800" dirty="0">
              <a:solidFill>
                <a:schemeClr val="accent6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  <a:p>
            <a:pPr algn="ctr"/>
            <a:endParaRPr lang="en-US" sz="1800" dirty="0">
              <a:solidFill>
                <a:schemeClr val="accent6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683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418" y="1353787"/>
            <a:ext cx="7716982" cy="1389413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School Counseling</a:t>
            </a:r>
            <a:b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r>
              <a:rPr lang="en-US" sz="28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CURRICULUM ACTION PLAN</a:t>
            </a:r>
            <a:b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</a:br>
            <a:endParaRPr lang="en-US" sz="4400" b="1" dirty="0">
              <a:solidFill>
                <a:schemeClr val="accent6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1299" y="2743200"/>
            <a:ext cx="7515101" cy="2487168"/>
          </a:xfrm>
        </p:spPr>
        <p:txBody>
          <a:bodyPr/>
          <a:lstStyle/>
          <a:p>
            <a:pPr algn="ctr"/>
            <a:endParaRPr lang="en-US" sz="2400" dirty="0">
              <a:solidFill>
                <a:schemeClr val="accent6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  <a:p>
            <a:pPr algn="ctr"/>
            <a:r>
              <a:rPr lang="en-US" sz="18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Peque</a:t>
            </a:r>
            <a:r>
              <a:rPr lang="en-US" sz="1800" dirty="0">
                <a:latin typeface="Sabon Next LT" panose="02000500000000000000" pitchFamily="2" charset="0"/>
                <a:cs typeface="Sabon Next LT" panose="02000500000000000000" pitchFamily="2" charset="0"/>
              </a:rPr>
              <a:t>a </a:t>
            </a:r>
            <a:r>
              <a:rPr lang="en-US" sz="1800" dirty="0">
                <a:solidFill>
                  <a:schemeClr val="accent6"/>
                </a:solidFill>
                <a:latin typeface="Sabon Next LT" panose="02000500000000000000" pitchFamily="2" charset="0"/>
                <a:cs typeface="Sabon Next LT" panose="02000500000000000000" pitchFamily="2" charset="0"/>
              </a:rPr>
              <a:t>Valley School counselors have created a </a:t>
            </a:r>
            <a:r>
              <a:rPr lang="en-US" sz="1800" dirty="0">
                <a:latin typeface="Sabon Next LT" panose="02000500000000000000" pitchFamily="2" charset="0"/>
                <a:cs typeface="Sabon Next LT" panose="02000500000000000000" pitchFamily="2" charset="0"/>
              </a:rPr>
              <a:t>curricular plan that is appropriate at each level for their development level. </a:t>
            </a:r>
          </a:p>
          <a:p>
            <a:pPr algn="ctr"/>
            <a:r>
              <a:rPr lang="en-US" sz="1800" dirty="0">
                <a:latin typeface="Sabon Next LT" panose="02000500000000000000" pitchFamily="2" charset="0"/>
                <a:cs typeface="Sabon Next LT" panose="02000500000000000000" pitchFamily="2" charset="0"/>
              </a:rPr>
              <a:t>The action plan lists the ASCA and CEW standards, as well material as location, assessments, and stakeholders.</a:t>
            </a:r>
            <a:endParaRPr lang="en-US" sz="1800" dirty="0">
              <a:solidFill>
                <a:schemeClr val="accent6"/>
              </a:solidFill>
              <a:latin typeface="Sabon Next LT" panose="02000500000000000000" pitchFamily="2" charset="0"/>
              <a:cs typeface="Sabon Next L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860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DB087-EC76-D143-BABE-5CAEFF264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35" y="910006"/>
            <a:ext cx="8680863" cy="717626"/>
          </a:xfrm>
        </p:spPr>
        <p:txBody>
          <a:bodyPr/>
          <a:lstStyle/>
          <a:p>
            <a:r>
              <a:rPr lang="en-US" sz="3200" dirty="0"/>
              <a:t>Academic and CarEer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BA5C4-963F-2C4D-866A-A37DE03E9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BD621A-1A84-4646-9C6F-0FFFF0351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075" y="1520042"/>
            <a:ext cx="6721434" cy="516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54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3037-F2A2-1C45-90E1-D4287A582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71896"/>
            <a:ext cx="6400800" cy="771896"/>
          </a:xfrm>
        </p:spPr>
        <p:txBody>
          <a:bodyPr/>
          <a:lstStyle/>
          <a:p>
            <a:r>
              <a:rPr lang="en-US" dirty="0"/>
              <a:t>CTC Strategies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3FBDD-0C26-DF47-9A94-9E03212BF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5600" y="1805049"/>
            <a:ext cx="6400800" cy="3425319"/>
          </a:xfrm>
        </p:spPr>
        <p:txBody>
          <a:bodyPr/>
          <a:lstStyle/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Parent Awareness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Educator Awareness Activities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Visit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/>
              <a:t> Grade Visit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Matching CTC programs in portfolios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CTC Presentations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</a:t>
            </a:r>
            <a:r>
              <a:rPr lang="en-US" dirty="0"/>
              <a:t>grade Visit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344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3C423-35AB-A341-A31D-7CA4F7257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DE1CB4-1F2F-DA45-89DE-B2A72E75C9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32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-Color-Block_Win32_jx_v9.potx" id="{B1D493D9-AF74-4AD6-8F0C-5B1308D7041B}" vid="{1AA99070-5A1F-42D2-9F5B-E7354C9646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589</Words>
  <Application>Microsoft Macintosh PowerPoint</Application>
  <PresentationFormat>Widescreen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Sabon Next LT</vt:lpstr>
      <vt:lpstr>Office Theme</vt:lpstr>
      <vt:lpstr>Pequea Valley CHAPTER 339 K-12 Comprehensive school counseling plan </vt:lpstr>
      <vt:lpstr>What is the 339 Plan?</vt:lpstr>
      <vt:lpstr>Components of Chapter 339 plan</vt:lpstr>
      <vt:lpstr>Mission StaTement &amp; Role of School Counselors</vt:lpstr>
      <vt:lpstr> GOALS</vt:lpstr>
      <vt:lpstr> STAKE HOLDER PLANS</vt:lpstr>
      <vt:lpstr> AdVISORY COMMITTEE</vt:lpstr>
      <vt:lpstr> School Counseling Program and delivery system  </vt:lpstr>
      <vt:lpstr> School Counseling CURRICULUM ACTION PLAN </vt:lpstr>
      <vt:lpstr>Academic and CarEer Planning</vt:lpstr>
      <vt:lpstr>CTC Strategies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Koenig, Cathy</dc:creator>
  <cp:lastModifiedBy/>
  <cp:revision>1</cp:revision>
  <dcterms:created xsi:type="dcterms:W3CDTF">2023-01-02T16:50:06Z</dcterms:created>
  <dcterms:modified xsi:type="dcterms:W3CDTF">2023-01-03T17:56:35Z</dcterms:modified>
</cp:coreProperties>
</file>