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  <p:sldMasterId id="2147483768" r:id="rId2"/>
    <p:sldMasterId id="2147483695" r:id="rId3"/>
    <p:sldMasterId id="2147483708" r:id="rId4"/>
    <p:sldMasterId id="2147483727" r:id="rId5"/>
    <p:sldMasterId id="2147483684" r:id="rId6"/>
    <p:sldMasterId id="2147483660" r:id="rId7"/>
  </p:sldMasterIdLst>
  <p:notesMasterIdLst>
    <p:notesMasterId r:id="rId36"/>
  </p:notesMasterIdLst>
  <p:handoutMasterIdLst>
    <p:handoutMasterId r:id="rId37"/>
  </p:handoutMasterIdLst>
  <p:sldIdLst>
    <p:sldId id="269" r:id="rId8"/>
    <p:sldId id="407" r:id="rId9"/>
    <p:sldId id="408" r:id="rId10"/>
    <p:sldId id="308" r:id="rId11"/>
    <p:sldId id="410" r:id="rId12"/>
    <p:sldId id="260" r:id="rId13"/>
    <p:sldId id="411" r:id="rId14"/>
    <p:sldId id="412" r:id="rId15"/>
    <p:sldId id="413" r:id="rId16"/>
    <p:sldId id="424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9" r:id="rId25"/>
    <p:sldId id="430" r:id="rId26"/>
    <p:sldId id="431" r:id="rId27"/>
    <p:sldId id="428" r:id="rId28"/>
    <p:sldId id="264" r:id="rId29"/>
    <p:sldId id="427" r:id="rId30"/>
    <p:sldId id="426" r:id="rId31"/>
    <p:sldId id="433" r:id="rId32"/>
    <p:sldId id="434" r:id="rId33"/>
    <p:sldId id="435" r:id="rId34"/>
    <p:sldId id="432" r:id="rId35"/>
  </p:sldIdLst>
  <p:sldSz cx="9144000" cy="6858000" type="screen4x3"/>
  <p:notesSz cx="7010400" cy="92964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8827"/>
    <a:srgbClr val="3CB241"/>
    <a:srgbClr val="CE9331"/>
    <a:srgbClr val="D29530"/>
    <a:srgbClr val="DEA829"/>
    <a:srgbClr val="EEC62E"/>
    <a:srgbClr val="EED21F"/>
    <a:srgbClr val="F3DF39"/>
    <a:srgbClr val="8ABD39"/>
    <a:srgbClr val="D7DA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5" autoAdjust="0"/>
    <p:restoredTop sz="94935" autoAdjust="0"/>
  </p:normalViewPr>
  <p:slideViewPr>
    <p:cSldViewPr>
      <p:cViewPr varScale="1">
        <p:scale>
          <a:sx n="109" d="100"/>
          <a:sy n="109" d="100"/>
        </p:scale>
        <p:origin x="219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notesViewPr>
    <p:cSldViewPr>
      <p:cViewPr varScale="1">
        <p:scale>
          <a:sx n="62" d="100"/>
          <a:sy n="62" d="100"/>
        </p:scale>
        <p:origin x="3197" y="72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001454637447426E-2"/>
          <c:y val="2.7262172338954869E-2"/>
          <c:w val="0.73808696202131363"/>
          <c:h val="0.9112236384816538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Data!$A$5</c:f>
              <c:strCache>
                <c:ptCount val="1"/>
                <c:pt idx="0">
                  <c:v>Instructional Services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CBC87120-F0CD-4764-BDEE-F34988B94359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{CBC87120-F0CD-4764-BDEE-F34988B94359}</c15:txfldGUID>
                      <c15:f>Data!$C$14</c15:f>
                      <c15:dlblFieldTableCache>
                        <c:ptCount val="1"/>
                        <c:pt idx="0">
                          <c:v>60.87%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6669-4701-94D9-E196F52B3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1FE12C1-2C2A-4952-BAB2-0E16D33D10E9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{A1FE12C1-2C2A-4952-BAB2-0E16D33D10E9}</c15:txfldGUID>
                      <c15:f>Data!$D$14</c15:f>
                      <c15:dlblFieldTableCache>
                        <c:ptCount val="1"/>
                        <c:pt idx="0">
                          <c:v>61.10%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6669-4701-94D9-E196F52B34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0C985C7-07FB-4A94-9870-2652F5F517A3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{A0C985C7-07FB-4A94-9870-2652F5F517A3}</c15:txfldGUID>
                      <c15:f>Data!$E$14</c15:f>
                      <c15:dlblFieldTableCache>
                        <c:ptCount val="1"/>
                        <c:pt idx="0">
                          <c:v>61.13%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6669-4701-94D9-E196F52B3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Data!$C$2:$E$2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Data!$C$5:$E$5</c:f>
              <c:numCache>
                <c:formatCode>_("$"* #,##0_);_("$"* \(#,##0\);_("$"* "-"??_);_(@_)</c:formatCode>
                <c:ptCount val="3"/>
                <c:pt idx="0">
                  <c:v>21056721</c:v>
                </c:pt>
                <c:pt idx="1">
                  <c:v>21274895</c:v>
                </c:pt>
                <c:pt idx="2">
                  <c:v>23109236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69-4701-94D9-E196F52B3475}"/>
            </c:ext>
          </c:extLst>
        </c:ser>
        <c:ser>
          <c:idx val="1"/>
          <c:order val="1"/>
          <c:tx>
            <c:strRef>
              <c:f>Data!$A$6</c:f>
              <c:strCache>
                <c:ptCount val="1"/>
                <c:pt idx="0">
                  <c:v>Instructional Student Support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D3BEEEC6-EF44-4F7B-A489-915FDDCE735F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{D3BEEEC6-EF44-4F7B-A489-915FDDCE735F}</c15:txfldGUID>
                      <c15:f>Data!$C$15</c15:f>
                      <c15:dlblFieldTableCache>
                        <c:ptCount val="1"/>
                        <c:pt idx="0">
                          <c:v>11.91%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6669-4701-94D9-E196F52B3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C3801CE-01E3-41C3-9DC5-9DD823EC3CD0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{3C3801CE-01E3-41C3-9DC5-9DD823EC3CD0}</c15:txfldGUID>
                      <c15:f>Data!$D$15</c15:f>
                      <c15:dlblFieldTableCache>
                        <c:ptCount val="1"/>
                        <c:pt idx="0">
                          <c:v>11.88%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6669-4701-94D9-E196F52B34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912A488-02AB-401C-AED5-479C6617DA4C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{8912A488-02AB-401C-AED5-479C6617DA4C}</c15:txfldGUID>
                      <c15:f>Data!$E$15</c15:f>
                      <c15:dlblFieldTableCache>
                        <c:ptCount val="1"/>
                        <c:pt idx="0">
                          <c:v>11.23%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6669-4701-94D9-E196F52B3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Data!$C$2:$E$2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Data!$C$6:$E$6</c:f>
              <c:numCache>
                <c:formatCode>_("$"* #,##0_);_("$"* \(#,##0\);_("$"* "-"??_);_(@_)</c:formatCode>
                <c:ptCount val="3"/>
                <c:pt idx="0">
                  <c:v>4119427</c:v>
                </c:pt>
                <c:pt idx="1">
                  <c:v>4138533</c:v>
                </c:pt>
                <c:pt idx="2">
                  <c:v>4245827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69-4701-94D9-E196F52B3475}"/>
            </c:ext>
          </c:extLst>
        </c:ser>
        <c:ser>
          <c:idx val="2"/>
          <c:order val="2"/>
          <c:tx>
            <c:strRef>
              <c:f>Data!$A$7</c:f>
              <c:strCache>
                <c:ptCount val="1"/>
                <c:pt idx="0">
                  <c:v>Admin &amp; Financial Support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6852DEBF-0E0F-4797-9FFD-ECF1B1A87A0C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{6852DEBF-0E0F-4797-9FFD-ECF1B1A87A0C}</c15:txfldGUID>
                      <c15:f>Data!$C$16</c15:f>
                      <c15:dlblFieldTableCache>
                        <c:ptCount val="1"/>
                        <c:pt idx="0">
                          <c:v>10.05%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6669-4701-94D9-E196F52B3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121A538-EC54-48E3-B088-3A1F04B4FF63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{0121A538-EC54-48E3-B088-3A1F04B4FF63}</c15:txfldGUID>
                      <c15:f>Data!$D$16</c15:f>
                      <c15:dlblFieldTableCache>
                        <c:ptCount val="1"/>
                        <c:pt idx="0">
                          <c:v>8.58%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6669-4701-94D9-E196F52B34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311275E-E737-4A10-877D-677A49479201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{A311275E-E737-4A10-877D-677A49479201}</c15:txfldGUID>
                      <c15:f>Data!$E$16</c15:f>
                      <c15:dlblFieldTableCache>
                        <c:ptCount val="1"/>
                        <c:pt idx="0">
                          <c:v>8.18%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6669-4701-94D9-E196F52B3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Data!$C$2:$E$2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Data!$C$7:$E$7</c:f>
              <c:numCache>
                <c:formatCode>_("$"* #,##0_);_("$"* \(#,##0\);_("$"* "-"??_);_(@_)</c:formatCode>
                <c:ptCount val="3"/>
                <c:pt idx="0">
                  <c:v>3477993</c:v>
                </c:pt>
                <c:pt idx="1">
                  <c:v>2989341</c:v>
                </c:pt>
                <c:pt idx="2">
                  <c:v>3093171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669-4701-94D9-E196F52B3475}"/>
            </c:ext>
          </c:extLst>
        </c:ser>
        <c:ser>
          <c:idx val="3"/>
          <c:order val="3"/>
          <c:tx>
            <c:strRef>
              <c:f>Data!$A$8</c:f>
              <c:strCache>
                <c:ptCount val="1"/>
                <c:pt idx="0">
                  <c:v>Operation &amp; Maintenance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51B8A0D6-8635-45F6-B718-D79FC4BE86CE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{51B8A0D6-8635-45F6-B718-D79FC4BE86CE}</c15:txfldGUID>
                      <c15:f>Data!$C$17</c15:f>
                      <c15:dlblFieldTableCache>
                        <c:ptCount val="1"/>
                        <c:pt idx="0">
                          <c:v>7.97%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6669-4701-94D9-E196F52B3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E75B77A-875B-445A-A568-2EB3063EA007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{6E75B77A-875B-445A-A568-2EB3063EA007}</c15:txfldGUID>
                      <c15:f>Data!$D$17</c15:f>
                      <c15:dlblFieldTableCache>
                        <c:ptCount val="1"/>
                        <c:pt idx="0">
                          <c:v>9.46%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6669-4701-94D9-E196F52B34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A308470-35F7-45E6-9DF1-2144E56220AA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{4A308470-35F7-45E6-9DF1-2144E56220AA}</c15:txfldGUID>
                      <c15:f>Data!$E$17</c15:f>
                      <c15:dlblFieldTableCache>
                        <c:ptCount val="1"/>
                        <c:pt idx="0">
                          <c:v>10.08%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6669-4701-94D9-E196F52B3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Data!$C$2:$E$2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Data!$C$8:$E$8</c:f>
              <c:numCache>
                <c:formatCode>_("$"* #,##0_);_("$"* \(#,##0\);_("$"* "-"??_);_(@_)</c:formatCode>
                <c:ptCount val="3"/>
                <c:pt idx="0">
                  <c:v>2756499</c:v>
                </c:pt>
                <c:pt idx="1">
                  <c:v>3294437</c:v>
                </c:pt>
                <c:pt idx="2">
                  <c:v>3812022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669-4701-94D9-E196F52B3475}"/>
            </c:ext>
          </c:extLst>
        </c:ser>
        <c:ser>
          <c:idx val="4"/>
          <c:order val="4"/>
          <c:tx>
            <c:strRef>
              <c:f>Data!$A$9</c:f>
              <c:strCache>
                <c:ptCount val="1"/>
                <c:pt idx="0">
                  <c:v>Student Transportation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8.17%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6669-4701-94D9-E196F52B3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3B1617-EDFD-4328-B953-80ACE30467B7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{CF3B1617-EDFD-4328-B953-80ACE30467B7}</c15:txfldGUID>
                      <c15:f>Data!$D$18</c15:f>
                      <c15:dlblFieldTableCache>
                        <c:ptCount val="1"/>
                        <c:pt idx="0">
                          <c:v>6.77%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6669-4701-94D9-E196F52B34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B83E90C-7BE8-41BD-AF3C-591522F927C0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{1B83E90C-7BE8-41BD-AF3C-591522F927C0}</c15:txfldGUID>
                      <c15:f>Data!$E$18</c15:f>
                      <c15:dlblFieldTableCache>
                        <c:ptCount val="1"/>
                        <c:pt idx="0">
                          <c:v>6.82%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6669-4701-94D9-E196F52B3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Data!$C$2:$E$2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Data!$C$9:$E$9</c:f>
              <c:numCache>
                <c:formatCode>_("$"* #,##0_);_("$"* \(#,##0\);_("$"* "-"??_);_(@_)</c:formatCode>
                <c:ptCount val="3"/>
                <c:pt idx="0">
                  <c:v>2174085</c:v>
                </c:pt>
                <c:pt idx="1">
                  <c:v>2358781</c:v>
                </c:pt>
                <c:pt idx="2">
                  <c:v>2578523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6669-4701-94D9-E196F52B3475}"/>
            </c:ext>
          </c:extLst>
        </c:ser>
        <c:ser>
          <c:idx val="5"/>
          <c:order val="5"/>
          <c:tx>
            <c:strRef>
              <c:f>Data!$A$10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fld id="{C98B50CC-7540-4B1F-BA7A-C22BC5790692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{C98B50CC-7540-4B1F-BA7A-C22BC5790692}</c15:txfldGUID>
                      <c15:f>Data!$C$19</c15:f>
                      <c15:dlblFieldTableCache>
                        <c:ptCount val="1"/>
                        <c:pt idx="0">
                          <c:v>2.92%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6669-4701-94D9-E196F52B3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1F5B428-57C0-43A6-A985-E83725F91584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{81F5B428-57C0-43A6-A985-E83725F91584}</c15:txfldGUID>
                      <c15:f>Data!$D$19</c15:f>
                      <c15:dlblFieldTableCache>
                        <c:ptCount val="1"/>
                        <c:pt idx="0">
                          <c:v>2.20%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6669-4701-94D9-E196F52B34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F6A46B5-7CD4-4865-9F0D-0EA2FC642A0C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{FF6A46B5-7CD4-4865-9F0D-0EA2FC642A0C}</c15:txfldGUID>
                      <c15:f>Data!$E$19</c15:f>
                      <c15:dlblFieldTableCache>
                        <c:ptCount val="1"/>
                        <c:pt idx="0">
                          <c:v>2.56%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6669-4701-94D9-E196F52B3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Data!$C$2:$E$2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Data!$C$10:$E$10</c:f>
              <c:numCache>
                <c:formatCode>_("$"* #,##0_);_("$"* \(#,##0\);_("$"* "-"??_);_(@_)</c:formatCode>
                <c:ptCount val="3"/>
                <c:pt idx="0">
                  <c:v>1010610</c:v>
                </c:pt>
                <c:pt idx="1">
                  <c:v>766497</c:v>
                </c:pt>
                <c:pt idx="2">
                  <c:v>967566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669-4701-94D9-E196F52B34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29839072"/>
        <c:axId val="729839464"/>
        <c:axId val="0"/>
      </c:bar3DChart>
      <c:catAx>
        <c:axId val="729839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29839464"/>
        <c:crosses val="autoZero"/>
        <c:auto val="1"/>
        <c:lblAlgn val="ctr"/>
        <c:lblOffset val="100"/>
        <c:noMultiLvlLbl val="0"/>
      </c:catAx>
      <c:valAx>
        <c:axId val="729839464"/>
        <c:scaling>
          <c:orientation val="minMax"/>
        </c:scaling>
        <c:delete val="0"/>
        <c:axPos val="l"/>
        <c:majorGridlines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729839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215140738653325"/>
          <c:y val="0.25660068734502112"/>
          <c:w val="0.17784863490001895"/>
          <c:h val="0.4809166463583728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36" tIns="46569" rIns="93136" bIns="4656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36" tIns="46569" rIns="93136" bIns="46569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36" tIns="46569" rIns="93136" bIns="4656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36" tIns="46569" rIns="93136" bIns="46569" rtlCol="0" anchor="b"/>
          <a:lstStyle>
            <a:lvl1pPr algn="r">
              <a:defRPr sz="1200"/>
            </a:lvl1pPr>
          </a:lstStyle>
          <a:p>
            <a:fld id="{68C2FDA6-58EC-4989-8AEF-28E0A74C88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3774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6" tIns="46569" rIns="93136" bIns="46569" numCol="1" anchor="ctr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36" tIns="46569" rIns="93136" bIns="46569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36" tIns="46569" rIns="93136" bIns="465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6" tIns="46569" rIns="93136" bIns="46569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136" tIns="46569" rIns="93136" bIns="4656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fld id="{C538A034-D83D-4739-B78E-1A13E7465A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5256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72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33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30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78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65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8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78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17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65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77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062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2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575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07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53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48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673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38A034-D83D-4739-B78E-1A13E7465AA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9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18" Type="http://schemas.openxmlformats.org/officeDocument/2006/relationships/image" Target="../media/image39.sv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" Type="http://schemas.openxmlformats.org/officeDocument/2006/relationships/image" Target="../media/image14.pn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19" Type="http://schemas.openxmlformats.org/officeDocument/2006/relationships/image" Target="../media/image40.pn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Relationship Id="rId22" Type="http://schemas.openxmlformats.org/officeDocument/2006/relationships/image" Target="../media/image43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6.png"/><Relationship Id="rId21" Type="http://schemas.openxmlformats.org/officeDocument/2006/relationships/image" Target="../media/image61.png"/><Relationship Id="rId42" Type="http://schemas.openxmlformats.org/officeDocument/2006/relationships/image" Target="../media/image82.png"/><Relationship Id="rId47" Type="http://schemas.openxmlformats.org/officeDocument/2006/relationships/image" Target="../media/image87.gif"/><Relationship Id="rId63" Type="http://schemas.openxmlformats.org/officeDocument/2006/relationships/image" Target="../media/image103.png"/><Relationship Id="rId68" Type="http://schemas.openxmlformats.org/officeDocument/2006/relationships/image" Target="../media/image108.png"/><Relationship Id="rId16" Type="http://schemas.openxmlformats.org/officeDocument/2006/relationships/image" Target="../media/image56.jpe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32" Type="http://schemas.openxmlformats.org/officeDocument/2006/relationships/image" Target="../media/image72.png"/><Relationship Id="rId37" Type="http://schemas.openxmlformats.org/officeDocument/2006/relationships/image" Target="../media/image77.png"/><Relationship Id="rId40" Type="http://schemas.openxmlformats.org/officeDocument/2006/relationships/image" Target="../media/image80.png"/><Relationship Id="rId45" Type="http://schemas.openxmlformats.org/officeDocument/2006/relationships/image" Target="../media/image85.png"/><Relationship Id="rId53" Type="http://schemas.openxmlformats.org/officeDocument/2006/relationships/image" Target="../media/image93.png"/><Relationship Id="rId58" Type="http://schemas.openxmlformats.org/officeDocument/2006/relationships/image" Target="../media/image98.png"/><Relationship Id="rId66" Type="http://schemas.openxmlformats.org/officeDocument/2006/relationships/image" Target="../media/image106.png"/><Relationship Id="rId74" Type="http://schemas.openxmlformats.org/officeDocument/2006/relationships/image" Target="../media/image113.png"/><Relationship Id="rId79" Type="http://schemas.openxmlformats.org/officeDocument/2006/relationships/image" Target="../media/image117.png"/><Relationship Id="rId5" Type="http://schemas.openxmlformats.org/officeDocument/2006/relationships/image" Target="../media/image46.jpeg"/><Relationship Id="rId61" Type="http://schemas.openxmlformats.org/officeDocument/2006/relationships/image" Target="../media/image101.png"/><Relationship Id="rId19" Type="http://schemas.openxmlformats.org/officeDocument/2006/relationships/image" Target="../media/image59.png"/><Relationship Id="rId14" Type="http://schemas.openxmlformats.org/officeDocument/2006/relationships/image" Target="../media/image54.jpeg"/><Relationship Id="rId22" Type="http://schemas.openxmlformats.org/officeDocument/2006/relationships/image" Target="../media/image62.jpeg"/><Relationship Id="rId27" Type="http://schemas.openxmlformats.org/officeDocument/2006/relationships/image" Target="../media/image67.png"/><Relationship Id="rId30" Type="http://schemas.openxmlformats.org/officeDocument/2006/relationships/image" Target="../media/image70.png"/><Relationship Id="rId35" Type="http://schemas.openxmlformats.org/officeDocument/2006/relationships/image" Target="../media/image75.png"/><Relationship Id="rId43" Type="http://schemas.openxmlformats.org/officeDocument/2006/relationships/image" Target="../media/image83.png"/><Relationship Id="rId48" Type="http://schemas.openxmlformats.org/officeDocument/2006/relationships/image" Target="../media/image88.png"/><Relationship Id="rId56" Type="http://schemas.openxmlformats.org/officeDocument/2006/relationships/image" Target="../media/image96.png"/><Relationship Id="rId64" Type="http://schemas.openxmlformats.org/officeDocument/2006/relationships/image" Target="../media/image104.gif"/><Relationship Id="rId69" Type="http://schemas.openxmlformats.org/officeDocument/2006/relationships/image" Target="../media/image109.jpeg"/><Relationship Id="rId77" Type="http://schemas.openxmlformats.org/officeDocument/2006/relationships/image" Target="../media/image115.png"/><Relationship Id="rId8" Type="http://schemas.openxmlformats.org/officeDocument/2006/relationships/image" Target="../media/image48.jpeg"/><Relationship Id="rId51" Type="http://schemas.openxmlformats.org/officeDocument/2006/relationships/image" Target="../media/image91.png"/><Relationship Id="rId72" Type="http://schemas.openxmlformats.org/officeDocument/2006/relationships/image" Target="../media/image111.png"/><Relationship Id="rId80" Type="http://schemas.openxmlformats.org/officeDocument/2006/relationships/image" Target="../media/image118.png"/><Relationship Id="rId3" Type="http://schemas.openxmlformats.org/officeDocument/2006/relationships/image" Target="../media/image44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jpeg"/><Relationship Id="rId33" Type="http://schemas.openxmlformats.org/officeDocument/2006/relationships/image" Target="../media/image73.png"/><Relationship Id="rId38" Type="http://schemas.openxmlformats.org/officeDocument/2006/relationships/image" Target="../media/image78.png"/><Relationship Id="rId46" Type="http://schemas.openxmlformats.org/officeDocument/2006/relationships/image" Target="../media/image86.png"/><Relationship Id="rId59" Type="http://schemas.openxmlformats.org/officeDocument/2006/relationships/image" Target="../media/image99.jpeg"/><Relationship Id="rId67" Type="http://schemas.openxmlformats.org/officeDocument/2006/relationships/image" Target="../media/image107.jpeg"/><Relationship Id="rId20" Type="http://schemas.openxmlformats.org/officeDocument/2006/relationships/image" Target="../media/image60.png"/><Relationship Id="rId41" Type="http://schemas.openxmlformats.org/officeDocument/2006/relationships/image" Target="../media/image81.png"/><Relationship Id="rId54" Type="http://schemas.openxmlformats.org/officeDocument/2006/relationships/image" Target="../media/image94.jpeg"/><Relationship Id="rId62" Type="http://schemas.openxmlformats.org/officeDocument/2006/relationships/image" Target="../media/image102.png"/><Relationship Id="rId70" Type="http://schemas.openxmlformats.org/officeDocument/2006/relationships/image" Target="../media/image110.png"/><Relationship Id="rId75" Type="http://schemas.microsoft.com/office/2007/relationships/hdphoto" Target="../media/hdphoto3.wdp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7.png"/><Relationship Id="rId15" Type="http://schemas.openxmlformats.org/officeDocument/2006/relationships/image" Target="../media/image55.jpeg"/><Relationship Id="rId23" Type="http://schemas.openxmlformats.org/officeDocument/2006/relationships/image" Target="../media/image63.jpeg"/><Relationship Id="rId28" Type="http://schemas.openxmlformats.org/officeDocument/2006/relationships/image" Target="../media/image68.png"/><Relationship Id="rId36" Type="http://schemas.openxmlformats.org/officeDocument/2006/relationships/image" Target="../media/image76.png"/><Relationship Id="rId49" Type="http://schemas.openxmlformats.org/officeDocument/2006/relationships/image" Target="../media/image89.jpeg"/><Relationship Id="rId57" Type="http://schemas.openxmlformats.org/officeDocument/2006/relationships/image" Target="../media/image97.jpeg"/><Relationship Id="rId10" Type="http://schemas.openxmlformats.org/officeDocument/2006/relationships/image" Target="../media/image50.png"/><Relationship Id="rId31" Type="http://schemas.openxmlformats.org/officeDocument/2006/relationships/image" Target="../media/image71.jpeg"/><Relationship Id="rId44" Type="http://schemas.openxmlformats.org/officeDocument/2006/relationships/image" Target="../media/image84.jpeg"/><Relationship Id="rId52" Type="http://schemas.openxmlformats.org/officeDocument/2006/relationships/image" Target="../media/image92.png"/><Relationship Id="rId60" Type="http://schemas.openxmlformats.org/officeDocument/2006/relationships/image" Target="../media/image100.jpeg"/><Relationship Id="rId65" Type="http://schemas.openxmlformats.org/officeDocument/2006/relationships/image" Target="../media/image105.png"/><Relationship Id="rId73" Type="http://schemas.openxmlformats.org/officeDocument/2006/relationships/image" Target="../media/image112.jpeg"/><Relationship Id="rId78" Type="http://schemas.openxmlformats.org/officeDocument/2006/relationships/image" Target="../media/image116.jpeg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9" Type="http://schemas.openxmlformats.org/officeDocument/2006/relationships/image" Target="../media/image79.png"/><Relationship Id="rId34" Type="http://schemas.openxmlformats.org/officeDocument/2006/relationships/image" Target="../media/image74.png"/><Relationship Id="rId50" Type="http://schemas.openxmlformats.org/officeDocument/2006/relationships/image" Target="../media/image90.png"/><Relationship Id="rId55" Type="http://schemas.openxmlformats.org/officeDocument/2006/relationships/image" Target="../media/image95.png"/><Relationship Id="rId76" Type="http://schemas.openxmlformats.org/officeDocument/2006/relationships/image" Target="../media/image114.jpeg"/><Relationship Id="rId7" Type="http://schemas.microsoft.com/office/2007/relationships/hdphoto" Target="../media/hdphoto1.wdp"/><Relationship Id="rId71" Type="http://schemas.microsoft.com/office/2007/relationships/hdphoto" Target="../media/hdphoto2.wdp"/><Relationship Id="rId2" Type="http://schemas.openxmlformats.org/officeDocument/2006/relationships/image" Target="../media/image14.png"/><Relationship Id="rId29" Type="http://schemas.openxmlformats.org/officeDocument/2006/relationships/image" Target="../media/image69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jpe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2.sv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0.gif"/><Relationship Id="rId9" Type="http://schemas.openxmlformats.org/officeDocument/2006/relationships/image" Target="../media/image125.jpeg"/><Relationship Id="rId14" Type="http://schemas.openxmlformats.org/officeDocument/2006/relationships/image" Target="../media/image130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3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5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png"/><Relationship Id="rId4" Type="http://schemas.openxmlformats.org/officeDocument/2006/relationships/image" Target="../media/image137.sv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svg"/><Relationship Id="rId13" Type="http://schemas.openxmlformats.org/officeDocument/2006/relationships/image" Target="../media/image34.png"/><Relationship Id="rId18" Type="http://schemas.openxmlformats.org/officeDocument/2006/relationships/image" Target="../media/image145.sv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142.svg"/><Relationship Id="rId17" Type="http://schemas.openxmlformats.org/officeDocument/2006/relationships/image" Target="../media/image38.png"/><Relationship Id="rId2" Type="http://schemas.openxmlformats.org/officeDocument/2006/relationships/image" Target="../media/image14.png"/><Relationship Id="rId16" Type="http://schemas.openxmlformats.org/officeDocument/2006/relationships/image" Target="../media/image144.svg"/><Relationship Id="rId20" Type="http://schemas.openxmlformats.org/officeDocument/2006/relationships/image" Target="../media/image146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9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141.svg"/><Relationship Id="rId19" Type="http://schemas.openxmlformats.org/officeDocument/2006/relationships/image" Target="../media/image40.png"/><Relationship Id="rId4" Type="http://schemas.openxmlformats.org/officeDocument/2006/relationships/image" Target="../media/image138.svg"/><Relationship Id="rId9" Type="http://schemas.openxmlformats.org/officeDocument/2006/relationships/image" Target="../media/image30.png"/><Relationship Id="rId14" Type="http://schemas.openxmlformats.org/officeDocument/2006/relationships/image" Target="../media/image143.svg"/><Relationship Id="rId22" Type="http://schemas.openxmlformats.org/officeDocument/2006/relationships/image" Target="../media/image147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6.png"/><Relationship Id="rId21" Type="http://schemas.openxmlformats.org/officeDocument/2006/relationships/image" Target="../media/image61.png"/><Relationship Id="rId42" Type="http://schemas.openxmlformats.org/officeDocument/2006/relationships/image" Target="../media/image82.png"/><Relationship Id="rId47" Type="http://schemas.openxmlformats.org/officeDocument/2006/relationships/image" Target="../media/image87.gif"/><Relationship Id="rId63" Type="http://schemas.openxmlformats.org/officeDocument/2006/relationships/image" Target="../media/image103.png"/><Relationship Id="rId68" Type="http://schemas.openxmlformats.org/officeDocument/2006/relationships/image" Target="../media/image108.png"/><Relationship Id="rId16" Type="http://schemas.openxmlformats.org/officeDocument/2006/relationships/image" Target="../media/image56.jpe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32" Type="http://schemas.openxmlformats.org/officeDocument/2006/relationships/image" Target="../media/image72.png"/><Relationship Id="rId37" Type="http://schemas.openxmlformats.org/officeDocument/2006/relationships/image" Target="../media/image77.png"/><Relationship Id="rId40" Type="http://schemas.openxmlformats.org/officeDocument/2006/relationships/image" Target="../media/image80.png"/><Relationship Id="rId45" Type="http://schemas.openxmlformats.org/officeDocument/2006/relationships/image" Target="../media/image85.png"/><Relationship Id="rId53" Type="http://schemas.openxmlformats.org/officeDocument/2006/relationships/image" Target="../media/image93.png"/><Relationship Id="rId58" Type="http://schemas.openxmlformats.org/officeDocument/2006/relationships/image" Target="../media/image98.png"/><Relationship Id="rId66" Type="http://schemas.openxmlformats.org/officeDocument/2006/relationships/image" Target="../media/image106.png"/><Relationship Id="rId74" Type="http://schemas.openxmlformats.org/officeDocument/2006/relationships/image" Target="../media/image150.png"/><Relationship Id="rId79" Type="http://schemas.openxmlformats.org/officeDocument/2006/relationships/image" Target="../media/image117.png"/><Relationship Id="rId5" Type="http://schemas.openxmlformats.org/officeDocument/2006/relationships/image" Target="../media/image46.jpeg"/><Relationship Id="rId61" Type="http://schemas.openxmlformats.org/officeDocument/2006/relationships/image" Target="../media/image101.png"/><Relationship Id="rId19" Type="http://schemas.openxmlformats.org/officeDocument/2006/relationships/image" Target="../media/image59.png"/><Relationship Id="rId14" Type="http://schemas.openxmlformats.org/officeDocument/2006/relationships/image" Target="../media/image54.jpeg"/><Relationship Id="rId22" Type="http://schemas.openxmlformats.org/officeDocument/2006/relationships/image" Target="../media/image148.jpeg"/><Relationship Id="rId27" Type="http://schemas.openxmlformats.org/officeDocument/2006/relationships/image" Target="../media/image67.png"/><Relationship Id="rId30" Type="http://schemas.openxmlformats.org/officeDocument/2006/relationships/image" Target="../media/image70.png"/><Relationship Id="rId35" Type="http://schemas.openxmlformats.org/officeDocument/2006/relationships/image" Target="../media/image75.png"/><Relationship Id="rId43" Type="http://schemas.openxmlformats.org/officeDocument/2006/relationships/image" Target="../media/image83.png"/><Relationship Id="rId48" Type="http://schemas.openxmlformats.org/officeDocument/2006/relationships/image" Target="../media/image88.png"/><Relationship Id="rId56" Type="http://schemas.openxmlformats.org/officeDocument/2006/relationships/image" Target="../media/image96.png"/><Relationship Id="rId64" Type="http://schemas.openxmlformats.org/officeDocument/2006/relationships/image" Target="../media/image104.gif"/><Relationship Id="rId69" Type="http://schemas.openxmlformats.org/officeDocument/2006/relationships/image" Target="../media/image109.jpeg"/><Relationship Id="rId77" Type="http://schemas.openxmlformats.org/officeDocument/2006/relationships/image" Target="../media/image115.png"/><Relationship Id="rId8" Type="http://schemas.openxmlformats.org/officeDocument/2006/relationships/image" Target="../media/image48.jpeg"/><Relationship Id="rId51" Type="http://schemas.openxmlformats.org/officeDocument/2006/relationships/image" Target="../media/image91.png"/><Relationship Id="rId72" Type="http://schemas.openxmlformats.org/officeDocument/2006/relationships/image" Target="../media/image111.png"/><Relationship Id="rId80" Type="http://schemas.openxmlformats.org/officeDocument/2006/relationships/image" Target="../media/image118.png"/><Relationship Id="rId3" Type="http://schemas.openxmlformats.org/officeDocument/2006/relationships/image" Target="../media/image44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jpeg"/><Relationship Id="rId33" Type="http://schemas.openxmlformats.org/officeDocument/2006/relationships/image" Target="../media/image73.png"/><Relationship Id="rId38" Type="http://schemas.openxmlformats.org/officeDocument/2006/relationships/image" Target="../media/image78.png"/><Relationship Id="rId46" Type="http://schemas.openxmlformats.org/officeDocument/2006/relationships/image" Target="../media/image86.png"/><Relationship Id="rId59" Type="http://schemas.openxmlformats.org/officeDocument/2006/relationships/image" Target="../media/image149.jpeg"/><Relationship Id="rId67" Type="http://schemas.openxmlformats.org/officeDocument/2006/relationships/image" Target="../media/image107.jpeg"/><Relationship Id="rId20" Type="http://schemas.openxmlformats.org/officeDocument/2006/relationships/image" Target="../media/image60.png"/><Relationship Id="rId41" Type="http://schemas.openxmlformats.org/officeDocument/2006/relationships/image" Target="../media/image81.png"/><Relationship Id="rId54" Type="http://schemas.openxmlformats.org/officeDocument/2006/relationships/image" Target="../media/image94.jpeg"/><Relationship Id="rId62" Type="http://schemas.openxmlformats.org/officeDocument/2006/relationships/image" Target="../media/image102.png"/><Relationship Id="rId70" Type="http://schemas.openxmlformats.org/officeDocument/2006/relationships/image" Target="../media/image110.png"/><Relationship Id="rId75" Type="http://schemas.microsoft.com/office/2007/relationships/hdphoto" Target="../media/hdphoto3.wdp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7.png"/><Relationship Id="rId15" Type="http://schemas.openxmlformats.org/officeDocument/2006/relationships/image" Target="../media/image55.jpeg"/><Relationship Id="rId23" Type="http://schemas.openxmlformats.org/officeDocument/2006/relationships/image" Target="../media/image63.jpeg"/><Relationship Id="rId28" Type="http://schemas.openxmlformats.org/officeDocument/2006/relationships/image" Target="../media/image68.png"/><Relationship Id="rId36" Type="http://schemas.openxmlformats.org/officeDocument/2006/relationships/image" Target="../media/image76.png"/><Relationship Id="rId49" Type="http://schemas.openxmlformats.org/officeDocument/2006/relationships/image" Target="../media/image89.jpeg"/><Relationship Id="rId57" Type="http://schemas.openxmlformats.org/officeDocument/2006/relationships/image" Target="../media/image97.jpeg"/><Relationship Id="rId10" Type="http://schemas.openxmlformats.org/officeDocument/2006/relationships/image" Target="../media/image50.png"/><Relationship Id="rId31" Type="http://schemas.openxmlformats.org/officeDocument/2006/relationships/image" Target="../media/image71.jpeg"/><Relationship Id="rId44" Type="http://schemas.openxmlformats.org/officeDocument/2006/relationships/image" Target="../media/image84.jpeg"/><Relationship Id="rId52" Type="http://schemas.openxmlformats.org/officeDocument/2006/relationships/image" Target="../media/image92.png"/><Relationship Id="rId60" Type="http://schemas.openxmlformats.org/officeDocument/2006/relationships/image" Target="../media/image100.jpeg"/><Relationship Id="rId65" Type="http://schemas.openxmlformats.org/officeDocument/2006/relationships/image" Target="../media/image105.png"/><Relationship Id="rId73" Type="http://schemas.openxmlformats.org/officeDocument/2006/relationships/image" Target="../media/image112.jpeg"/><Relationship Id="rId78" Type="http://schemas.openxmlformats.org/officeDocument/2006/relationships/image" Target="../media/image116.jpeg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9" Type="http://schemas.openxmlformats.org/officeDocument/2006/relationships/image" Target="../media/image79.png"/><Relationship Id="rId34" Type="http://schemas.openxmlformats.org/officeDocument/2006/relationships/image" Target="../media/image74.png"/><Relationship Id="rId50" Type="http://schemas.openxmlformats.org/officeDocument/2006/relationships/image" Target="../media/image90.png"/><Relationship Id="rId55" Type="http://schemas.openxmlformats.org/officeDocument/2006/relationships/image" Target="../media/image95.png"/><Relationship Id="rId76" Type="http://schemas.openxmlformats.org/officeDocument/2006/relationships/image" Target="../media/image114.jpeg"/><Relationship Id="rId7" Type="http://schemas.microsoft.com/office/2007/relationships/hdphoto" Target="../media/hdphoto1.wdp"/><Relationship Id="rId71" Type="http://schemas.microsoft.com/office/2007/relationships/hdphoto" Target="../media/hdphoto2.wdp"/><Relationship Id="rId2" Type="http://schemas.openxmlformats.org/officeDocument/2006/relationships/image" Target="../media/image14.png"/><Relationship Id="rId29" Type="http://schemas.openxmlformats.org/officeDocument/2006/relationships/image" Target="../media/image69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jpe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2.sv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0.gif"/><Relationship Id="rId9" Type="http://schemas.openxmlformats.org/officeDocument/2006/relationships/image" Target="../media/image125.jpeg"/><Relationship Id="rId14" Type="http://schemas.openxmlformats.org/officeDocument/2006/relationships/image" Target="../media/image130.jpe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3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5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3.svg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jpe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51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2.sv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0.gif"/><Relationship Id="rId9" Type="http://schemas.openxmlformats.org/officeDocument/2006/relationships/image" Target="../media/image125.jpeg"/><Relationship Id="rId14" Type="http://schemas.openxmlformats.org/officeDocument/2006/relationships/image" Target="../media/image130.jpeg"/></Relationships>
</file>

<file path=ppt/slideLayouts/_rels/slideLayout7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2.png"/><Relationship Id="rId21" Type="http://schemas.openxmlformats.org/officeDocument/2006/relationships/image" Target="../media/image159.png"/><Relationship Id="rId42" Type="http://schemas.openxmlformats.org/officeDocument/2006/relationships/image" Target="../media/image105.png"/><Relationship Id="rId47" Type="http://schemas.openxmlformats.org/officeDocument/2006/relationships/image" Target="../media/image173.png"/><Relationship Id="rId63" Type="http://schemas.openxmlformats.org/officeDocument/2006/relationships/image" Target="../media/image182.png"/><Relationship Id="rId68" Type="http://schemas.openxmlformats.org/officeDocument/2006/relationships/image" Target="../media/image187.png"/><Relationship Id="rId7" Type="http://schemas.openxmlformats.org/officeDocument/2006/relationships/image" Target="../media/image153.png"/><Relationship Id="rId2" Type="http://schemas.openxmlformats.org/officeDocument/2006/relationships/image" Target="../media/image151.png"/><Relationship Id="rId16" Type="http://schemas.openxmlformats.org/officeDocument/2006/relationships/image" Target="../media/image65.jpeg"/><Relationship Id="rId29" Type="http://schemas.openxmlformats.org/officeDocument/2006/relationships/image" Target="../media/image86.png"/><Relationship Id="rId11" Type="http://schemas.openxmlformats.org/officeDocument/2006/relationships/image" Target="../media/image54.jpeg"/><Relationship Id="rId24" Type="http://schemas.openxmlformats.org/officeDocument/2006/relationships/image" Target="../media/image160.png"/><Relationship Id="rId32" Type="http://schemas.openxmlformats.org/officeDocument/2006/relationships/image" Target="../media/image164.png"/><Relationship Id="rId37" Type="http://schemas.openxmlformats.org/officeDocument/2006/relationships/image" Target="../media/image168.jpeg"/><Relationship Id="rId40" Type="http://schemas.openxmlformats.org/officeDocument/2006/relationships/image" Target="../media/image170.png"/><Relationship Id="rId45" Type="http://schemas.openxmlformats.org/officeDocument/2006/relationships/image" Target="../media/image108.png"/><Relationship Id="rId53" Type="http://schemas.openxmlformats.org/officeDocument/2006/relationships/image" Target="../media/image116.jpeg"/><Relationship Id="rId58" Type="http://schemas.openxmlformats.org/officeDocument/2006/relationships/image" Target="../media/image177.jpeg"/><Relationship Id="rId66" Type="http://schemas.openxmlformats.org/officeDocument/2006/relationships/image" Target="../media/image185.png"/><Relationship Id="rId5" Type="http://schemas.openxmlformats.org/officeDocument/2006/relationships/image" Target="../media/image46.jpeg"/><Relationship Id="rId61" Type="http://schemas.openxmlformats.org/officeDocument/2006/relationships/image" Target="../media/image180.jpeg"/><Relationship Id="rId19" Type="http://schemas.openxmlformats.org/officeDocument/2006/relationships/image" Target="../media/image70.png"/><Relationship Id="rId14" Type="http://schemas.openxmlformats.org/officeDocument/2006/relationships/image" Target="../media/image157.jpeg"/><Relationship Id="rId22" Type="http://schemas.openxmlformats.org/officeDocument/2006/relationships/image" Target="../media/image76.png"/><Relationship Id="rId27" Type="http://schemas.openxmlformats.org/officeDocument/2006/relationships/image" Target="../media/image84.jpeg"/><Relationship Id="rId30" Type="http://schemas.openxmlformats.org/officeDocument/2006/relationships/image" Target="../media/image87.gif"/><Relationship Id="rId35" Type="http://schemas.openxmlformats.org/officeDocument/2006/relationships/image" Target="../media/image166.png"/><Relationship Id="rId43" Type="http://schemas.openxmlformats.org/officeDocument/2006/relationships/image" Target="../media/image172.png"/><Relationship Id="rId48" Type="http://schemas.microsoft.com/office/2007/relationships/hdphoto" Target="../media/hdphoto2.wdp"/><Relationship Id="rId56" Type="http://schemas.openxmlformats.org/officeDocument/2006/relationships/image" Target="../media/image175.png"/><Relationship Id="rId64" Type="http://schemas.openxmlformats.org/officeDocument/2006/relationships/image" Target="../media/image183.png"/><Relationship Id="rId69" Type="http://schemas.openxmlformats.org/officeDocument/2006/relationships/image" Target="../media/image188.png"/><Relationship Id="rId8" Type="http://schemas.openxmlformats.org/officeDocument/2006/relationships/image" Target="../media/image154.png"/><Relationship Id="rId51" Type="http://schemas.openxmlformats.org/officeDocument/2006/relationships/image" Target="../media/image113.png"/><Relationship Id="rId3" Type="http://schemas.openxmlformats.org/officeDocument/2006/relationships/image" Target="../media/image44.png"/><Relationship Id="rId12" Type="http://schemas.openxmlformats.org/officeDocument/2006/relationships/image" Target="../media/image155.png"/><Relationship Id="rId17" Type="http://schemas.openxmlformats.org/officeDocument/2006/relationships/image" Target="../media/image66.png"/><Relationship Id="rId25" Type="http://schemas.openxmlformats.org/officeDocument/2006/relationships/image" Target="../media/image161.png"/><Relationship Id="rId33" Type="http://schemas.openxmlformats.org/officeDocument/2006/relationships/image" Target="../media/image94.jpeg"/><Relationship Id="rId38" Type="http://schemas.openxmlformats.org/officeDocument/2006/relationships/image" Target="../media/image169.jpeg"/><Relationship Id="rId46" Type="http://schemas.openxmlformats.org/officeDocument/2006/relationships/image" Target="../media/image109.jpeg"/><Relationship Id="rId59" Type="http://schemas.openxmlformats.org/officeDocument/2006/relationships/image" Target="../media/image178.png"/><Relationship Id="rId67" Type="http://schemas.openxmlformats.org/officeDocument/2006/relationships/image" Target="../media/image186.png"/><Relationship Id="rId20" Type="http://schemas.openxmlformats.org/officeDocument/2006/relationships/image" Target="../media/image71.jpeg"/><Relationship Id="rId41" Type="http://schemas.openxmlformats.org/officeDocument/2006/relationships/image" Target="../media/image171.png"/><Relationship Id="rId54" Type="http://schemas.openxmlformats.org/officeDocument/2006/relationships/image" Target="../media/image117.png"/><Relationship Id="rId62" Type="http://schemas.openxmlformats.org/officeDocument/2006/relationships/image" Target="../media/image181.png"/><Relationship Id="rId70" Type="http://schemas.openxmlformats.org/officeDocument/2006/relationships/image" Target="../media/image189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8.jpeg"/><Relationship Id="rId15" Type="http://schemas.openxmlformats.org/officeDocument/2006/relationships/image" Target="../media/image63.jpeg"/><Relationship Id="rId23" Type="http://schemas.openxmlformats.org/officeDocument/2006/relationships/image" Target="../media/image78.png"/><Relationship Id="rId28" Type="http://schemas.openxmlformats.org/officeDocument/2006/relationships/image" Target="../media/image85.png"/><Relationship Id="rId36" Type="http://schemas.openxmlformats.org/officeDocument/2006/relationships/image" Target="../media/image167.png"/><Relationship Id="rId49" Type="http://schemas.openxmlformats.org/officeDocument/2006/relationships/image" Target="../media/image174.png"/><Relationship Id="rId57" Type="http://schemas.openxmlformats.org/officeDocument/2006/relationships/image" Target="../media/image176.png"/><Relationship Id="rId10" Type="http://schemas.openxmlformats.org/officeDocument/2006/relationships/image" Target="../media/image52.png"/><Relationship Id="rId31" Type="http://schemas.openxmlformats.org/officeDocument/2006/relationships/image" Target="../media/image163.png"/><Relationship Id="rId44" Type="http://schemas.openxmlformats.org/officeDocument/2006/relationships/image" Target="../media/image107.jpeg"/><Relationship Id="rId52" Type="http://schemas.microsoft.com/office/2007/relationships/hdphoto" Target="../media/hdphoto3.wdp"/><Relationship Id="rId60" Type="http://schemas.openxmlformats.org/officeDocument/2006/relationships/image" Target="../media/image179.png"/><Relationship Id="rId65" Type="http://schemas.openxmlformats.org/officeDocument/2006/relationships/image" Target="../media/image184.jpeg"/><Relationship Id="rId4" Type="http://schemas.openxmlformats.org/officeDocument/2006/relationships/image" Target="../media/image152.png"/><Relationship Id="rId9" Type="http://schemas.openxmlformats.org/officeDocument/2006/relationships/image" Target="../media/image51.png"/><Relationship Id="rId13" Type="http://schemas.openxmlformats.org/officeDocument/2006/relationships/image" Target="../media/image156.png"/><Relationship Id="rId18" Type="http://schemas.openxmlformats.org/officeDocument/2006/relationships/image" Target="../media/image158.png"/><Relationship Id="rId39" Type="http://schemas.openxmlformats.org/officeDocument/2006/relationships/image" Target="../media/image101.png"/><Relationship Id="rId34" Type="http://schemas.openxmlformats.org/officeDocument/2006/relationships/image" Target="../media/image165.png"/><Relationship Id="rId50" Type="http://schemas.openxmlformats.org/officeDocument/2006/relationships/image" Target="../media/image112.jpeg"/><Relationship Id="rId55" Type="http://schemas.openxmlformats.org/officeDocument/2006/relationships/image" Target="../media/image118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1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1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90.png"/><Relationship Id="rId4" Type="http://schemas.openxmlformats.org/officeDocument/2006/relationships/image" Target="../media/image15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20574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50292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92DC85ED-39BA-494A-B8E4-4712D15E2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G Green PPP Header_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620000" cy="990600"/>
          </a:xfrm>
        </p:spPr>
        <p:txBody>
          <a:bodyPr anchor="ctr"/>
          <a:lstStyle>
            <a:lvl1pPr>
              <a:defRPr baseline="0">
                <a:solidFill>
                  <a:schemeClr val="bg1"/>
                </a:solidFill>
                <a:latin typeface="Lucida Bright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6781800" cy="4572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2B121-2D31-453B-BF17-8AA458B8DA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228600"/>
            <a:ext cx="7524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8EC8-9A38-4EA2-9B47-B21BF08513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3237-0B74-422E-8803-F652CAA351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9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3BA30-9977-4B63-8696-B4129E1375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5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7D0F8-8387-4886-B574-95F6561A1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4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FD204-A00E-4EFA-9D69-8B8C148534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1B8CF-C3DB-4255-ABC4-075C7FC95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D1E9-8DA7-46DB-B2CB-1AB3FBA616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DE6C1-D5E0-4982-9C94-AF00DF825E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350" y="76200"/>
            <a:ext cx="16954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"/>
            <a:ext cx="49339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DA385-DD3D-4ADD-9BA9-54F669D773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6781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219200"/>
            <a:ext cx="6781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3657600"/>
            <a:ext cx="6781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1769F-BD70-4250-9F76-E2B6FA1791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D1258-B7D8-483D-9875-5AC8ABB7FB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G Green PPP Header_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A6DD5-0AB9-4384-B0FB-29B09727DD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83B55-9692-4CA0-B2C4-CB6910262B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61EF4-0656-46A1-B7C0-E9FE57A83F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B9B62-D6E8-4ECB-A13A-5D4C968F8F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12A18-8BC2-4D19-A39D-269C7CD28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35714-FCD1-4DA9-AC3A-5D2667134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B1DCF-49E3-4DE0-9FC7-C9E518EEF5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618E5-D17C-4633-BBB9-FC265753A0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2DEF7-385C-4E80-B7AA-961AF54853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C9DA2-8ED6-4BB8-A07E-A39FC80DB1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20574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50292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92DC85ED-39BA-494A-B8E4-4712D15E25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4361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G Green PPP Header_0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620000" cy="990600"/>
          </a:xfrm>
        </p:spPr>
        <p:txBody>
          <a:bodyPr anchor="ctr"/>
          <a:lstStyle>
            <a:lvl1pPr>
              <a:defRPr baseline="0">
                <a:solidFill>
                  <a:schemeClr val="bg1"/>
                </a:solidFill>
                <a:latin typeface="Lucida Bright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6781800" cy="45720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2B121-2D31-453B-BF17-8AA458B8DAC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6868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228600"/>
            <a:ext cx="7524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8EC8-9A38-4EA2-9B47-B21BF085130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6887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3237-0B74-422E-8803-F652CAA351B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1396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9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3BA30-9977-4B63-8696-B4129E1375B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58652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5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7D0F8-8387-4886-B574-95F6561A11A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63533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4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FD204-A00E-4EFA-9D69-8B8C148534C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34463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1B8CF-C3DB-4255-ABC4-075C7FC952B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33787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D1E9-8DA7-46DB-B2CB-1AB3FBA616C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522149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DE6C1-D5E0-4982-9C94-AF00DF825EC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5995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350" y="76200"/>
            <a:ext cx="16954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"/>
            <a:ext cx="49339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DA385-DD3D-4ADD-9BA9-54F669D7734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26376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6781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219200"/>
            <a:ext cx="6781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3657600"/>
            <a:ext cx="6781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1769F-BD70-4250-9F76-E2B6FA17916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0808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knife&#10;&#10;Description automatically generated">
            <a:extLst>
              <a:ext uri="{FF2B5EF4-FFF2-40B4-BE49-F238E27FC236}">
                <a16:creationId xmlns:a16="http://schemas.microsoft.com/office/drawing/2014/main" id="{3D3E2CB4-93CB-4F9D-9EB7-ACBA44E3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33"/>
          <a:stretch/>
        </p:blipFill>
        <p:spPr>
          <a:xfrm>
            <a:off x="0" y="0"/>
            <a:ext cx="507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92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knife&#10;&#10;Description automatically generated">
            <a:extLst>
              <a:ext uri="{FF2B5EF4-FFF2-40B4-BE49-F238E27FC236}">
                <a16:creationId xmlns:a16="http://schemas.microsoft.com/office/drawing/2014/main" id="{91B1DD30-0375-4E7E-A2EF-5E9795F777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33"/>
          <a:stretch/>
        </p:blipFill>
        <p:spPr>
          <a:xfrm>
            <a:off x="0" y="0"/>
            <a:ext cx="507076" cy="6858000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4BB7C9EA-58D5-4890-BE4A-0B260F73E4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803" y="654859"/>
            <a:ext cx="4807007" cy="2347191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5CA3232-D0D4-4C62-B533-FD003E734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412" y="3770373"/>
            <a:ext cx="863758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1CAA2-7E13-469E-A174-2D72666BA6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413" y="5095936"/>
            <a:ext cx="8637587" cy="498529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Date</a:t>
            </a:r>
          </a:p>
        </p:txBody>
      </p:sp>
    </p:spTree>
    <p:extLst>
      <p:ext uri="{BB962C8B-B14F-4D97-AF65-F5344CB8AC3E}">
        <p14:creationId xmlns:p14="http://schemas.microsoft.com/office/powerpoint/2010/main" val="33375618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knife&#10;&#10;Description automatically generated">
            <a:extLst>
              <a:ext uri="{FF2B5EF4-FFF2-40B4-BE49-F238E27FC236}">
                <a16:creationId xmlns:a16="http://schemas.microsoft.com/office/drawing/2014/main" id="{82E3C723-D341-4A0E-980E-D6DF863207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66"/>
          <a:stretch/>
        </p:blipFill>
        <p:spPr>
          <a:xfrm>
            <a:off x="3965315" y="0"/>
            <a:ext cx="29464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677ACCC-23C3-4A42-B4F9-CAD2351FF0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526" y="793433"/>
            <a:ext cx="3309260" cy="405447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Professional’s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01C09AE-FE15-490E-A6A1-F546066252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3526" y="1198880"/>
            <a:ext cx="3309259" cy="405447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Designations, Title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76FBD8-CBBF-47BF-B689-FA0C93E72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2474" y="2009774"/>
            <a:ext cx="2011362" cy="20828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Headshot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D421B6-9990-4902-8B1C-F36BB1EE7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644" y="4378960"/>
            <a:ext cx="2901141" cy="405447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F4F0B6C-5B37-46AC-B837-1EE50F0C86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644" y="4793614"/>
            <a:ext cx="2901141" cy="405447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Office Phone Number</a:t>
            </a:r>
          </a:p>
        </p:txBody>
      </p:sp>
      <p:pic>
        <p:nvPicPr>
          <p:cNvPr id="13" name="Graphic 12" descr="Envelope">
            <a:extLst>
              <a:ext uri="{FF2B5EF4-FFF2-40B4-BE49-F238E27FC236}">
                <a16:creationId xmlns:a16="http://schemas.microsoft.com/office/drawing/2014/main" id="{724BBA35-4930-44BF-880E-E78DD993E2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6988" y="4378960"/>
            <a:ext cx="292608" cy="292608"/>
          </a:xfrm>
          <a:prstGeom prst="rect">
            <a:avLst/>
          </a:prstGeom>
        </p:spPr>
      </p:pic>
      <p:pic>
        <p:nvPicPr>
          <p:cNvPr id="14" name="Graphic 13" descr="Receiver">
            <a:extLst>
              <a:ext uri="{FF2B5EF4-FFF2-40B4-BE49-F238E27FC236}">
                <a16:creationId xmlns:a16="http://schemas.microsoft.com/office/drawing/2014/main" id="{9E01E895-9F18-4F9A-AAA0-C8F9D9F7C2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3526" y="4773771"/>
            <a:ext cx="296070" cy="296070"/>
          </a:xfrm>
          <a:prstGeom prst="rect">
            <a:avLst/>
          </a:prstGeom>
        </p:spPr>
      </p:pic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1D66C057-40DA-4DEA-8D6F-97E4ADD0472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64805" y="167481"/>
            <a:ext cx="4502207" cy="6523038"/>
          </a:xfrm>
        </p:spPr>
        <p:txBody>
          <a:bodyPr/>
          <a:lstStyle>
            <a:lvl1pPr marL="0" indent="0">
              <a:buNone/>
              <a:defRPr sz="2000">
                <a:solidFill>
                  <a:srgbClr val="080808"/>
                </a:solidFill>
              </a:defRPr>
            </a:lvl1pPr>
          </a:lstStyle>
          <a:p>
            <a:pPr lvl="0"/>
            <a:r>
              <a:rPr lang="en-US" dirty="0"/>
              <a:t>Add professional’s practice areas, education, etc.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5119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8CD148-8902-400C-B728-05E7385AD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" y="6466460"/>
            <a:ext cx="9140977" cy="4000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0ABA0A-AA0E-46B8-BDE1-011EDFD74C4F}"/>
              </a:ext>
            </a:extLst>
          </p:cNvPr>
          <p:cNvSpPr txBox="1"/>
          <p:nvPr userDrawn="1"/>
        </p:nvSpPr>
        <p:spPr>
          <a:xfrm>
            <a:off x="1" y="1201005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Agenda</a:t>
            </a:r>
          </a:p>
        </p:txBody>
      </p:sp>
      <p:pic>
        <p:nvPicPr>
          <p:cNvPr id="9" name="Graphic 8" descr="Checklist">
            <a:extLst>
              <a:ext uri="{FF2B5EF4-FFF2-40B4-BE49-F238E27FC236}">
                <a16:creationId xmlns:a16="http://schemas.microsoft.com/office/drawing/2014/main" id="{C66039E5-7CD0-41BC-8F43-CE309D2FF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D9D9E295-279E-46E7-9F33-E9B1C80F7A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7845" y="1993030"/>
            <a:ext cx="8608310" cy="4083030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95313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FADB585-F619-4752-A154-E1BEFB845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50" y="196482"/>
            <a:ext cx="7292169" cy="5731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65F696-5A13-4F8A-AB14-D33824A72299}"/>
              </a:ext>
            </a:extLst>
          </p:cNvPr>
          <p:cNvSpPr txBox="1"/>
          <p:nvPr userDrawn="1"/>
        </p:nvSpPr>
        <p:spPr>
          <a:xfrm>
            <a:off x="114998" y="6534611"/>
            <a:ext cx="6431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For Management Use Only.</a:t>
            </a:r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17DEAF93-6BB6-417F-9D18-DD1182B327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951" y="1072882"/>
            <a:ext cx="8716100" cy="5236732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53AEB71-24F7-4E30-A953-6D49A7874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02" y="177492"/>
            <a:ext cx="1323448" cy="6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902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FADB585-F619-4752-A154-E1BEFB845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50" y="196482"/>
            <a:ext cx="7292169" cy="5731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17DEAF93-6BB6-417F-9D18-DD1182B327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951" y="1072882"/>
            <a:ext cx="8716100" cy="5236732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53AEB71-24F7-4E30-A953-6D49A7874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02" y="177492"/>
            <a:ext cx="1323448" cy="6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217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670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C625629-1E66-441F-9949-F2AC5B0736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516" y="5600700"/>
            <a:ext cx="2250459" cy="109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100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972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Firm Hon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D2901C-BE67-419A-A156-142704033D6A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2020 Firm Honors</a:t>
            </a:r>
          </a:p>
        </p:txBody>
      </p:sp>
      <p:pic>
        <p:nvPicPr>
          <p:cNvPr id="10" name="Graphic 9" descr="Ribbon">
            <a:extLst>
              <a:ext uri="{FF2B5EF4-FFF2-40B4-BE49-F238E27FC236}">
                <a16:creationId xmlns:a16="http://schemas.microsoft.com/office/drawing/2014/main" id="{DE8817F4-FFD8-4E1E-AC50-D72E2478B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C404EF-05ED-4B97-9AE3-30274D7CFD8E}"/>
              </a:ext>
            </a:extLst>
          </p:cNvPr>
          <p:cNvSpPr txBox="1"/>
          <p:nvPr userDrawn="1"/>
        </p:nvSpPr>
        <p:spPr>
          <a:xfrm>
            <a:off x="0" y="2165645"/>
            <a:ext cx="914097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dirty="0">
                <a:solidFill>
                  <a:srgbClr val="080808"/>
                </a:solidFill>
                <a:effectLst/>
                <a:latin typeface="+mn-lt"/>
              </a:rPr>
              <a:t>Top 300 Firms </a:t>
            </a:r>
          </a:p>
          <a:p>
            <a:pPr algn="ctr"/>
            <a:r>
              <a:rPr lang="en-US" sz="1600" b="0" i="0" dirty="0">
                <a:solidFill>
                  <a:srgbClr val="080808"/>
                </a:solidFill>
                <a:effectLst/>
                <a:latin typeface="+mn-lt"/>
              </a:rPr>
              <a:t>INSIDE Public Accounting</a:t>
            </a: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Top 3 M&amp;A Advisor</a:t>
            </a:r>
          </a:p>
          <a:p>
            <a:pPr algn="ctr"/>
            <a:r>
              <a:rPr lang="en-US" sz="16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Central Penn Business Journal's Reader Rankings</a:t>
            </a: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Best Places to Work in PA - Medium Sized Companies</a:t>
            </a:r>
          </a:p>
          <a:p>
            <a:pPr algn="ctr"/>
            <a:r>
              <a:rPr lang="en-US" sz="16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Central Penn Business Journal</a:t>
            </a: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#2 Best Workplaces in Lancaster County - Medium Business</a:t>
            </a:r>
          </a:p>
          <a:p>
            <a:pPr algn="ctr"/>
            <a:r>
              <a:rPr lang="en-US" sz="16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LNP</a:t>
            </a:r>
          </a:p>
          <a:p>
            <a:pPr algn="ctr"/>
            <a:endParaRPr lang="en-US" sz="16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dirty="0">
                <a:solidFill>
                  <a:srgbClr val="080808"/>
                </a:solidFill>
                <a:effectLst/>
                <a:latin typeface="+mn-lt"/>
              </a:rPr>
              <a:t>#2 Accountant</a:t>
            </a:r>
          </a:p>
          <a:p>
            <a:pPr algn="ctr"/>
            <a:r>
              <a:rPr lang="en-US" sz="1600" b="0" i="0" dirty="0">
                <a:solidFill>
                  <a:srgbClr val="080808"/>
                </a:solidFill>
                <a:effectLst/>
                <a:latin typeface="+mn-lt"/>
              </a:rPr>
              <a:t>LNP Readers' Choice Awards</a:t>
            </a:r>
            <a:endParaRPr lang="en-US" sz="16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800" dirty="0">
              <a:solidFill>
                <a:srgbClr val="080808"/>
              </a:solidFill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8FE91E-433E-435A-9DEE-6977937471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" y="6466460"/>
            <a:ext cx="9140977" cy="40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778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Our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E02071-FB4C-47FA-93D9-986AB261E0D1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Our Values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7D2B7-AF6E-4362-A5B8-D738D31CAC6B}"/>
              </a:ext>
            </a:extLst>
          </p:cNvPr>
          <p:cNvSpPr txBox="1"/>
          <p:nvPr userDrawn="1"/>
        </p:nvSpPr>
        <p:spPr>
          <a:xfrm>
            <a:off x="291402" y="2123463"/>
            <a:ext cx="85611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ea typeface="Calisto MT"/>
                <a:cs typeface="Calibri" panose="020F0502020204030204" pitchFamily="34" charset="0"/>
              </a:rPr>
              <a:t>Quality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Accountability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Lifelong Learning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Team Building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Communication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Enthusiasm </a:t>
            </a:r>
          </a:p>
          <a:p>
            <a:pPr algn="ctr"/>
            <a:endParaRPr lang="en-US" sz="800" dirty="0">
              <a:solidFill>
                <a:srgbClr val="080808"/>
              </a:solidFill>
            </a:endParaRPr>
          </a:p>
        </p:txBody>
      </p:sp>
      <p:grpSp>
        <p:nvGrpSpPr>
          <p:cNvPr id="8" name="Graphic 3" descr="Cheers">
            <a:extLst>
              <a:ext uri="{FF2B5EF4-FFF2-40B4-BE49-F238E27FC236}">
                <a16:creationId xmlns:a16="http://schemas.microsoft.com/office/drawing/2014/main" id="{56BD2E19-128C-4805-BB1D-A63007AC7486}"/>
              </a:ext>
            </a:extLst>
          </p:cNvPr>
          <p:cNvGrpSpPr/>
          <p:nvPr/>
        </p:nvGrpSpPr>
        <p:grpSpPr>
          <a:xfrm>
            <a:off x="4114800" y="286605"/>
            <a:ext cx="914400" cy="914400"/>
            <a:chOff x="4114800" y="286605"/>
            <a:chExt cx="914400" cy="914400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29D646-D32D-4621-9034-7C781BAC6DCB}"/>
                </a:ext>
              </a:extLst>
            </p:cNvPr>
            <p:cNvSpPr/>
            <p:nvPr/>
          </p:nvSpPr>
          <p:spPr>
            <a:xfrm>
              <a:off x="4440769" y="782857"/>
              <a:ext cx="274462" cy="376237"/>
            </a:xfrm>
            <a:custGeom>
              <a:avLst/>
              <a:gdLst>
                <a:gd name="connsiteX0" fmla="*/ 272201 w 274462"/>
                <a:gd name="connsiteY0" fmla="*/ 87630 h 376237"/>
                <a:gd name="connsiteX1" fmla="*/ 264581 w 274462"/>
                <a:gd name="connsiteY1" fmla="*/ 61913 h 376237"/>
                <a:gd name="connsiteX2" fmla="*/ 238863 w 274462"/>
                <a:gd name="connsiteY2" fmla="*/ 69533 h 376237"/>
                <a:gd name="connsiteX3" fmla="*/ 200763 w 274462"/>
                <a:gd name="connsiteY3" fmla="*/ 137160 h 376237"/>
                <a:gd name="connsiteX4" fmla="*/ 226481 w 274462"/>
                <a:gd name="connsiteY4" fmla="*/ 35243 h 376237"/>
                <a:gd name="connsiteX5" fmla="*/ 212193 w 274462"/>
                <a:gd name="connsiteY5" fmla="*/ 12383 h 376237"/>
                <a:gd name="connsiteX6" fmla="*/ 189333 w 274462"/>
                <a:gd name="connsiteY6" fmla="*/ 26670 h 376237"/>
                <a:gd name="connsiteX7" fmla="*/ 167426 w 274462"/>
                <a:gd name="connsiteY7" fmla="*/ 114300 h 376237"/>
                <a:gd name="connsiteX8" fmla="*/ 167426 w 274462"/>
                <a:gd name="connsiteY8" fmla="*/ 19050 h 376237"/>
                <a:gd name="connsiteX9" fmla="*/ 148376 w 274462"/>
                <a:gd name="connsiteY9" fmla="*/ 0 h 376237"/>
                <a:gd name="connsiteX10" fmla="*/ 129326 w 274462"/>
                <a:gd name="connsiteY10" fmla="*/ 19050 h 376237"/>
                <a:gd name="connsiteX11" fmla="*/ 129326 w 274462"/>
                <a:gd name="connsiteY11" fmla="*/ 120968 h 376237"/>
                <a:gd name="connsiteX12" fmla="*/ 107418 w 274462"/>
                <a:gd name="connsiteY12" fmla="*/ 26670 h 376237"/>
                <a:gd name="connsiteX13" fmla="*/ 84558 w 274462"/>
                <a:gd name="connsiteY13" fmla="*/ 12383 h 376237"/>
                <a:gd name="connsiteX14" fmla="*/ 70271 w 274462"/>
                <a:gd name="connsiteY14" fmla="*/ 35243 h 376237"/>
                <a:gd name="connsiteX15" fmla="*/ 96941 w 274462"/>
                <a:gd name="connsiteY15" fmla="*/ 148590 h 376237"/>
                <a:gd name="connsiteX16" fmla="*/ 90273 w 274462"/>
                <a:gd name="connsiteY16" fmla="*/ 186690 h 376237"/>
                <a:gd name="connsiteX17" fmla="*/ 89321 w 274462"/>
                <a:gd name="connsiteY17" fmla="*/ 185738 h 376237"/>
                <a:gd name="connsiteX18" fmla="*/ 22646 w 274462"/>
                <a:gd name="connsiteY18" fmla="*/ 132398 h 376237"/>
                <a:gd name="connsiteX19" fmla="*/ 738 w 274462"/>
                <a:gd name="connsiteY19" fmla="*/ 144780 h 376237"/>
                <a:gd name="connsiteX20" fmla="*/ 13121 w 274462"/>
                <a:gd name="connsiteY20" fmla="*/ 166688 h 376237"/>
                <a:gd name="connsiteX21" fmla="*/ 49316 w 274462"/>
                <a:gd name="connsiteY21" fmla="*/ 206693 h 376237"/>
                <a:gd name="connsiteX22" fmla="*/ 112181 w 274462"/>
                <a:gd name="connsiteY22" fmla="*/ 274320 h 376237"/>
                <a:gd name="connsiteX23" fmla="*/ 112181 w 274462"/>
                <a:gd name="connsiteY23" fmla="*/ 376238 h 376237"/>
                <a:gd name="connsiteX24" fmla="*/ 196001 w 274462"/>
                <a:gd name="connsiteY24" fmla="*/ 376238 h 376237"/>
                <a:gd name="connsiteX25" fmla="*/ 196001 w 274462"/>
                <a:gd name="connsiteY25" fmla="*/ 268605 h 376237"/>
                <a:gd name="connsiteX26" fmla="*/ 232196 w 274462"/>
                <a:gd name="connsiteY26" fmla="*/ 159068 h 376237"/>
                <a:gd name="connsiteX27" fmla="*/ 272201 w 274462"/>
                <a:gd name="connsiteY27" fmla="*/ 87630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4462" h="376237">
                  <a:moveTo>
                    <a:pt x="272201" y="87630"/>
                  </a:moveTo>
                  <a:cubicBezTo>
                    <a:pt x="276963" y="78105"/>
                    <a:pt x="274106" y="66675"/>
                    <a:pt x="264581" y="61913"/>
                  </a:cubicBezTo>
                  <a:cubicBezTo>
                    <a:pt x="255056" y="57150"/>
                    <a:pt x="243626" y="60008"/>
                    <a:pt x="238863" y="69533"/>
                  </a:cubicBezTo>
                  <a:lnTo>
                    <a:pt x="200763" y="137160"/>
                  </a:lnTo>
                  <a:lnTo>
                    <a:pt x="226481" y="35243"/>
                  </a:lnTo>
                  <a:cubicBezTo>
                    <a:pt x="229338" y="24765"/>
                    <a:pt x="222671" y="14288"/>
                    <a:pt x="212193" y="12383"/>
                  </a:cubicBezTo>
                  <a:cubicBezTo>
                    <a:pt x="201716" y="9525"/>
                    <a:pt x="191238" y="16193"/>
                    <a:pt x="189333" y="26670"/>
                  </a:cubicBezTo>
                  <a:lnTo>
                    <a:pt x="167426" y="114300"/>
                  </a:lnTo>
                  <a:lnTo>
                    <a:pt x="167426" y="19050"/>
                  </a:lnTo>
                  <a:cubicBezTo>
                    <a:pt x="167426" y="8573"/>
                    <a:pt x="158853" y="0"/>
                    <a:pt x="148376" y="0"/>
                  </a:cubicBezTo>
                  <a:cubicBezTo>
                    <a:pt x="137898" y="0"/>
                    <a:pt x="129326" y="8573"/>
                    <a:pt x="129326" y="19050"/>
                  </a:cubicBezTo>
                  <a:lnTo>
                    <a:pt x="129326" y="120968"/>
                  </a:lnTo>
                  <a:lnTo>
                    <a:pt x="107418" y="26670"/>
                  </a:lnTo>
                  <a:cubicBezTo>
                    <a:pt x="105513" y="16193"/>
                    <a:pt x="95036" y="10478"/>
                    <a:pt x="84558" y="12383"/>
                  </a:cubicBezTo>
                  <a:cubicBezTo>
                    <a:pt x="74081" y="14288"/>
                    <a:pt x="68366" y="24765"/>
                    <a:pt x="70271" y="35243"/>
                  </a:cubicBezTo>
                  <a:lnTo>
                    <a:pt x="96941" y="148590"/>
                  </a:lnTo>
                  <a:cubicBezTo>
                    <a:pt x="95988" y="161925"/>
                    <a:pt x="93131" y="175260"/>
                    <a:pt x="90273" y="186690"/>
                  </a:cubicBezTo>
                  <a:cubicBezTo>
                    <a:pt x="90273" y="186690"/>
                    <a:pt x="90273" y="185738"/>
                    <a:pt x="89321" y="185738"/>
                  </a:cubicBezTo>
                  <a:cubicBezTo>
                    <a:pt x="73128" y="160973"/>
                    <a:pt x="47411" y="139065"/>
                    <a:pt x="22646" y="132398"/>
                  </a:cubicBezTo>
                  <a:cubicBezTo>
                    <a:pt x="13121" y="129540"/>
                    <a:pt x="3596" y="135255"/>
                    <a:pt x="738" y="144780"/>
                  </a:cubicBezTo>
                  <a:cubicBezTo>
                    <a:pt x="-2119" y="154305"/>
                    <a:pt x="3596" y="163830"/>
                    <a:pt x="13121" y="166688"/>
                  </a:cubicBezTo>
                  <a:cubicBezTo>
                    <a:pt x="25503" y="169545"/>
                    <a:pt x="36933" y="187643"/>
                    <a:pt x="49316" y="206693"/>
                  </a:cubicBezTo>
                  <a:cubicBezTo>
                    <a:pt x="64556" y="230505"/>
                    <a:pt x="83606" y="258127"/>
                    <a:pt x="112181" y="274320"/>
                  </a:cubicBezTo>
                  <a:lnTo>
                    <a:pt x="112181" y="376238"/>
                  </a:lnTo>
                  <a:lnTo>
                    <a:pt x="196001" y="376238"/>
                  </a:lnTo>
                  <a:lnTo>
                    <a:pt x="196001" y="268605"/>
                  </a:lnTo>
                  <a:cubicBezTo>
                    <a:pt x="227433" y="252413"/>
                    <a:pt x="231243" y="184785"/>
                    <a:pt x="232196" y="159068"/>
                  </a:cubicBezTo>
                  <a:lnTo>
                    <a:pt x="272201" y="876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6A55292-25F1-49FC-A9B2-98E7B2757808}"/>
                </a:ext>
              </a:extLst>
            </p:cNvPr>
            <p:cNvSpPr/>
            <p:nvPr/>
          </p:nvSpPr>
          <p:spPr>
            <a:xfrm>
              <a:off x="4130040" y="666287"/>
              <a:ext cx="367445" cy="282304"/>
            </a:xfrm>
            <a:custGeom>
              <a:avLst/>
              <a:gdLst>
                <a:gd name="connsiteX0" fmla="*/ 246698 w 367445"/>
                <a:gd name="connsiteY0" fmla="*/ 211820 h 282304"/>
                <a:gd name="connsiteX1" fmla="*/ 329565 w 367445"/>
                <a:gd name="connsiteY1" fmla="*/ 212773 h 282304"/>
                <a:gd name="connsiteX2" fmla="*/ 329565 w 367445"/>
                <a:gd name="connsiteY2" fmla="*/ 212773 h 282304"/>
                <a:gd name="connsiteX3" fmla="*/ 348615 w 367445"/>
                <a:gd name="connsiteY3" fmla="*/ 193723 h 282304"/>
                <a:gd name="connsiteX4" fmla="*/ 329565 w 367445"/>
                <a:gd name="connsiteY4" fmla="*/ 174673 h 282304"/>
                <a:gd name="connsiteX5" fmla="*/ 252413 w 367445"/>
                <a:gd name="connsiteY5" fmla="*/ 173720 h 282304"/>
                <a:gd name="connsiteX6" fmla="*/ 353378 w 367445"/>
                <a:gd name="connsiteY6" fmla="*/ 148003 h 282304"/>
                <a:gd name="connsiteX7" fmla="*/ 366713 w 367445"/>
                <a:gd name="connsiteY7" fmla="*/ 125142 h 282304"/>
                <a:gd name="connsiteX8" fmla="*/ 343853 w 367445"/>
                <a:gd name="connsiteY8" fmla="*/ 111807 h 282304"/>
                <a:gd name="connsiteX9" fmla="*/ 256223 w 367445"/>
                <a:gd name="connsiteY9" fmla="*/ 134667 h 282304"/>
                <a:gd name="connsiteX10" fmla="*/ 340043 w 367445"/>
                <a:gd name="connsiteY10" fmla="*/ 88948 h 282304"/>
                <a:gd name="connsiteX11" fmla="*/ 347663 w 367445"/>
                <a:gd name="connsiteY11" fmla="*/ 63230 h 282304"/>
                <a:gd name="connsiteX12" fmla="*/ 321945 w 367445"/>
                <a:gd name="connsiteY12" fmla="*/ 55610 h 282304"/>
                <a:gd name="connsiteX13" fmla="*/ 232410 w 367445"/>
                <a:gd name="connsiteY13" fmla="*/ 103235 h 282304"/>
                <a:gd name="connsiteX14" fmla="*/ 304800 w 367445"/>
                <a:gd name="connsiteY14" fmla="*/ 39417 h 282304"/>
                <a:gd name="connsiteX15" fmla="*/ 306705 w 367445"/>
                <a:gd name="connsiteY15" fmla="*/ 12747 h 282304"/>
                <a:gd name="connsiteX16" fmla="*/ 280035 w 367445"/>
                <a:gd name="connsiteY16" fmla="*/ 10842 h 282304"/>
                <a:gd name="connsiteX17" fmla="*/ 192405 w 367445"/>
                <a:gd name="connsiteY17" fmla="*/ 87042 h 282304"/>
                <a:gd name="connsiteX18" fmla="*/ 155258 w 367445"/>
                <a:gd name="connsiteY18" fmla="*/ 98473 h 282304"/>
                <a:gd name="connsiteX19" fmla="*/ 156210 w 367445"/>
                <a:gd name="connsiteY19" fmla="*/ 97520 h 282304"/>
                <a:gd name="connsiteX20" fmla="*/ 171450 w 367445"/>
                <a:gd name="connsiteY20" fmla="*/ 13700 h 282304"/>
                <a:gd name="connsiteX21" fmla="*/ 149543 w 367445"/>
                <a:gd name="connsiteY21" fmla="*/ 365 h 282304"/>
                <a:gd name="connsiteX22" fmla="*/ 136208 w 367445"/>
                <a:gd name="connsiteY22" fmla="*/ 22272 h 282304"/>
                <a:gd name="connsiteX23" fmla="*/ 119063 w 367445"/>
                <a:gd name="connsiteY23" fmla="*/ 72755 h 282304"/>
                <a:gd name="connsiteX24" fmla="*/ 89535 w 367445"/>
                <a:gd name="connsiteY24" fmla="*/ 160385 h 282304"/>
                <a:gd name="connsiteX25" fmla="*/ 0 w 367445"/>
                <a:gd name="connsiteY25" fmla="*/ 208962 h 282304"/>
                <a:gd name="connsiteX26" fmla="*/ 40005 w 367445"/>
                <a:gd name="connsiteY26" fmla="*/ 282305 h 282304"/>
                <a:gd name="connsiteX27" fmla="*/ 134303 w 367445"/>
                <a:gd name="connsiteY27" fmla="*/ 231822 h 282304"/>
                <a:gd name="connsiteX28" fmla="*/ 246698 w 367445"/>
                <a:gd name="connsiteY28" fmla="*/ 211820 h 28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67445" h="282304">
                  <a:moveTo>
                    <a:pt x="246698" y="211820"/>
                  </a:moveTo>
                  <a:lnTo>
                    <a:pt x="329565" y="212773"/>
                  </a:lnTo>
                  <a:cubicBezTo>
                    <a:pt x="329565" y="212773"/>
                    <a:pt x="329565" y="212773"/>
                    <a:pt x="329565" y="212773"/>
                  </a:cubicBezTo>
                  <a:cubicBezTo>
                    <a:pt x="340043" y="212773"/>
                    <a:pt x="348615" y="204200"/>
                    <a:pt x="348615" y="193723"/>
                  </a:cubicBezTo>
                  <a:cubicBezTo>
                    <a:pt x="348615" y="183245"/>
                    <a:pt x="340043" y="174673"/>
                    <a:pt x="329565" y="174673"/>
                  </a:cubicBezTo>
                  <a:lnTo>
                    <a:pt x="252413" y="173720"/>
                  </a:lnTo>
                  <a:lnTo>
                    <a:pt x="353378" y="148003"/>
                  </a:lnTo>
                  <a:cubicBezTo>
                    <a:pt x="363855" y="145145"/>
                    <a:pt x="369570" y="134667"/>
                    <a:pt x="366713" y="125142"/>
                  </a:cubicBezTo>
                  <a:cubicBezTo>
                    <a:pt x="363855" y="114665"/>
                    <a:pt x="353378" y="108950"/>
                    <a:pt x="343853" y="111807"/>
                  </a:cubicBezTo>
                  <a:lnTo>
                    <a:pt x="256223" y="134667"/>
                  </a:lnTo>
                  <a:lnTo>
                    <a:pt x="340043" y="88948"/>
                  </a:lnTo>
                  <a:cubicBezTo>
                    <a:pt x="349568" y="84185"/>
                    <a:pt x="352425" y="72755"/>
                    <a:pt x="347663" y="63230"/>
                  </a:cubicBezTo>
                  <a:cubicBezTo>
                    <a:pt x="342900" y="53705"/>
                    <a:pt x="331470" y="50847"/>
                    <a:pt x="321945" y="55610"/>
                  </a:cubicBezTo>
                  <a:lnTo>
                    <a:pt x="232410" y="103235"/>
                  </a:lnTo>
                  <a:lnTo>
                    <a:pt x="304800" y="39417"/>
                  </a:lnTo>
                  <a:cubicBezTo>
                    <a:pt x="312420" y="32750"/>
                    <a:pt x="313373" y="20367"/>
                    <a:pt x="306705" y="12747"/>
                  </a:cubicBezTo>
                  <a:cubicBezTo>
                    <a:pt x="300038" y="5128"/>
                    <a:pt x="287655" y="4175"/>
                    <a:pt x="280035" y="10842"/>
                  </a:cubicBezTo>
                  <a:lnTo>
                    <a:pt x="192405" y="87042"/>
                  </a:lnTo>
                  <a:cubicBezTo>
                    <a:pt x="180023" y="92757"/>
                    <a:pt x="167640" y="96567"/>
                    <a:pt x="155258" y="98473"/>
                  </a:cubicBezTo>
                  <a:cubicBezTo>
                    <a:pt x="155258" y="98473"/>
                    <a:pt x="155258" y="97520"/>
                    <a:pt x="156210" y="97520"/>
                  </a:cubicBezTo>
                  <a:cubicBezTo>
                    <a:pt x="170498" y="70850"/>
                    <a:pt x="177165" y="38465"/>
                    <a:pt x="171450" y="13700"/>
                  </a:cubicBezTo>
                  <a:cubicBezTo>
                    <a:pt x="169545" y="4175"/>
                    <a:pt x="159068" y="-1540"/>
                    <a:pt x="149543" y="365"/>
                  </a:cubicBezTo>
                  <a:cubicBezTo>
                    <a:pt x="140018" y="2270"/>
                    <a:pt x="134303" y="12747"/>
                    <a:pt x="136208" y="22272"/>
                  </a:cubicBezTo>
                  <a:cubicBezTo>
                    <a:pt x="139065" y="34655"/>
                    <a:pt x="129540" y="52753"/>
                    <a:pt x="119063" y="72755"/>
                  </a:cubicBezTo>
                  <a:cubicBezTo>
                    <a:pt x="105728" y="97520"/>
                    <a:pt x="90488" y="127048"/>
                    <a:pt x="89535" y="160385"/>
                  </a:cubicBezTo>
                  <a:lnTo>
                    <a:pt x="0" y="208962"/>
                  </a:lnTo>
                  <a:lnTo>
                    <a:pt x="40005" y="282305"/>
                  </a:lnTo>
                  <a:lnTo>
                    <a:pt x="134303" y="231822"/>
                  </a:lnTo>
                  <a:cubicBezTo>
                    <a:pt x="162878" y="251825"/>
                    <a:pt x="223838" y="223250"/>
                    <a:pt x="246698" y="2118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A075EAE-4644-497D-B626-FBEB254BB586}"/>
                </a:ext>
              </a:extLst>
            </p:cNvPr>
            <p:cNvSpPr/>
            <p:nvPr/>
          </p:nvSpPr>
          <p:spPr>
            <a:xfrm>
              <a:off x="4268152" y="328515"/>
              <a:ext cx="333784" cy="334327"/>
            </a:xfrm>
            <a:custGeom>
              <a:avLst/>
              <a:gdLst>
                <a:gd name="connsiteX0" fmla="*/ 119063 w 333784"/>
                <a:gd name="connsiteY0" fmla="*/ 239078 h 334327"/>
                <a:gd name="connsiteX1" fmla="*/ 139065 w 333784"/>
                <a:gd name="connsiteY1" fmla="*/ 319088 h 334327"/>
                <a:gd name="connsiteX2" fmla="*/ 157162 w 333784"/>
                <a:gd name="connsiteY2" fmla="*/ 333375 h 334327"/>
                <a:gd name="connsiteX3" fmla="*/ 161925 w 333784"/>
                <a:gd name="connsiteY3" fmla="*/ 332423 h 334327"/>
                <a:gd name="connsiteX4" fmla="*/ 176212 w 333784"/>
                <a:gd name="connsiteY4" fmla="*/ 309563 h 334327"/>
                <a:gd name="connsiteX5" fmla="*/ 158115 w 333784"/>
                <a:gd name="connsiteY5" fmla="*/ 234315 h 334327"/>
                <a:gd name="connsiteX6" fmla="*/ 208598 w 333784"/>
                <a:gd name="connsiteY6" fmla="*/ 324803 h 334327"/>
                <a:gd name="connsiteX7" fmla="*/ 225742 w 333784"/>
                <a:gd name="connsiteY7" fmla="*/ 334328 h 334327"/>
                <a:gd name="connsiteX8" fmla="*/ 235267 w 333784"/>
                <a:gd name="connsiteY8" fmla="*/ 331470 h 334327"/>
                <a:gd name="connsiteX9" fmla="*/ 242887 w 333784"/>
                <a:gd name="connsiteY9" fmla="*/ 305753 h 334327"/>
                <a:gd name="connsiteX10" fmla="*/ 199073 w 333784"/>
                <a:gd name="connsiteY10" fmla="*/ 226695 h 334327"/>
                <a:gd name="connsiteX11" fmla="*/ 263843 w 333784"/>
                <a:gd name="connsiteY11" fmla="*/ 296228 h 334327"/>
                <a:gd name="connsiteX12" fmla="*/ 278130 w 333784"/>
                <a:gd name="connsiteY12" fmla="*/ 301943 h 334327"/>
                <a:gd name="connsiteX13" fmla="*/ 291465 w 333784"/>
                <a:gd name="connsiteY13" fmla="*/ 297180 h 334327"/>
                <a:gd name="connsiteX14" fmla="*/ 292418 w 333784"/>
                <a:gd name="connsiteY14" fmla="*/ 270510 h 334327"/>
                <a:gd name="connsiteX15" fmla="*/ 222885 w 333784"/>
                <a:gd name="connsiteY15" fmla="*/ 196215 h 334327"/>
                <a:gd name="connsiteX16" fmla="*/ 303848 w 333784"/>
                <a:gd name="connsiteY16" fmla="*/ 250508 h 334327"/>
                <a:gd name="connsiteX17" fmla="*/ 314325 w 333784"/>
                <a:gd name="connsiteY17" fmla="*/ 253365 h 334327"/>
                <a:gd name="connsiteX18" fmla="*/ 330518 w 333784"/>
                <a:gd name="connsiteY18" fmla="*/ 244793 h 334327"/>
                <a:gd name="connsiteX19" fmla="*/ 325755 w 333784"/>
                <a:gd name="connsiteY19" fmla="*/ 218122 h 334327"/>
                <a:gd name="connsiteX20" fmla="*/ 228600 w 333784"/>
                <a:gd name="connsiteY20" fmla="*/ 153353 h 334327"/>
                <a:gd name="connsiteX21" fmla="*/ 207645 w 333784"/>
                <a:gd name="connsiteY21" fmla="*/ 120968 h 334327"/>
                <a:gd name="connsiteX22" fmla="*/ 208598 w 333784"/>
                <a:gd name="connsiteY22" fmla="*/ 120968 h 334327"/>
                <a:gd name="connsiteX23" fmla="*/ 293370 w 333784"/>
                <a:gd name="connsiteY23" fmla="*/ 114300 h 334327"/>
                <a:gd name="connsiteX24" fmla="*/ 300037 w 333784"/>
                <a:gd name="connsiteY24" fmla="*/ 90487 h 334327"/>
                <a:gd name="connsiteX25" fmla="*/ 276225 w 333784"/>
                <a:gd name="connsiteY25" fmla="*/ 83820 h 334327"/>
                <a:gd name="connsiteX26" fmla="*/ 222885 w 333784"/>
                <a:gd name="connsiteY26" fmla="*/ 80010 h 334327"/>
                <a:gd name="connsiteX27" fmla="*/ 130492 w 333784"/>
                <a:gd name="connsiteY27" fmla="*/ 74295 h 334327"/>
                <a:gd name="connsiteX28" fmla="*/ 60960 w 333784"/>
                <a:gd name="connsiteY28" fmla="*/ 0 h 334327"/>
                <a:gd name="connsiteX29" fmla="*/ 0 w 333784"/>
                <a:gd name="connsiteY29" fmla="*/ 57150 h 334327"/>
                <a:gd name="connsiteX30" fmla="*/ 73342 w 333784"/>
                <a:gd name="connsiteY30" fmla="*/ 135255 h 334327"/>
                <a:gd name="connsiteX31" fmla="*/ 119063 w 333784"/>
                <a:gd name="connsiteY31" fmla="*/ 239078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3784" h="334327">
                  <a:moveTo>
                    <a:pt x="119063" y="239078"/>
                  </a:moveTo>
                  <a:lnTo>
                    <a:pt x="139065" y="319088"/>
                  </a:lnTo>
                  <a:cubicBezTo>
                    <a:pt x="140970" y="327660"/>
                    <a:pt x="148590" y="333375"/>
                    <a:pt x="157162" y="333375"/>
                  </a:cubicBezTo>
                  <a:cubicBezTo>
                    <a:pt x="159067" y="333375"/>
                    <a:pt x="160020" y="333375"/>
                    <a:pt x="161925" y="332423"/>
                  </a:cubicBezTo>
                  <a:cubicBezTo>
                    <a:pt x="172403" y="329565"/>
                    <a:pt x="178117" y="320040"/>
                    <a:pt x="176212" y="309563"/>
                  </a:cubicBezTo>
                  <a:lnTo>
                    <a:pt x="158115" y="234315"/>
                  </a:lnTo>
                  <a:lnTo>
                    <a:pt x="208598" y="324803"/>
                  </a:lnTo>
                  <a:cubicBezTo>
                    <a:pt x="212408" y="331470"/>
                    <a:pt x="218123" y="334328"/>
                    <a:pt x="225742" y="334328"/>
                  </a:cubicBezTo>
                  <a:cubicBezTo>
                    <a:pt x="228600" y="334328"/>
                    <a:pt x="232410" y="333375"/>
                    <a:pt x="235267" y="331470"/>
                  </a:cubicBezTo>
                  <a:cubicBezTo>
                    <a:pt x="244792" y="326708"/>
                    <a:pt x="247650" y="314325"/>
                    <a:pt x="242887" y="305753"/>
                  </a:cubicBezTo>
                  <a:lnTo>
                    <a:pt x="199073" y="226695"/>
                  </a:lnTo>
                  <a:lnTo>
                    <a:pt x="263843" y="296228"/>
                  </a:lnTo>
                  <a:cubicBezTo>
                    <a:pt x="267653" y="300038"/>
                    <a:pt x="272415" y="301943"/>
                    <a:pt x="278130" y="301943"/>
                  </a:cubicBezTo>
                  <a:cubicBezTo>
                    <a:pt x="282893" y="301943"/>
                    <a:pt x="287655" y="300038"/>
                    <a:pt x="291465" y="297180"/>
                  </a:cubicBezTo>
                  <a:cubicBezTo>
                    <a:pt x="299085" y="289560"/>
                    <a:pt x="299085" y="278130"/>
                    <a:pt x="292418" y="270510"/>
                  </a:cubicBezTo>
                  <a:lnTo>
                    <a:pt x="222885" y="196215"/>
                  </a:lnTo>
                  <a:lnTo>
                    <a:pt x="303848" y="250508"/>
                  </a:lnTo>
                  <a:cubicBezTo>
                    <a:pt x="306705" y="252413"/>
                    <a:pt x="310515" y="253365"/>
                    <a:pt x="314325" y="253365"/>
                  </a:cubicBezTo>
                  <a:cubicBezTo>
                    <a:pt x="320040" y="253365"/>
                    <a:pt x="326708" y="250508"/>
                    <a:pt x="330518" y="244793"/>
                  </a:cubicBezTo>
                  <a:cubicBezTo>
                    <a:pt x="336233" y="236220"/>
                    <a:pt x="334328" y="223838"/>
                    <a:pt x="325755" y="218122"/>
                  </a:cubicBezTo>
                  <a:lnTo>
                    <a:pt x="228600" y="153353"/>
                  </a:lnTo>
                  <a:cubicBezTo>
                    <a:pt x="220028" y="142875"/>
                    <a:pt x="213360" y="131445"/>
                    <a:pt x="207645" y="120968"/>
                  </a:cubicBezTo>
                  <a:cubicBezTo>
                    <a:pt x="207645" y="120968"/>
                    <a:pt x="208598" y="120968"/>
                    <a:pt x="208598" y="120968"/>
                  </a:cubicBezTo>
                  <a:cubicBezTo>
                    <a:pt x="237173" y="127635"/>
                    <a:pt x="270510" y="126683"/>
                    <a:pt x="293370" y="114300"/>
                  </a:cubicBezTo>
                  <a:cubicBezTo>
                    <a:pt x="301943" y="109537"/>
                    <a:pt x="304800" y="99060"/>
                    <a:pt x="300037" y="90487"/>
                  </a:cubicBezTo>
                  <a:cubicBezTo>
                    <a:pt x="295275" y="81915"/>
                    <a:pt x="284798" y="79058"/>
                    <a:pt x="276225" y="83820"/>
                  </a:cubicBezTo>
                  <a:cubicBezTo>
                    <a:pt x="265748" y="89535"/>
                    <a:pt x="244792" y="84773"/>
                    <a:pt x="222885" y="80010"/>
                  </a:cubicBezTo>
                  <a:cubicBezTo>
                    <a:pt x="195262" y="73343"/>
                    <a:pt x="162878" y="65723"/>
                    <a:pt x="130492" y="74295"/>
                  </a:cubicBezTo>
                  <a:lnTo>
                    <a:pt x="60960" y="0"/>
                  </a:lnTo>
                  <a:lnTo>
                    <a:pt x="0" y="57150"/>
                  </a:lnTo>
                  <a:lnTo>
                    <a:pt x="73342" y="135255"/>
                  </a:lnTo>
                  <a:cubicBezTo>
                    <a:pt x="58103" y="168593"/>
                    <a:pt x="100965" y="220980"/>
                    <a:pt x="119063" y="2390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FD876E-209E-460A-AA49-10E3D36956C0}"/>
                </a:ext>
              </a:extLst>
            </p:cNvPr>
            <p:cNvSpPr/>
            <p:nvPr/>
          </p:nvSpPr>
          <p:spPr>
            <a:xfrm>
              <a:off x="4683033" y="660580"/>
              <a:ext cx="330926" cy="338494"/>
            </a:xfrm>
            <a:custGeom>
              <a:avLst/>
              <a:gdLst>
                <a:gd name="connsiteX0" fmla="*/ 330927 w 330926"/>
                <a:gd name="connsiteY0" fmla="*/ 281345 h 338494"/>
                <a:gd name="connsiteX1" fmla="*/ 258537 w 330926"/>
                <a:gd name="connsiteY1" fmla="*/ 202287 h 338494"/>
                <a:gd name="connsiteX2" fmla="*/ 210912 w 330926"/>
                <a:gd name="connsiteY2" fmla="*/ 97512 h 338494"/>
                <a:gd name="connsiteX3" fmla="*/ 191862 w 330926"/>
                <a:gd name="connsiteY3" fmla="*/ 17502 h 338494"/>
                <a:gd name="connsiteX4" fmla="*/ 169002 w 330926"/>
                <a:gd name="connsiteY4" fmla="*/ 3215 h 338494"/>
                <a:gd name="connsiteX5" fmla="*/ 154714 w 330926"/>
                <a:gd name="connsiteY5" fmla="*/ 26075 h 338494"/>
                <a:gd name="connsiteX6" fmla="*/ 172812 w 330926"/>
                <a:gd name="connsiteY6" fmla="*/ 101322 h 338494"/>
                <a:gd name="connsiteX7" fmla="*/ 122329 w 330926"/>
                <a:gd name="connsiteY7" fmla="*/ 9882 h 338494"/>
                <a:gd name="connsiteX8" fmla="*/ 96612 w 330926"/>
                <a:gd name="connsiteY8" fmla="*/ 2262 h 338494"/>
                <a:gd name="connsiteX9" fmla="*/ 88992 w 330926"/>
                <a:gd name="connsiteY9" fmla="*/ 27980 h 338494"/>
                <a:gd name="connsiteX10" fmla="*/ 132807 w 330926"/>
                <a:gd name="connsiteY10" fmla="*/ 107990 h 338494"/>
                <a:gd name="connsiteX11" fmla="*/ 68037 w 330926"/>
                <a:gd name="connsiteY11" fmla="*/ 38457 h 338494"/>
                <a:gd name="connsiteX12" fmla="*/ 41367 w 330926"/>
                <a:gd name="connsiteY12" fmla="*/ 37505 h 338494"/>
                <a:gd name="connsiteX13" fmla="*/ 40414 w 330926"/>
                <a:gd name="connsiteY13" fmla="*/ 64175 h 338494"/>
                <a:gd name="connsiteX14" fmla="*/ 109947 w 330926"/>
                <a:gd name="connsiteY14" fmla="*/ 139422 h 338494"/>
                <a:gd name="connsiteX15" fmla="*/ 29937 w 330926"/>
                <a:gd name="connsiteY15" fmla="*/ 85130 h 338494"/>
                <a:gd name="connsiteX16" fmla="*/ 3267 w 330926"/>
                <a:gd name="connsiteY16" fmla="*/ 89892 h 338494"/>
                <a:gd name="connsiteX17" fmla="*/ 8029 w 330926"/>
                <a:gd name="connsiteY17" fmla="*/ 116562 h 338494"/>
                <a:gd name="connsiteX18" fmla="*/ 104232 w 330926"/>
                <a:gd name="connsiteY18" fmla="*/ 182285 h 338494"/>
                <a:gd name="connsiteX19" fmla="*/ 125187 w 330926"/>
                <a:gd name="connsiteY19" fmla="*/ 214670 h 338494"/>
                <a:gd name="connsiteX20" fmla="*/ 124234 w 330926"/>
                <a:gd name="connsiteY20" fmla="*/ 214670 h 338494"/>
                <a:gd name="connsiteX21" fmla="*/ 39462 w 330926"/>
                <a:gd name="connsiteY21" fmla="*/ 221337 h 338494"/>
                <a:gd name="connsiteX22" fmla="*/ 31842 w 330926"/>
                <a:gd name="connsiteY22" fmla="*/ 245150 h 338494"/>
                <a:gd name="connsiteX23" fmla="*/ 55654 w 330926"/>
                <a:gd name="connsiteY23" fmla="*/ 252770 h 338494"/>
                <a:gd name="connsiteX24" fmla="*/ 108994 w 330926"/>
                <a:gd name="connsiteY24" fmla="*/ 257532 h 338494"/>
                <a:gd name="connsiteX25" fmla="*/ 201387 w 330926"/>
                <a:gd name="connsiteY25" fmla="*/ 264200 h 338494"/>
                <a:gd name="connsiteX26" fmla="*/ 269967 w 330926"/>
                <a:gd name="connsiteY26" fmla="*/ 338495 h 338494"/>
                <a:gd name="connsiteX27" fmla="*/ 330927 w 330926"/>
                <a:gd name="connsiteY27" fmla="*/ 281345 h 338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0926" h="338494">
                  <a:moveTo>
                    <a:pt x="330927" y="281345"/>
                  </a:moveTo>
                  <a:lnTo>
                    <a:pt x="258537" y="202287"/>
                  </a:lnTo>
                  <a:cubicBezTo>
                    <a:pt x="270919" y="168950"/>
                    <a:pt x="228057" y="116562"/>
                    <a:pt x="210912" y="97512"/>
                  </a:cubicBezTo>
                  <a:lnTo>
                    <a:pt x="191862" y="17502"/>
                  </a:lnTo>
                  <a:cubicBezTo>
                    <a:pt x="189004" y="7025"/>
                    <a:pt x="179479" y="1310"/>
                    <a:pt x="169002" y="3215"/>
                  </a:cubicBezTo>
                  <a:cubicBezTo>
                    <a:pt x="158524" y="6072"/>
                    <a:pt x="152809" y="15597"/>
                    <a:pt x="154714" y="26075"/>
                  </a:cubicBezTo>
                  <a:lnTo>
                    <a:pt x="172812" y="101322"/>
                  </a:lnTo>
                  <a:lnTo>
                    <a:pt x="122329" y="9882"/>
                  </a:lnTo>
                  <a:cubicBezTo>
                    <a:pt x="117567" y="357"/>
                    <a:pt x="106137" y="-2500"/>
                    <a:pt x="96612" y="2262"/>
                  </a:cubicBezTo>
                  <a:cubicBezTo>
                    <a:pt x="87087" y="7025"/>
                    <a:pt x="84229" y="18455"/>
                    <a:pt x="88992" y="27980"/>
                  </a:cubicBezTo>
                  <a:lnTo>
                    <a:pt x="132807" y="107990"/>
                  </a:lnTo>
                  <a:lnTo>
                    <a:pt x="68037" y="38457"/>
                  </a:lnTo>
                  <a:cubicBezTo>
                    <a:pt x="60417" y="30837"/>
                    <a:pt x="48987" y="29885"/>
                    <a:pt x="41367" y="37505"/>
                  </a:cubicBezTo>
                  <a:cubicBezTo>
                    <a:pt x="33747" y="45125"/>
                    <a:pt x="32794" y="56555"/>
                    <a:pt x="40414" y="64175"/>
                  </a:cubicBezTo>
                  <a:lnTo>
                    <a:pt x="109947" y="139422"/>
                  </a:lnTo>
                  <a:lnTo>
                    <a:pt x="29937" y="85130"/>
                  </a:lnTo>
                  <a:cubicBezTo>
                    <a:pt x="21364" y="79415"/>
                    <a:pt x="8982" y="81320"/>
                    <a:pt x="3267" y="89892"/>
                  </a:cubicBezTo>
                  <a:cubicBezTo>
                    <a:pt x="-2448" y="98465"/>
                    <a:pt x="-543" y="110847"/>
                    <a:pt x="8029" y="116562"/>
                  </a:cubicBezTo>
                  <a:lnTo>
                    <a:pt x="104232" y="182285"/>
                  </a:lnTo>
                  <a:cubicBezTo>
                    <a:pt x="112804" y="192762"/>
                    <a:pt x="119472" y="204192"/>
                    <a:pt x="125187" y="214670"/>
                  </a:cubicBezTo>
                  <a:cubicBezTo>
                    <a:pt x="125187" y="214670"/>
                    <a:pt x="124234" y="214670"/>
                    <a:pt x="124234" y="214670"/>
                  </a:cubicBezTo>
                  <a:cubicBezTo>
                    <a:pt x="95659" y="208002"/>
                    <a:pt x="62322" y="208955"/>
                    <a:pt x="39462" y="221337"/>
                  </a:cubicBezTo>
                  <a:cubicBezTo>
                    <a:pt x="30889" y="226100"/>
                    <a:pt x="27079" y="236577"/>
                    <a:pt x="31842" y="245150"/>
                  </a:cubicBezTo>
                  <a:cubicBezTo>
                    <a:pt x="36604" y="253722"/>
                    <a:pt x="47082" y="257532"/>
                    <a:pt x="55654" y="252770"/>
                  </a:cubicBezTo>
                  <a:cubicBezTo>
                    <a:pt x="66132" y="247055"/>
                    <a:pt x="87087" y="251817"/>
                    <a:pt x="108994" y="257532"/>
                  </a:cubicBezTo>
                  <a:cubicBezTo>
                    <a:pt x="136617" y="264200"/>
                    <a:pt x="169002" y="271820"/>
                    <a:pt x="201387" y="264200"/>
                  </a:cubicBezTo>
                  <a:lnTo>
                    <a:pt x="269967" y="338495"/>
                  </a:lnTo>
                  <a:lnTo>
                    <a:pt x="330927" y="2813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D781D29-BEA7-4B7B-82D0-B2B5AA143ACB}"/>
                </a:ext>
              </a:extLst>
            </p:cNvPr>
            <p:cNvSpPr/>
            <p:nvPr/>
          </p:nvSpPr>
          <p:spPr>
            <a:xfrm>
              <a:off x="4602239" y="328515"/>
              <a:ext cx="323138" cy="350520"/>
            </a:xfrm>
            <a:custGeom>
              <a:avLst/>
              <a:gdLst>
                <a:gd name="connsiteX0" fmla="*/ 20243 w 323138"/>
                <a:gd name="connsiteY0" fmla="*/ 205740 h 350520"/>
                <a:gd name="connsiteX1" fmla="*/ 26911 w 323138"/>
                <a:gd name="connsiteY1" fmla="*/ 204788 h 350520"/>
                <a:gd name="connsiteX2" fmla="*/ 99301 w 323138"/>
                <a:gd name="connsiteY2" fmla="*/ 179070 h 350520"/>
                <a:gd name="connsiteX3" fmla="*/ 13576 w 323138"/>
                <a:gd name="connsiteY3" fmla="*/ 238125 h 350520"/>
                <a:gd name="connsiteX4" fmla="*/ 8813 w 323138"/>
                <a:gd name="connsiteY4" fmla="*/ 264795 h 350520"/>
                <a:gd name="connsiteX5" fmla="*/ 24053 w 323138"/>
                <a:gd name="connsiteY5" fmla="*/ 273368 h 350520"/>
                <a:gd name="connsiteX6" fmla="*/ 34531 w 323138"/>
                <a:gd name="connsiteY6" fmla="*/ 269558 h 350520"/>
                <a:gd name="connsiteX7" fmla="*/ 108826 w 323138"/>
                <a:gd name="connsiteY7" fmla="*/ 218122 h 350520"/>
                <a:gd name="connsiteX8" fmla="*/ 45961 w 323138"/>
                <a:gd name="connsiteY8" fmla="*/ 289560 h 350520"/>
                <a:gd name="connsiteX9" fmla="*/ 47866 w 323138"/>
                <a:gd name="connsiteY9" fmla="*/ 316230 h 350520"/>
                <a:gd name="connsiteX10" fmla="*/ 60248 w 323138"/>
                <a:gd name="connsiteY10" fmla="*/ 320993 h 350520"/>
                <a:gd name="connsiteX11" fmla="*/ 74536 w 323138"/>
                <a:gd name="connsiteY11" fmla="*/ 314325 h 350520"/>
                <a:gd name="connsiteX12" fmla="*/ 142163 w 323138"/>
                <a:gd name="connsiteY12" fmla="*/ 237172 h 350520"/>
                <a:gd name="connsiteX13" fmla="*/ 96443 w 323138"/>
                <a:gd name="connsiteY13" fmla="*/ 322898 h 350520"/>
                <a:gd name="connsiteX14" fmla="*/ 104063 w 323138"/>
                <a:gd name="connsiteY14" fmla="*/ 348615 h 350520"/>
                <a:gd name="connsiteX15" fmla="*/ 112636 w 323138"/>
                <a:gd name="connsiteY15" fmla="*/ 350520 h 350520"/>
                <a:gd name="connsiteX16" fmla="*/ 129781 w 323138"/>
                <a:gd name="connsiteY16" fmla="*/ 340043 h 350520"/>
                <a:gd name="connsiteX17" fmla="*/ 185026 w 323138"/>
                <a:gd name="connsiteY17" fmla="*/ 237172 h 350520"/>
                <a:gd name="connsiteX18" fmla="*/ 215506 w 323138"/>
                <a:gd name="connsiteY18" fmla="*/ 213360 h 350520"/>
                <a:gd name="connsiteX19" fmla="*/ 215506 w 323138"/>
                <a:gd name="connsiteY19" fmla="*/ 214313 h 350520"/>
                <a:gd name="connsiteX20" fmla="*/ 230746 w 323138"/>
                <a:gd name="connsiteY20" fmla="*/ 298133 h 350520"/>
                <a:gd name="connsiteX21" fmla="*/ 255511 w 323138"/>
                <a:gd name="connsiteY21" fmla="*/ 302895 h 350520"/>
                <a:gd name="connsiteX22" fmla="*/ 260273 w 323138"/>
                <a:gd name="connsiteY22" fmla="*/ 278130 h 350520"/>
                <a:gd name="connsiteX23" fmla="*/ 259321 w 323138"/>
                <a:gd name="connsiteY23" fmla="*/ 223838 h 350520"/>
                <a:gd name="connsiteX24" fmla="*/ 256463 w 323138"/>
                <a:gd name="connsiteY24" fmla="*/ 131445 h 350520"/>
                <a:gd name="connsiteX25" fmla="*/ 323138 w 323138"/>
                <a:gd name="connsiteY25" fmla="*/ 55245 h 350520"/>
                <a:gd name="connsiteX26" fmla="*/ 260273 w 323138"/>
                <a:gd name="connsiteY26" fmla="*/ 0 h 350520"/>
                <a:gd name="connsiteX27" fmla="*/ 189788 w 323138"/>
                <a:gd name="connsiteY27" fmla="*/ 80962 h 350520"/>
                <a:gd name="connsiteX28" fmla="*/ 90728 w 323138"/>
                <a:gd name="connsiteY28" fmla="*/ 139065 h 350520"/>
                <a:gd name="connsiteX29" fmla="*/ 12623 w 323138"/>
                <a:gd name="connsiteY29" fmla="*/ 166688 h 350520"/>
                <a:gd name="connsiteX30" fmla="*/ 1193 w 323138"/>
                <a:gd name="connsiteY30" fmla="*/ 191453 h 350520"/>
                <a:gd name="connsiteX31" fmla="*/ 20243 w 323138"/>
                <a:gd name="connsiteY31" fmla="*/ 20574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3138" h="350520">
                  <a:moveTo>
                    <a:pt x="20243" y="205740"/>
                  </a:moveTo>
                  <a:cubicBezTo>
                    <a:pt x="22148" y="205740"/>
                    <a:pt x="24053" y="205740"/>
                    <a:pt x="26911" y="204788"/>
                  </a:cubicBezTo>
                  <a:lnTo>
                    <a:pt x="99301" y="179070"/>
                  </a:lnTo>
                  <a:lnTo>
                    <a:pt x="13576" y="238125"/>
                  </a:lnTo>
                  <a:cubicBezTo>
                    <a:pt x="5003" y="243840"/>
                    <a:pt x="3098" y="256222"/>
                    <a:pt x="8813" y="264795"/>
                  </a:cubicBezTo>
                  <a:cubicBezTo>
                    <a:pt x="12623" y="270510"/>
                    <a:pt x="18338" y="273368"/>
                    <a:pt x="24053" y="273368"/>
                  </a:cubicBezTo>
                  <a:cubicBezTo>
                    <a:pt x="27863" y="273368"/>
                    <a:pt x="31673" y="272415"/>
                    <a:pt x="34531" y="269558"/>
                  </a:cubicBezTo>
                  <a:lnTo>
                    <a:pt x="108826" y="218122"/>
                  </a:lnTo>
                  <a:lnTo>
                    <a:pt x="45961" y="289560"/>
                  </a:lnTo>
                  <a:cubicBezTo>
                    <a:pt x="39293" y="297180"/>
                    <a:pt x="40246" y="309563"/>
                    <a:pt x="47866" y="316230"/>
                  </a:cubicBezTo>
                  <a:cubicBezTo>
                    <a:pt x="51676" y="319088"/>
                    <a:pt x="55486" y="320993"/>
                    <a:pt x="60248" y="320993"/>
                  </a:cubicBezTo>
                  <a:cubicBezTo>
                    <a:pt x="65963" y="320993"/>
                    <a:pt x="70726" y="319088"/>
                    <a:pt x="74536" y="314325"/>
                  </a:cubicBezTo>
                  <a:lnTo>
                    <a:pt x="142163" y="237172"/>
                  </a:lnTo>
                  <a:lnTo>
                    <a:pt x="96443" y="322898"/>
                  </a:lnTo>
                  <a:cubicBezTo>
                    <a:pt x="91681" y="332423"/>
                    <a:pt x="94538" y="343853"/>
                    <a:pt x="104063" y="348615"/>
                  </a:cubicBezTo>
                  <a:cubicBezTo>
                    <a:pt x="106921" y="350520"/>
                    <a:pt x="109778" y="350520"/>
                    <a:pt x="112636" y="350520"/>
                  </a:cubicBezTo>
                  <a:cubicBezTo>
                    <a:pt x="119303" y="350520"/>
                    <a:pt x="125971" y="346710"/>
                    <a:pt x="129781" y="340043"/>
                  </a:cubicBezTo>
                  <a:lnTo>
                    <a:pt x="185026" y="237172"/>
                  </a:lnTo>
                  <a:cubicBezTo>
                    <a:pt x="194551" y="227647"/>
                    <a:pt x="205028" y="220028"/>
                    <a:pt x="215506" y="213360"/>
                  </a:cubicBezTo>
                  <a:cubicBezTo>
                    <a:pt x="215506" y="213360"/>
                    <a:pt x="215506" y="214313"/>
                    <a:pt x="215506" y="214313"/>
                  </a:cubicBezTo>
                  <a:cubicBezTo>
                    <a:pt x="211696" y="243840"/>
                    <a:pt x="216458" y="277178"/>
                    <a:pt x="230746" y="298133"/>
                  </a:cubicBezTo>
                  <a:cubicBezTo>
                    <a:pt x="236461" y="306705"/>
                    <a:pt x="246938" y="308610"/>
                    <a:pt x="255511" y="302895"/>
                  </a:cubicBezTo>
                  <a:cubicBezTo>
                    <a:pt x="264083" y="297180"/>
                    <a:pt x="265988" y="286703"/>
                    <a:pt x="260273" y="278130"/>
                  </a:cubicBezTo>
                  <a:cubicBezTo>
                    <a:pt x="253606" y="267653"/>
                    <a:pt x="256463" y="246697"/>
                    <a:pt x="259321" y="223838"/>
                  </a:cubicBezTo>
                  <a:cubicBezTo>
                    <a:pt x="263131" y="196215"/>
                    <a:pt x="266941" y="162878"/>
                    <a:pt x="256463" y="131445"/>
                  </a:cubicBezTo>
                  <a:lnTo>
                    <a:pt x="323138" y="55245"/>
                  </a:lnTo>
                  <a:lnTo>
                    <a:pt x="260273" y="0"/>
                  </a:lnTo>
                  <a:lnTo>
                    <a:pt x="189788" y="80962"/>
                  </a:lnTo>
                  <a:cubicBezTo>
                    <a:pt x="155498" y="72390"/>
                    <a:pt x="107873" y="120968"/>
                    <a:pt x="90728" y="139065"/>
                  </a:cubicBezTo>
                  <a:lnTo>
                    <a:pt x="12623" y="166688"/>
                  </a:lnTo>
                  <a:cubicBezTo>
                    <a:pt x="3098" y="170497"/>
                    <a:pt x="-2617" y="180975"/>
                    <a:pt x="1193" y="191453"/>
                  </a:cubicBezTo>
                  <a:cubicBezTo>
                    <a:pt x="5003" y="200978"/>
                    <a:pt x="12623" y="205740"/>
                    <a:pt x="20243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37436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DB3156-C8F5-4619-9AB3-CD9A0F06CBDB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Services Offered</a:t>
            </a:r>
          </a:p>
        </p:txBody>
      </p:sp>
      <p:pic>
        <p:nvPicPr>
          <p:cNvPr id="4" name="Graphic 3" descr="Gears">
            <a:extLst>
              <a:ext uri="{FF2B5EF4-FFF2-40B4-BE49-F238E27FC236}">
                <a16:creationId xmlns:a16="http://schemas.microsoft.com/office/drawing/2014/main" id="{FD230BE7-B9BF-4B3D-BB76-D71B3F6FDA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E8DB6F-FF32-4C40-BE53-0D04654C1CEC}"/>
              </a:ext>
            </a:extLst>
          </p:cNvPr>
          <p:cNvGrpSpPr/>
          <p:nvPr userDrawn="1"/>
        </p:nvGrpSpPr>
        <p:grpSpPr>
          <a:xfrm>
            <a:off x="124319" y="2037347"/>
            <a:ext cx="8995842" cy="3902479"/>
            <a:chOff x="73776" y="2037347"/>
            <a:chExt cx="8995842" cy="39024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2BABA1-3972-4A81-82B2-65DA4849B93A}"/>
                </a:ext>
              </a:extLst>
            </p:cNvPr>
            <p:cNvSpPr txBox="1"/>
            <p:nvPr userDrawn="1"/>
          </p:nvSpPr>
          <p:spPr>
            <a:xfrm>
              <a:off x="73776" y="2037347"/>
              <a:ext cx="2350616" cy="3363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Audit &amp; Assurance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Employee Benefit Plans</a:t>
              </a:r>
            </a:p>
            <a:p>
              <a:pPr marL="285750" lvl="0" indent="-285750" eaLnBrk="1" hangingPunct="1">
                <a:lnSpc>
                  <a:spcPct val="10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Audits, Reviews &amp; Compilation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Financial Reporting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Forecast and Projections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Agreed Upon Procedures</a:t>
              </a:r>
              <a:endPara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82618E-E723-4633-A65A-807409FA2BF9}"/>
                </a:ext>
              </a:extLst>
            </p:cNvPr>
            <p:cNvSpPr txBox="1"/>
            <p:nvPr userDrawn="1"/>
          </p:nvSpPr>
          <p:spPr>
            <a:xfrm>
              <a:off x="2424392" y="2037347"/>
              <a:ext cx="2350008" cy="304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Accounting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Outsourced Accounting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CFO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Controller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Accountant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Bookkeeper</a:t>
              </a:r>
            </a:p>
            <a:p>
              <a:pPr marL="285750" lvl="0" indent="-285750" eaLnBrk="1" hangingPunct="1">
                <a:lnSpc>
                  <a:spcPct val="10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Software Training &amp; Support</a:t>
              </a: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97579E-A3F1-4AB7-A0EB-3CB290DCE4AA}"/>
                </a:ext>
              </a:extLst>
            </p:cNvPr>
            <p:cNvSpPr txBox="1"/>
            <p:nvPr userDrawn="1"/>
          </p:nvSpPr>
          <p:spPr>
            <a:xfrm>
              <a:off x="4661768" y="2037347"/>
              <a:ext cx="2350008" cy="2350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Corporate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Individual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State &amp; Local 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Sales &amp; Use 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Estate &amp; Trust</a:t>
              </a:r>
              <a:endPara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1874CF-5CB9-4DD9-80BA-996840139393}"/>
                </a:ext>
              </a:extLst>
            </p:cNvPr>
            <p:cNvSpPr txBox="1"/>
            <p:nvPr userDrawn="1"/>
          </p:nvSpPr>
          <p:spPr>
            <a:xfrm>
              <a:off x="6719610" y="2037347"/>
              <a:ext cx="2350008" cy="3902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Advisory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M&amp;A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Due Diligence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Business Valuation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Succession Planning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Employee Benefit Plans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Estate &amp; Trust Planning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Risk Advisory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Data Analytics</a:t>
              </a: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4332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Indu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E8A52F-5F7A-4A30-BFDC-8429DD5534A2}"/>
              </a:ext>
            </a:extLst>
          </p:cNvPr>
          <p:cNvSpPr txBox="1"/>
          <p:nvPr userDrawn="1"/>
        </p:nvSpPr>
        <p:spPr>
          <a:xfrm>
            <a:off x="0" y="60893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80808"/>
                </a:solidFill>
                <a:latin typeface="+mj-lt"/>
              </a:rPr>
              <a:t>Industry Expertise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B80162-2C67-45E0-8E87-89E32090961E}"/>
              </a:ext>
            </a:extLst>
          </p:cNvPr>
          <p:cNvSpPr txBox="1"/>
          <p:nvPr userDrawn="1"/>
        </p:nvSpPr>
        <p:spPr>
          <a:xfrm>
            <a:off x="1033849" y="1798675"/>
            <a:ext cx="414506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ea typeface="Calisto MT"/>
                <a:cs typeface="Calibri" panose="020F0502020204030204" pitchFamily="34" charset="0"/>
              </a:rPr>
              <a:t>Auto Dealerships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ea typeface="Calisto M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Real Estate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Construction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Governmental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D0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D0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Healthcare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algn="ctr"/>
            <a:endParaRPr lang="en-US" dirty="0">
              <a:solidFill>
                <a:srgbClr val="080808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83406-441F-463E-8C24-185E43E7C02B}"/>
              </a:ext>
            </a:extLst>
          </p:cNvPr>
          <p:cNvSpPr txBox="1"/>
          <p:nvPr userDrawn="1"/>
        </p:nvSpPr>
        <p:spPr>
          <a:xfrm>
            <a:off x="4915074" y="1798675"/>
            <a:ext cx="414506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Retail (B2C)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Not-for-profit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b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Manufacturing &amp; Distribution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kern="1200" dirty="0">
                <a:solidFill>
                  <a:srgbClr val="080808"/>
                </a:solidFill>
                <a:effectLst/>
                <a:latin typeface="+mn-lt"/>
                <a:ea typeface="+mn-ea"/>
                <a:cs typeface="+mn-cs"/>
              </a:rPr>
              <a:t>Agribusiness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kern="1200" dirty="0">
              <a:solidFill>
                <a:srgbClr val="080808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kern="1200" dirty="0">
                <a:solidFill>
                  <a:srgbClr val="080808"/>
                </a:solidFill>
                <a:effectLst/>
                <a:latin typeface="+mn-lt"/>
                <a:ea typeface="+mn-ea"/>
                <a:cs typeface="+mn-cs"/>
              </a:rPr>
              <a:t>Professional Services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kern="1200" dirty="0">
              <a:solidFill>
                <a:srgbClr val="080808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>
              <a:solidFill>
                <a:srgbClr val="080808"/>
              </a:solidFill>
              <a:latin typeface="+mn-lt"/>
            </a:endParaRPr>
          </a:p>
        </p:txBody>
      </p:sp>
      <p:pic>
        <p:nvPicPr>
          <p:cNvPr id="6" name="Graphic 5" descr="Car">
            <a:extLst>
              <a:ext uri="{FF2B5EF4-FFF2-40B4-BE49-F238E27FC236}">
                <a16:creationId xmlns:a16="http://schemas.microsoft.com/office/drawing/2014/main" id="{619AF8C1-D5D6-4343-BAE9-8DF6D784A4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722" y="1767663"/>
            <a:ext cx="548640" cy="548640"/>
          </a:xfrm>
          <a:prstGeom prst="rect">
            <a:avLst/>
          </a:prstGeom>
        </p:spPr>
      </p:pic>
      <p:pic>
        <p:nvPicPr>
          <p:cNvPr id="8" name="Graphic 7" descr="House">
            <a:extLst>
              <a:ext uri="{FF2B5EF4-FFF2-40B4-BE49-F238E27FC236}">
                <a16:creationId xmlns:a16="http://schemas.microsoft.com/office/drawing/2014/main" id="{06CFD98C-B46E-4BEF-BD8B-9FAD284C006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7623" y="2463700"/>
            <a:ext cx="548640" cy="548640"/>
          </a:xfrm>
          <a:prstGeom prst="rect">
            <a:avLst/>
          </a:prstGeom>
        </p:spPr>
      </p:pic>
      <p:pic>
        <p:nvPicPr>
          <p:cNvPr id="9" name="Graphic 8" descr="Tools">
            <a:extLst>
              <a:ext uri="{FF2B5EF4-FFF2-40B4-BE49-F238E27FC236}">
                <a16:creationId xmlns:a16="http://schemas.microsoft.com/office/drawing/2014/main" id="{ED665CA8-C95F-40A3-AFB7-C4F810A077A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7623" y="3223771"/>
            <a:ext cx="548640" cy="548640"/>
          </a:xfrm>
          <a:prstGeom prst="rect">
            <a:avLst/>
          </a:prstGeom>
        </p:spPr>
      </p:pic>
      <p:pic>
        <p:nvPicPr>
          <p:cNvPr id="10" name="Graphic 9" descr="Bank">
            <a:extLst>
              <a:ext uri="{FF2B5EF4-FFF2-40B4-BE49-F238E27FC236}">
                <a16:creationId xmlns:a16="http://schemas.microsoft.com/office/drawing/2014/main" id="{8471DFE3-8F19-44AD-B795-A6FEBBB7139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0565" y="3929720"/>
            <a:ext cx="548640" cy="548640"/>
          </a:xfrm>
          <a:prstGeom prst="rect">
            <a:avLst/>
          </a:prstGeom>
        </p:spPr>
      </p:pic>
      <p:pic>
        <p:nvPicPr>
          <p:cNvPr id="11" name="Graphic 10" descr="Store">
            <a:extLst>
              <a:ext uri="{FF2B5EF4-FFF2-40B4-BE49-F238E27FC236}">
                <a16:creationId xmlns:a16="http://schemas.microsoft.com/office/drawing/2014/main" id="{BC6E80C4-556A-41DC-B481-6780C535CD4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78848" y="1752819"/>
            <a:ext cx="548640" cy="548640"/>
          </a:xfrm>
          <a:prstGeom prst="rect">
            <a:avLst/>
          </a:prstGeom>
        </p:spPr>
      </p:pic>
      <p:pic>
        <p:nvPicPr>
          <p:cNvPr id="12" name="Graphic 11" descr="Heart with pulse">
            <a:extLst>
              <a:ext uri="{FF2B5EF4-FFF2-40B4-BE49-F238E27FC236}">
                <a16:creationId xmlns:a16="http://schemas.microsoft.com/office/drawing/2014/main" id="{6EF83654-D210-4B8D-A79B-6DF59CB3BBB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0565" y="4686905"/>
            <a:ext cx="548640" cy="548640"/>
          </a:xfrm>
          <a:prstGeom prst="rect">
            <a:avLst/>
          </a:prstGeom>
        </p:spPr>
      </p:pic>
      <p:pic>
        <p:nvPicPr>
          <p:cNvPr id="13" name="Graphic 12" descr="Heart">
            <a:extLst>
              <a:ext uri="{FF2B5EF4-FFF2-40B4-BE49-F238E27FC236}">
                <a16:creationId xmlns:a16="http://schemas.microsoft.com/office/drawing/2014/main" id="{730CC640-337C-40BB-9A66-1DC9F319034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73344" y="2472444"/>
            <a:ext cx="548640" cy="548640"/>
          </a:xfrm>
          <a:prstGeom prst="rect">
            <a:avLst/>
          </a:prstGeom>
        </p:spPr>
      </p:pic>
      <p:pic>
        <p:nvPicPr>
          <p:cNvPr id="14" name="Graphic 13" descr="Tie">
            <a:extLst>
              <a:ext uri="{FF2B5EF4-FFF2-40B4-BE49-F238E27FC236}">
                <a16:creationId xmlns:a16="http://schemas.microsoft.com/office/drawing/2014/main" id="{8E13CC77-8F75-494D-AC50-E6B2FEA36DB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26413" y="4672061"/>
            <a:ext cx="548640" cy="548640"/>
          </a:xfrm>
          <a:prstGeom prst="rect">
            <a:avLst/>
          </a:prstGeom>
        </p:spPr>
      </p:pic>
      <p:pic>
        <p:nvPicPr>
          <p:cNvPr id="15" name="Graphic 14" descr="Factory">
            <a:extLst>
              <a:ext uri="{FF2B5EF4-FFF2-40B4-BE49-F238E27FC236}">
                <a16:creationId xmlns:a16="http://schemas.microsoft.com/office/drawing/2014/main" id="{0B6A8BB7-CED0-4D96-84BE-300C8D2450C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73344" y="3169108"/>
            <a:ext cx="548640" cy="548640"/>
          </a:xfrm>
          <a:prstGeom prst="rect">
            <a:avLst/>
          </a:prstGeom>
        </p:spPr>
      </p:pic>
      <p:pic>
        <p:nvPicPr>
          <p:cNvPr id="16" name="Graphic 15" descr="Tractor">
            <a:extLst>
              <a:ext uri="{FF2B5EF4-FFF2-40B4-BE49-F238E27FC236}">
                <a16:creationId xmlns:a16="http://schemas.microsoft.com/office/drawing/2014/main" id="{4FA62524-FECE-4BC9-8999-15A80AEF07AF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073344" y="3920584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026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Who We 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37AC17-977B-43E7-91A3-A62545CF1FD4}"/>
              </a:ext>
            </a:extLst>
          </p:cNvPr>
          <p:cNvSpPr txBox="1"/>
          <p:nvPr userDrawn="1"/>
        </p:nvSpPr>
        <p:spPr>
          <a:xfrm>
            <a:off x="0" y="50969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Who We 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0C404-B787-47AA-94BA-D7759F3E722A}"/>
              </a:ext>
            </a:extLst>
          </p:cNvPr>
          <p:cNvSpPr txBox="1"/>
          <p:nvPr userDrawn="1"/>
        </p:nvSpPr>
        <p:spPr>
          <a:xfrm>
            <a:off x="376315" y="1777809"/>
            <a:ext cx="50296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Serving Central Pennsylvania for over 90 years</a:t>
            </a:r>
          </a:p>
          <a:p>
            <a:pPr marL="91440" lvl="1" indent="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20 partners provide depth of</a:t>
            </a:r>
          </a:p>
          <a:p>
            <a:pPr marL="0" lvl="1" indent="-457200" algn="l">
              <a:lnSpc>
                <a:spcPct val="100000"/>
              </a:lnSpc>
              <a:buFontTx/>
              <a:buNone/>
            </a:pPr>
            <a:r>
              <a:rPr lang="en-US" sz="2400" dirty="0">
                <a:solidFill>
                  <a:srgbClr val="080808"/>
                </a:solidFill>
              </a:rPr>
              <a:t>       knowledge</a:t>
            </a:r>
          </a:p>
          <a:p>
            <a:pPr marL="0" lvl="1" indent="-45720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120+ combined CPAs, professionals &amp; support staff</a:t>
            </a:r>
          </a:p>
          <a:p>
            <a:pPr marL="91440" lvl="1" indent="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Recognized as an industry leader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FB5220-76BD-4861-8142-99549CBA3F00}"/>
              </a:ext>
            </a:extLst>
          </p:cNvPr>
          <p:cNvGrpSpPr/>
          <p:nvPr userDrawn="1"/>
        </p:nvGrpSpPr>
        <p:grpSpPr>
          <a:xfrm>
            <a:off x="5294755" y="1350959"/>
            <a:ext cx="3690249" cy="4487134"/>
            <a:chOff x="7706360" y="969121"/>
            <a:chExt cx="4267200" cy="5188674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054A5D31-6F6E-4139-B51D-251AE55A27DD}"/>
                </a:ext>
              </a:extLst>
            </p:cNvPr>
            <p:cNvSpPr/>
            <p:nvPr userDrawn="1"/>
          </p:nvSpPr>
          <p:spPr bwMode="auto">
            <a:xfrm>
              <a:off x="7706360" y="2054718"/>
              <a:ext cx="2362200" cy="2036379"/>
            </a:xfrm>
            <a:prstGeom prst="hexagon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77DF3B54-EA80-4E86-A25B-FF5FC3E5BFEB}"/>
                </a:ext>
              </a:extLst>
            </p:cNvPr>
            <p:cNvSpPr/>
            <p:nvPr userDrawn="1"/>
          </p:nvSpPr>
          <p:spPr bwMode="auto">
            <a:xfrm>
              <a:off x="9573260" y="969121"/>
              <a:ext cx="2362200" cy="2036379"/>
            </a:xfrm>
            <a:prstGeom prst="hexagon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BFF249F4-6314-4DCF-B6DD-780FB047E962}"/>
                </a:ext>
              </a:extLst>
            </p:cNvPr>
            <p:cNvSpPr/>
            <p:nvPr userDrawn="1"/>
          </p:nvSpPr>
          <p:spPr bwMode="auto">
            <a:xfrm>
              <a:off x="9611360" y="3062903"/>
              <a:ext cx="2362200" cy="2036379"/>
            </a:xfrm>
            <a:prstGeom prst="hexagon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92E3D903-7537-4E27-A264-7292920366AD}"/>
                </a:ext>
              </a:extLst>
            </p:cNvPr>
            <p:cNvSpPr/>
            <p:nvPr userDrawn="1"/>
          </p:nvSpPr>
          <p:spPr bwMode="auto">
            <a:xfrm>
              <a:off x="7725410" y="4121416"/>
              <a:ext cx="2362200" cy="2036379"/>
            </a:xfrm>
            <a:prstGeom prst="hexagon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34E892-E1C2-4DE0-BA3D-FF8C79DFE248}"/>
                </a:ext>
              </a:extLst>
            </p:cNvPr>
            <p:cNvSpPr txBox="1"/>
            <p:nvPr userDrawn="1"/>
          </p:nvSpPr>
          <p:spPr>
            <a:xfrm>
              <a:off x="7830185" y="2888214"/>
              <a:ext cx="219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Professionalism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0C44AA-6103-4CA2-AC2E-1B4C004F03C1}"/>
                </a:ext>
              </a:extLst>
            </p:cNvPr>
            <p:cNvSpPr txBox="1"/>
            <p:nvPr userDrawn="1"/>
          </p:nvSpPr>
          <p:spPr>
            <a:xfrm>
              <a:off x="7830185" y="4928002"/>
              <a:ext cx="219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Responsiveness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258FBC-3ABD-4718-A8DF-EA32386DCE17}"/>
                </a:ext>
              </a:extLst>
            </p:cNvPr>
            <p:cNvSpPr txBox="1"/>
            <p:nvPr userDrawn="1"/>
          </p:nvSpPr>
          <p:spPr>
            <a:xfrm>
              <a:off x="9697085" y="3869489"/>
              <a:ext cx="219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Trust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C06BADE-F99B-49F7-902E-DBCEB30C0BCA}"/>
                </a:ext>
              </a:extLst>
            </p:cNvPr>
            <p:cNvSpPr txBox="1"/>
            <p:nvPr userDrawn="1"/>
          </p:nvSpPr>
          <p:spPr>
            <a:xfrm>
              <a:off x="9611360" y="1786300"/>
              <a:ext cx="22669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Quality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96324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39AB5-EF68-4145-B8F7-A15386B1C959}"/>
              </a:ext>
            </a:extLst>
          </p:cNvPr>
          <p:cNvSpPr txBox="1"/>
          <p:nvPr userDrawn="1"/>
        </p:nvSpPr>
        <p:spPr>
          <a:xfrm>
            <a:off x="13045" y="120100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Community Involvement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FD86BF-11AD-4A45-B104-3B7858AD47D1}"/>
              </a:ext>
            </a:extLst>
          </p:cNvPr>
          <p:cNvGrpSpPr/>
          <p:nvPr userDrawn="1"/>
        </p:nvGrpSpPr>
        <p:grpSpPr>
          <a:xfrm>
            <a:off x="3978516" y="347071"/>
            <a:ext cx="1186968" cy="711351"/>
            <a:chOff x="5437992" y="417410"/>
            <a:chExt cx="1186968" cy="71135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976860-9662-4A65-8971-B6663964F1AF}"/>
                </a:ext>
              </a:extLst>
            </p:cNvPr>
            <p:cNvSpPr/>
            <p:nvPr userDrawn="1"/>
          </p:nvSpPr>
          <p:spPr>
            <a:xfrm>
              <a:off x="5606192" y="540483"/>
              <a:ext cx="733196" cy="588278"/>
            </a:xfrm>
            <a:custGeom>
              <a:avLst/>
              <a:gdLst>
                <a:gd name="connsiteX0" fmla="*/ 717924 w 733196"/>
                <a:gd name="connsiteY0" fmla="*/ 313152 h 588278"/>
                <a:gd name="connsiteX1" fmla="*/ 497761 w 733196"/>
                <a:gd name="connsiteY1" fmla="*/ 124440 h 588278"/>
                <a:gd name="connsiteX2" fmla="*/ 482718 w 733196"/>
                <a:gd name="connsiteY2" fmla="*/ 110765 h 588278"/>
                <a:gd name="connsiteX3" fmla="*/ 388363 w 733196"/>
                <a:gd name="connsiteY3" fmla="*/ 218796 h 588278"/>
                <a:gd name="connsiteX4" fmla="*/ 333664 w 733196"/>
                <a:gd name="connsiteY4" fmla="*/ 246145 h 588278"/>
                <a:gd name="connsiteX5" fmla="*/ 326826 w 733196"/>
                <a:gd name="connsiteY5" fmla="*/ 246145 h 588278"/>
                <a:gd name="connsiteX6" fmla="*/ 273495 w 733196"/>
                <a:gd name="connsiteY6" fmla="*/ 225633 h 588278"/>
                <a:gd name="connsiteX7" fmla="*/ 265290 w 733196"/>
                <a:gd name="connsiteY7" fmla="*/ 109398 h 588278"/>
                <a:gd name="connsiteX8" fmla="*/ 345971 w 733196"/>
                <a:gd name="connsiteY8" fmla="*/ 16410 h 588278"/>
                <a:gd name="connsiteX9" fmla="*/ 118970 w 733196"/>
                <a:gd name="connsiteY9" fmla="*/ 0 h 588278"/>
                <a:gd name="connsiteX10" fmla="*/ 0 w 733196"/>
                <a:gd name="connsiteY10" fmla="*/ 196916 h 588278"/>
                <a:gd name="connsiteX11" fmla="*/ 92988 w 733196"/>
                <a:gd name="connsiteY11" fmla="*/ 304947 h 588278"/>
                <a:gd name="connsiteX12" fmla="*/ 128543 w 733196"/>
                <a:gd name="connsiteY12" fmla="*/ 263923 h 588278"/>
                <a:gd name="connsiteX13" fmla="*/ 180507 w 733196"/>
                <a:gd name="connsiteY13" fmla="*/ 240675 h 588278"/>
                <a:gd name="connsiteX14" fmla="*/ 180507 w 733196"/>
                <a:gd name="connsiteY14" fmla="*/ 240675 h 588278"/>
                <a:gd name="connsiteX15" fmla="*/ 225633 w 733196"/>
                <a:gd name="connsiteY15" fmla="*/ 257085 h 588278"/>
                <a:gd name="connsiteX16" fmla="*/ 248880 w 733196"/>
                <a:gd name="connsiteY16" fmla="*/ 306314 h 588278"/>
                <a:gd name="connsiteX17" fmla="*/ 272127 w 733196"/>
                <a:gd name="connsiteY17" fmla="*/ 302212 h 588278"/>
                <a:gd name="connsiteX18" fmla="*/ 317254 w 733196"/>
                <a:gd name="connsiteY18" fmla="*/ 318621 h 588278"/>
                <a:gd name="connsiteX19" fmla="*/ 340501 w 733196"/>
                <a:gd name="connsiteY19" fmla="*/ 369218 h 588278"/>
                <a:gd name="connsiteX20" fmla="*/ 358278 w 733196"/>
                <a:gd name="connsiteY20" fmla="*/ 366483 h 588278"/>
                <a:gd name="connsiteX21" fmla="*/ 358278 w 733196"/>
                <a:gd name="connsiteY21" fmla="*/ 366483 h 588278"/>
                <a:gd name="connsiteX22" fmla="*/ 399302 w 733196"/>
                <a:gd name="connsiteY22" fmla="*/ 381525 h 588278"/>
                <a:gd name="connsiteX23" fmla="*/ 419815 w 733196"/>
                <a:gd name="connsiteY23" fmla="*/ 423917 h 588278"/>
                <a:gd name="connsiteX24" fmla="*/ 434857 w 733196"/>
                <a:gd name="connsiteY24" fmla="*/ 421182 h 588278"/>
                <a:gd name="connsiteX25" fmla="*/ 434857 w 733196"/>
                <a:gd name="connsiteY25" fmla="*/ 421182 h 588278"/>
                <a:gd name="connsiteX26" fmla="*/ 470411 w 733196"/>
                <a:gd name="connsiteY26" fmla="*/ 434857 h 588278"/>
                <a:gd name="connsiteX27" fmla="*/ 489556 w 733196"/>
                <a:gd name="connsiteY27" fmla="*/ 471779 h 588278"/>
                <a:gd name="connsiteX28" fmla="*/ 475881 w 733196"/>
                <a:gd name="connsiteY28" fmla="*/ 511435 h 588278"/>
                <a:gd name="connsiteX29" fmla="*/ 429387 w 733196"/>
                <a:gd name="connsiteY29" fmla="*/ 564767 h 588278"/>
                <a:gd name="connsiteX30" fmla="*/ 448531 w 733196"/>
                <a:gd name="connsiteY30" fmla="*/ 579809 h 588278"/>
                <a:gd name="connsiteX31" fmla="*/ 481351 w 733196"/>
                <a:gd name="connsiteY31" fmla="*/ 588014 h 588278"/>
                <a:gd name="connsiteX32" fmla="*/ 530580 w 733196"/>
                <a:gd name="connsiteY32" fmla="*/ 529212 h 588278"/>
                <a:gd name="connsiteX33" fmla="*/ 530580 w 733196"/>
                <a:gd name="connsiteY33" fmla="*/ 527845 h 588278"/>
                <a:gd name="connsiteX34" fmla="*/ 544255 w 733196"/>
                <a:gd name="connsiteY34" fmla="*/ 529212 h 588278"/>
                <a:gd name="connsiteX35" fmla="*/ 593484 w 733196"/>
                <a:gd name="connsiteY35" fmla="*/ 470411 h 588278"/>
                <a:gd name="connsiteX36" fmla="*/ 593484 w 733196"/>
                <a:gd name="connsiteY36" fmla="*/ 469044 h 588278"/>
                <a:gd name="connsiteX37" fmla="*/ 607158 w 733196"/>
                <a:gd name="connsiteY37" fmla="*/ 470411 h 588278"/>
                <a:gd name="connsiteX38" fmla="*/ 656388 w 733196"/>
                <a:gd name="connsiteY38" fmla="*/ 411610 h 588278"/>
                <a:gd name="connsiteX39" fmla="*/ 655020 w 733196"/>
                <a:gd name="connsiteY39" fmla="*/ 403405 h 588278"/>
                <a:gd name="connsiteX40" fmla="*/ 683737 w 733196"/>
                <a:gd name="connsiteY40" fmla="*/ 408875 h 588278"/>
                <a:gd name="connsiteX41" fmla="*/ 732966 w 733196"/>
                <a:gd name="connsiteY41" fmla="*/ 350073 h 588278"/>
                <a:gd name="connsiteX42" fmla="*/ 717924 w 733196"/>
                <a:gd name="connsiteY42" fmla="*/ 313152 h 5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33196" h="588278">
                  <a:moveTo>
                    <a:pt x="717924" y="313152"/>
                  </a:moveTo>
                  <a:lnTo>
                    <a:pt x="497761" y="124440"/>
                  </a:lnTo>
                  <a:lnTo>
                    <a:pt x="482718" y="110765"/>
                  </a:lnTo>
                  <a:lnTo>
                    <a:pt x="388363" y="218796"/>
                  </a:lnTo>
                  <a:cubicBezTo>
                    <a:pt x="374688" y="235206"/>
                    <a:pt x="355543" y="244778"/>
                    <a:pt x="333664" y="246145"/>
                  </a:cubicBezTo>
                  <a:cubicBezTo>
                    <a:pt x="330929" y="246145"/>
                    <a:pt x="328194" y="246145"/>
                    <a:pt x="326826" y="246145"/>
                  </a:cubicBezTo>
                  <a:cubicBezTo>
                    <a:pt x="306314" y="246145"/>
                    <a:pt x="287170" y="239308"/>
                    <a:pt x="273495" y="225633"/>
                  </a:cubicBezTo>
                  <a:cubicBezTo>
                    <a:pt x="239308" y="195549"/>
                    <a:pt x="236573" y="143585"/>
                    <a:pt x="265290" y="109398"/>
                  </a:cubicBezTo>
                  <a:lnTo>
                    <a:pt x="345971" y="16410"/>
                  </a:lnTo>
                  <a:cubicBezTo>
                    <a:pt x="283067" y="8205"/>
                    <a:pt x="202386" y="41024"/>
                    <a:pt x="118970" y="0"/>
                  </a:cubicBezTo>
                  <a:lnTo>
                    <a:pt x="0" y="196916"/>
                  </a:lnTo>
                  <a:lnTo>
                    <a:pt x="92988" y="304947"/>
                  </a:lnTo>
                  <a:lnTo>
                    <a:pt x="128543" y="263923"/>
                  </a:lnTo>
                  <a:cubicBezTo>
                    <a:pt x="140850" y="248880"/>
                    <a:pt x="159994" y="240675"/>
                    <a:pt x="180507" y="240675"/>
                  </a:cubicBezTo>
                  <a:lnTo>
                    <a:pt x="180507" y="240675"/>
                  </a:lnTo>
                  <a:cubicBezTo>
                    <a:pt x="196916" y="240675"/>
                    <a:pt x="213326" y="246145"/>
                    <a:pt x="225633" y="257085"/>
                  </a:cubicBezTo>
                  <a:cubicBezTo>
                    <a:pt x="240675" y="269392"/>
                    <a:pt x="247513" y="287170"/>
                    <a:pt x="248880" y="306314"/>
                  </a:cubicBezTo>
                  <a:cubicBezTo>
                    <a:pt x="255718" y="303579"/>
                    <a:pt x="263923" y="302212"/>
                    <a:pt x="272127" y="302212"/>
                  </a:cubicBezTo>
                  <a:cubicBezTo>
                    <a:pt x="288537" y="302212"/>
                    <a:pt x="304947" y="307682"/>
                    <a:pt x="317254" y="318621"/>
                  </a:cubicBezTo>
                  <a:cubicBezTo>
                    <a:pt x="332296" y="332296"/>
                    <a:pt x="340501" y="350073"/>
                    <a:pt x="340501" y="369218"/>
                  </a:cubicBezTo>
                  <a:cubicBezTo>
                    <a:pt x="345971" y="367851"/>
                    <a:pt x="352808" y="366483"/>
                    <a:pt x="358278" y="366483"/>
                  </a:cubicBezTo>
                  <a:lnTo>
                    <a:pt x="358278" y="366483"/>
                  </a:lnTo>
                  <a:cubicBezTo>
                    <a:pt x="373320" y="366483"/>
                    <a:pt x="386995" y="371953"/>
                    <a:pt x="399302" y="381525"/>
                  </a:cubicBezTo>
                  <a:cubicBezTo>
                    <a:pt x="411610" y="392465"/>
                    <a:pt x="418447" y="407507"/>
                    <a:pt x="419815" y="423917"/>
                  </a:cubicBezTo>
                  <a:cubicBezTo>
                    <a:pt x="423917" y="422549"/>
                    <a:pt x="429387" y="421182"/>
                    <a:pt x="434857" y="421182"/>
                  </a:cubicBezTo>
                  <a:lnTo>
                    <a:pt x="434857" y="421182"/>
                  </a:lnTo>
                  <a:cubicBezTo>
                    <a:pt x="448531" y="421182"/>
                    <a:pt x="460839" y="425284"/>
                    <a:pt x="470411" y="434857"/>
                  </a:cubicBezTo>
                  <a:cubicBezTo>
                    <a:pt x="481351" y="444429"/>
                    <a:pt x="488188" y="458104"/>
                    <a:pt x="489556" y="471779"/>
                  </a:cubicBezTo>
                  <a:cubicBezTo>
                    <a:pt x="490923" y="486821"/>
                    <a:pt x="485453" y="500495"/>
                    <a:pt x="475881" y="511435"/>
                  </a:cubicBezTo>
                  <a:lnTo>
                    <a:pt x="429387" y="564767"/>
                  </a:lnTo>
                  <a:lnTo>
                    <a:pt x="448531" y="579809"/>
                  </a:lnTo>
                  <a:cubicBezTo>
                    <a:pt x="458104" y="585279"/>
                    <a:pt x="469044" y="589381"/>
                    <a:pt x="481351" y="588014"/>
                  </a:cubicBezTo>
                  <a:cubicBezTo>
                    <a:pt x="511435" y="585279"/>
                    <a:pt x="533315" y="559297"/>
                    <a:pt x="530580" y="529212"/>
                  </a:cubicBezTo>
                  <a:cubicBezTo>
                    <a:pt x="530580" y="529212"/>
                    <a:pt x="530580" y="527845"/>
                    <a:pt x="530580" y="527845"/>
                  </a:cubicBezTo>
                  <a:cubicBezTo>
                    <a:pt x="534682" y="529212"/>
                    <a:pt x="540152" y="529212"/>
                    <a:pt x="544255" y="529212"/>
                  </a:cubicBezTo>
                  <a:cubicBezTo>
                    <a:pt x="574339" y="526478"/>
                    <a:pt x="596219" y="500495"/>
                    <a:pt x="593484" y="470411"/>
                  </a:cubicBezTo>
                  <a:cubicBezTo>
                    <a:pt x="593484" y="470411"/>
                    <a:pt x="593484" y="469044"/>
                    <a:pt x="593484" y="469044"/>
                  </a:cubicBezTo>
                  <a:cubicBezTo>
                    <a:pt x="597586" y="470411"/>
                    <a:pt x="603056" y="470411"/>
                    <a:pt x="607158" y="470411"/>
                  </a:cubicBezTo>
                  <a:cubicBezTo>
                    <a:pt x="637243" y="467676"/>
                    <a:pt x="659122" y="441694"/>
                    <a:pt x="656388" y="411610"/>
                  </a:cubicBezTo>
                  <a:cubicBezTo>
                    <a:pt x="656388" y="408875"/>
                    <a:pt x="655020" y="406140"/>
                    <a:pt x="655020" y="403405"/>
                  </a:cubicBezTo>
                  <a:cubicBezTo>
                    <a:pt x="663225" y="407507"/>
                    <a:pt x="672797" y="410242"/>
                    <a:pt x="683737" y="408875"/>
                  </a:cubicBezTo>
                  <a:cubicBezTo>
                    <a:pt x="713821" y="406140"/>
                    <a:pt x="735701" y="380158"/>
                    <a:pt x="732966" y="350073"/>
                  </a:cubicBezTo>
                  <a:cubicBezTo>
                    <a:pt x="734334" y="335031"/>
                    <a:pt x="727496" y="322724"/>
                    <a:pt x="717924" y="313152"/>
                  </a:cubicBezTo>
                  <a:close/>
                </a:path>
              </a:pathLst>
            </a:custGeom>
            <a:solidFill>
              <a:schemeClr val="tx1"/>
            </a:solidFill>
            <a:ln w="13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D68D9B-8DC0-4DE8-825C-91005DF32706}"/>
                </a:ext>
              </a:extLst>
            </p:cNvPr>
            <p:cNvGrpSpPr/>
            <p:nvPr userDrawn="1"/>
          </p:nvGrpSpPr>
          <p:grpSpPr>
            <a:xfrm>
              <a:off x="5437992" y="417410"/>
              <a:ext cx="1186968" cy="690574"/>
              <a:chOff x="5437992" y="417410"/>
              <a:chExt cx="1186968" cy="69057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FF487CE-7B5B-493F-B33E-949DF00E11AC}"/>
                  </a:ext>
                </a:extLst>
              </p:cNvPr>
              <p:cNvSpPr/>
              <p:nvPr/>
            </p:nvSpPr>
            <p:spPr>
              <a:xfrm>
                <a:off x="5959436" y="992185"/>
                <a:ext cx="107158" cy="115799"/>
              </a:xfrm>
              <a:custGeom>
                <a:avLst/>
                <a:gdLst>
                  <a:gd name="connsiteX0" fmla="*/ 29648 w 107158"/>
                  <a:gd name="connsiteY0" fmla="*/ 115799 h 115799"/>
                  <a:gd name="connsiteX1" fmla="*/ 9136 w 107158"/>
                  <a:gd name="connsiteY1" fmla="*/ 108962 h 115799"/>
                  <a:gd name="connsiteX2" fmla="*/ 6401 w 107158"/>
                  <a:gd name="connsiteY2" fmla="*/ 70673 h 115799"/>
                  <a:gd name="connsiteX3" fmla="*/ 59733 w 107158"/>
                  <a:gd name="connsiteY3" fmla="*/ 9136 h 115799"/>
                  <a:gd name="connsiteX4" fmla="*/ 98022 w 107158"/>
                  <a:gd name="connsiteY4" fmla="*/ 6401 h 115799"/>
                  <a:gd name="connsiteX5" fmla="*/ 100757 w 107158"/>
                  <a:gd name="connsiteY5" fmla="*/ 44691 h 115799"/>
                  <a:gd name="connsiteX6" fmla="*/ 47426 w 107158"/>
                  <a:gd name="connsiteY6" fmla="*/ 106227 h 115799"/>
                  <a:gd name="connsiteX7" fmla="*/ 29648 w 107158"/>
                  <a:gd name="connsiteY7" fmla="*/ 115799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158" h="115799">
                    <a:moveTo>
                      <a:pt x="29648" y="115799"/>
                    </a:moveTo>
                    <a:cubicBezTo>
                      <a:pt x="22811" y="115799"/>
                      <a:pt x="14606" y="114432"/>
                      <a:pt x="9136" y="108962"/>
                    </a:cubicBezTo>
                    <a:cubicBezTo>
                      <a:pt x="-1804" y="99390"/>
                      <a:pt x="-3171" y="81612"/>
                      <a:pt x="6401" y="70673"/>
                    </a:cubicBezTo>
                    <a:lnTo>
                      <a:pt x="59733" y="9136"/>
                    </a:lnTo>
                    <a:cubicBezTo>
                      <a:pt x="69305" y="-1804"/>
                      <a:pt x="87082" y="-3171"/>
                      <a:pt x="98022" y="6401"/>
                    </a:cubicBezTo>
                    <a:cubicBezTo>
                      <a:pt x="108962" y="15974"/>
                      <a:pt x="110329" y="33751"/>
                      <a:pt x="100757" y="44691"/>
                    </a:cubicBezTo>
                    <a:lnTo>
                      <a:pt x="47426" y="106227"/>
                    </a:lnTo>
                    <a:cubicBezTo>
                      <a:pt x="43323" y="111697"/>
                      <a:pt x="36486" y="114432"/>
                      <a:pt x="29648" y="115799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0561EBE-2BF8-4BE3-8461-160014E1497E}"/>
                  </a:ext>
                </a:extLst>
              </p:cNvPr>
              <p:cNvSpPr/>
              <p:nvPr/>
            </p:nvSpPr>
            <p:spPr>
              <a:xfrm>
                <a:off x="5868515" y="936819"/>
                <a:ext cx="130373" cy="140055"/>
              </a:xfrm>
              <a:custGeom>
                <a:avLst/>
                <a:gdLst>
                  <a:gd name="connsiteX0" fmla="*/ 37153 w 130373"/>
                  <a:gd name="connsiteY0" fmla="*/ 139714 h 140055"/>
                  <a:gd name="connsiteX1" fmla="*/ 11171 w 130373"/>
                  <a:gd name="connsiteY1" fmla="*/ 131509 h 140055"/>
                  <a:gd name="connsiteX2" fmla="*/ 8436 w 130373"/>
                  <a:gd name="connsiteY2" fmla="*/ 83647 h 140055"/>
                  <a:gd name="connsiteX3" fmla="*/ 71340 w 130373"/>
                  <a:gd name="connsiteY3" fmla="*/ 11171 h 140055"/>
                  <a:gd name="connsiteX4" fmla="*/ 119202 w 130373"/>
                  <a:gd name="connsiteY4" fmla="*/ 8436 h 140055"/>
                  <a:gd name="connsiteX5" fmla="*/ 121937 w 130373"/>
                  <a:gd name="connsiteY5" fmla="*/ 56298 h 140055"/>
                  <a:gd name="connsiteX6" fmla="*/ 59033 w 130373"/>
                  <a:gd name="connsiteY6" fmla="*/ 128774 h 140055"/>
                  <a:gd name="connsiteX7" fmla="*/ 37153 w 130373"/>
                  <a:gd name="connsiteY7" fmla="*/ 139714 h 140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73" h="140055">
                    <a:moveTo>
                      <a:pt x="37153" y="139714"/>
                    </a:moveTo>
                    <a:cubicBezTo>
                      <a:pt x="27581" y="141081"/>
                      <a:pt x="19376" y="138346"/>
                      <a:pt x="11171" y="131509"/>
                    </a:cubicBezTo>
                    <a:cubicBezTo>
                      <a:pt x="-2503" y="119202"/>
                      <a:pt x="-3871" y="97322"/>
                      <a:pt x="8436" y="83647"/>
                    </a:cubicBezTo>
                    <a:lnTo>
                      <a:pt x="71340" y="11171"/>
                    </a:lnTo>
                    <a:cubicBezTo>
                      <a:pt x="83647" y="-2503"/>
                      <a:pt x="105527" y="-3871"/>
                      <a:pt x="119202" y="8436"/>
                    </a:cubicBezTo>
                    <a:cubicBezTo>
                      <a:pt x="132877" y="20744"/>
                      <a:pt x="134244" y="42623"/>
                      <a:pt x="121937" y="56298"/>
                    </a:cubicBezTo>
                    <a:lnTo>
                      <a:pt x="59033" y="128774"/>
                    </a:lnTo>
                    <a:cubicBezTo>
                      <a:pt x="53563" y="135612"/>
                      <a:pt x="45358" y="139714"/>
                      <a:pt x="37153" y="139714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F362576-F8E8-4C93-BD58-B1F8239D1713}"/>
                  </a:ext>
                </a:extLst>
              </p:cNvPr>
              <p:cNvSpPr/>
              <p:nvPr/>
            </p:nvSpPr>
            <p:spPr>
              <a:xfrm>
                <a:off x="5775449" y="872469"/>
                <a:ext cx="144204" cy="153728"/>
              </a:xfrm>
              <a:custGeom>
                <a:avLst/>
                <a:gdLst>
                  <a:gd name="connsiteX0" fmla="*/ 44069 w 144204"/>
                  <a:gd name="connsiteY0" fmla="*/ 153467 h 153728"/>
                  <a:gd name="connsiteX1" fmla="*/ 13984 w 144204"/>
                  <a:gd name="connsiteY1" fmla="*/ 143894 h 153728"/>
                  <a:gd name="connsiteX2" fmla="*/ 9882 w 144204"/>
                  <a:gd name="connsiteY2" fmla="*/ 86460 h 153728"/>
                  <a:gd name="connsiteX3" fmla="*/ 72786 w 144204"/>
                  <a:gd name="connsiteY3" fmla="*/ 13984 h 153728"/>
                  <a:gd name="connsiteX4" fmla="*/ 130220 w 144204"/>
                  <a:gd name="connsiteY4" fmla="*/ 9882 h 153728"/>
                  <a:gd name="connsiteX5" fmla="*/ 134322 w 144204"/>
                  <a:gd name="connsiteY5" fmla="*/ 67316 h 153728"/>
                  <a:gd name="connsiteX6" fmla="*/ 71418 w 144204"/>
                  <a:gd name="connsiteY6" fmla="*/ 139792 h 153728"/>
                  <a:gd name="connsiteX7" fmla="*/ 44069 w 144204"/>
                  <a:gd name="connsiteY7" fmla="*/ 153467 h 15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204" h="153728">
                    <a:moveTo>
                      <a:pt x="44069" y="153467"/>
                    </a:moveTo>
                    <a:cubicBezTo>
                      <a:pt x="33129" y="154834"/>
                      <a:pt x="22189" y="150732"/>
                      <a:pt x="13984" y="143894"/>
                    </a:cubicBezTo>
                    <a:cubicBezTo>
                      <a:pt x="-2425" y="128852"/>
                      <a:pt x="-5160" y="102870"/>
                      <a:pt x="9882" y="86460"/>
                    </a:cubicBezTo>
                    <a:lnTo>
                      <a:pt x="72786" y="13984"/>
                    </a:lnTo>
                    <a:cubicBezTo>
                      <a:pt x="87828" y="-2425"/>
                      <a:pt x="113810" y="-5160"/>
                      <a:pt x="130220" y="9882"/>
                    </a:cubicBezTo>
                    <a:cubicBezTo>
                      <a:pt x="146629" y="24924"/>
                      <a:pt x="149364" y="50906"/>
                      <a:pt x="134322" y="67316"/>
                    </a:cubicBezTo>
                    <a:lnTo>
                      <a:pt x="71418" y="139792"/>
                    </a:lnTo>
                    <a:cubicBezTo>
                      <a:pt x="64581" y="147997"/>
                      <a:pt x="53641" y="153467"/>
                      <a:pt x="44069" y="153467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1CCD4EE-C254-4266-BA51-A4A54CF43E6F}"/>
                  </a:ext>
                </a:extLst>
              </p:cNvPr>
              <p:cNvSpPr/>
              <p:nvPr/>
            </p:nvSpPr>
            <p:spPr>
              <a:xfrm>
                <a:off x="5675623" y="812301"/>
                <a:ext cx="153776" cy="163301"/>
              </a:xfrm>
              <a:custGeom>
                <a:avLst/>
                <a:gdLst>
                  <a:gd name="connsiteX0" fmla="*/ 44069 w 153776"/>
                  <a:gd name="connsiteY0" fmla="*/ 163039 h 163301"/>
                  <a:gd name="connsiteX1" fmla="*/ 13984 w 153776"/>
                  <a:gd name="connsiteY1" fmla="*/ 153467 h 163301"/>
                  <a:gd name="connsiteX2" fmla="*/ 9882 w 153776"/>
                  <a:gd name="connsiteY2" fmla="*/ 96033 h 163301"/>
                  <a:gd name="connsiteX3" fmla="*/ 82358 w 153776"/>
                  <a:gd name="connsiteY3" fmla="*/ 13984 h 163301"/>
                  <a:gd name="connsiteX4" fmla="*/ 139792 w 153776"/>
                  <a:gd name="connsiteY4" fmla="*/ 9882 h 163301"/>
                  <a:gd name="connsiteX5" fmla="*/ 143894 w 153776"/>
                  <a:gd name="connsiteY5" fmla="*/ 67316 h 163301"/>
                  <a:gd name="connsiteX6" fmla="*/ 71418 w 153776"/>
                  <a:gd name="connsiteY6" fmla="*/ 149364 h 163301"/>
                  <a:gd name="connsiteX7" fmla="*/ 44069 w 153776"/>
                  <a:gd name="connsiteY7" fmla="*/ 163039 h 163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776" h="163301">
                    <a:moveTo>
                      <a:pt x="44069" y="163039"/>
                    </a:moveTo>
                    <a:cubicBezTo>
                      <a:pt x="33129" y="164407"/>
                      <a:pt x="22189" y="160304"/>
                      <a:pt x="13984" y="153467"/>
                    </a:cubicBezTo>
                    <a:cubicBezTo>
                      <a:pt x="-2425" y="138425"/>
                      <a:pt x="-5160" y="112442"/>
                      <a:pt x="9882" y="96033"/>
                    </a:cubicBezTo>
                    <a:lnTo>
                      <a:pt x="82358" y="13984"/>
                    </a:lnTo>
                    <a:cubicBezTo>
                      <a:pt x="97400" y="-2425"/>
                      <a:pt x="123382" y="-5160"/>
                      <a:pt x="139792" y="9882"/>
                    </a:cubicBezTo>
                    <a:cubicBezTo>
                      <a:pt x="156202" y="24924"/>
                      <a:pt x="158937" y="50906"/>
                      <a:pt x="143894" y="67316"/>
                    </a:cubicBezTo>
                    <a:lnTo>
                      <a:pt x="71418" y="149364"/>
                    </a:lnTo>
                    <a:cubicBezTo>
                      <a:pt x="63213" y="157569"/>
                      <a:pt x="53641" y="161672"/>
                      <a:pt x="44069" y="163039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C9599E0-7684-45C8-9001-4559FB28CE22}"/>
                  </a:ext>
                </a:extLst>
              </p:cNvPr>
              <p:cNvSpPr/>
              <p:nvPr/>
            </p:nvSpPr>
            <p:spPr>
              <a:xfrm>
                <a:off x="5437992" y="417410"/>
                <a:ext cx="273602" cy="325566"/>
              </a:xfrm>
              <a:custGeom>
                <a:avLst/>
                <a:gdLst>
                  <a:gd name="connsiteX0" fmla="*/ 0 w 273602"/>
                  <a:gd name="connsiteY0" fmla="*/ 257085 h 325566"/>
                  <a:gd name="connsiteX1" fmla="*/ 105296 w 273602"/>
                  <a:gd name="connsiteY1" fmla="*/ 321356 h 325566"/>
                  <a:gd name="connsiteX2" fmla="*/ 142217 w 273602"/>
                  <a:gd name="connsiteY2" fmla="*/ 311784 h 325566"/>
                  <a:gd name="connsiteX3" fmla="*/ 269392 w 273602"/>
                  <a:gd name="connsiteY3" fmla="*/ 101193 h 325566"/>
                  <a:gd name="connsiteX4" fmla="*/ 259820 w 273602"/>
                  <a:gd name="connsiteY4" fmla="*/ 64271 h 325566"/>
                  <a:gd name="connsiteX5" fmla="*/ 155892 w 273602"/>
                  <a:gd name="connsiteY5" fmla="*/ 0 h 325566"/>
                  <a:gd name="connsiteX6" fmla="*/ 0 w 273602"/>
                  <a:gd name="connsiteY6" fmla="*/ 257085 h 32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3602" h="325566">
                    <a:moveTo>
                      <a:pt x="0" y="257085"/>
                    </a:moveTo>
                    <a:lnTo>
                      <a:pt x="105296" y="321356"/>
                    </a:lnTo>
                    <a:cubicBezTo>
                      <a:pt x="117603" y="329561"/>
                      <a:pt x="135380" y="325459"/>
                      <a:pt x="142217" y="311784"/>
                    </a:cubicBezTo>
                    <a:lnTo>
                      <a:pt x="269392" y="101193"/>
                    </a:lnTo>
                    <a:cubicBezTo>
                      <a:pt x="277597" y="88886"/>
                      <a:pt x="273495" y="71109"/>
                      <a:pt x="259820" y="64271"/>
                    </a:cubicBezTo>
                    <a:lnTo>
                      <a:pt x="155892" y="0"/>
                    </a:lnTo>
                    <a:lnTo>
                      <a:pt x="0" y="257085"/>
                    </a:lnTo>
                    <a:close/>
                  </a:path>
                </a:pathLst>
              </a:custGeom>
              <a:solidFill>
                <a:schemeClr val="tx1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1183789-287C-4FB8-9317-6442588C6211}"/>
                  </a:ext>
                </a:extLst>
              </p:cNvPr>
              <p:cNvSpPr/>
              <p:nvPr/>
            </p:nvSpPr>
            <p:spPr>
              <a:xfrm>
                <a:off x="6351358" y="417410"/>
                <a:ext cx="273602" cy="325566"/>
              </a:xfrm>
              <a:custGeom>
                <a:avLst/>
                <a:gdLst>
                  <a:gd name="connsiteX0" fmla="*/ 273602 w 273602"/>
                  <a:gd name="connsiteY0" fmla="*/ 257085 h 325566"/>
                  <a:gd name="connsiteX1" fmla="*/ 168307 w 273602"/>
                  <a:gd name="connsiteY1" fmla="*/ 321356 h 325566"/>
                  <a:gd name="connsiteX2" fmla="*/ 131385 w 273602"/>
                  <a:gd name="connsiteY2" fmla="*/ 311784 h 325566"/>
                  <a:gd name="connsiteX3" fmla="*/ 4210 w 273602"/>
                  <a:gd name="connsiteY3" fmla="*/ 101193 h 325566"/>
                  <a:gd name="connsiteX4" fmla="*/ 13782 w 273602"/>
                  <a:gd name="connsiteY4" fmla="*/ 64271 h 325566"/>
                  <a:gd name="connsiteX5" fmla="*/ 119078 w 273602"/>
                  <a:gd name="connsiteY5" fmla="*/ 0 h 325566"/>
                  <a:gd name="connsiteX6" fmla="*/ 273602 w 273602"/>
                  <a:gd name="connsiteY6" fmla="*/ 257085 h 32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3602" h="325566">
                    <a:moveTo>
                      <a:pt x="273602" y="257085"/>
                    </a:moveTo>
                    <a:lnTo>
                      <a:pt x="168307" y="321356"/>
                    </a:lnTo>
                    <a:cubicBezTo>
                      <a:pt x="155999" y="329561"/>
                      <a:pt x="138222" y="325459"/>
                      <a:pt x="131385" y="311784"/>
                    </a:cubicBezTo>
                    <a:lnTo>
                      <a:pt x="4210" y="101193"/>
                    </a:lnTo>
                    <a:cubicBezTo>
                      <a:pt x="-3995" y="88886"/>
                      <a:pt x="107" y="71109"/>
                      <a:pt x="13782" y="64271"/>
                    </a:cubicBezTo>
                    <a:lnTo>
                      <a:pt x="119078" y="0"/>
                    </a:lnTo>
                    <a:lnTo>
                      <a:pt x="273602" y="257085"/>
                    </a:ln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9347832-4C2D-4911-A144-04ACFD87977A}"/>
                  </a:ext>
                </a:extLst>
              </p:cNvPr>
              <p:cNvSpPr/>
              <p:nvPr/>
            </p:nvSpPr>
            <p:spPr>
              <a:xfrm>
                <a:off x="5876808" y="527972"/>
                <a:ext cx="578585" cy="321560"/>
              </a:xfrm>
              <a:custGeom>
                <a:avLst/>
                <a:gdLst>
                  <a:gd name="connsiteX0" fmla="*/ 462350 w 578585"/>
                  <a:gd name="connsiteY0" fmla="*/ 17981 h 321560"/>
                  <a:gd name="connsiteX1" fmla="*/ 175181 w 578585"/>
                  <a:gd name="connsiteY1" fmla="*/ 1571 h 321560"/>
                  <a:gd name="connsiteX2" fmla="*/ 168343 w 578585"/>
                  <a:gd name="connsiteY2" fmla="*/ 204 h 321560"/>
                  <a:gd name="connsiteX3" fmla="*/ 121849 w 578585"/>
                  <a:gd name="connsiteY3" fmla="*/ 17981 h 321560"/>
                  <a:gd name="connsiteX4" fmla="*/ 13819 w 578585"/>
                  <a:gd name="connsiteY4" fmla="*/ 141054 h 321560"/>
                  <a:gd name="connsiteX5" fmla="*/ 19289 w 578585"/>
                  <a:gd name="connsiteY5" fmla="*/ 217632 h 321560"/>
                  <a:gd name="connsiteX6" fmla="*/ 60313 w 578585"/>
                  <a:gd name="connsiteY6" fmla="*/ 231307 h 321560"/>
                  <a:gd name="connsiteX7" fmla="*/ 97235 w 578585"/>
                  <a:gd name="connsiteY7" fmla="*/ 212162 h 321560"/>
                  <a:gd name="connsiteX8" fmla="*/ 209367 w 578585"/>
                  <a:gd name="connsiteY8" fmla="*/ 83620 h 321560"/>
                  <a:gd name="connsiteX9" fmla="*/ 465085 w 578585"/>
                  <a:gd name="connsiteY9" fmla="*/ 303783 h 321560"/>
                  <a:gd name="connsiteX10" fmla="*/ 465085 w 578585"/>
                  <a:gd name="connsiteY10" fmla="*/ 303783 h 321560"/>
                  <a:gd name="connsiteX11" fmla="*/ 465085 w 578585"/>
                  <a:gd name="connsiteY11" fmla="*/ 303783 h 321560"/>
                  <a:gd name="connsiteX12" fmla="*/ 480127 w 578585"/>
                  <a:gd name="connsiteY12" fmla="*/ 321560 h 321560"/>
                  <a:gd name="connsiteX13" fmla="*/ 578585 w 578585"/>
                  <a:gd name="connsiteY13" fmla="*/ 208060 h 321560"/>
                  <a:gd name="connsiteX14" fmla="*/ 462350 w 578585"/>
                  <a:gd name="connsiteY14" fmla="*/ 17981 h 321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8585" h="321560">
                    <a:moveTo>
                      <a:pt x="462350" y="17981"/>
                    </a:moveTo>
                    <a:cubicBezTo>
                      <a:pt x="348850" y="59005"/>
                      <a:pt x="266801" y="19348"/>
                      <a:pt x="175181" y="1571"/>
                    </a:cubicBezTo>
                    <a:cubicBezTo>
                      <a:pt x="173813" y="1571"/>
                      <a:pt x="168343" y="204"/>
                      <a:pt x="168343" y="204"/>
                    </a:cubicBezTo>
                    <a:cubicBezTo>
                      <a:pt x="151934" y="-1164"/>
                      <a:pt x="134156" y="4306"/>
                      <a:pt x="121849" y="17981"/>
                    </a:cubicBezTo>
                    <a:lnTo>
                      <a:pt x="13819" y="141054"/>
                    </a:lnTo>
                    <a:cubicBezTo>
                      <a:pt x="-6693" y="164301"/>
                      <a:pt x="-3958" y="198488"/>
                      <a:pt x="19289" y="217632"/>
                    </a:cubicBezTo>
                    <a:cubicBezTo>
                      <a:pt x="31596" y="227204"/>
                      <a:pt x="45271" y="232674"/>
                      <a:pt x="60313" y="231307"/>
                    </a:cubicBezTo>
                    <a:cubicBezTo>
                      <a:pt x="73988" y="229939"/>
                      <a:pt x="87662" y="224470"/>
                      <a:pt x="97235" y="212162"/>
                    </a:cubicBezTo>
                    <a:cubicBezTo>
                      <a:pt x="97235" y="212162"/>
                      <a:pt x="209367" y="83620"/>
                      <a:pt x="209367" y="83620"/>
                    </a:cubicBezTo>
                    <a:lnTo>
                      <a:pt x="465085" y="303783"/>
                    </a:lnTo>
                    <a:lnTo>
                      <a:pt x="465085" y="303783"/>
                    </a:lnTo>
                    <a:lnTo>
                      <a:pt x="465085" y="303783"/>
                    </a:lnTo>
                    <a:cubicBezTo>
                      <a:pt x="471922" y="310620"/>
                      <a:pt x="474657" y="313355"/>
                      <a:pt x="480127" y="321560"/>
                    </a:cubicBezTo>
                    <a:lnTo>
                      <a:pt x="578585" y="208060"/>
                    </a:lnTo>
                    <a:lnTo>
                      <a:pt x="462350" y="17981"/>
                    </a:ln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pic>
        <p:nvPicPr>
          <p:cNvPr id="30" name="Picture 2" descr="Image result for Lancaster Chamber">
            <a:extLst>
              <a:ext uri="{FF2B5EF4-FFF2-40B4-BE49-F238E27FC236}">
                <a16:creationId xmlns:a16="http://schemas.microsoft.com/office/drawing/2014/main" id="{5449FF81-F07E-48B2-B963-FF2419E9061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4" t="4904" r="11874" b="7648"/>
          <a:stretch/>
        </p:blipFill>
        <p:spPr bwMode="auto">
          <a:xfrm>
            <a:off x="1271688" y="4528329"/>
            <a:ext cx="575247" cy="70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GOTR">
            <a:extLst>
              <a:ext uri="{FF2B5EF4-FFF2-40B4-BE49-F238E27FC236}">
                <a16:creationId xmlns:a16="http://schemas.microsoft.com/office/drawing/2014/main" id="{D2AE87B2-3BE0-4A86-96BE-9A1A183C1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467" y="3271255"/>
            <a:ext cx="558508" cy="52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No photo description available.">
            <a:extLst>
              <a:ext uri="{FF2B5EF4-FFF2-40B4-BE49-F238E27FC236}">
                <a16:creationId xmlns:a16="http://schemas.microsoft.com/office/drawing/2014/main" id="{52959D3F-B244-49F0-BB6A-88186BE1C0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910" y="3893961"/>
            <a:ext cx="491087" cy="55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Accounting Beyond Borders">
            <a:extLst>
              <a:ext uri="{FF2B5EF4-FFF2-40B4-BE49-F238E27FC236}">
                <a16:creationId xmlns:a16="http://schemas.microsoft.com/office/drawing/2014/main" id="{D76EE509-7D8C-4291-9D8E-28210DAB35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055" y="5073086"/>
            <a:ext cx="1218624" cy="27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Image result for bia of lancaster county">
            <a:extLst>
              <a:ext uri="{FF2B5EF4-FFF2-40B4-BE49-F238E27FC236}">
                <a16:creationId xmlns:a16="http://schemas.microsoft.com/office/drawing/2014/main" id="{41E79433-9E91-495E-9959-B9F6EB9955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61" y="4590877"/>
            <a:ext cx="621699" cy="47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Hempfield School District">
            <a:extLst>
              <a:ext uri="{FF2B5EF4-FFF2-40B4-BE49-F238E27FC236}">
                <a16:creationId xmlns:a16="http://schemas.microsoft.com/office/drawing/2014/main" id="{B06C83C7-C121-4FC5-AF86-44CD6AAAEB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10" y="5487728"/>
            <a:ext cx="1846270" cy="2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4" descr="Image result for abc keystone">
            <a:extLst>
              <a:ext uri="{FF2B5EF4-FFF2-40B4-BE49-F238E27FC236}">
                <a16:creationId xmlns:a16="http://schemas.microsoft.com/office/drawing/2014/main" id="{8E68A702-3A05-4E33-B8DD-8D33B4C3BF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21" y="4554365"/>
            <a:ext cx="1062851" cy="30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A18EEEB-22A2-4377-9BA2-0041D20C19A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675630" y="5874169"/>
            <a:ext cx="1626573" cy="241869"/>
          </a:xfrm>
          <a:prstGeom prst="rect">
            <a:avLst/>
          </a:prstGeom>
        </p:spPr>
      </p:pic>
      <p:pic>
        <p:nvPicPr>
          <p:cNvPr id="38" name="Picture 22" descr="Bible2School">
            <a:extLst>
              <a:ext uri="{FF2B5EF4-FFF2-40B4-BE49-F238E27FC236}">
                <a16:creationId xmlns:a16="http://schemas.microsoft.com/office/drawing/2014/main" id="{81048CE3-784E-4F5E-B08C-D709E6656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95" y="6157519"/>
            <a:ext cx="1271635" cy="27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4" descr="Lancaster Country Day School">
            <a:extLst>
              <a:ext uri="{FF2B5EF4-FFF2-40B4-BE49-F238E27FC236}">
                <a16:creationId xmlns:a16="http://schemas.microsoft.com/office/drawing/2014/main" id="{490B4B57-DAF7-4491-8336-1246803CEC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966" y="2243027"/>
            <a:ext cx="1040742" cy="31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8" descr="Image result for Lancaster/York Boys CYO League">
            <a:extLst>
              <a:ext uri="{FF2B5EF4-FFF2-40B4-BE49-F238E27FC236}">
                <a16:creationId xmlns:a16="http://schemas.microsoft.com/office/drawing/2014/main" id="{94E5D6FB-E650-421E-BD64-15231510F31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0" t="39246" r="60880" b="8128"/>
          <a:stretch/>
        </p:blipFill>
        <p:spPr bwMode="auto">
          <a:xfrm>
            <a:off x="8506387" y="5826922"/>
            <a:ext cx="557405" cy="55740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0" descr="No photo description available.">
            <a:extLst>
              <a:ext uri="{FF2B5EF4-FFF2-40B4-BE49-F238E27FC236}">
                <a16:creationId xmlns:a16="http://schemas.microsoft.com/office/drawing/2014/main" id="{FECDAAFE-ABD4-4EDE-AC12-B8E5ACE5C7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057" y="5169640"/>
            <a:ext cx="599256" cy="50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2" descr="Image result for lancaster county junior golf tour">
            <a:extLst>
              <a:ext uri="{FF2B5EF4-FFF2-40B4-BE49-F238E27FC236}">
                <a16:creationId xmlns:a16="http://schemas.microsoft.com/office/drawing/2014/main" id="{722820B7-951D-4EF5-87BD-327B92B9ED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549" y="1269339"/>
            <a:ext cx="811137" cy="42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4" descr="Music for Everyone">
            <a:extLst>
              <a:ext uri="{FF2B5EF4-FFF2-40B4-BE49-F238E27FC236}">
                <a16:creationId xmlns:a16="http://schemas.microsoft.com/office/drawing/2014/main" id="{7085ADC2-169B-4F2E-B546-348A651C22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168" y="2710767"/>
            <a:ext cx="633334" cy="49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8" descr="Image result for ESOP Association">
            <a:extLst>
              <a:ext uri="{FF2B5EF4-FFF2-40B4-BE49-F238E27FC236}">
                <a16:creationId xmlns:a16="http://schemas.microsoft.com/office/drawing/2014/main" id="{383FBAAC-866F-43E4-9167-C7B2F6432C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5677" y="3179750"/>
            <a:ext cx="696484" cy="69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0" descr="Manheim Township School District">
            <a:extLst>
              <a:ext uri="{FF2B5EF4-FFF2-40B4-BE49-F238E27FC236}">
                <a16:creationId xmlns:a16="http://schemas.microsoft.com/office/drawing/2014/main" id="{1F08FAD4-A9B5-4337-AA66-40C0110C2C8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69" b="-1742"/>
          <a:stretch/>
        </p:blipFill>
        <p:spPr bwMode="auto">
          <a:xfrm>
            <a:off x="8255326" y="2620109"/>
            <a:ext cx="633334" cy="58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2">
            <a:extLst>
              <a:ext uri="{FF2B5EF4-FFF2-40B4-BE49-F238E27FC236}">
                <a16:creationId xmlns:a16="http://schemas.microsoft.com/office/drawing/2014/main" id="{8C2A497C-D475-49DE-81EC-43D1595376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743" y="3378136"/>
            <a:ext cx="1334994" cy="39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4" descr="Lancaster-Lebanon Education Foundation">
            <a:extLst>
              <a:ext uri="{FF2B5EF4-FFF2-40B4-BE49-F238E27FC236}">
                <a16:creationId xmlns:a16="http://schemas.microsoft.com/office/drawing/2014/main" id="{D148E35F-B715-4E60-B313-3DBC1939C73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8" t="6068"/>
          <a:stretch/>
        </p:blipFill>
        <p:spPr bwMode="auto">
          <a:xfrm>
            <a:off x="154162" y="2051474"/>
            <a:ext cx="942801" cy="52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6" descr="Image result for schreiber pediatric">
            <a:extLst>
              <a:ext uri="{FF2B5EF4-FFF2-40B4-BE49-F238E27FC236}">
                <a16:creationId xmlns:a16="http://schemas.microsoft.com/office/drawing/2014/main" id="{67716828-04DB-464C-B56A-D31C1D9EE5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852" y="3399360"/>
            <a:ext cx="1155143" cy="38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 descr="Image result for oregon dairy family farm days">
            <a:extLst>
              <a:ext uri="{FF2B5EF4-FFF2-40B4-BE49-F238E27FC236}">
                <a16:creationId xmlns:a16="http://schemas.microsoft.com/office/drawing/2014/main" id="{2D95AFC7-D65A-4084-A6E0-35B249D671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519" y="3937478"/>
            <a:ext cx="941782" cy="48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0" descr="Image may contain: text">
            <a:extLst>
              <a:ext uri="{FF2B5EF4-FFF2-40B4-BE49-F238E27FC236}">
                <a16:creationId xmlns:a16="http://schemas.microsoft.com/office/drawing/2014/main" id="{71C87BB8-70C8-40AF-9065-81D3461432A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6" t="75730" r="34002"/>
          <a:stretch/>
        </p:blipFill>
        <p:spPr bwMode="auto">
          <a:xfrm>
            <a:off x="5705621" y="2607090"/>
            <a:ext cx="912675" cy="69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2" descr="Image result for american music theatre logo">
            <a:extLst>
              <a:ext uri="{FF2B5EF4-FFF2-40B4-BE49-F238E27FC236}">
                <a16:creationId xmlns:a16="http://schemas.microsoft.com/office/drawing/2014/main" id="{C36F6A61-3975-4C11-8C03-5DEB1FB578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27" y="3940047"/>
            <a:ext cx="1217481" cy="48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6" descr="Image result for millersville university">
            <a:extLst>
              <a:ext uri="{FF2B5EF4-FFF2-40B4-BE49-F238E27FC236}">
                <a16:creationId xmlns:a16="http://schemas.microsoft.com/office/drawing/2014/main" id="{50DDA4E4-7DF7-4747-B1FD-BA883B0F31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9" r="39141" b="43219"/>
          <a:stretch/>
        </p:blipFill>
        <p:spPr bwMode="auto">
          <a:xfrm>
            <a:off x="4172674" y="6156165"/>
            <a:ext cx="283660" cy="2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8" descr="Image result for Ephrata Area School District logo">
            <a:extLst>
              <a:ext uri="{FF2B5EF4-FFF2-40B4-BE49-F238E27FC236}">
                <a16:creationId xmlns:a16="http://schemas.microsoft.com/office/drawing/2014/main" id="{F0C1A51B-F6EE-4197-A177-4F91F0231C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35" y="5835456"/>
            <a:ext cx="1128082" cy="29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0" descr="No photo description available.">
            <a:extLst>
              <a:ext uri="{FF2B5EF4-FFF2-40B4-BE49-F238E27FC236}">
                <a16:creationId xmlns:a16="http://schemas.microsoft.com/office/drawing/2014/main" id="{A3E65044-8621-45D9-8583-EE1EE075F73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1" b="29389"/>
          <a:stretch/>
        </p:blipFill>
        <p:spPr bwMode="auto">
          <a:xfrm>
            <a:off x="1875134" y="4643548"/>
            <a:ext cx="1438715" cy="50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4" descr="Image result for Dauphin County Technical School logo">
            <a:extLst>
              <a:ext uri="{FF2B5EF4-FFF2-40B4-BE49-F238E27FC236}">
                <a16:creationId xmlns:a16="http://schemas.microsoft.com/office/drawing/2014/main" id="{51787438-C85F-4CDE-9170-4FC034DFDF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353" y="6144267"/>
            <a:ext cx="284016" cy="28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2" descr="Image result for hospice of lancaster logo">
            <a:extLst>
              <a:ext uri="{FF2B5EF4-FFF2-40B4-BE49-F238E27FC236}">
                <a16:creationId xmlns:a16="http://schemas.microsoft.com/office/drawing/2014/main" id="{A0D8D44F-B412-4B1B-883E-D416E7DA69E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4" b="26108"/>
          <a:stretch/>
        </p:blipFill>
        <p:spPr bwMode="auto">
          <a:xfrm>
            <a:off x="4530250" y="6128989"/>
            <a:ext cx="731399" cy="34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4" descr="Image result for Tails of Valor, Paws of Honor Inc. logo">
            <a:extLst>
              <a:ext uri="{FF2B5EF4-FFF2-40B4-BE49-F238E27FC236}">
                <a16:creationId xmlns:a16="http://schemas.microsoft.com/office/drawing/2014/main" id="{B0BCC3F0-1B24-446E-ADA3-5DC49C6477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928" y="5306405"/>
            <a:ext cx="440257" cy="44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6" descr="Olivet Boys &amp; Girls Club">
            <a:extLst>
              <a:ext uri="{FF2B5EF4-FFF2-40B4-BE49-F238E27FC236}">
                <a16:creationId xmlns:a16="http://schemas.microsoft.com/office/drawing/2014/main" id="{D2979B1D-820E-4E87-8774-8DDE5ABD73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588" y="4023082"/>
            <a:ext cx="1746015" cy="3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8" descr="Logo">
            <a:extLst>
              <a:ext uri="{FF2B5EF4-FFF2-40B4-BE49-F238E27FC236}">
                <a16:creationId xmlns:a16="http://schemas.microsoft.com/office/drawing/2014/main" id="{475A8ABF-4AB0-4E68-9FD8-216AFAEFDB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30" y="2685001"/>
            <a:ext cx="509134" cy="50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0" descr="Image result for Lancaster-Lebanon PASBO logo">
            <a:extLst>
              <a:ext uri="{FF2B5EF4-FFF2-40B4-BE49-F238E27FC236}">
                <a16:creationId xmlns:a16="http://schemas.microsoft.com/office/drawing/2014/main" id="{68D31FB4-4C33-432E-8BF2-F11607572E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63" y="4635104"/>
            <a:ext cx="497883" cy="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2">
            <a:extLst>
              <a:ext uri="{FF2B5EF4-FFF2-40B4-BE49-F238E27FC236}">
                <a16:creationId xmlns:a16="http://schemas.microsoft.com/office/drawing/2014/main" id="{2867575F-3E9C-4033-AD17-D3A5C15E7A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749" y="5315864"/>
            <a:ext cx="876660" cy="40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BC9AC01-9D52-46E8-9B28-9F5A709AD39E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6725809" y="2036848"/>
            <a:ext cx="1413250" cy="502650"/>
          </a:xfrm>
          <a:prstGeom prst="rect">
            <a:avLst/>
          </a:prstGeom>
        </p:spPr>
      </p:pic>
      <p:pic>
        <p:nvPicPr>
          <p:cNvPr id="63" name="Picture 86">
            <a:extLst>
              <a:ext uri="{FF2B5EF4-FFF2-40B4-BE49-F238E27FC236}">
                <a16:creationId xmlns:a16="http://schemas.microsoft.com/office/drawing/2014/main" id="{9E715509-4556-46F4-8DFE-655E5092B3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14" y="5306405"/>
            <a:ext cx="696362" cy="47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8" descr="Image result for knights of columbus">
            <a:extLst>
              <a:ext uri="{FF2B5EF4-FFF2-40B4-BE49-F238E27FC236}">
                <a16:creationId xmlns:a16="http://schemas.microsoft.com/office/drawing/2014/main" id="{236EB816-AA3E-4504-93B4-650DA83F39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631" y="5763248"/>
            <a:ext cx="558508" cy="5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90" descr="Home">
            <a:extLst>
              <a:ext uri="{FF2B5EF4-FFF2-40B4-BE49-F238E27FC236}">
                <a16:creationId xmlns:a16="http://schemas.microsoft.com/office/drawing/2014/main" id="{F62A34F3-B2C5-4923-8420-4E98076EAB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352" y="5891870"/>
            <a:ext cx="1511626" cy="40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92" descr="Universal Athletic Club">
            <a:extLst>
              <a:ext uri="{FF2B5EF4-FFF2-40B4-BE49-F238E27FC236}">
                <a16:creationId xmlns:a16="http://schemas.microsoft.com/office/drawing/2014/main" id="{C7447863-CB76-4927-B20C-D0242C8F3D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2" y="4078667"/>
            <a:ext cx="589067" cy="30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94">
            <a:extLst>
              <a:ext uri="{FF2B5EF4-FFF2-40B4-BE49-F238E27FC236}">
                <a16:creationId xmlns:a16="http://schemas.microsoft.com/office/drawing/2014/main" id="{D6A893E5-0659-42A2-BD06-DF18E0628F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055" y="6131965"/>
            <a:ext cx="395403" cy="31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96" descr="Image result for cystic fibrosis foundation logo">
            <a:extLst>
              <a:ext uri="{FF2B5EF4-FFF2-40B4-BE49-F238E27FC236}">
                <a16:creationId xmlns:a16="http://schemas.microsoft.com/office/drawing/2014/main" id="{8F2D30FE-C76F-4521-8F74-F989CCACE7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88" y="2677896"/>
            <a:ext cx="686698" cy="43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00" descr="Image result for PA Dutch Council, BSA logo">
            <a:extLst>
              <a:ext uri="{FF2B5EF4-FFF2-40B4-BE49-F238E27FC236}">
                <a16:creationId xmlns:a16="http://schemas.microsoft.com/office/drawing/2014/main" id="{3107E622-3AD6-4FCE-A7F2-777ABDB3AC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343" y="2020091"/>
            <a:ext cx="489295" cy="56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6" descr="Image result for American Subcontractors Association logo">
            <a:extLst>
              <a:ext uri="{FF2B5EF4-FFF2-40B4-BE49-F238E27FC236}">
                <a16:creationId xmlns:a16="http://schemas.microsoft.com/office/drawing/2014/main" id="{D06F6F05-A52E-42D0-A3A3-67540A2D74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59" y="4636800"/>
            <a:ext cx="661681" cy="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0" descr="Image result for Penn Manor Education Foundation logo">
            <a:extLst>
              <a:ext uri="{FF2B5EF4-FFF2-40B4-BE49-F238E27FC236}">
                <a16:creationId xmlns:a16="http://schemas.microsoft.com/office/drawing/2014/main" id="{90472798-38C5-44AC-81F6-DD16D9D8F2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11" y="2031106"/>
            <a:ext cx="580044" cy="58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14" descr="Image result for Water Street Mission logo">
            <a:extLst>
              <a:ext uri="{FF2B5EF4-FFF2-40B4-BE49-F238E27FC236}">
                <a16:creationId xmlns:a16="http://schemas.microsoft.com/office/drawing/2014/main" id="{9B70891F-6246-47BA-8E22-356AFA5501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0" b="17600"/>
          <a:stretch/>
        </p:blipFill>
        <p:spPr bwMode="auto">
          <a:xfrm>
            <a:off x="226182" y="5851226"/>
            <a:ext cx="734267" cy="53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16">
            <a:extLst>
              <a:ext uri="{FF2B5EF4-FFF2-40B4-BE49-F238E27FC236}">
                <a16:creationId xmlns:a16="http://schemas.microsoft.com/office/drawing/2014/main" id="{B529360F-E1CE-4ED2-9ED8-7F907A06BB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48" b="158"/>
          <a:stretch/>
        </p:blipFill>
        <p:spPr bwMode="auto">
          <a:xfrm>
            <a:off x="1767855" y="2114134"/>
            <a:ext cx="775742" cy="40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18" descr="Resurrection Catholic School">
            <a:extLst>
              <a:ext uri="{FF2B5EF4-FFF2-40B4-BE49-F238E27FC236}">
                <a16:creationId xmlns:a16="http://schemas.microsoft.com/office/drawing/2014/main" id="{6E68C324-045F-4347-BE0E-9EE1E44524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409" y="4048980"/>
            <a:ext cx="1270456" cy="25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20" descr="Image result for Jeff Musser Foundation">
            <a:extLst>
              <a:ext uri="{FF2B5EF4-FFF2-40B4-BE49-F238E27FC236}">
                <a16:creationId xmlns:a16="http://schemas.microsoft.com/office/drawing/2014/main" id="{70C267DE-54D6-4C8F-AF73-83FB46D711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393" y="3315945"/>
            <a:ext cx="523293" cy="52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22" descr="Saint Leo the Great Catholic School">
            <a:extLst>
              <a:ext uri="{FF2B5EF4-FFF2-40B4-BE49-F238E27FC236}">
                <a16:creationId xmlns:a16="http://schemas.microsoft.com/office/drawing/2014/main" id="{076FFE59-AC52-4D6B-B432-4FDAC20C70B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66"/>
          <a:stretch/>
        </p:blipFill>
        <p:spPr bwMode="auto">
          <a:xfrm>
            <a:off x="6161958" y="2031106"/>
            <a:ext cx="592884" cy="5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24" descr="Image result for hands-on house logo\">
            <a:extLst>
              <a:ext uri="{FF2B5EF4-FFF2-40B4-BE49-F238E27FC236}">
                <a16:creationId xmlns:a16="http://schemas.microsoft.com/office/drawing/2014/main" id="{F1D553CD-08B6-4B49-A51B-00525C538D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97" y="5857923"/>
            <a:ext cx="581177" cy="5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28" descr="Hempfield Foundation Logo">
            <a:extLst>
              <a:ext uri="{FF2B5EF4-FFF2-40B4-BE49-F238E27FC236}">
                <a16:creationId xmlns:a16="http://schemas.microsoft.com/office/drawing/2014/main" id="{66F655F9-FCB0-496B-A233-157BDFB115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35" y="2668187"/>
            <a:ext cx="617131" cy="54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30" descr="Home">
            <a:extLst>
              <a:ext uri="{FF2B5EF4-FFF2-40B4-BE49-F238E27FC236}">
                <a16:creationId xmlns:a16="http://schemas.microsoft.com/office/drawing/2014/main" id="{FFC08D23-C041-47EE-B8F0-908D925D1C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56" y="2698206"/>
            <a:ext cx="1705473" cy="46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34" descr="leec-logo-web-ready">
            <a:extLst>
              <a:ext uri="{FF2B5EF4-FFF2-40B4-BE49-F238E27FC236}">
                <a16:creationId xmlns:a16="http://schemas.microsoft.com/office/drawing/2014/main" id="{2CE2ED8A-C801-426D-BDE2-C55A585357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530" y="3917895"/>
            <a:ext cx="1126677" cy="51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38" descr="Image result for march of dimes logo">
            <a:extLst>
              <a:ext uri="{FF2B5EF4-FFF2-40B4-BE49-F238E27FC236}">
                <a16:creationId xmlns:a16="http://schemas.microsoft.com/office/drawing/2014/main" id="{83390AF3-2220-447F-9586-34A1E2E80A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305" y="3302293"/>
            <a:ext cx="677994" cy="4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40" descr="The Northern Lancaster County Chamber of Commerce">
            <a:extLst>
              <a:ext uri="{FF2B5EF4-FFF2-40B4-BE49-F238E27FC236}">
                <a16:creationId xmlns:a16="http://schemas.microsoft.com/office/drawing/2014/main" id="{7D2B7409-74E6-41E5-A3F5-BD2DFF0B9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5" y="4937823"/>
            <a:ext cx="962724" cy="29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44" descr="Image result for York College of PA logo">
            <a:extLst>
              <a:ext uri="{FF2B5EF4-FFF2-40B4-BE49-F238E27FC236}">
                <a16:creationId xmlns:a16="http://schemas.microsoft.com/office/drawing/2014/main" id="{297A0A4F-4696-48D9-B5B4-9199A925FF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668" y="2722336"/>
            <a:ext cx="1094410" cy="48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46" descr="York Opioid Collaborative">
            <a:extLst>
              <a:ext uri="{FF2B5EF4-FFF2-40B4-BE49-F238E27FC236}">
                <a16:creationId xmlns:a16="http://schemas.microsoft.com/office/drawing/2014/main" id="{12846EED-5C63-45D7-BE20-873DEE408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461" y="2760210"/>
            <a:ext cx="1144226" cy="3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48" descr="Image result for Central Penn College Education Foundation logo">
            <a:extLst>
              <a:ext uri="{FF2B5EF4-FFF2-40B4-BE49-F238E27FC236}">
                <a16:creationId xmlns:a16="http://schemas.microsoft.com/office/drawing/2014/main" id="{08AFF88E-BA75-4278-8A2B-52E873A77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438" y="2111542"/>
            <a:ext cx="1222839" cy="42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52" descr="Image result for the manufacturers' association logo">
            <a:extLst>
              <a:ext uri="{FF2B5EF4-FFF2-40B4-BE49-F238E27FC236}">
                <a16:creationId xmlns:a16="http://schemas.microsoft.com/office/drawing/2014/main" id="{E2D8D8F9-148C-4D01-9997-1AB15544C4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779" y="5858453"/>
            <a:ext cx="490290" cy="23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54" descr="Image result for Black Rock Retreat logo">
            <a:extLst>
              <a:ext uri="{FF2B5EF4-FFF2-40B4-BE49-F238E27FC236}">
                <a16:creationId xmlns:a16="http://schemas.microsoft.com/office/drawing/2014/main" id="{3AE5697B-80B9-43A6-ADE0-48505D89A1E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29" b="28859"/>
          <a:stretch/>
        </p:blipFill>
        <p:spPr bwMode="auto">
          <a:xfrm>
            <a:off x="69981" y="5301164"/>
            <a:ext cx="972667" cy="4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58" descr="Image result for Hempfield Wrestling Club logo">
            <a:extLst>
              <a:ext uri="{FF2B5EF4-FFF2-40B4-BE49-F238E27FC236}">
                <a16:creationId xmlns:a16="http://schemas.microsoft.com/office/drawing/2014/main" id="{6D2EFAD4-B1FB-4DB8-BCFF-38042601E6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686" y="3333723"/>
            <a:ext cx="535082" cy="53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62" descr="Image result for leadership lancaster">
            <a:extLst>
              <a:ext uri="{FF2B5EF4-FFF2-40B4-BE49-F238E27FC236}">
                <a16:creationId xmlns:a16="http://schemas.microsoft.com/office/drawing/2014/main" id="{B3A8C2BC-A768-4529-8285-936805E6AC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953" y="2004876"/>
            <a:ext cx="632329" cy="63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164" descr="Image result for VisionCorps logo">
            <a:extLst>
              <a:ext uri="{FF2B5EF4-FFF2-40B4-BE49-F238E27FC236}">
                <a16:creationId xmlns:a16="http://schemas.microsoft.com/office/drawing/2014/main" id="{504F1783-9C4E-4117-B79A-0FD290CD7D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67" y="2099332"/>
            <a:ext cx="651473" cy="41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166" descr="Manheim Township Baseball">
            <a:extLst>
              <a:ext uri="{FF2B5EF4-FFF2-40B4-BE49-F238E27FC236}">
                <a16:creationId xmlns:a16="http://schemas.microsoft.com/office/drawing/2014/main" id="{6CEB6C31-39E0-45B2-9F3A-CF6C08D041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t="-10249" r="85038" b="-7448"/>
          <a:stretch/>
        </p:blipFill>
        <p:spPr bwMode="auto">
          <a:xfrm>
            <a:off x="6000361" y="5290354"/>
            <a:ext cx="470044" cy="48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68" descr="Image result for Mechanicsburg Chamber">
            <a:extLst>
              <a:ext uri="{FF2B5EF4-FFF2-40B4-BE49-F238E27FC236}">
                <a16:creationId xmlns:a16="http://schemas.microsoft.com/office/drawing/2014/main" id="{89560F01-701D-4749-AA6F-7DFB1B7D7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5" y="4538330"/>
            <a:ext cx="1089551" cy="35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72" descr="Image result for a week away foundation logo">
            <a:extLst>
              <a:ext uri="{FF2B5EF4-FFF2-40B4-BE49-F238E27FC236}">
                <a16:creationId xmlns:a16="http://schemas.microsoft.com/office/drawing/2014/main" id="{17AD54AB-2DF7-4BEB-9264-9D0D74E4D1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43" y="5273390"/>
            <a:ext cx="518484" cy="51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74" descr="LITITZ 5K FOR LIFE">
            <a:extLst>
              <a:ext uri="{FF2B5EF4-FFF2-40B4-BE49-F238E27FC236}">
                <a16:creationId xmlns:a16="http://schemas.microsoft.com/office/drawing/2014/main" id="{6D9B7B97-3666-4327-A785-EDCDD7234B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380" y="4638788"/>
            <a:ext cx="832428" cy="45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76" descr="Image result for Sierra Club - Lancaster Group logo">
            <a:extLst>
              <a:ext uri="{FF2B5EF4-FFF2-40B4-BE49-F238E27FC236}">
                <a16:creationId xmlns:a16="http://schemas.microsoft.com/office/drawing/2014/main" id="{F52F8E3B-3DB1-4365-950B-8AB7780884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27" y="5318602"/>
            <a:ext cx="856120" cy="42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78" descr="LEADS">
            <a:extLst>
              <a:ext uri="{FF2B5EF4-FFF2-40B4-BE49-F238E27FC236}">
                <a16:creationId xmlns:a16="http://schemas.microsoft.com/office/drawing/2014/main" id="{E8164797-49B0-49E5-9D74-5C6C3A0DB8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1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31" y="3358523"/>
            <a:ext cx="704168" cy="43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80" descr="Image may contain: text">
            <a:extLst>
              <a:ext uri="{FF2B5EF4-FFF2-40B4-BE49-F238E27FC236}">
                <a16:creationId xmlns:a16="http://schemas.microsoft.com/office/drawing/2014/main" id="{AA0CE22B-C60C-4D42-BC30-68350095A6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3" y="5325661"/>
            <a:ext cx="592510" cy="38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82" descr="Image result for The Demuth Museum logo">
            <a:extLst>
              <a:ext uri="{FF2B5EF4-FFF2-40B4-BE49-F238E27FC236}">
                <a16:creationId xmlns:a16="http://schemas.microsoft.com/office/drawing/2014/main" id="{C3205263-5722-48D5-ADA1-73CA0A8D05E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25138" r="14166" b="27891"/>
          <a:stretch/>
        </p:blipFill>
        <p:spPr bwMode="auto">
          <a:xfrm>
            <a:off x="5887729" y="4541995"/>
            <a:ext cx="831564" cy="51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84" descr="The Common Wheel">
            <a:extLst>
              <a:ext uri="{FF2B5EF4-FFF2-40B4-BE49-F238E27FC236}">
                <a16:creationId xmlns:a16="http://schemas.microsoft.com/office/drawing/2014/main" id="{B0FF18DE-65C7-4A0D-B911-EE30DD9927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74" y="5898826"/>
            <a:ext cx="793852" cy="50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86" descr="MANTEC">
            <a:extLst>
              <a:ext uri="{FF2B5EF4-FFF2-40B4-BE49-F238E27FC236}">
                <a16:creationId xmlns:a16="http://schemas.microsoft.com/office/drawing/2014/main" id="{55D4725A-129C-4B20-BA53-E7194579E3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857" y="3391088"/>
            <a:ext cx="1220923" cy="39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92" descr="Image result for Ben Franklin Technology Partners">
            <a:extLst>
              <a:ext uri="{FF2B5EF4-FFF2-40B4-BE49-F238E27FC236}">
                <a16:creationId xmlns:a16="http://schemas.microsoft.com/office/drawing/2014/main" id="{86B055B3-9130-4707-B4C6-D62BC3860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5" y="3304417"/>
            <a:ext cx="1616996" cy="5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94" descr="The Mix at Arbor Place">
            <a:extLst>
              <a:ext uri="{FF2B5EF4-FFF2-40B4-BE49-F238E27FC236}">
                <a16:creationId xmlns:a16="http://schemas.microsoft.com/office/drawing/2014/main" id="{52791245-D9A2-4CCE-A31E-7F2A3EDB22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78" y="5317194"/>
            <a:ext cx="522382" cy="40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96">
            <a:extLst>
              <a:ext uri="{FF2B5EF4-FFF2-40B4-BE49-F238E27FC236}">
                <a16:creationId xmlns:a16="http://schemas.microsoft.com/office/drawing/2014/main" id="{07DE0650-C91A-4E34-81C9-F7007400FB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14" y="2072375"/>
            <a:ext cx="530959" cy="46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950E0F-E3B4-4710-90AD-F8C845852E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0"/>
          <a:srcRect r="12822"/>
          <a:stretch/>
        </p:blipFill>
        <p:spPr>
          <a:xfrm>
            <a:off x="5066240" y="3907191"/>
            <a:ext cx="478707" cy="57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259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Professional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pic>
        <p:nvPicPr>
          <p:cNvPr id="3" name="Picture 17" descr="http://www.rbatescpa.biz/images/ACFE-seal.jpg">
            <a:extLst>
              <a:ext uri="{FF2B5EF4-FFF2-40B4-BE49-F238E27FC236}">
                <a16:creationId xmlns:a16="http://schemas.microsoft.com/office/drawing/2014/main" id="{FB30DCA2-4AA6-41BE-B63F-0100C403E8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965" y="2168685"/>
            <a:ext cx="1556879" cy="155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F47DDC87-BBFC-4D0A-AD74-99FE2869A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639" y="2202205"/>
            <a:ext cx="2198961" cy="8513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8293DA-6BCC-4ECC-AC0D-18E6DF026702}"/>
              </a:ext>
            </a:extLst>
          </p:cNvPr>
          <p:cNvSpPr txBox="1"/>
          <p:nvPr userDrawn="1"/>
        </p:nvSpPr>
        <p:spPr>
          <a:xfrm>
            <a:off x="0" y="127105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Professional Commitment</a:t>
            </a:r>
          </a:p>
        </p:txBody>
      </p:sp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id="{41364053-AEE6-49FA-B7C0-7EE3F79B388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8558123D-A231-439C-9686-D0C8434B12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41890" y="4772801"/>
            <a:ext cx="3719954" cy="46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https://www.pasbo.org/images/logo.gif">
            <a:extLst>
              <a:ext uri="{FF2B5EF4-FFF2-40B4-BE49-F238E27FC236}">
                <a16:creationId xmlns:a16="http://schemas.microsoft.com/office/drawing/2014/main" id="{C68A8620-AB15-4F89-BF2F-FFA78CE878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1044" y="4821428"/>
            <a:ext cx="1441498" cy="143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3" descr="Pennsylvania Association Federal Program Coordinators">
            <a:extLst>
              <a:ext uri="{FF2B5EF4-FFF2-40B4-BE49-F238E27FC236}">
                <a16:creationId xmlns:a16="http://schemas.microsoft.com/office/drawing/2014/main" id="{EB46F6EC-2364-47B5-9045-D9E9C9694E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95820" y="3531207"/>
            <a:ext cx="3527462" cy="93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>
            <a:extLst>
              <a:ext uri="{FF2B5EF4-FFF2-40B4-BE49-F238E27FC236}">
                <a16:creationId xmlns:a16="http://schemas.microsoft.com/office/drawing/2014/main" id="{F17DE546-F78B-4F94-AF55-435B99AE4D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9"/>
          <a:stretch/>
        </p:blipFill>
        <p:spPr bwMode="auto">
          <a:xfrm>
            <a:off x="5241890" y="5450928"/>
            <a:ext cx="3435962" cy="59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28CE4FB-56E2-461B-B320-AE8BEC104FB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8" y="3258533"/>
            <a:ext cx="3241493" cy="867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C1B6BA-29A6-4D2B-B751-056DBB2D0D0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8" y="4281597"/>
            <a:ext cx="2299672" cy="8815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BA36D6-BC97-4A07-9DEA-4CB32CBB5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7" t="13293" r="7512" b="13488"/>
          <a:stretch/>
        </p:blipFill>
        <p:spPr>
          <a:xfrm>
            <a:off x="576003" y="5318457"/>
            <a:ext cx="1624586" cy="10192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389C87-DB9A-4DBC-86AB-C0D611F0CE9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8" y="2195180"/>
            <a:ext cx="2130081" cy="8471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1DD0AA-9835-4DBE-A1CE-9A2741911C5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06988"/>
            <a:ext cx="2316465" cy="84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983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End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D8E1AD-EC91-48FB-B6FF-197DA19BBF86}"/>
              </a:ext>
            </a:extLst>
          </p:cNvPr>
          <p:cNvSpPr txBox="1"/>
          <p:nvPr userDrawn="1"/>
        </p:nvSpPr>
        <p:spPr>
          <a:xfrm>
            <a:off x="13045" y="120100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Office Locations</a:t>
            </a:r>
          </a:p>
        </p:txBody>
      </p:sp>
      <p:pic>
        <p:nvPicPr>
          <p:cNvPr id="4" name="Graphic 3" descr="City">
            <a:extLst>
              <a:ext uri="{FF2B5EF4-FFF2-40B4-BE49-F238E27FC236}">
                <a16:creationId xmlns:a16="http://schemas.microsoft.com/office/drawing/2014/main" id="{7DFF356E-6CFB-446B-AF77-66428FAB9F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04323E-4BA2-4993-8F91-02CF2BC87B1E}"/>
              </a:ext>
            </a:extLst>
          </p:cNvPr>
          <p:cNvSpPr txBox="1"/>
          <p:nvPr userDrawn="1"/>
        </p:nvSpPr>
        <p:spPr>
          <a:xfrm>
            <a:off x="26090" y="2356091"/>
            <a:ext cx="9130955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1705 Oregon Pike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17601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 CITY 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160 E King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17602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930 Century Drive, Suite 104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Mechanicsburg, PA 17055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717-697-2900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62 W Pomfret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Carlisle, PA 17013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717-243-4822</a:t>
            </a:r>
          </a:p>
          <a:p>
            <a:pPr algn="ctr"/>
            <a:endParaRPr lang="en-US" sz="1800" b="1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  <a:p>
            <a:pPr algn="ctr"/>
            <a:endParaRPr lang="en-US" sz="1050" b="0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18B23-ABAD-4554-B015-32EAF54C8C3E}"/>
              </a:ext>
            </a:extLst>
          </p:cNvPr>
          <p:cNvSpPr txBox="1"/>
          <p:nvPr userDrawn="1"/>
        </p:nvSpPr>
        <p:spPr>
          <a:xfrm>
            <a:off x="6978133" y="6498786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+mj-lt"/>
              </a:rPr>
              <a:t>troutcpa.com</a:t>
            </a:r>
          </a:p>
        </p:txBody>
      </p:sp>
    </p:spTree>
    <p:extLst>
      <p:ext uri="{BB962C8B-B14F-4D97-AF65-F5344CB8AC3E}">
        <p14:creationId xmlns:p14="http://schemas.microsoft.com/office/powerpoint/2010/main" val="40832837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End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1117454-6D42-45C5-9CD3-562AA4B8B3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99" y="218920"/>
            <a:ext cx="4161002" cy="2031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90F388-E3DD-4089-909F-40C8361967DA}"/>
              </a:ext>
            </a:extLst>
          </p:cNvPr>
          <p:cNvSpPr txBox="1"/>
          <p:nvPr userDrawn="1"/>
        </p:nvSpPr>
        <p:spPr>
          <a:xfrm>
            <a:off x="7164474" y="6482971"/>
            <a:ext cx="197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+mj-lt"/>
              </a:rPr>
              <a:t>troutcpa.com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62171-DB7A-4E09-8C40-F013A286BAFD}"/>
              </a:ext>
            </a:extLst>
          </p:cNvPr>
          <p:cNvSpPr txBox="1"/>
          <p:nvPr userDrawn="1"/>
        </p:nvSpPr>
        <p:spPr>
          <a:xfrm>
            <a:off x="13045" y="2721395"/>
            <a:ext cx="9130955" cy="330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1705 Oregon Pike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17601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 CITY 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160 E King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17602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930 Century Drive, Suite 104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Mechanicsburg, PA 17055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717-697-2900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62 W Pomfret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Carlisle, PA 17013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717-243-4822</a:t>
            </a:r>
          </a:p>
          <a:p>
            <a:pPr algn="ctr"/>
            <a:endParaRPr lang="en-US" sz="1050" b="0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3660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knife&#10;&#10;Description automatically generated">
            <a:extLst>
              <a:ext uri="{FF2B5EF4-FFF2-40B4-BE49-F238E27FC236}">
                <a16:creationId xmlns:a16="http://schemas.microsoft.com/office/drawing/2014/main" id="{3D3E2CB4-93CB-4F9D-9EB7-ACBA44E30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33"/>
          <a:stretch/>
        </p:blipFill>
        <p:spPr>
          <a:xfrm>
            <a:off x="0" y="0"/>
            <a:ext cx="507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82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knife&#10;&#10;Description automatically generated">
            <a:extLst>
              <a:ext uri="{FF2B5EF4-FFF2-40B4-BE49-F238E27FC236}">
                <a16:creationId xmlns:a16="http://schemas.microsoft.com/office/drawing/2014/main" id="{91B1DD30-0375-4E7E-A2EF-5E9795F777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33"/>
          <a:stretch/>
        </p:blipFill>
        <p:spPr>
          <a:xfrm>
            <a:off x="0" y="0"/>
            <a:ext cx="507076" cy="6858000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4BB7C9EA-58D5-4890-BE4A-0B260F73E4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803" y="654859"/>
            <a:ext cx="4807007" cy="2347191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5CA3232-D0D4-4C62-B533-FD003E734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412" y="3770373"/>
            <a:ext cx="863758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1CAA2-7E13-469E-A174-2D72666BA6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413" y="5095936"/>
            <a:ext cx="8637587" cy="498529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Date</a:t>
            </a:r>
          </a:p>
        </p:txBody>
      </p:sp>
    </p:spTree>
    <p:extLst>
      <p:ext uri="{BB962C8B-B14F-4D97-AF65-F5344CB8AC3E}">
        <p14:creationId xmlns:p14="http://schemas.microsoft.com/office/powerpoint/2010/main" val="3580553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knife&#10;&#10;Description automatically generated">
            <a:extLst>
              <a:ext uri="{FF2B5EF4-FFF2-40B4-BE49-F238E27FC236}">
                <a16:creationId xmlns:a16="http://schemas.microsoft.com/office/drawing/2014/main" id="{82E3C723-D341-4A0E-980E-D6DF863207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66"/>
          <a:stretch/>
        </p:blipFill>
        <p:spPr>
          <a:xfrm>
            <a:off x="3965315" y="0"/>
            <a:ext cx="29464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677ACCC-23C3-4A42-B4F9-CAD2351FF0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526" y="793433"/>
            <a:ext cx="3309260" cy="405447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Professional’s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01C09AE-FE15-490E-A6A1-F546066252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3526" y="1198880"/>
            <a:ext cx="3309259" cy="405447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Designations, Title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76FBD8-CBBF-47BF-B689-FA0C93E72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2474" y="2009774"/>
            <a:ext cx="2011362" cy="20828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Headshot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D421B6-9990-4902-8B1C-F36BB1EE7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644" y="4378960"/>
            <a:ext cx="2901141" cy="405447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F4F0B6C-5B37-46AC-B837-1EE50F0C86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644" y="4793614"/>
            <a:ext cx="2901141" cy="405447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Office Phone Number</a:t>
            </a:r>
          </a:p>
        </p:txBody>
      </p:sp>
      <p:pic>
        <p:nvPicPr>
          <p:cNvPr id="13" name="Graphic 12" descr="Envelope">
            <a:extLst>
              <a:ext uri="{FF2B5EF4-FFF2-40B4-BE49-F238E27FC236}">
                <a16:creationId xmlns:a16="http://schemas.microsoft.com/office/drawing/2014/main" id="{724BBA35-4930-44BF-880E-E78DD993E2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6988" y="4378960"/>
            <a:ext cx="292608" cy="292608"/>
          </a:xfrm>
          <a:prstGeom prst="rect">
            <a:avLst/>
          </a:prstGeom>
        </p:spPr>
      </p:pic>
      <p:pic>
        <p:nvPicPr>
          <p:cNvPr id="14" name="Graphic 13" descr="Receiver">
            <a:extLst>
              <a:ext uri="{FF2B5EF4-FFF2-40B4-BE49-F238E27FC236}">
                <a16:creationId xmlns:a16="http://schemas.microsoft.com/office/drawing/2014/main" id="{9E01E895-9F18-4F9A-AAA0-C8F9D9F7C2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3526" y="4773771"/>
            <a:ext cx="296070" cy="296070"/>
          </a:xfrm>
          <a:prstGeom prst="rect">
            <a:avLst/>
          </a:prstGeom>
        </p:spPr>
      </p:pic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1D66C057-40DA-4DEA-8D6F-97E4ADD0472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64805" y="167481"/>
            <a:ext cx="4502207" cy="6523038"/>
          </a:xfrm>
        </p:spPr>
        <p:txBody>
          <a:bodyPr/>
          <a:lstStyle>
            <a:lvl1pPr marL="0" indent="0">
              <a:buNone/>
              <a:defRPr sz="2000">
                <a:solidFill>
                  <a:srgbClr val="080808"/>
                </a:solidFill>
              </a:defRPr>
            </a:lvl1pPr>
          </a:lstStyle>
          <a:p>
            <a:pPr lvl="0"/>
            <a:r>
              <a:rPr lang="en-US" dirty="0"/>
              <a:t>Add professional’s practice areas, education, etc.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625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8CD148-8902-400C-B728-05E7385AD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" y="6466460"/>
            <a:ext cx="9140977" cy="4000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0ABA0A-AA0E-46B8-BDE1-011EDFD74C4F}"/>
              </a:ext>
            </a:extLst>
          </p:cNvPr>
          <p:cNvSpPr txBox="1"/>
          <p:nvPr userDrawn="1"/>
        </p:nvSpPr>
        <p:spPr>
          <a:xfrm>
            <a:off x="1" y="1201005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Agenda</a:t>
            </a:r>
          </a:p>
        </p:txBody>
      </p:sp>
      <p:pic>
        <p:nvPicPr>
          <p:cNvPr id="9" name="Graphic 8" descr="Checklist">
            <a:extLst>
              <a:ext uri="{FF2B5EF4-FFF2-40B4-BE49-F238E27FC236}">
                <a16:creationId xmlns:a16="http://schemas.microsoft.com/office/drawing/2014/main" id="{C66039E5-7CD0-41BC-8F43-CE309D2FF3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D9D9E295-279E-46E7-9F33-E9B1C80F7A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7845" y="1993030"/>
            <a:ext cx="8608310" cy="4083030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15314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FADB585-F619-4752-A154-E1BEFB845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50" y="196482"/>
            <a:ext cx="7292169" cy="5731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65F696-5A13-4F8A-AB14-D33824A72299}"/>
              </a:ext>
            </a:extLst>
          </p:cNvPr>
          <p:cNvSpPr txBox="1"/>
          <p:nvPr userDrawn="1"/>
        </p:nvSpPr>
        <p:spPr>
          <a:xfrm>
            <a:off x="114998" y="6534611"/>
            <a:ext cx="6431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For Management Use Only.</a:t>
            </a:r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17DEAF93-6BB6-417F-9D18-DD1182B327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951" y="1072882"/>
            <a:ext cx="8716100" cy="5236732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53AEB71-24F7-4E30-A953-6D49A7874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02" y="177492"/>
            <a:ext cx="1323448" cy="6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624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FADB585-F619-4752-A154-E1BEFB845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50" y="196482"/>
            <a:ext cx="7292169" cy="5731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17DEAF93-6BB6-417F-9D18-DD1182B327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951" y="1072882"/>
            <a:ext cx="8716100" cy="5236732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53AEB71-24F7-4E30-A953-6D49A7874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02" y="177492"/>
            <a:ext cx="1323448" cy="6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6865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4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C625629-1E66-441F-9949-F2AC5B0736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516" y="5600700"/>
            <a:ext cx="2250459" cy="109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2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299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Firm Hon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D2901C-BE67-419A-A156-142704033D6A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2020 Firm Honors</a:t>
            </a:r>
          </a:p>
        </p:txBody>
      </p:sp>
      <p:pic>
        <p:nvPicPr>
          <p:cNvPr id="10" name="Graphic 9" descr="Ribbon">
            <a:extLst>
              <a:ext uri="{FF2B5EF4-FFF2-40B4-BE49-F238E27FC236}">
                <a16:creationId xmlns:a16="http://schemas.microsoft.com/office/drawing/2014/main" id="{DE8817F4-FFD8-4E1E-AC50-D72E2478B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C404EF-05ED-4B97-9AE3-30274D7CFD8E}"/>
              </a:ext>
            </a:extLst>
          </p:cNvPr>
          <p:cNvSpPr txBox="1"/>
          <p:nvPr userDrawn="1"/>
        </p:nvSpPr>
        <p:spPr>
          <a:xfrm>
            <a:off x="0" y="2165645"/>
            <a:ext cx="914097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dirty="0">
                <a:solidFill>
                  <a:srgbClr val="080808"/>
                </a:solidFill>
                <a:effectLst/>
                <a:latin typeface="+mn-lt"/>
              </a:rPr>
              <a:t>Top 300 Firms </a:t>
            </a:r>
          </a:p>
          <a:p>
            <a:pPr algn="ctr"/>
            <a:r>
              <a:rPr lang="en-US" sz="1600" b="0" i="0" dirty="0">
                <a:solidFill>
                  <a:srgbClr val="080808"/>
                </a:solidFill>
                <a:effectLst/>
                <a:latin typeface="+mn-lt"/>
              </a:rPr>
              <a:t>INSIDE Public Accounting</a:t>
            </a: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Top 3 M&amp;A Advisor</a:t>
            </a:r>
          </a:p>
          <a:p>
            <a:pPr algn="ctr"/>
            <a:r>
              <a:rPr lang="en-US" sz="16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Central Penn Business Journal's Reader Rankings</a:t>
            </a: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Best Places to Work in PA - Medium Sized Companies</a:t>
            </a:r>
          </a:p>
          <a:p>
            <a:pPr algn="ctr"/>
            <a:r>
              <a:rPr lang="en-US" sz="16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Central Penn Business Journal</a:t>
            </a: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9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#2 Best Workplaces in Lancaster County - Medium Business</a:t>
            </a:r>
          </a:p>
          <a:p>
            <a:pPr algn="ctr"/>
            <a:r>
              <a:rPr lang="en-US" sz="16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LNP</a:t>
            </a:r>
          </a:p>
          <a:p>
            <a:pPr algn="ctr"/>
            <a:endParaRPr lang="en-US" sz="16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dirty="0">
                <a:solidFill>
                  <a:srgbClr val="080808"/>
                </a:solidFill>
                <a:effectLst/>
                <a:latin typeface="+mn-lt"/>
              </a:rPr>
              <a:t>#2 Accountant</a:t>
            </a:r>
          </a:p>
          <a:p>
            <a:pPr algn="ctr"/>
            <a:r>
              <a:rPr lang="en-US" sz="1600" b="0" i="0" dirty="0">
                <a:solidFill>
                  <a:srgbClr val="080808"/>
                </a:solidFill>
                <a:effectLst/>
                <a:latin typeface="+mn-lt"/>
              </a:rPr>
              <a:t>LNP Readers' Choice Awards</a:t>
            </a:r>
            <a:endParaRPr lang="en-US" sz="16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800" dirty="0">
              <a:solidFill>
                <a:srgbClr val="080808"/>
              </a:solidFill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8FE91E-433E-435A-9DEE-6977937471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" y="6466460"/>
            <a:ext cx="9140977" cy="40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059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Our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E02071-FB4C-47FA-93D9-986AB261E0D1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Our Values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7D2B7-AF6E-4362-A5B8-D738D31CAC6B}"/>
              </a:ext>
            </a:extLst>
          </p:cNvPr>
          <p:cNvSpPr txBox="1"/>
          <p:nvPr userDrawn="1"/>
        </p:nvSpPr>
        <p:spPr>
          <a:xfrm>
            <a:off x="291402" y="2123463"/>
            <a:ext cx="85611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ea typeface="Calisto MT"/>
                <a:cs typeface="Calibri" panose="020F0502020204030204" pitchFamily="34" charset="0"/>
              </a:rPr>
              <a:t>Quality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Accountability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Lifelong Learning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Team Building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Communication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Enthusiasm </a:t>
            </a:r>
          </a:p>
          <a:p>
            <a:pPr algn="ctr"/>
            <a:endParaRPr lang="en-US" sz="800" dirty="0">
              <a:solidFill>
                <a:srgbClr val="080808"/>
              </a:solidFill>
            </a:endParaRPr>
          </a:p>
        </p:txBody>
      </p:sp>
      <p:grpSp>
        <p:nvGrpSpPr>
          <p:cNvPr id="8" name="Graphic 3" descr="Cheers">
            <a:extLst>
              <a:ext uri="{FF2B5EF4-FFF2-40B4-BE49-F238E27FC236}">
                <a16:creationId xmlns:a16="http://schemas.microsoft.com/office/drawing/2014/main" id="{56BD2E19-128C-4805-BB1D-A63007AC7486}"/>
              </a:ext>
            </a:extLst>
          </p:cNvPr>
          <p:cNvGrpSpPr/>
          <p:nvPr/>
        </p:nvGrpSpPr>
        <p:grpSpPr>
          <a:xfrm>
            <a:off x="4114800" y="286605"/>
            <a:ext cx="914400" cy="914400"/>
            <a:chOff x="4114800" y="286605"/>
            <a:chExt cx="914400" cy="914400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29D646-D32D-4621-9034-7C781BAC6DCB}"/>
                </a:ext>
              </a:extLst>
            </p:cNvPr>
            <p:cNvSpPr/>
            <p:nvPr/>
          </p:nvSpPr>
          <p:spPr>
            <a:xfrm>
              <a:off x="4440769" y="782857"/>
              <a:ext cx="274462" cy="376237"/>
            </a:xfrm>
            <a:custGeom>
              <a:avLst/>
              <a:gdLst>
                <a:gd name="connsiteX0" fmla="*/ 272201 w 274462"/>
                <a:gd name="connsiteY0" fmla="*/ 87630 h 376237"/>
                <a:gd name="connsiteX1" fmla="*/ 264581 w 274462"/>
                <a:gd name="connsiteY1" fmla="*/ 61913 h 376237"/>
                <a:gd name="connsiteX2" fmla="*/ 238863 w 274462"/>
                <a:gd name="connsiteY2" fmla="*/ 69533 h 376237"/>
                <a:gd name="connsiteX3" fmla="*/ 200763 w 274462"/>
                <a:gd name="connsiteY3" fmla="*/ 137160 h 376237"/>
                <a:gd name="connsiteX4" fmla="*/ 226481 w 274462"/>
                <a:gd name="connsiteY4" fmla="*/ 35243 h 376237"/>
                <a:gd name="connsiteX5" fmla="*/ 212193 w 274462"/>
                <a:gd name="connsiteY5" fmla="*/ 12383 h 376237"/>
                <a:gd name="connsiteX6" fmla="*/ 189333 w 274462"/>
                <a:gd name="connsiteY6" fmla="*/ 26670 h 376237"/>
                <a:gd name="connsiteX7" fmla="*/ 167426 w 274462"/>
                <a:gd name="connsiteY7" fmla="*/ 114300 h 376237"/>
                <a:gd name="connsiteX8" fmla="*/ 167426 w 274462"/>
                <a:gd name="connsiteY8" fmla="*/ 19050 h 376237"/>
                <a:gd name="connsiteX9" fmla="*/ 148376 w 274462"/>
                <a:gd name="connsiteY9" fmla="*/ 0 h 376237"/>
                <a:gd name="connsiteX10" fmla="*/ 129326 w 274462"/>
                <a:gd name="connsiteY10" fmla="*/ 19050 h 376237"/>
                <a:gd name="connsiteX11" fmla="*/ 129326 w 274462"/>
                <a:gd name="connsiteY11" fmla="*/ 120968 h 376237"/>
                <a:gd name="connsiteX12" fmla="*/ 107418 w 274462"/>
                <a:gd name="connsiteY12" fmla="*/ 26670 h 376237"/>
                <a:gd name="connsiteX13" fmla="*/ 84558 w 274462"/>
                <a:gd name="connsiteY13" fmla="*/ 12383 h 376237"/>
                <a:gd name="connsiteX14" fmla="*/ 70271 w 274462"/>
                <a:gd name="connsiteY14" fmla="*/ 35243 h 376237"/>
                <a:gd name="connsiteX15" fmla="*/ 96941 w 274462"/>
                <a:gd name="connsiteY15" fmla="*/ 148590 h 376237"/>
                <a:gd name="connsiteX16" fmla="*/ 90273 w 274462"/>
                <a:gd name="connsiteY16" fmla="*/ 186690 h 376237"/>
                <a:gd name="connsiteX17" fmla="*/ 89321 w 274462"/>
                <a:gd name="connsiteY17" fmla="*/ 185738 h 376237"/>
                <a:gd name="connsiteX18" fmla="*/ 22646 w 274462"/>
                <a:gd name="connsiteY18" fmla="*/ 132398 h 376237"/>
                <a:gd name="connsiteX19" fmla="*/ 738 w 274462"/>
                <a:gd name="connsiteY19" fmla="*/ 144780 h 376237"/>
                <a:gd name="connsiteX20" fmla="*/ 13121 w 274462"/>
                <a:gd name="connsiteY20" fmla="*/ 166688 h 376237"/>
                <a:gd name="connsiteX21" fmla="*/ 49316 w 274462"/>
                <a:gd name="connsiteY21" fmla="*/ 206693 h 376237"/>
                <a:gd name="connsiteX22" fmla="*/ 112181 w 274462"/>
                <a:gd name="connsiteY22" fmla="*/ 274320 h 376237"/>
                <a:gd name="connsiteX23" fmla="*/ 112181 w 274462"/>
                <a:gd name="connsiteY23" fmla="*/ 376238 h 376237"/>
                <a:gd name="connsiteX24" fmla="*/ 196001 w 274462"/>
                <a:gd name="connsiteY24" fmla="*/ 376238 h 376237"/>
                <a:gd name="connsiteX25" fmla="*/ 196001 w 274462"/>
                <a:gd name="connsiteY25" fmla="*/ 268605 h 376237"/>
                <a:gd name="connsiteX26" fmla="*/ 232196 w 274462"/>
                <a:gd name="connsiteY26" fmla="*/ 159068 h 376237"/>
                <a:gd name="connsiteX27" fmla="*/ 272201 w 274462"/>
                <a:gd name="connsiteY27" fmla="*/ 87630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4462" h="376237">
                  <a:moveTo>
                    <a:pt x="272201" y="87630"/>
                  </a:moveTo>
                  <a:cubicBezTo>
                    <a:pt x="276963" y="78105"/>
                    <a:pt x="274106" y="66675"/>
                    <a:pt x="264581" y="61913"/>
                  </a:cubicBezTo>
                  <a:cubicBezTo>
                    <a:pt x="255056" y="57150"/>
                    <a:pt x="243626" y="60008"/>
                    <a:pt x="238863" y="69533"/>
                  </a:cubicBezTo>
                  <a:lnTo>
                    <a:pt x="200763" y="137160"/>
                  </a:lnTo>
                  <a:lnTo>
                    <a:pt x="226481" y="35243"/>
                  </a:lnTo>
                  <a:cubicBezTo>
                    <a:pt x="229338" y="24765"/>
                    <a:pt x="222671" y="14288"/>
                    <a:pt x="212193" y="12383"/>
                  </a:cubicBezTo>
                  <a:cubicBezTo>
                    <a:pt x="201716" y="9525"/>
                    <a:pt x="191238" y="16193"/>
                    <a:pt x="189333" y="26670"/>
                  </a:cubicBezTo>
                  <a:lnTo>
                    <a:pt x="167426" y="114300"/>
                  </a:lnTo>
                  <a:lnTo>
                    <a:pt x="167426" y="19050"/>
                  </a:lnTo>
                  <a:cubicBezTo>
                    <a:pt x="167426" y="8573"/>
                    <a:pt x="158853" y="0"/>
                    <a:pt x="148376" y="0"/>
                  </a:cubicBezTo>
                  <a:cubicBezTo>
                    <a:pt x="137898" y="0"/>
                    <a:pt x="129326" y="8573"/>
                    <a:pt x="129326" y="19050"/>
                  </a:cubicBezTo>
                  <a:lnTo>
                    <a:pt x="129326" y="120968"/>
                  </a:lnTo>
                  <a:lnTo>
                    <a:pt x="107418" y="26670"/>
                  </a:lnTo>
                  <a:cubicBezTo>
                    <a:pt x="105513" y="16193"/>
                    <a:pt x="95036" y="10478"/>
                    <a:pt x="84558" y="12383"/>
                  </a:cubicBezTo>
                  <a:cubicBezTo>
                    <a:pt x="74081" y="14288"/>
                    <a:pt x="68366" y="24765"/>
                    <a:pt x="70271" y="35243"/>
                  </a:cubicBezTo>
                  <a:lnTo>
                    <a:pt x="96941" y="148590"/>
                  </a:lnTo>
                  <a:cubicBezTo>
                    <a:pt x="95988" y="161925"/>
                    <a:pt x="93131" y="175260"/>
                    <a:pt x="90273" y="186690"/>
                  </a:cubicBezTo>
                  <a:cubicBezTo>
                    <a:pt x="90273" y="186690"/>
                    <a:pt x="90273" y="185738"/>
                    <a:pt x="89321" y="185738"/>
                  </a:cubicBezTo>
                  <a:cubicBezTo>
                    <a:pt x="73128" y="160973"/>
                    <a:pt x="47411" y="139065"/>
                    <a:pt x="22646" y="132398"/>
                  </a:cubicBezTo>
                  <a:cubicBezTo>
                    <a:pt x="13121" y="129540"/>
                    <a:pt x="3596" y="135255"/>
                    <a:pt x="738" y="144780"/>
                  </a:cubicBezTo>
                  <a:cubicBezTo>
                    <a:pt x="-2119" y="154305"/>
                    <a:pt x="3596" y="163830"/>
                    <a:pt x="13121" y="166688"/>
                  </a:cubicBezTo>
                  <a:cubicBezTo>
                    <a:pt x="25503" y="169545"/>
                    <a:pt x="36933" y="187643"/>
                    <a:pt x="49316" y="206693"/>
                  </a:cubicBezTo>
                  <a:cubicBezTo>
                    <a:pt x="64556" y="230505"/>
                    <a:pt x="83606" y="258127"/>
                    <a:pt x="112181" y="274320"/>
                  </a:cubicBezTo>
                  <a:lnTo>
                    <a:pt x="112181" y="376238"/>
                  </a:lnTo>
                  <a:lnTo>
                    <a:pt x="196001" y="376238"/>
                  </a:lnTo>
                  <a:lnTo>
                    <a:pt x="196001" y="268605"/>
                  </a:lnTo>
                  <a:cubicBezTo>
                    <a:pt x="227433" y="252413"/>
                    <a:pt x="231243" y="184785"/>
                    <a:pt x="232196" y="159068"/>
                  </a:cubicBezTo>
                  <a:lnTo>
                    <a:pt x="272201" y="876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6A55292-25F1-49FC-A9B2-98E7B2757808}"/>
                </a:ext>
              </a:extLst>
            </p:cNvPr>
            <p:cNvSpPr/>
            <p:nvPr/>
          </p:nvSpPr>
          <p:spPr>
            <a:xfrm>
              <a:off x="4130040" y="666287"/>
              <a:ext cx="367445" cy="282304"/>
            </a:xfrm>
            <a:custGeom>
              <a:avLst/>
              <a:gdLst>
                <a:gd name="connsiteX0" fmla="*/ 246698 w 367445"/>
                <a:gd name="connsiteY0" fmla="*/ 211820 h 282304"/>
                <a:gd name="connsiteX1" fmla="*/ 329565 w 367445"/>
                <a:gd name="connsiteY1" fmla="*/ 212773 h 282304"/>
                <a:gd name="connsiteX2" fmla="*/ 329565 w 367445"/>
                <a:gd name="connsiteY2" fmla="*/ 212773 h 282304"/>
                <a:gd name="connsiteX3" fmla="*/ 348615 w 367445"/>
                <a:gd name="connsiteY3" fmla="*/ 193723 h 282304"/>
                <a:gd name="connsiteX4" fmla="*/ 329565 w 367445"/>
                <a:gd name="connsiteY4" fmla="*/ 174673 h 282304"/>
                <a:gd name="connsiteX5" fmla="*/ 252413 w 367445"/>
                <a:gd name="connsiteY5" fmla="*/ 173720 h 282304"/>
                <a:gd name="connsiteX6" fmla="*/ 353378 w 367445"/>
                <a:gd name="connsiteY6" fmla="*/ 148003 h 282304"/>
                <a:gd name="connsiteX7" fmla="*/ 366713 w 367445"/>
                <a:gd name="connsiteY7" fmla="*/ 125142 h 282304"/>
                <a:gd name="connsiteX8" fmla="*/ 343853 w 367445"/>
                <a:gd name="connsiteY8" fmla="*/ 111807 h 282304"/>
                <a:gd name="connsiteX9" fmla="*/ 256223 w 367445"/>
                <a:gd name="connsiteY9" fmla="*/ 134667 h 282304"/>
                <a:gd name="connsiteX10" fmla="*/ 340043 w 367445"/>
                <a:gd name="connsiteY10" fmla="*/ 88948 h 282304"/>
                <a:gd name="connsiteX11" fmla="*/ 347663 w 367445"/>
                <a:gd name="connsiteY11" fmla="*/ 63230 h 282304"/>
                <a:gd name="connsiteX12" fmla="*/ 321945 w 367445"/>
                <a:gd name="connsiteY12" fmla="*/ 55610 h 282304"/>
                <a:gd name="connsiteX13" fmla="*/ 232410 w 367445"/>
                <a:gd name="connsiteY13" fmla="*/ 103235 h 282304"/>
                <a:gd name="connsiteX14" fmla="*/ 304800 w 367445"/>
                <a:gd name="connsiteY14" fmla="*/ 39417 h 282304"/>
                <a:gd name="connsiteX15" fmla="*/ 306705 w 367445"/>
                <a:gd name="connsiteY15" fmla="*/ 12747 h 282304"/>
                <a:gd name="connsiteX16" fmla="*/ 280035 w 367445"/>
                <a:gd name="connsiteY16" fmla="*/ 10842 h 282304"/>
                <a:gd name="connsiteX17" fmla="*/ 192405 w 367445"/>
                <a:gd name="connsiteY17" fmla="*/ 87042 h 282304"/>
                <a:gd name="connsiteX18" fmla="*/ 155258 w 367445"/>
                <a:gd name="connsiteY18" fmla="*/ 98473 h 282304"/>
                <a:gd name="connsiteX19" fmla="*/ 156210 w 367445"/>
                <a:gd name="connsiteY19" fmla="*/ 97520 h 282304"/>
                <a:gd name="connsiteX20" fmla="*/ 171450 w 367445"/>
                <a:gd name="connsiteY20" fmla="*/ 13700 h 282304"/>
                <a:gd name="connsiteX21" fmla="*/ 149543 w 367445"/>
                <a:gd name="connsiteY21" fmla="*/ 365 h 282304"/>
                <a:gd name="connsiteX22" fmla="*/ 136208 w 367445"/>
                <a:gd name="connsiteY22" fmla="*/ 22272 h 282304"/>
                <a:gd name="connsiteX23" fmla="*/ 119063 w 367445"/>
                <a:gd name="connsiteY23" fmla="*/ 72755 h 282304"/>
                <a:gd name="connsiteX24" fmla="*/ 89535 w 367445"/>
                <a:gd name="connsiteY24" fmla="*/ 160385 h 282304"/>
                <a:gd name="connsiteX25" fmla="*/ 0 w 367445"/>
                <a:gd name="connsiteY25" fmla="*/ 208962 h 282304"/>
                <a:gd name="connsiteX26" fmla="*/ 40005 w 367445"/>
                <a:gd name="connsiteY26" fmla="*/ 282305 h 282304"/>
                <a:gd name="connsiteX27" fmla="*/ 134303 w 367445"/>
                <a:gd name="connsiteY27" fmla="*/ 231822 h 282304"/>
                <a:gd name="connsiteX28" fmla="*/ 246698 w 367445"/>
                <a:gd name="connsiteY28" fmla="*/ 211820 h 28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67445" h="282304">
                  <a:moveTo>
                    <a:pt x="246698" y="211820"/>
                  </a:moveTo>
                  <a:lnTo>
                    <a:pt x="329565" y="212773"/>
                  </a:lnTo>
                  <a:cubicBezTo>
                    <a:pt x="329565" y="212773"/>
                    <a:pt x="329565" y="212773"/>
                    <a:pt x="329565" y="212773"/>
                  </a:cubicBezTo>
                  <a:cubicBezTo>
                    <a:pt x="340043" y="212773"/>
                    <a:pt x="348615" y="204200"/>
                    <a:pt x="348615" y="193723"/>
                  </a:cubicBezTo>
                  <a:cubicBezTo>
                    <a:pt x="348615" y="183245"/>
                    <a:pt x="340043" y="174673"/>
                    <a:pt x="329565" y="174673"/>
                  </a:cubicBezTo>
                  <a:lnTo>
                    <a:pt x="252413" y="173720"/>
                  </a:lnTo>
                  <a:lnTo>
                    <a:pt x="353378" y="148003"/>
                  </a:lnTo>
                  <a:cubicBezTo>
                    <a:pt x="363855" y="145145"/>
                    <a:pt x="369570" y="134667"/>
                    <a:pt x="366713" y="125142"/>
                  </a:cubicBezTo>
                  <a:cubicBezTo>
                    <a:pt x="363855" y="114665"/>
                    <a:pt x="353378" y="108950"/>
                    <a:pt x="343853" y="111807"/>
                  </a:cubicBezTo>
                  <a:lnTo>
                    <a:pt x="256223" y="134667"/>
                  </a:lnTo>
                  <a:lnTo>
                    <a:pt x="340043" y="88948"/>
                  </a:lnTo>
                  <a:cubicBezTo>
                    <a:pt x="349568" y="84185"/>
                    <a:pt x="352425" y="72755"/>
                    <a:pt x="347663" y="63230"/>
                  </a:cubicBezTo>
                  <a:cubicBezTo>
                    <a:pt x="342900" y="53705"/>
                    <a:pt x="331470" y="50847"/>
                    <a:pt x="321945" y="55610"/>
                  </a:cubicBezTo>
                  <a:lnTo>
                    <a:pt x="232410" y="103235"/>
                  </a:lnTo>
                  <a:lnTo>
                    <a:pt x="304800" y="39417"/>
                  </a:lnTo>
                  <a:cubicBezTo>
                    <a:pt x="312420" y="32750"/>
                    <a:pt x="313373" y="20367"/>
                    <a:pt x="306705" y="12747"/>
                  </a:cubicBezTo>
                  <a:cubicBezTo>
                    <a:pt x="300038" y="5128"/>
                    <a:pt x="287655" y="4175"/>
                    <a:pt x="280035" y="10842"/>
                  </a:cubicBezTo>
                  <a:lnTo>
                    <a:pt x="192405" y="87042"/>
                  </a:lnTo>
                  <a:cubicBezTo>
                    <a:pt x="180023" y="92757"/>
                    <a:pt x="167640" y="96567"/>
                    <a:pt x="155258" y="98473"/>
                  </a:cubicBezTo>
                  <a:cubicBezTo>
                    <a:pt x="155258" y="98473"/>
                    <a:pt x="155258" y="97520"/>
                    <a:pt x="156210" y="97520"/>
                  </a:cubicBezTo>
                  <a:cubicBezTo>
                    <a:pt x="170498" y="70850"/>
                    <a:pt x="177165" y="38465"/>
                    <a:pt x="171450" y="13700"/>
                  </a:cubicBezTo>
                  <a:cubicBezTo>
                    <a:pt x="169545" y="4175"/>
                    <a:pt x="159068" y="-1540"/>
                    <a:pt x="149543" y="365"/>
                  </a:cubicBezTo>
                  <a:cubicBezTo>
                    <a:pt x="140018" y="2270"/>
                    <a:pt x="134303" y="12747"/>
                    <a:pt x="136208" y="22272"/>
                  </a:cubicBezTo>
                  <a:cubicBezTo>
                    <a:pt x="139065" y="34655"/>
                    <a:pt x="129540" y="52753"/>
                    <a:pt x="119063" y="72755"/>
                  </a:cubicBezTo>
                  <a:cubicBezTo>
                    <a:pt x="105728" y="97520"/>
                    <a:pt x="90488" y="127048"/>
                    <a:pt x="89535" y="160385"/>
                  </a:cubicBezTo>
                  <a:lnTo>
                    <a:pt x="0" y="208962"/>
                  </a:lnTo>
                  <a:lnTo>
                    <a:pt x="40005" y="282305"/>
                  </a:lnTo>
                  <a:lnTo>
                    <a:pt x="134303" y="231822"/>
                  </a:lnTo>
                  <a:cubicBezTo>
                    <a:pt x="162878" y="251825"/>
                    <a:pt x="223838" y="223250"/>
                    <a:pt x="246698" y="2118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A075EAE-4644-497D-B626-FBEB254BB586}"/>
                </a:ext>
              </a:extLst>
            </p:cNvPr>
            <p:cNvSpPr/>
            <p:nvPr/>
          </p:nvSpPr>
          <p:spPr>
            <a:xfrm>
              <a:off x="4268152" y="328515"/>
              <a:ext cx="333784" cy="334327"/>
            </a:xfrm>
            <a:custGeom>
              <a:avLst/>
              <a:gdLst>
                <a:gd name="connsiteX0" fmla="*/ 119063 w 333784"/>
                <a:gd name="connsiteY0" fmla="*/ 239078 h 334327"/>
                <a:gd name="connsiteX1" fmla="*/ 139065 w 333784"/>
                <a:gd name="connsiteY1" fmla="*/ 319088 h 334327"/>
                <a:gd name="connsiteX2" fmla="*/ 157162 w 333784"/>
                <a:gd name="connsiteY2" fmla="*/ 333375 h 334327"/>
                <a:gd name="connsiteX3" fmla="*/ 161925 w 333784"/>
                <a:gd name="connsiteY3" fmla="*/ 332423 h 334327"/>
                <a:gd name="connsiteX4" fmla="*/ 176212 w 333784"/>
                <a:gd name="connsiteY4" fmla="*/ 309563 h 334327"/>
                <a:gd name="connsiteX5" fmla="*/ 158115 w 333784"/>
                <a:gd name="connsiteY5" fmla="*/ 234315 h 334327"/>
                <a:gd name="connsiteX6" fmla="*/ 208598 w 333784"/>
                <a:gd name="connsiteY6" fmla="*/ 324803 h 334327"/>
                <a:gd name="connsiteX7" fmla="*/ 225742 w 333784"/>
                <a:gd name="connsiteY7" fmla="*/ 334328 h 334327"/>
                <a:gd name="connsiteX8" fmla="*/ 235267 w 333784"/>
                <a:gd name="connsiteY8" fmla="*/ 331470 h 334327"/>
                <a:gd name="connsiteX9" fmla="*/ 242887 w 333784"/>
                <a:gd name="connsiteY9" fmla="*/ 305753 h 334327"/>
                <a:gd name="connsiteX10" fmla="*/ 199073 w 333784"/>
                <a:gd name="connsiteY10" fmla="*/ 226695 h 334327"/>
                <a:gd name="connsiteX11" fmla="*/ 263843 w 333784"/>
                <a:gd name="connsiteY11" fmla="*/ 296228 h 334327"/>
                <a:gd name="connsiteX12" fmla="*/ 278130 w 333784"/>
                <a:gd name="connsiteY12" fmla="*/ 301943 h 334327"/>
                <a:gd name="connsiteX13" fmla="*/ 291465 w 333784"/>
                <a:gd name="connsiteY13" fmla="*/ 297180 h 334327"/>
                <a:gd name="connsiteX14" fmla="*/ 292418 w 333784"/>
                <a:gd name="connsiteY14" fmla="*/ 270510 h 334327"/>
                <a:gd name="connsiteX15" fmla="*/ 222885 w 333784"/>
                <a:gd name="connsiteY15" fmla="*/ 196215 h 334327"/>
                <a:gd name="connsiteX16" fmla="*/ 303848 w 333784"/>
                <a:gd name="connsiteY16" fmla="*/ 250508 h 334327"/>
                <a:gd name="connsiteX17" fmla="*/ 314325 w 333784"/>
                <a:gd name="connsiteY17" fmla="*/ 253365 h 334327"/>
                <a:gd name="connsiteX18" fmla="*/ 330518 w 333784"/>
                <a:gd name="connsiteY18" fmla="*/ 244793 h 334327"/>
                <a:gd name="connsiteX19" fmla="*/ 325755 w 333784"/>
                <a:gd name="connsiteY19" fmla="*/ 218122 h 334327"/>
                <a:gd name="connsiteX20" fmla="*/ 228600 w 333784"/>
                <a:gd name="connsiteY20" fmla="*/ 153353 h 334327"/>
                <a:gd name="connsiteX21" fmla="*/ 207645 w 333784"/>
                <a:gd name="connsiteY21" fmla="*/ 120968 h 334327"/>
                <a:gd name="connsiteX22" fmla="*/ 208598 w 333784"/>
                <a:gd name="connsiteY22" fmla="*/ 120968 h 334327"/>
                <a:gd name="connsiteX23" fmla="*/ 293370 w 333784"/>
                <a:gd name="connsiteY23" fmla="*/ 114300 h 334327"/>
                <a:gd name="connsiteX24" fmla="*/ 300037 w 333784"/>
                <a:gd name="connsiteY24" fmla="*/ 90487 h 334327"/>
                <a:gd name="connsiteX25" fmla="*/ 276225 w 333784"/>
                <a:gd name="connsiteY25" fmla="*/ 83820 h 334327"/>
                <a:gd name="connsiteX26" fmla="*/ 222885 w 333784"/>
                <a:gd name="connsiteY26" fmla="*/ 80010 h 334327"/>
                <a:gd name="connsiteX27" fmla="*/ 130492 w 333784"/>
                <a:gd name="connsiteY27" fmla="*/ 74295 h 334327"/>
                <a:gd name="connsiteX28" fmla="*/ 60960 w 333784"/>
                <a:gd name="connsiteY28" fmla="*/ 0 h 334327"/>
                <a:gd name="connsiteX29" fmla="*/ 0 w 333784"/>
                <a:gd name="connsiteY29" fmla="*/ 57150 h 334327"/>
                <a:gd name="connsiteX30" fmla="*/ 73342 w 333784"/>
                <a:gd name="connsiteY30" fmla="*/ 135255 h 334327"/>
                <a:gd name="connsiteX31" fmla="*/ 119063 w 333784"/>
                <a:gd name="connsiteY31" fmla="*/ 239078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3784" h="334327">
                  <a:moveTo>
                    <a:pt x="119063" y="239078"/>
                  </a:moveTo>
                  <a:lnTo>
                    <a:pt x="139065" y="319088"/>
                  </a:lnTo>
                  <a:cubicBezTo>
                    <a:pt x="140970" y="327660"/>
                    <a:pt x="148590" y="333375"/>
                    <a:pt x="157162" y="333375"/>
                  </a:cubicBezTo>
                  <a:cubicBezTo>
                    <a:pt x="159067" y="333375"/>
                    <a:pt x="160020" y="333375"/>
                    <a:pt x="161925" y="332423"/>
                  </a:cubicBezTo>
                  <a:cubicBezTo>
                    <a:pt x="172403" y="329565"/>
                    <a:pt x="178117" y="320040"/>
                    <a:pt x="176212" y="309563"/>
                  </a:cubicBezTo>
                  <a:lnTo>
                    <a:pt x="158115" y="234315"/>
                  </a:lnTo>
                  <a:lnTo>
                    <a:pt x="208598" y="324803"/>
                  </a:lnTo>
                  <a:cubicBezTo>
                    <a:pt x="212408" y="331470"/>
                    <a:pt x="218123" y="334328"/>
                    <a:pt x="225742" y="334328"/>
                  </a:cubicBezTo>
                  <a:cubicBezTo>
                    <a:pt x="228600" y="334328"/>
                    <a:pt x="232410" y="333375"/>
                    <a:pt x="235267" y="331470"/>
                  </a:cubicBezTo>
                  <a:cubicBezTo>
                    <a:pt x="244792" y="326708"/>
                    <a:pt x="247650" y="314325"/>
                    <a:pt x="242887" y="305753"/>
                  </a:cubicBezTo>
                  <a:lnTo>
                    <a:pt x="199073" y="226695"/>
                  </a:lnTo>
                  <a:lnTo>
                    <a:pt x="263843" y="296228"/>
                  </a:lnTo>
                  <a:cubicBezTo>
                    <a:pt x="267653" y="300038"/>
                    <a:pt x="272415" y="301943"/>
                    <a:pt x="278130" y="301943"/>
                  </a:cubicBezTo>
                  <a:cubicBezTo>
                    <a:pt x="282893" y="301943"/>
                    <a:pt x="287655" y="300038"/>
                    <a:pt x="291465" y="297180"/>
                  </a:cubicBezTo>
                  <a:cubicBezTo>
                    <a:pt x="299085" y="289560"/>
                    <a:pt x="299085" y="278130"/>
                    <a:pt x="292418" y="270510"/>
                  </a:cubicBezTo>
                  <a:lnTo>
                    <a:pt x="222885" y="196215"/>
                  </a:lnTo>
                  <a:lnTo>
                    <a:pt x="303848" y="250508"/>
                  </a:lnTo>
                  <a:cubicBezTo>
                    <a:pt x="306705" y="252413"/>
                    <a:pt x="310515" y="253365"/>
                    <a:pt x="314325" y="253365"/>
                  </a:cubicBezTo>
                  <a:cubicBezTo>
                    <a:pt x="320040" y="253365"/>
                    <a:pt x="326708" y="250508"/>
                    <a:pt x="330518" y="244793"/>
                  </a:cubicBezTo>
                  <a:cubicBezTo>
                    <a:pt x="336233" y="236220"/>
                    <a:pt x="334328" y="223838"/>
                    <a:pt x="325755" y="218122"/>
                  </a:cubicBezTo>
                  <a:lnTo>
                    <a:pt x="228600" y="153353"/>
                  </a:lnTo>
                  <a:cubicBezTo>
                    <a:pt x="220028" y="142875"/>
                    <a:pt x="213360" y="131445"/>
                    <a:pt x="207645" y="120968"/>
                  </a:cubicBezTo>
                  <a:cubicBezTo>
                    <a:pt x="207645" y="120968"/>
                    <a:pt x="208598" y="120968"/>
                    <a:pt x="208598" y="120968"/>
                  </a:cubicBezTo>
                  <a:cubicBezTo>
                    <a:pt x="237173" y="127635"/>
                    <a:pt x="270510" y="126683"/>
                    <a:pt x="293370" y="114300"/>
                  </a:cubicBezTo>
                  <a:cubicBezTo>
                    <a:pt x="301943" y="109537"/>
                    <a:pt x="304800" y="99060"/>
                    <a:pt x="300037" y="90487"/>
                  </a:cubicBezTo>
                  <a:cubicBezTo>
                    <a:pt x="295275" y="81915"/>
                    <a:pt x="284798" y="79058"/>
                    <a:pt x="276225" y="83820"/>
                  </a:cubicBezTo>
                  <a:cubicBezTo>
                    <a:pt x="265748" y="89535"/>
                    <a:pt x="244792" y="84773"/>
                    <a:pt x="222885" y="80010"/>
                  </a:cubicBezTo>
                  <a:cubicBezTo>
                    <a:pt x="195262" y="73343"/>
                    <a:pt x="162878" y="65723"/>
                    <a:pt x="130492" y="74295"/>
                  </a:cubicBezTo>
                  <a:lnTo>
                    <a:pt x="60960" y="0"/>
                  </a:lnTo>
                  <a:lnTo>
                    <a:pt x="0" y="57150"/>
                  </a:lnTo>
                  <a:lnTo>
                    <a:pt x="73342" y="135255"/>
                  </a:lnTo>
                  <a:cubicBezTo>
                    <a:pt x="58103" y="168593"/>
                    <a:pt x="100965" y="220980"/>
                    <a:pt x="119063" y="2390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FD876E-209E-460A-AA49-10E3D36956C0}"/>
                </a:ext>
              </a:extLst>
            </p:cNvPr>
            <p:cNvSpPr/>
            <p:nvPr/>
          </p:nvSpPr>
          <p:spPr>
            <a:xfrm>
              <a:off x="4683033" y="660580"/>
              <a:ext cx="330926" cy="338494"/>
            </a:xfrm>
            <a:custGeom>
              <a:avLst/>
              <a:gdLst>
                <a:gd name="connsiteX0" fmla="*/ 330927 w 330926"/>
                <a:gd name="connsiteY0" fmla="*/ 281345 h 338494"/>
                <a:gd name="connsiteX1" fmla="*/ 258537 w 330926"/>
                <a:gd name="connsiteY1" fmla="*/ 202287 h 338494"/>
                <a:gd name="connsiteX2" fmla="*/ 210912 w 330926"/>
                <a:gd name="connsiteY2" fmla="*/ 97512 h 338494"/>
                <a:gd name="connsiteX3" fmla="*/ 191862 w 330926"/>
                <a:gd name="connsiteY3" fmla="*/ 17502 h 338494"/>
                <a:gd name="connsiteX4" fmla="*/ 169002 w 330926"/>
                <a:gd name="connsiteY4" fmla="*/ 3215 h 338494"/>
                <a:gd name="connsiteX5" fmla="*/ 154714 w 330926"/>
                <a:gd name="connsiteY5" fmla="*/ 26075 h 338494"/>
                <a:gd name="connsiteX6" fmla="*/ 172812 w 330926"/>
                <a:gd name="connsiteY6" fmla="*/ 101322 h 338494"/>
                <a:gd name="connsiteX7" fmla="*/ 122329 w 330926"/>
                <a:gd name="connsiteY7" fmla="*/ 9882 h 338494"/>
                <a:gd name="connsiteX8" fmla="*/ 96612 w 330926"/>
                <a:gd name="connsiteY8" fmla="*/ 2262 h 338494"/>
                <a:gd name="connsiteX9" fmla="*/ 88992 w 330926"/>
                <a:gd name="connsiteY9" fmla="*/ 27980 h 338494"/>
                <a:gd name="connsiteX10" fmla="*/ 132807 w 330926"/>
                <a:gd name="connsiteY10" fmla="*/ 107990 h 338494"/>
                <a:gd name="connsiteX11" fmla="*/ 68037 w 330926"/>
                <a:gd name="connsiteY11" fmla="*/ 38457 h 338494"/>
                <a:gd name="connsiteX12" fmla="*/ 41367 w 330926"/>
                <a:gd name="connsiteY12" fmla="*/ 37505 h 338494"/>
                <a:gd name="connsiteX13" fmla="*/ 40414 w 330926"/>
                <a:gd name="connsiteY13" fmla="*/ 64175 h 338494"/>
                <a:gd name="connsiteX14" fmla="*/ 109947 w 330926"/>
                <a:gd name="connsiteY14" fmla="*/ 139422 h 338494"/>
                <a:gd name="connsiteX15" fmla="*/ 29937 w 330926"/>
                <a:gd name="connsiteY15" fmla="*/ 85130 h 338494"/>
                <a:gd name="connsiteX16" fmla="*/ 3267 w 330926"/>
                <a:gd name="connsiteY16" fmla="*/ 89892 h 338494"/>
                <a:gd name="connsiteX17" fmla="*/ 8029 w 330926"/>
                <a:gd name="connsiteY17" fmla="*/ 116562 h 338494"/>
                <a:gd name="connsiteX18" fmla="*/ 104232 w 330926"/>
                <a:gd name="connsiteY18" fmla="*/ 182285 h 338494"/>
                <a:gd name="connsiteX19" fmla="*/ 125187 w 330926"/>
                <a:gd name="connsiteY19" fmla="*/ 214670 h 338494"/>
                <a:gd name="connsiteX20" fmla="*/ 124234 w 330926"/>
                <a:gd name="connsiteY20" fmla="*/ 214670 h 338494"/>
                <a:gd name="connsiteX21" fmla="*/ 39462 w 330926"/>
                <a:gd name="connsiteY21" fmla="*/ 221337 h 338494"/>
                <a:gd name="connsiteX22" fmla="*/ 31842 w 330926"/>
                <a:gd name="connsiteY22" fmla="*/ 245150 h 338494"/>
                <a:gd name="connsiteX23" fmla="*/ 55654 w 330926"/>
                <a:gd name="connsiteY23" fmla="*/ 252770 h 338494"/>
                <a:gd name="connsiteX24" fmla="*/ 108994 w 330926"/>
                <a:gd name="connsiteY24" fmla="*/ 257532 h 338494"/>
                <a:gd name="connsiteX25" fmla="*/ 201387 w 330926"/>
                <a:gd name="connsiteY25" fmla="*/ 264200 h 338494"/>
                <a:gd name="connsiteX26" fmla="*/ 269967 w 330926"/>
                <a:gd name="connsiteY26" fmla="*/ 338495 h 338494"/>
                <a:gd name="connsiteX27" fmla="*/ 330927 w 330926"/>
                <a:gd name="connsiteY27" fmla="*/ 281345 h 338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0926" h="338494">
                  <a:moveTo>
                    <a:pt x="330927" y="281345"/>
                  </a:moveTo>
                  <a:lnTo>
                    <a:pt x="258537" y="202287"/>
                  </a:lnTo>
                  <a:cubicBezTo>
                    <a:pt x="270919" y="168950"/>
                    <a:pt x="228057" y="116562"/>
                    <a:pt x="210912" y="97512"/>
                  </a:cubicBezTo>
                  <a:lnTo>
                    <a:pt x="191862" y="17502"/>
                  </a:lnTo>
                  <a:cubicBezTo>
                    <a:pt x="189004" y="7025"/>
                    <a:pt x="179479" y="1310"/>
                    <a:pt x="169002" y="3215"/>
                  </a:cubicBezTo>
                  <a:cubicBezTo>
                    <a:pt x="158524" y="6072"/>
                    <a:pt x="152809" y="15597"/>
                    <a:pt x="154714" y="26075"/>
                  </a:cubicBezTo>
                  <a:lnTo>
                    <a:pt x="172812" y="101322"/>
                  </a:lnTo>
                  <a:lnTo>
                    <a:pt x="122329" y="9882"/>
                  </a:lnTo>
                  <a:cubicBezTo>
                    <a:pt x="117567" y="357"/>
                    <a:pt x="106137" y="-2500"/>
                    <a:pt x="96612" y="2262"/>
                  </a:cubicBezTo>
                  <a:cubicBezTo>
                    <a:pt x="87087" y="7025"/>
                    <a:pt x="84229" y="18455"/>
                    <a:pt x="88992" y="27980"/>
                  </a:cubicBezTo>
                  <a:lnTo>
                    <a:pt x="132807" y="107990"/>
                  </a:lnTo>
                  <a:lnTo>
                    <a:pt x="68037" y="38457"/>
                  </a:lnTo>
                  <a:cubicBezTo>
                    <a:pt x="60417" y="30837"/>
                    <a:pt x="48987" y="29885"/>
                    <a:pt x="41367" y="37505"/>
                  </a:cubicBezTo>
                  <a:cubicBezTo>
                    <a:pt x="33747" y="45125"/>
                    <a:pt x="32794" y="56555"/>
                    <a:pt x="40414" y="64175"/>
                  </a:cubicBezTo>
                  <a:lnTo>
                    <a:pt x="109947" y="139422"/>
                  </a:lnTo>
                  <a:lnTo>
                    <a:pt x="29937" y="85130"/>
                  </a:lnTo>
                  <a:cubicBezTo>
                    <a:pt x="21364" y="79415"/>
                    <a:pt x="8982" y="81320"/>
                    <a:pt x="3267" y="89892"/>
                  </a:cubicBezTo>
                  <a:cubicBezTo>
                    <a:pt x="-2448" y="98465"/>
                    <a:pt x="-543" y="110847"/>
                    <a:pt x="8029" y="116562"/>
                  </a:cubicBezTo>
                  <a:lnTo>
                    <a:pt x="104232" y="182285"/>
                  </a:lnTo>
                  <a:cubicBezTo>
                    <a:pt x="112804" y="192762"/>
                    <a:pt x="119472" y="204192"/>
                    <a:pt x="125187" y="214670"/>
                  </a:cubicBezTo>
                  <a:cubicBezTo>
                    <a:pt x="125187" y="214670"/>
                    <a:pt x="124234" y="214670"/>
                    <a:pt x="124234" y="214670"/>
                  </a:cubicBezTo>
                  <a:cubicBezTo>
                    <a:pt x="95659" y="208002"/>
                    <a:pt x="62322" y="208955"/>
                    <a:pt x="39462" y="221337"/>
                  </a:cubicBezTo>
                  <a:cubicBezTo>
                    <a:pt x="30889" y="226100"/>
                    <a:pt x="27079" y="236577"/>
                    <a:pt x="31842" y="245150"/>
                  </a:cubicBezTo>
                  <a:cubicBezTo>
                    <a:pt x="36604" y="253722"/>
                    <a:pt x="47082" y="257532"/>
                    <a:pt x="55654" y="252770"/>
                  </a:cubicBezTo>
                  <a:cubicBezTo>
                    <a:pt x="66132" y="247055"/>
                    <a:pt x="87087" y="251817"/>
                    <a:pt x="108994" y="257532"/>
                  </a:cubicBezTo>
                  <a:cubicBezTo>
                    <a:pt x="136617" y="264200"/>
                    <a:pt x="169002" y="271820"/>
                    <a:pt x="201387" y="264200"/>
                  </a:cubicBezTo>
                  <a:lnTo>
                    <a:pt x="269967" y="338495"/>
                  </a:lnTo>
                  <a:lnTo>
                    <a:pt x="330927" y="2813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D781D29-BEA7-4B7B-82D0-B2B5AA143ACB}"/>
                </a:ext>
              </a:extLst>
            </p:cNvPr>
            <p:cNvSpPr/>
            <p:nvPr/>
          </p:nvSpPr>
          <p:spPr>
            <a:xfrm>
              <a:off x="4602239" y="328515"/>
              <a:ext cx="323138" cy="350520"/>
            </a:xfrm>
            <a:custGeom>
              <a:avLst/>
              <a:gdLst>
                <a:gd name="connsiteX0" fmla="*/ 20243 w 323138"/>
                <a:gd name="connsiteY0" fmla="*/ 205740 h 350520"/>
                <a:gd name="connsiteX1" fmla="*/ 26911 w 323138"/>
                <a:gd name="connsiteY1" fmla="*/ 204788 h 350520"/>
                <a:gd name="connsiteX2" fmla="*/ 99301 w 323138"/>
                <a:gd name="connsiteY2" fmla="*/ 179070 h 350520"/>
                <a:gd name="connsiteX3" fmla="*/ 13576 w 323138"/>
                <a:gd name="connsiteY3" fmla="*/ 238125 h 350520"/>
                <a:gd name="connsiteX4" fmla="*/ 8813 w 323138"/>
                <a:gd name="connsiteY4" fmla="*/ 264795 h 350520"/>
                <a:gd name="connsiteX5" fmla="*/ 24053 w 323138"/>
                <a:gd name="connsiteY5" fmla="*/ 273368 h 350520"/>
                <a:gd name="connsiteX6" fmla="*/ 34531 w 323138"/>
                <a:gd name="connsiteY6" fmla="*/ 269558 h 350520"/>
                <a:gd name="connsiteX7" fmla="*/ 108826 w 323138"/>
                <a:gd name="connsiteY7" fmla="*/ 218122 h 350520"/>
                <a:gd name="connsiteX8" fmla="*/ 45961 w 323138"/>
                <a:gd name="connsiteY8" fmla="*/ 289560 h 350520"/>
                <a:gd name="connsiteX9" fmla="*/ 47866 w 323138"/>
                <a:gd name="connsiteY9" fmla="*/ 316230 h 350520"/>
                <a:gd name="connsiteX10" fmla="*/ 60248 w 323138"/>
                <a:gd name="connsiteY10" fmla="*/ 320993 h 350520"/>
                <a:gd name="connsiteX11" fmla="*/ 74536 w 323138"/>
                <a:gd name="connsiteY11" fmla="*/ 314325 h 350520"/>
                <a:gd name="connsiteX12" fmla="*/ 142163 w 323138"/>
                <a:gd name="connsiteY12" fmla="*/ 237172 h 350520"/>
                <a:gd name="connsiteX13" fmla="*/ 96443 w 323138"/>
                <a:gd name="connsiteY13" fmla="*/ 322898 h 350520"/>
                <a:gd name="connsiteX14" fmla="*/ 104063 w 323138"/>
                <a:gd name="connsiteY14" fmla="*/ 348615 h 350520"/>
                <a:gd name="connsiteX15" fmla="*/ 112636 w 323138"/>
                <a:gd name="connsiteY15" fmla="*/ 350520 h 350520"/>
                <a:gd name="connsiteX16" fmla="*/ 129781 w 323138"/>
                <a:gd name="connsiteY16" fmla="*/ 340043 h 350520"/>
                <a:gd name="connsiteX17" fmla="*/ 185026 w 323138"/>
                <a:gd name="connsiteY17" fmla="*/ 237172 h 350520"/>
                <a:gd name="connsiteX18" fmla="*/ 215506 w 323138"/>
                <a:gd name="connsiteY18" fmla="*/ 213360 h 350520"/>
                <a:gd name="connsiteX19" fmla="*/ 215506 w 323138"/>
                <a:gd name="connsiteY19" fmla="*/ 214313 h 350520"/>
                <a:gd name="connsiteX20" fmla="*/ 230746 w 323138"/>
                <a:gd name="connsiteY20" fmla="*/ 298133 h 350520"/>
                <a:gd name="connsiteX21" fmla="*/ 255511 w 323138"/>
                <a:gd name="connsiteY21" fmla="*/ 302895 h 350520"/>
                <a:gd name="connsiteX22" fmla="*/ 260273 w 323138"/>
                <a:gd name="connsiteY22" fmla="*/ 278130 h 350520"/>
                <a:gd name="connsiteX23" fmla="*/ 259321 w 323138"/>
                <a:gd name="connsiteY23" fmla="*/ 223838 h 350520"/>
                <a:gd name="connsiteX24" fmla="*/ 256463 w 323138"/>
                <a:gd name="connsiteY24" fmla="*/ 131445 h 350520"/>
                <a:gd name="connsiteX25" fmla="*/ 323138 w 323138"/>
                <a:gd name="connsiteY25" fmla="*/ 55245 h 350520"/>
                <a:gd name="connsiteX26" fmla="*/ 260273 w 323138"/>
                <a:gd name="connsiteY26" fmla="*/ 0 h 350520"/>
                <a:gd name="connsiteX27" fmla="*/ 189788 w 323138"/>
                <a:gd name="connsiteY27" fmla="*/ 80962 h 350520"/>
                <a:gd name="connsiteX28" fmla="*/ 90728 w 323138"/>
                <a:gd name="connsiteY28" fmla="*/ 139065 h 350520"/>
                <a:gd name="connsiteX29" fmla="*/ 12623 w 323138"/>
                <a:gd name="connsiteY29" fmla="*/ 166688 h 350520"/>
                <a:gd name="connsiteX30" fmla="*/ 1193 w 323138"/>
                <a:gd name="connsiteY30" fmla="*/ 191453 h 350520"/>
                <a:gd name="connsiteX31" fmla="*/ 20243 w 323138"/>
                <a:gd name="connsiteY31" fmla="*/ 20574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3138" h="350520">
                  <a:moveTo>
                    <a:pt x="20243" y="205740"/>
                  </a:moveTo>
                  <a:cubicBezTo>
                    <a:pt x="22148" y="205740"/>
                    <a:pt x="24053" y="205740"/>
                    <a:pt x="26911" y="204788"/>
                  </a:cubicBezTo>
                  <a:lnTo>
                    <a:pt x="99301" y="179070"/>
                  </a:lnTo>
                  <a:lnTo>
                    <a:pt x="13576" y="238125"/>
                  </a:lnTo>
                  <a:cubicBezTo>
                    <a:pt x="5003" y="243840"/>
                    <a:pt x="3098" y="256222"/>
                    <a:pt x="8813" y="264795"/>
                  </a:cubicBezTo>
                  <a:cubicBezTo>
                    <a:pt x="12623" y="270510"/>
                    <a:pt x="18338" y="273368"/>
                    <a:pt x="24053" y="273368"/>
                  </a:cubicBezTo>
                  <a:cubicBezTo>
                    <a:pt x="27863" y="273368"/>
                    <a:pt x="31673" y="272415"/>
                    <a:pt x="34531" y="269558"/>
                  </a:cubicBezTo>
                  <a:lnTo>
                    <a:pt x="108826" y="218122"/>
                  </a:lnTo>
                  <a:lnTo>
                    <a:pt x="45961" y="289560"/>
                  </a:lnTo>
                  <a:cubicBezTo>
                    <a:pt x="39293" y="297180"/>
                    <a:pt x="40246" y="309563"/>
                    <a:pt x="47866" y="316230"/>
                  </a:cubicBezTo>
                  <a:cubicBezTo>
                    <a:pt x="51676" y="319088"/>
                    <a:pt x="55486" y="320993"/>
                    <a:pt x="60248" y="320993"/>
                  </a:cubicBezTo>
                  <a:cubicBezTo>
                    <a:pt x="65963" y="320993"/>
                    <a:pt x="70726" y="319088"/>
                    <a:pt x="74536" y="314325"/>
                  </a:cubicBezTo>
                  <a:lnTo>
                    <a:pt x="142163" y="237172"/>
                  </a:lnTo>
                  <a:lnTo>
                    <a:pt x="96443" y="322898"/>
                  </a:lnTo>
                  <a:cubicBezTo>
                    <a:pt x="91681" y="332423"/>
                    <a:pt x="94538" y="343853"/>
                    <a:pt x="104063" y="348615"/>
                  </a:cubicBezTo>
                  <a:cubicBezTo>
                    <a:pt x="106921" y="350520"/>
                    <a:pt x="109778" y="350520"/>
                    <a:pt x="112636" y="350520"/>
                  </a:cubicBezTo>
                  <a:cubicBezTo>
                    <a:pt x="119303" y="350520"/>
                    <a:pt x="125971" y="346710"/>
                    <a:pt x="129781" y="340043"/>
                  </a:cubicBezTo>
                  <a:lnTo>
                    <a:pt x="185026" y="237172"/>
                  </a:lnTo>
                  <a:cubicBezTo>
                    <a:pt x="194551" y="227647"/>
                    <a:pt x="205028" y="220028"/>
                    <a:pt x="215506" y="213360"/>
                  </a:cubicBezTo>
                  <a:cubicBezTo>
                    <a:pt x="215506" y="213360"/>
                    <a:pt x="215506" y="214313"/>
                    <a:pt x="215506" y="214313"/>
                  </a:cubicBezTo>
                  <a:cubicBezTo>
                    <a:pt x="211696" y="243840"/>
                    <a:pt x="216458" y="277178"/>
                    <a:pt x="230746" y="298133"/>
                  </a:cubicBezTo>
                  <a:cubicBezTo>
                    <a:pt x="236461" y="306705"/>
                    <a:pt x="246938" y="308610"/>
                    <a:pt x="255511" y="302895"/>
                  </a:cubicBezTo>
                  <a:cubicBezTo>
                    <a:pt x="264083" y="297180"/>
                    <a:pt x="265988" y="286703"/>
                    <a:pt x="260273" y="278130"/>
                  </a:cubicBezTo>
                  <a:cubicBezTo>
                    <a:pt x="253606" y="267653"/>
                    <a:pt x="256463" y="246697"/>
                    <a:pt x="259321" y="223838"/>
                  </a:cubicBezTo>
                  <a:cubicBezTo>
                    <a:pt x="263131" y="196215"/>
                    <a:pt x="266941" y="162878"/>
                    <a:pt x="256463" y="131445"/>
                  </a:cubicBezTo>
                  <a:lnTo>
                    <a:pt x="323138" y="55245"/>
                  </a:lnTo>
                  <a:lnTo>
                    <a:pt x="260273" y="0"/>
                  </a:lnTo>
                  <a:lnTo>
                    <a:pt x="189788" y="80962"/>
                  </a:lnTo>
                  <a:cubicBezTo>
                    <a:pt x="155498" y="72390"/>
                    <a:pt x="107873" y="120968"/>
                    <a:pt x="90728" y="139065"/>
                  </a:cubicBezTo>
                  <a:lnTo>
                    <a:pt x="12623" y="166688"/>
                  </a:lnTo>
                  <a:cubicBezTo>
                    <a:pt x="3098" y="170497"/>
                    <a:pt x="-2617" y="180975"/>
                    <a:pt x="1193" y="191453"/>
                  </a:cubicBezTo>
                  <a:cubicBezTo>
                    <a:pt x="5003" y="200978"/>
                    <a:pt x="12623" y="205740"/>
                    <a:pt x="20243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890607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DB3156-C8F5-4619-9AB3-CD9A0F06CBDB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Services Offered</a:t>
            </a:r>
          </a:p>
        </p:txBody>
      </p:sp>
      <p:pic>
        <p:nvPicPr>
          <p:cNvPr id="4" name="Graphic 3" descr="Gears">
            <a:extLst>
              <a:ext uri="{FF2B5EF4-FFF2-40B4-BE49-F238E27FC236}">
                <a16:creationId xmlns:a16="http://schemas.microsoft.com/office/drawing/2014/main" id="{FD230BE7-B9BF-4B3D-BB76-D71B3F6FDA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E8DB6F-FF32-4C40-BE53-0D04654C1CEC}"/>
              </a:ext>
            </a:extLst>
          </p:cNvPr>
          <p:cNvGrpSpPr/>
          <p:nvPr userDrawn="1"/>
        </p:nvGrpSpPr>
        <p:grpSpPr>
          <a:xfrm>
            <a:off x="124319" y="2037347"/>
            <a:ext cx="8995842" cy="3902479"/>
            <a:chOff x="73776" y="2037347"/>
            <a:chExt cx="8995842" cy="39024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2BABA1-3972-4A81-82B2-65DA4849B93A}"/>
                </a:ext>
              </a:extLst>
            </p:cNvPr>
            <p:cNvSpPr txBox="1"/>
            <p:nvPr userDrawn="1"/>
          </p:nvSpPr>
          <p:spPr>
            <a:xfrm>
              <a:off x="73776" y="2037347"/>
              <a:ext cx="2350616" cy="3363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Audit &amp; Assurance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Employee Benefit Plans</a:t>
              </a:r>
            </a:p>
            <a:p>
              <a:pPr marL="285750" lvl="0" indent="-285750" eaLnBrk="1" hangingPunct="1">
                <a:lnSpc>
                  <a:spcPct val="10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Audits, Reviews &amp; Compilation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Financial Reporting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Forecast and Projections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Agreed Upon Procedures</a:t>
              </a:r>
              <a:endPara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82618E-E723-4633-A65A-807409FA2BF9}"/>
                </a:ext>
              </a:extLst>
            </p:cNvPr>
            <p:cNvSpPr txBox="1"/>
            <p:nvPr userDrawn="1"/>
          </p:nvSpPr>
          <p:spPr>
            <a:xfrm>
              <a:off x="2424392" y="2037347"/>
              <a:ext cx="2350008" cy="304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Accounting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Outsourced Accounting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CFO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Controller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Accountant</a:t>
              </a:r>
            </a:p>
            <a:p>
              <a:pPr marL="742950" lvl="1" indent="-28575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Bookkeeper</a:t>
              </a:r>
            </a:p>
            <a:p>
              <a:pPr marL="285750" lvl="0" indent="-285750" eaLnBrk="1" hangingPunct="1">
                <a:lnSpc>
                  <a:spcPct val="10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Software Training &amp; Support</a:t>
              </a: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97579E-A3F1-4AB7-A0EB-3CB290DCE4AA}"/>
                </a:ext>
              </a:extLst>
            </p:cNvPr>
            <p:cNvSpPr txBox="1"/>
            <p:nvPr userDrawn="1"/>
          </p:nvSpPr>
          <p:spPr>
            <a:xfrm>
              <a:off x="4661768" y="2037347"/>
              <a:ext cx="2350008" cy="2350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Corporate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Individual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State &amp; Local 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Sales &amp; Use 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Estate &amp; Trust</a:t>
              </a:r>
              <a:endPara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1874CF-5CB9-4DD9-80BA-996840139393}"/>
                </a:ext>
              </a:extLst>
            </p:cNvPr>
            <p:cNvSpPr txBox="1"/>
            <p:nvPr userDrawn="1"/>
          </p:nvSpPr>
          <p:spPr>
            <a:xfrm>
              <a:off x="6719610" y="2037347"/>
              <a:ext cx="2350008" cy="3902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Advisory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M&amp;A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Due Diligence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Business Valuation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Succession Planning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Employee Benefit Plans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Estate &amp; Trust Planning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Risk Advisory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Data Analytics</a:t>
              </a: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3642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Indus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E8A52F-5F7A-4A30-BFDC-8429DD5534A2}"/>
              </a:ext>
            </a:extLst>
          </p:cNvPr>
          <p:cNvSpPr txBox="1"/>
          <p:nvPr userDrawn="1"/>
        </p:nvSpPr>
        <p:spPr>
          <a:xfrm>
            <a:off x="0" y="60893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80808"/>
                </a:solidFill>
                <a:latin typeface="+mj-lt"/>
              </a:rPr>
              <a:t>Industry Expertise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B80162-2C67-45E0-8E87-89E32090961E}"/>
              </a:ext>
            </a:extLst>
          </p:cNvPr>
          <p:cNvSpPr txBox="1"/>
          <p:nvPr userDrawn="1"/>
        </p:nvSpPr>
        <p:spPr>
          <a:xfrm>
            <a:off x="1033849" y="1798675"/>
            <a:ext cx="414506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ea typeface="Calisto MT"/>
                <a:cs typeface="Calibri" panose="020F0502020204030204" pitchFamily="34" charset="0"/>
              </a:rPr>
              <a:t>Auto Dealerships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ea typeface="Calisto M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Real Estate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Construction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Governmental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D0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D0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Healthcare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algn="ctr"/>
            <a:endParaRPr lang="en-US" dirty="0">
              <a:solidFill>
                <a:srgbClr val="080808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83406-441F-463E-8C24-185E43E7C02B}"/>
              </a:ext>
            </a:extLst>
          </p:cNvPr>
          <p:cNvSpPr txBox="1"/>
          <p:nvPr userDrawn="1"/>
        </p:nvSpPr>
        <p:spPr>
          <a:xfrm>
            <a:off x="4915074" y="1798675"/>
            <a:ext cx="414506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Retail (B2C)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Not-for-profit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b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Manufacturing &amp; Distribution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dirty="0">
              <a:solidFill>
                <a:srgbClr val="080808"/>
              </a:solidFill>
              <a:latin typeface="+mn-lt"/>
              <a:cs typeface="Calibri" panose="020F0502020204030204" pitchFamily="34" charset="0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kern="1200" dirty="0">
                <a:solidFill>
                  <a:srgbClr val="080808"/>
                </a:solidFill>
                <a:effectLst/>
                <a:latin typeface="+mn-lt"/>
                <a:ea typeface="+mn-ea"/>
                <a:cs typeface="+mn-cs"/>
              </a:rPr>
              <a:t>Agribusiness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kern="1200" dirty="0">
              <a:solidFill>
                <a:srgbClr val="080808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r>
              <a:rPr lang="en-US" sz="2400" kern="1200" dirty="0">
                <a:solidFill>
                  <a:srgbClr val="080808"/>
                </a:solidFill>
                <a:effectLst/>
                <a:latin typeface="+mn-lt"/>
                <a:ea typeface="+mn-ea"/>
                <a:cs typeface="+mn-cs"/>
              </a:rPr>
              <a:t>Professional Services</a:t>
            </a:r>
          </a:p>
          <a:p>
            <a:pPr marL="0" indent="0" eaLnBrk="1" hangingPunct="1">
              <a:buClr>
                <a:srgbClr val="FF7D01"/>
              </a:buClr>
              <a:buSzPct val="100000"/>
              <a:buFont typeface="Arial" panose="020B0604020202020204" pitchFamily="34" charset="0"/>
              <a:buNone/>
            </a:pPr>
            <a:endParaRPr lang="en-US" sz="2400" kern="1200" dirty="0">
              <a:solidFill>
                <a:srgbClr val="080808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>
              <a:solidFill>
                <a:srgbClr val="080808"/>
              </a:solidFill>
              <a:latin typeface="+mn-lt"/>
            </a:endParaRPr>
          </a:p>
        </p:txBody>
      </p:sp>
      <p:pic>
        <p:nvPicPr>
          <p:cNvPr id="6" name="Graphic 5" descr="Car">
            <a:extLst>
              <a:ext uri="{FF2B5EF4-FFF2-40B4-BE49-F238E27FC236}">
                <a16:creationId xmlns:a16="http://schemas.microsoft.com/office/drawing/2014/main" id="{619AF8C1-D5D6-4343-BAE9-8DF6D784A4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722" y="1767663"/>
            <a:ext cx="548640" cy="548640"/>
          </a:xfrm>
          <a:prstGeom prst="rect">
            <a:avLst/>
          </a:prstGeom>
        </p:spPr>
      </p:pic>
      <p:pic>
        <p:nvPicPr>
          <p:cNvPr id="8" name="Graphic 7" descr="House">
            <a:extLst>
              <a:ext uri="{FF2B5EF4-FFF2-40B4-BE49-F238E27FC236}">
                <a16:creationId xmlns:a16="http://schemas.microsoft.com/office/drawing/2014/main" id="{06CFD98C-B46E-4BEF-BD8B-9FAD284C006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7623" y="2463700"/>
            <a:ext cx="548640" cy="548640"/>
          </a:xfrm>
          <a:prstGeom prst="rect">
            <a:avLst/>
          </a:prstGeom>
        </p:spPr>
      </p:pic>
      <p:pic>
        <p:nvPicPr>
          <p:cNvPr id="9" name="Graphic 8" descr="Tools">
            <a:extLst>
              <a:ext uri="{FF2B5EF4-FFF2-40B4-BE49-F238E27FC236}">
                <a16:creationId xmlns:a16="http://schemas.microsoft.com/office/drawing/2014/main" id="{ED665CA8-C95F-40A3-AFB7-C4F810A077A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7623" y="3223771"/>
            <a:ext cx="548640" cy="548640"/>
          </a:xfrm>
          <a:prstGeom prst="rect">
            <a:avLst/>
          </a:prstGeom>
        </p:spPr>
      </p:pic>
      <p:pic>
        <p:nvPicPr>
          <p:cNvPr id="10" name="Graphic 9" descr="Bank">
            <a:extLst>
              <a:ext uri="{FF2B5EF4-FFF2-40B4-BE49-F238E27FC236}">
                <a16:creationId xmlns:a16="http://schemas.microsoft.com/office/drawing/2014/main" id="{8471DFE3-8F19-44AD-B795-A6FEBBB7139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0565" y="3929720"/>
            <a:ext cx="548640" cy="548640"/>
          </a:xfrm>
          <a:prstGeom prst="rect">
            <a:avLst/>
          </a:prstGeom>
        </p:spPr>
      </p:pic>
      <p:pic>
        <p:nvPicPr>
          <p:cNvPr id="11" name="Graphic 10" descr="Store">
            <a:extLst>
              <a:ext uri="{FF2B5EF4-FFF2-40B4-BE49-F238E27FC236}">
                <a16:creationId xmlns:a16="http://schemas.microsoft.com/office/drawing/2014/main" id="{BC6E80C4-556A-41DC-B481-6780C535CD4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78848" y="1752819"/>
            <a:ext cx="548640" cy="548640"/>
          </a:xfrm>
          <a:prstGeom prst="rect">
            <a:avLst/>
          </a:prstGeom>
        </p:spPr>
      </p:pic>
      <p:pic>
        <p:nvPicPr>
          <p:cNvPr id="12" name="Graphic 11" descr="Heart with pulse">
            <a:extLst>
              <a:ext uri="{FF2B5EF4-FFF2-40B4-BE49-F238E27FC236}">
                <a16:creationId xmlns:a16="http://schemas.microsoft.com/office/drawing/2014/main" id="{6EF83654-D210-4B8D-A79B-6DF59CB3BBB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0565" y="4686905"/>
            <a:ext cx="548640" cy="548640"/>
          </a:xfrm>
          <a:prstGeom prst="rect">
            <a:avLst/>
          </a:prstGeom>
        </p:spPr>
      </p:pic>
      <p:pic>
        <p:nvPicPr>
          <p:cNvPr id="13" name="Graphic 12" descr="Heart">
            <a:extLst>
              <a:ext uri="{FF2B5EF4-FFF2-40B4-BE49-F238E27FC236}">
                <a16:creationId xmlns:a16="http://schemas.microsoft.com/office/drawing/2014/main" id="{730CC640-337C-40BB-9A66-1DC9F319034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73344" y="2472444"/>
            <a:ext cx="548640" cy="548640"/>
          </a:xfrm>
          <a:prstGeom prst="rect">
            <a:avLst/>
          </a:prstGeom>
        </p:spPr>
      </p:pic>
      <p:pic>
        <p:nvPicPr>
          <p:cNvPr id="14" name="Graphic 13" descr="Tie">
            <a:extLst>
              <a:ext uri="{FF2B5EF4-FFF2-40B4-BE49-F238E27FC236}">
                <a16:creationId xmlns:a16="http://schemas.microsoft.com/office/drawing/2014/main" id="{8E13CC77-8F75-494D-AC50-E6B2FEA36DB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26413" y="4672061"/>
            <a:ext cx="548640" cy="548640"/>
          </a:xfrm>
          <a:prstGeom prst="rect">
            <a:avLst/>
          </a:prstGeom>
        </p:spPr>
      </p:pic>
      <p:pic>
        <p:nvPicPr>
          <p:cNvPr id="15" name="Graphic 14" descr="Factory">
            <a:extLst>
              <a:ext uri="{FF2B5EF4-FFF2-40B4-BE49-F238E27FC236}">
                <a16:creationId xmlns:a16="http://schemas.microsoft.com/office/drawing/2014/main" id="{0B6A8BB7-CED0-4D96-84BE-300C8D2450C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73344" y="3169108"/>
            <a:ext cx="548640" cy="548640"/>
          </a:xfrm>
          <a:prstGeom prst="rect">
            <a:avLst/>
          </a:prstGeom>
        </p:spPr>
      </p:pic>
      <p:pic>
        <p:nvPicPr>
          <p:cNvPr id="16" name="Graphic 15" descr="Tractor">
            <a:extLst>
              <a:ext uri="{FF2B5EF4-FFF2-40B4-BE49-F238E27FC236}">
                <a16:creationId xmlns:a16="http://schemas.microsoft.com/office/drawing/2014/main" id="{4FA62524-FECE-4BC9-8999-15A80AEF07AF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073344" y="3920584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749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Who We 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37AC17-977B-43E7-91A3-A62545CF1FD4}"/>
              </a:ext>
            </a:extLst>
          </p:cNvPr>
          <p:cNvSpPr txBox="1"/>
          <p:nvPr userDrawn="1"/>
        </p:nvSpPr>
        <p:spPr>
          <a:xfrm>
            <a:off x="0" y="50969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Who We 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0C404-B787-47AA-94BA-D7759F3E722A}"/>
              </a:ext>
            </a:extLst>
          </p:cNvPr>
          <p:cNvSpPr txBox="1"/>
          <p:nvPr userDrawn="1"/>
        </p:nvSpPr>
        <p:spPr>
          <a:xfrm>
            <a:off x="376315" y="1777809"/>
            <a:ext cx="50296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Serving Central Pennsylvania for over 90 years</a:t>
            </a:r>
          </a:p>
          <a:p>
            <a:pPr marL="91440" lvl="1" indent="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20 partners provide depth of</a:t>
            </a:r>
          </a:p>
          <a:p>
            <a:pPr marL="0" lvl="1" indent="-457200" algn="l">
              <a:lnSpc>
                <a:spcPct val="100000"/>
              </a:lnSpc>
              <a:buFontTx/>
              <a:buNone/>
            </a:pPr>
            <a:r>
              <a:rPr lang="en-US" sz="2400" dirty="0">
                <a:solidFill>
                  <a:srgbClr val="080808"/>
                </a:solidFill>
              </a:rPr>
              <a:t>       knowledge</a:t>
            </a:r>
          </a:p>
          <a:p>
            <a:pPr marL="0" lvl="1" indent="-45720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120+ combined CPAs, professionals &amp; support staff</a:t>
            </a:r>
          </a:p>
          <a:p>
            <a:pPr marL="91440" lvl="1" indent="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548640" lvl="1" indent="-45720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Recognized as an industry leader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FB5220-76BD-4861-8142-99549CBA3F00}"/>
              </a:ext>
            </a:extLst>
          </p:cNvPr>
          <p:cNvGrpSpPr/>
          <p:nvPr userDrawn="1"/>
        </p:nvGrpSpPr>
        <p:grpSpPr>
          <a:xfrm>
            <a:off x="5294755" y="1350959"/>
            <a:ext cx="3690249" cy="4487134"/>
            <a:chOff x="7706360" y="969121"/>
            <a:chExt cx="4267200" cy="5188674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054A5D31-6F6E-4139-B51D-251AE55A27DD}"/>
                </a:ext>
              </a:extLst>
            </p:cNvPr>
            <p:cNvSpPr/>
            <p:nvPr userDrawn="1"/>
          </p:nvSpPr>
          <p:spPr bwMode="auto">
            <a:xfrm>
              <a:off x="7706360" y="2054718"/>
              <a:ext cx="2362200" cy="2036379"/>
            </a:xfrm>
            <a:prstGeom prst="hexagon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77DF3B54-EA80-4E86-A25B-FF5FC3E5BFEB}"/>
                </a:ext>
              </a:extLst>
            </p:cNvPr>
            <p:cNvSpPr/>
            <p:nvPr userDrawn="1"/>
          </p:nvSpPr>
          <p:spPr bwMode="auto">
            <a:xfrm>
              <a:off x="9573260" y="969121"/>
              <a:ext cx="2362200" cy="2036379"/>
            </a:xfrm>
            <a:prstGeom prst="hexagon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BFF249F4-6314-4DCF-B6DD-780FB047E962}"/>
                </a:ext>
              </a:extLst>
            </p:cNvPr>
            <p:cNvSpPr/>
            <p:nvPr userDrawn="1"/>
          </p:nvSpPr>
          <p:spPr bwMode="auto">
            <a:xfrm>
              <a:off x="9611360" y="3062903"/>
              <a:ext cx="2362200" cy="2036379"/>
            </a:xfrm>
            <a:prstGeom prst="hexagon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92E3D903-7537-4E27-A264-7292920366AD}"/>
                </a:ext>
              </a:extLst>
            </p:cNvPr>
            <p:cNvSpPr/>
            <p:nvPr userDrawn="1"/>
          </p:nvSpPr>
          <p:spPr bwMode="auto">
            <a:xfrm>
              <a:off x="7725410" y="4121416"/>
              <a:ext cx="2362200" cy="2036379"/>
            </a:xfrm>
            <a:prstGeom prst="hexagon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34E892-E1C2-4DE0-BA3D-FF8C79DFE248}"/>
                </a:ext>
              </a:extLst>
            </p:cNvPr>
            <p:cNvSpPr txBox="1"/>
            <p:nvPr userDrawn="1"/>
          </p:nvSpPr>
          <p:spPr>
            <a:xfrm>
              <a:off x="7830185" y="2888214"/>
              <a:ext cx="219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Professionalism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0C44AA-6103-4CA2-AC2E-1B4C004F03C1}"/>
                </a:ext>
              </a:extLst>
            </p:cNvPr>
            <p:cNvSpPr txBox="1"/>
            <p:nvPr userDrawn="1"/>
          </p:nvSpPr>
          <p:spPr>
            <a:xfrm>
              <a:off x="7830185" y="4928002"/>
              <a:ext cx="219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Responsiveness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258FBC-3ABD-4718-A8DF-EA32386DCE17}"/>
                </a:ext>
              </a:extLst>
            </p:cNvPr>
            <p:cNvSpPr txBox="1"/>
            <p:nvPr userDrawn="1"/>
          </p:nvSpPr>
          <p:spPr>
            <a:xfrm>
              <a:off x="9697085" y="3869489"/>
              <a:ext cx="2190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Trust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C06BADE-F99B-49F7-902E-DBCEB30C0BCA}"/>
                </a:ext>
              </a:extLst>
            </p:cNvPr>
            <p:cNvSpPr txBox="1"/>
            <p:nvPr userDrawn="1"/>
          </p:nvSpPr>
          <p:spPr>
            <a:xfrm>
              <a:off x="9611360" y="1786300"/>
              <a:ext cx="22669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j-lt"/>
                </a:rPr>
                <a:t>Quality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20379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39AB5-EF68-4145-B8F7-A15386B1C959}"/>
              </a:ext>
            </a:extLst>
          </p:cNvPr>
          <p:cNvSpPr txBox="1"/>
          <p:nvPr userDrawn="1"/>
        </p:nvSpPr>
        <p:spPr>
          <a:xfrm>
            <a:off x="13045" y="120100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Community Involvement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FD86BF-11AD-4A45-B104-3B7858AD47D1}"/>
              </a:ext>
            </a:extLst>
          </p:cNvPr>
          <p:cNvGrpSpPr/>
          <p:nvPr userDrawn="1"/>
        </p:nvGrpSpPr>
        <p:grpSpPr>
          <a:xfrm>
            <a:off x="3978516" y="347071"/>
            <a:ext cx="1186968" cy="711351"/>
            <a:chOff x="5437992" y="417410"/>
            <a:chExt cx="1186968" cy="71135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976860-9662-4A65-8971-B6663964F1AF}"/>
                </a:ext>
              </a:extLst>
            </p:cNvPr>
            <p:cNvSpPr/>
            <p:nvPr userDrawn="1"/>
          </p:nvSpPr>
          <p:spPr>
            <a:xfrm>
              <a:off x="5606192" y="540483"/>
              <a:ext cx="733196" cy="588278"/>
            </a:xfrm>
            <a:custGeom>
              <a:avLst/>
              <a:gdLst>
                <a:gd name="connsiteX0" fmla="*/ 717924 w 733196"/>
                <a:gd name="connsiteY0" fmla="*/ 313152 h 588278"/>
                <a:gd name="connsiteX1" fmla="*/ 497761 w 733196"/>
                <a:gd name="connsiteY1" fmla="*/ 124440 h 588278"/>
                <a:gd name="connsiteX2" fmla="*/ 482718 w 733196"/>
                <a:gd name="connsiteY2" fmla="*/ 110765 h 588278"/>
                <a:gd name="connsiteX3" fmla="*/ 388363 w 733196"/>
                <a:gd name="connsiteY3" fmla="*/ 218796 h 588278"/>
                <a:gd name="connsiteX4" fmla="*/ 333664 w 733196"/>
                <a:gd name="connsiteY4" fmla="*/ 246145 h 588278"/>
                <a:gd name="connsiteX5" fmla="*/ 326826 w 733196"/>
                <a:gd name="connsiteY5" fmla="*/ 246145 h 588278"/>
                <a:gd name="connsiteX6" fmla="*/ 273495 w 733196"/>
                <a:gd name="connsiteY6" fmla="*/ 225633 h 588278"/>
                <a:gd name="connsiteX7" fmla="*/ 265290 w 733196"/>
                <a:gd name="connsiteY7" fmla="*/ 109398 h 588278"/>
                <a:gd name="connsiteX8" fmla="*/ 345971 w 733196"/>
                <a:gd name="connsiteY8" fmla="*/ 16410 h 588278"/>
                <a:gd name="connsiteX9" fmla="*/ 118970 w 733196"/>
                <a:gd name="connsiteY9" fmla="*/ 0 h 588278"/>
                <a:gd name="connsiteX10" fmla="*/ 0 w 733196"/>
                <a:gd name="connsiteY10" fmla="*/ 196916 h 588278"/>
                <a:gd name="connsiteX11" fmla="*/ 92988 w 733196"/>
                <a:gd name="connsiteY11" fmla="*/ 304947 h 588278"/>
                <a:gd name="connsiteX12" fmla="*/ 128543 w 733196"/>
                <a:gd name="connsiteY12" fmla="*/ 263923 h 588278"/>
                <a:gd name="connsiteX13" fmla="*/ 180507 w 733196"/>
                <a:gd name="connsiteY13" fmla="*/ 240675 h 588278"/>
                <a:gd name="connsiteX14" fmla="*/ 180507 w 733196"/>
                <a:gd name="connsiteY14" fmla="*/ 240675 h 588278"/>
                <a:gd name="connsiteX15" fmla="*/ 225633 w 733196"/>
                <a:gd name="connsiteY15" fmla="*/ 257085 h 588278"/>
                <a:gd name="connsiteX16" fmla="*/ 248880 w 733196"/>
                <a:gd name="connsiteY16" fmla="*/ 306314 h 588278"/>
                <a:gd name="connsiteX17" fmla="*/ 272127 w 733196"/>
                <a:gd name="connsiteY17" fmla="*/ 302212 h 588278"/>
                <a:gd name="connsiteX18" fmla="*/ 317254 w 733196"/>
                <a:gd name="connsiteY18" fmla="*/ 318621 h 588278"/>
                <a:gd name="connsiteX19" fmla="*/ 340501 w 733196"/>
                <a:gd name="connsiteY19" fmla="*/ 369218 h 588278"/>
                <a:gd name="connsiteX20" fmla="*/ 358278 w 733196"/>
                <a:gd name="connsiteY20" fmla="*/ 366483 h 588278"/>
                <a:gd name="connsiteX21" fmla="*/ 358278 w 733196"/>
                <a:gd name="connsiteY21" fmla="*/ 366483 h 588278"/>
                <a:gd name="connsiteX22" fmla="*/ 399302 w 733196"/>
                <a:gd name="connsiteY22" fmla="*/ 381525 h 588278"/>
                <a:gd name="connsiteX23" fmla="*/ 419815 w 733196"/>
                <a:gd name="connsiteY23" fmla="*/ 423917 h 588278"/>
                <a:gd name="connsiteX24" fmla="*/ 434857 w 733196"/>
                <a:gd name="connsiteY24" fmla="*/ 421182 h 588278"/>
                <a:gd name="connsiteX25" fmla="*/ 434857 w 733196"/>
                <a:gd name="connsiteY25" fmla="*/ 421182 h 588278"/>
                <a:gd name="connsiteX26" fmla="*/ 470411 w 733196"/>
                <a:gd name="connsiteY26" fmla="*/ 434857 h 588278"/>
                <a:gd name="connsiteX27" fmla="*/ 489556 w 733196"/>
                <a:gd name="connsiteY27" fmla="*/ 471779 h 588278"/>
                <a:gd name="connsiteX28" fmla="*/ 475881 w 733196"/>
                <a:gd name="connsiteY28" fmla="*/ 511435 h 588278"/>
                <a:gd name="connsiteX29" fmla="*/ 429387 w 733196"/>
                <a:gd name="connsiteY29" fmla="*/ 564767 h 588278"/>
                <a:gd name="connsiteX30" fmla="*/ 448531 w 733196"/>
                <a:gd name="connsiteY30" fmla="*/ 579809 h 588278"/>
                <a:gd name="connsiteX31" fmla="*/ 481351 w 733196"/>
                <a:gd name="connsiteY31" fmla="*/ 588014 h 588278"/>
                <a:gd name="connsiteX32" fmla="*/ 530580 w 733196"/>
                <a:gd name="connsiteY32" fmla="*/ 529212 h 588278"/>
                <a:gd name="connsiteX33" fmla="*/ 530580 w 733196"/>
                <a:gd name="connsiteY33" fmla="*/ 527845 h 588278"/>
                <a:gd name="connsiteX34" fmla="*/ 544255 w 733196"/>
                <a:gd name="connsiteY34" fmla="*/ 529212 h 588278"/>
                <a:gd name="connsiteX35" fmla="*/ 593484 w 733196"/>
                <a:gd name="connsiteY35" fmla="*/ 470411 h 588278"/>
                <a:gd name="connsiteX36" fmla="*/ 593484 w 733196"/>
                <a:gd name="connsiteY36" fmla="*/ 469044 h 588278"/>
                <a:gd name="connsiteX37" fmla="*/ 607158 w 733196"/>
                <a:gd name="connsiteY37" fmla="*/ 470411 h 588278"/>
                <a:gd name="connsiteX38" fmla="*/ 656388 w 733196"/>
                <a:gd name="connsiteY38" fmla="*/ 411610 h 588278"/>
                <a:gd name="connsiteX39" fmla="*/ 655020 w 733196"/>
                <a:gd name="connsiteY39" fmla="*/ 403405 h 588278"/>
                <a:gd name="connsiteX40" fmla="*/ 683737 w 733196"/>
                <a:gd name="connsiteY40" fmla="*/ 408875 h 588278"/>
                <a:gd name="connsiteX41" fmla="*/ 732966 w 733196"/>
                <a:gd name="connsiteY41" fmla="*/ 350073 h 588278"/>
                <a:gd name="connsiteX42" fmla="*/ 717924 w 733196"/>
                <a:gd name="connsiteY42" fmla="*/ 313152 h 5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33196" h="588278">
                  <a:moveTo>
                    <a:pt x="717924" y="313152"/>
                  </a:moveTo>
                  <a:lnTo>
                    <a:pt x="497761" y="124440"/>
                  </a:lnTo>
                  <a:lnTo>
                    <a:pt x="482718" y="110765"/>
                  </a:lnTo>
                  <a:lnTo>
                    <a:pt x="388363" y="218796"/>
                  </a:lnTo>
                  <a:cubicBezTo>
                    <a:pt x="374688" y="235206"/>
                    <a:pt x="355543" y="244778"/>
                    <a:pt x="333664" y="246145"/>
                  </a:cubicBezTo>
                  <a:cubicBezTo>
                    <a:pt x="330929" y="246145"/>
                    <a:pt x="328194" y="246145"/>
                    <a:pt x="326826" y="246145"/>
                  </a:cubicBezTo>
                  <a:cubicBezTo>
                    <a:pt x="306314" y="246145"/>
                    <a:pt x="287170" y="239308"/>
                    <a:pt x="273495" y="225633"/>
                  </a:cubicBezTo>
                  <a:cubicBezTo>
                    <a:pt x="239308" y="195549"/>
                    <a:pt x="236573" y="143585"/>
                    <a:pt x="265290" y="109398"/>
                  </a:cubicBezTo>
                  <a:lnTo>
                    <a:pt x="345971" y="16410"/>
                  </a:lnTo>
                  <a:cubicBezTo>
                    <a:pt x="283067" y="8205"/>
                    <a:pt x="202386" y="41024"/>
                    <a:pt x="118970" y="0"/>
                  </a:cubicBezTo>
                  <a:lnTo>
                    <a:pt x="0" y="196916"/>
                  </a:lnTo>
                  <a:lnTo>
                    <a:pt x="92988" y="304947"/>
                  </a:lnTo>
                  <a:lnTo>
                    <a:pt x="128543" y="263923"/>
                  </a:lnTo>
                  <a:cubicBezTo>
                    <a:pt x="140850" y="248880"/>
                    <a:pt x="159994" y="240675"/>
                    <a:pt x="180507" y="240675"/>
                  </a:cubicBezTo>
                  <a:lnTo>
                    <a:pt x="180507" y="240675"/>
                  </a:lnTo>
                  <a:cubicBezTo>
                    <a:pt x="196916" y="240675"/>
                    <a:pt x="213326" y="246145"/>
                    <a:pt x="225633" y="257085"/>
                  </a:cubicBezTo>
                  <a:cubicBezTo>
                    <a:pt x="240675" y="269392"/>
                    <a:pt x="247513" y="287170"/>
                    <a:pt x="248880" y="306314"/>
                  </a:cubicBezTo>
                  <a:cubicBezTo>
                    <a:pt x="255718" y="303579"/>
                    <a:pt x="263923" y="302212"/>
                    <a:pt x="272127" y="302212"/>
                  </a:cubicBezTo>
                  <a:cubicBezTo>
                    <a:pt x="288537" y="302212"/>
                    <a:pt x="304947" y="307682"/>
                    <a:pt x="317254" y="318621"/>
                  </a:cubicBezTo>
                  <a:cubicBezTo>
                    <a:pt x="332296" y="332296"/>
                    <a:pt x="340501" y="350073"/>
                    <a:pt x="340501" y="369218"/>
                  </a:cubicBezTo>
                  <a:cubicBezTo>
                    <a:pt x="345971" y="367851"/>
                    <a:pt x="352808" y="366483"/>
                    <a:pt x="358278" y="366483"/>
                  </a:cubicBezTo>
                  <a:lnTo>
                    <a:pt x="358278" y="366483"/>
                  </a:lnTo>
                  <a:cubicBezTo>
                    <a:pt x="373320" y="366483"/>
                    <a:pt x="386995" y="371953"/>
                    <a:pt x="399302" y="381525"/>
                  </a:cubicBezTo>
                  <a:cubicBezTo>
                    <a:pt x="411610" y="392465"/>
                    <a:pt x="418447" y="407507"/>
                    <a:pt x="419815" y="423917"/>
                  </a:cubicBezTo>
                  <a:cubicBezTo>
                    <a:pt x="423917" y="422549"/>
                    <a:pt x="429387" y="421182"/>
                    <a:pt x="434857" y="421182"/>
                  </a:cubicBezTo>
                  <a:lnTo>
                    <a:pt x="434857" y="421182"/>
                  </a:lnTo>
                  <a:cubicBezTo>
                    <a:pt x="448531" y="421182"/>
                    <a:pt x="460839" y="425284"/>
                    <a:pt x="470411" y="434857"/>
                  </a:cubicBezTo>
                  <a:cubicBezTo>
                    <a:pt x="481351" y="444429"/>
                    <a:pt x="488188" y="458104"/>
                    <a:pt x="489556" y="471779"/>
                  </a:cubicBezTo>
                  <a:cubicBezTo>
                    <a:pt x="490923" y="486821"/>
                    <a:pt x="485453" y="500495"/>
                    <a:pt x="475881" y="511435"/>
                  </a:cubicBezTo>
                  <a:lnTo>
                    <a:pt x="429387" y="564767"/>
                  </a:lnTo>
                  <a:lnTo>
                    <a:pt x="448531" y="579809"/>
                  </a:lnTo>
                  <a:cubicBezTo>
                    <a:pt x="458104" y="585279"/>
                    <a:pt x="469044" y="589381"/>
                    <a:pt x="481351" y="588014"/>
                  </a:cubicBezTo>
                  <a:cubicBezTo>
                    <a:pt x="511435" y="585279"/>
                    <a:pt x="533315" y="559297"/>
                    <a:pt x="530580" y="529212"/>
                  </a:cubicBezTo>
                  <a:cubicBezTo>
                    <a:pt x="530580" y="529212"/>
                    <a:pt x="530580" y="527845"/>
                    <a:pt x="530580" y="527845"/>
                  </a:cubicBezTo>
                  <a:cubicBezTo>
                    <a:pt x="534682" y="529212"/>
                    <a:pt x="540152" y="529212"/>
                    <a:pt x="544255" y="529212"/>
                  </a:cubicBezTo>
                  <a:cubicBezTo>
                    <a:pt x="574339" y="526478"/>
                    <a:pt x="596219" y="500495"/>
                    <a:pt x="593484" y="470411"/>
                  </a:cubicBezTo>
                  <a:cubicBezTo>
                    <a:pt x="593484" y="470411"/>
                    <a:pt x="593484" y="469044"/>
                    <a:pt x="593484" y="469044"/>
                  </a:cubicBezTo>
                  <a:cubicBezTo>
                    <a:pt x="597586" y="470411"/>
                    <a:pt x="603056" y="470411"/>
                    <a:pt x="607158" y="470411"/>
                  </a:cubicBezTo>
                  <a:cubicBezTo>
                    <a:pt x="637243" y="467676"/>
                    <a:pt x="659122" y="441694"/>
                    <a:pt x="656388" y="411610"/>
                  </a:cubicBezTo>
                  <a:cubicBezTo>
                    <a:pt x="656388" y="408875"/>
                    <a:pt x="655020" y="406140"/>
                    <a:pt x="655020" y="403405"/>
                  </a:cubicBezTo>
                  <a:cubicBezTo>
                    <a:pt x="663225" y="407507"/>
                    <a:pt x="672797" y="410242"/>
                    <a:pt x="683737" y="408875"/>
                  </a:cubicBezTo>
                  <a:cubicBezTo>
                    <a:pt x="713821" y="406140"/>
                    <a:pt x="735701" y="380158"/>
                    <a:pt x="732966" y="350073"/>
                  </a:cubicBezTo>
                  <a:cubicBezTo>
                    <a:pt x="734334" y="335031"/>
                    <a:pt x="727496" y="322724"/>
                    <a:pt x="717924" y="313152"/>
                  </a:cubicBezTo>
                  <a:close/>
                </a:path>
              </a:pathLst>
            </a:custGeom>
            <a:solidFill>
              <a:schemeClr val="tx1"/>
            </a:solidFill>
            <a:ln w="13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D68D9B-8DC0-4DE8-825C-91005DF32706}"/>
                </a:ext>
              </a:extLst>
            </p:cNvPr>
            <p:cNvGrpSpPr/>
            <p:nvPr userDrawn="1"/>
          </p:nvGrpSpPr>
          <p:grpSpPr>
            <a:xfrm>
              <a:off x="5437992" y="417410"/>
              <a:ext cx="1186968" cy="690574"/>
              <a:chOff x="5437992" y="417410"/>
              <a:chExt cx="1186968" cy="69057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FF487CE-7B5B-493F-B33E-949DF00E11AC}"/>
                  </a:ext>
                </a:extLst>
              </p:cNvPr>
              <p:cNvSpPr/>
              <p:nvPr/>
            </p:nvSpPr>
            <p:spPr>
              <a:xfrm>
                <a:off x="5959436" y="992185"/>
                <a:ext cx="107158" cy="115799"/>
              </a:xfrm>
              <a:custGeom>
                <a:avLst/>
                <a:gdLst>
                  <a:gd name="connsiteX0" fmla="*/ 29648 w 107158"/>
                  <a:gd name="connsiteY0" fmla="*/ 115799 h 115799"/>
                  <a:gd name="connsiteX1" fmla="*/ 9136 w 107158"/>
                  <a:gd name="connsiteY1" fmla="*/ 108962 h 115799"/>
                  <a:gd name="connsiteX2" fmla="*/ 6401 w 107158"/>
                  <a:gd name="connsiteY2" fmla="*/ 70673 h 115799"/>
                  <a:gd name="connsiteX3" fmla="*/ 59733 w 107158"/>
                  <a:gd name="connsiteY3" fmla="*/ 9136 h 115799"/>
                  <a:gd name="connsiteX4" fmla="*/ 98022 w 107158"/>
                  <a:gd name="connsiteY4" fmla="*/ 6401 h 115799"/>
                  <a:gd name="connsiteX5" fmla="*/ 100757 w 107158"/>
                  <a:gd name="connsiteY5" fmla="*/ 44691 h 115799"/>
                  <a:gd name="connsiteX6" fmla="*/ 47426 w 107158"/>
                  <a:gd name="connsiteY6" fmla="*/ 106227 h 115799"/>
                  <a:gd name="connsiteX7" fmla="*/ 29648 w 107158"/>
                  <a:gd name="connsiteY7" fmla="*/ 115799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158" h="115799">
                    <a:moveTo>
                      <a:pt x="29648" y="115799"/>
                    </a:moveTo>
                    <a:cubicBezTo>
                      <a:pt x="22811" y="115799"/>
                      <a:pt x="14606" y="114432"/>
                      <a:pt x="9136" y="108962"/>
                    </a:cubicBezTo>
                    <a:cubicBezTo>
                      <a:pt x="-1804" y="99390"/>
                      <a:pt x="-3171" y="81612"/>
                      <a:pt x="6401" y="70673"/>
                    </a:cubicBezTo>
                    <a:lnTo>
                      <a:pt x="59733" y="9136"/>
                    </a:lnTo>
                    <a:cubicBezTo>
                      <a:pt x="69305" y="-1804"/>
                      <a:pt x="87082" y="-3171"/>
                      <a:pt x="98022" y="6401"/>
                    </a:cubicBezTo>
                    <a:cubicBezTo>
                      <a:pt x="108962" y="15974"/>
                      <a:pt x="110329" y="33751"/>
                      <a:pt x="100757" y="44691"/>
                    </a:cubicBezTo>
                    <a:lnTo>
                      <a:pt x="47426" y="106227"/>
                    </a:lnTo>
                    <a:cubicBezTo>
                      <a:pt x="43323" y="111697"/>
                      <a:pt x="36486" y="114432"/>
                      <a:pt x="29648" y="115799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0561EBE-2BF8-4BE3-8461-160014E1497E}"/>
                  </a:ext>
                </a:extLst>
              </p:cNvPr>
              <p:cNvSpPr/>
              <p:nvPr/>
            </p:nvSpPr>
            <p:spPr>
              <a:xfrm>
                <a:off x="5868515" y="936819"/>
                <a:ext cx="130373" cy="140055"/>
              </a:xfrm>
              <a:custGeom>
                <a:avLst/>
                <a:gdLst>
                  <a:gd name="connsiteX0" fmla="*/ 37153 w 130373"/>
                  <a:gd name="connsiteY0" fmla="*/ 139714 h 140055"/>
                  <a:gd name="connsiteX1" fmla="*/ 11171 w 130373"/>
                  <a:gd name="connsiteY1" fmla="*/ 131509 h 140055"/>
                  <a:gd name="connsiteX2" fmla="*/ 8436 w 130373"/>
                  <a:gd name="connsiteY2" fmla="*/ 83647 h 140055"/>
                  <a:gd name="connsiteX3" fmla="*/ 71340 w 130373"/>
                  <a:gd name="connsiteY3" fmla="*/ 11171 h 140055"/>
                  <a:gd name="connsiteX4" fmla="*/ 119202 w 130373"/>
                  <a:gd name="connsiteY4" fmla="*/ 8436 h 140055"/>
                  <a:gd name="connsiteX5" fmla="*/ 121937 w 130373"/>
                  <a:gd name="connsiteY5" fmla="*/ 56298 h 140055"/>
                  <a:gd name="connsiteX6" fmla="*/ 59033 w 130373"/>
                  <a:gd name="connsiteY6" fmla="*/ 128774 h 140055"/>
                  <a:gd name="connsiteX7" fmla="*/ 37153 w 130373"/>
                  <a:gd name="connsiteY7" fmla="*/ 139714 h 140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73" h="140055">
                    <a:moveTo>
                      <a:pt x="37153" y="139714"/>
                    </a:moveTo>
                    <a:cubicBezTo>
                      <a:pt x="27581" y="141081"/>
                      <a:pt x="19376" y="138346"/>
                      <a:pt x="11171" y="131509"/>
                    </a:cubicBezTo>
                    <a:cubicBezTo>
                      <a:pt x="-2503" y="119202"/>
                      <a:pt x="-3871" y="97322"/>
                      <a:pt x="8436" y="83647"/>
                    </a:cubicBezTo>
                    <a:lnTo>
                      <a:pt x="71340" y="11171"/>
                    </a:lnTo>
                    <a:cubicBezTo>
                      <a:pt x="83647" y="-2503"/>
                      <a:pt x="105527" y="-3871"/>
                      <a:pt x="119202" y="8436"/>
                    </a:cubicBezTo>
                    <a:cubicBezTo>
                      <a:pt x="132877" y="20744"/>
                      <a:pt x="134244" y="42623"/>
                      <a:pt x="121937" y="56298"/>
                    </a:cubicBezTo>
                    <a:lnTo>
                      <a:pt x="59033" y="128774"/>
                    </a:lnTo>
                    <a:cubicBezTo>
                      <a:pt x="53563" y="135612"/>
                      <a:pt x="45358" y="139714"/>
                      <a:pt x="37153" y="139714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F362576-F8E8-4C93-BD58-B1F8239D1713}"/>
                  </a:ext>
                </a:extLst>
              </p:cNvPr>
              <p:cNvSpPr/>
              <p:nvPr/>
            </p:nvSpPr>
            <p:spPr>
              <a:xfrm>
                <a:off x="5775449" y="872469"/>
                <a:ext cx="144204" cy="153728"/>
              </a:xfrm>
              <a:custGeom>
                <a:avLst/>
                <a:gdLst>
                  <a:gd name="connsiteX0" fmla="*/ 44069 w 144204"/>
                  <a:gd name="connsiteY0" fmla="*/ 153467 h 153728"/>
                  <a:gd name="connsiteX1" fmla="*/ 13984 w 144204"/>
                  <a:gd name="connsiteY1" fmla="*/ 143894 h 153728"/>
                  <a:gd name="connsiteX2" fmla="*/ 9882 w 144204"/>
                  <a:gd name="connsiteY2" fmla="*/ 86460 h 153728"/>
                  <a:gd name="connsiteX3" fmla="*/ 72786 w 144204"/>
                  <a:gd name="connsiteY3" fmla="*/ 13984 h 153728"/>
                  <a:gd name="connsiteX4" fmla="*/ 130220 w 144204"/>
                  <a:gd name="connsiteY4" fmla="*/ 9882 h 153728"/>
                  <a:gd name="connsiteX5" fmla="*/ 134322 w 144204"/>
                  <a:gd name="connsiteY5" fmla="*/ 67316 h 153728"/>
                  <a:gd name="connsiteX6" fmla="*/ 71418 w 144204"/>
                  <a:gd name="connsiteY6" fmla="*/ 139792 h 153728"/>
                  <a:gd name="connsiteX7" fmla="*/ 44069 w 144204"/>
                  <a:gd name="connsiteY7" fmla="*/ 153467 h 15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204" h="153728">
                    <a:moveTo>
                      <a:pt x="44069" y="153467"/>
                    </a:moveTo>
                    <a:cubicBezTo>
                      <a:pt x="33129" y="154834"/>
                      <a:pt x="22189" y="150732"/>
                      <a:pt x="13984" y="143894"/>
                    </a:cubicBezTo>
                    <a:cubicBezTo>
                      <a:pt x="-2425" y="128852"/>
                      <a:pt x="-5160" y="102870"/>
                      <a:pt x="9882" y="86460"/>
                    </a:cubicBezTo>
                    <a:lnTo>
                      <a:pt x="72786" y="13984"/>
                    </a:lnTo>
                    <a:cubicBezTo>
                      <a:pt x="87828" y="-2425"/>
                      <a:pt x="113810" y="-5160"/>
                      <a:pt x="130220" y="9882"/>
                    </a:cubicBezTo>
                    <a:cubicBezTo>
                      <a:pt x="146629" y="24924"/>
                      <a:pt x="149364" y="50906"/>
                      <a:pt x="134322" y="67316"/>
                    </a:cubicBezTo>
                    <a:lnTo>
                      <a:pt x="71418" y="139792"/>
                    </a:lnTo>
                    <a:cubicBezTo>
                      <a:pt x="64581" y="147997"/>
                      <a:pt x="53641" y="153467"/>
                      <a:pt x="44069" y="153467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1CCD4EE-C254-4266-BA51-A4A54CF43E6F}"/>
                  </a:ext>
                </a:extLst>
              </p:cNvPr>
              <p:cNvSpPr/>
              <p:nvPr/>
            </p:nvSpPr>
            <p:spPr>
              <a:xfrm>
                <a:off x="5675623" y="812301"/>
                <a:ext cx="153776" cy="163301"/>
              </a:xfrm>
              <a:custGeom>
                <a:avLst/>
                <a:gdLst>
                  <a:gd name="connsiteX0" fmla="*/ 44069 w 153776"/>
                  <a:gd name="connsiteY0" fmla="*/ 163039 h 163301"/>
                  <a:gd name="connsiteX1" fmla="*/ 13984 w 153776"/>
                  <a:gd name="connsiteY1" fmla="*/ 153467 h 163301"/>
                  <a:gd name="connsiteX2" fmla="*/ 9882 w 153776"/>
                  <a:gd name="connsiteY2" fmla="*/ 96033 h 163301"/>
                  <a:gd name="connsiteX3" fmla="*/ 82358 w 153776"/>
                  <a:gd name="connsiteY3" fmla="*/ 13984 h 163301"/>
                  <a:gd name="connsiteX4" fmla="*/ 139792 w 153776"/>
                  <a:gd name="connsiteY4" fmla="*/ 9882 h 163301"/>
                  <a:gd name="connsiteX5" fmla="*/ 143894 w 153776"/>
                  <a:gd name="connsiteY5" fmla="*/ 67316 h 163301"/>
                  <a:gd name="connsiteX6" fmla="*/ 71418 w 153776"/>
                  <a:gd name="connsiteY6" fmla="*/ 149364 h 163301"/>
                  <a:gd name="connsiteX7" fmla="*/ 44069 w 153776"/>
                  <a:gd name="connsiteY7" fmla="*/ 163039 h 163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776" h="163301">
                    <a:moveTo>
                      <a:pt x="44069" y="163039"/>
                    </a:moveTo>
                    <a:cubicBezTo>
                      <a:pt x="33129" y="164407"/>
                      <a:pt x="22189" y="160304"/>
                      <a:pt x="13984" y="153467"/>
                    </a:cubicBezTo>
                    <a:cubicBezTo>
                      <a:pt x="-2425" y="138425"/>
                      <a:pt x="-5160" y="112442"/>
                      <a:pt x="9882" y="96033"/>
                    </a:cubicBezTo>
                    <a:lnTo>
                      <a:pt x="82358" y="13984"/>
                    </a:lnTo>
                    <a:cubicBezTo>
                      <a:pt x="97400" y="-2425"/>
                      <a:pt x="123382" y="-5160"/>
                      <a:pt x="139792" y="9882"/>
                    </a:cubicBezTo>
                    <a:cubicBezTo>
                      <a:pt x="156202" y="24924"/>
                      <a:pt x="158937" y="50906"/>
                      <a:pt x="143894" y="67316"/>
                    </a:cubicBezTo>
                    <a:lnTo>
                      <a:pt x="71418" y="149364"/>
                    </a:lnTo>
                    <a:cubicBezTo>
                      <a:pt x="63213" y="157569"/>
                      <a:pt x="53641" y="161672"/>
                      <a:pt x="44069" y="163039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C9599E0-7684-45C8-9001-4559FB28CE22}"/>
                  </a:ext>
                </a:extLst>
              </p:cNvPr>
              <p:cNvSpPr/>
              <p:nvPr/>
            </p:nvSpPr>
            <p:spPr>
              <a:xfrm>
                <a:off x="5437992" y="417410"/>
                <a:ext cx="273602" cy="325566"/>
              </a:xfrm>
              <a:custGeom>
                <a:avLst/>
                <a:gdLst>
                  <a:gd name="connsiteX0" fmla="*/ 0 w 273602"/>
                  <a:gd name="connsiteY0" fmla="*/ 257085 h 325566"/>
                  <a:gd name="connsiteX1" fmla="*/ 105296 w 273602"/>
                  <a:gd name="connsiteY1" fmla="*/ 321356 h 325566"/>
                  <a:gd name="connsiteX2" fmla="*/ 142217 w 273602"/>
                  <a:gd name="connsiteY2" fmla="*/ 311784 h 325566"/>
                  <a:gd name="connsiteX3" fmla="*/ 269392 w 273602"/>
                  <a:gd name="connsiteY3" fmla="*/ 101193 h 325566"/>
                  <a:gd name="connsiteX4" fmla="*/ 259820 w 273602"/>
                  <a:gd name="connsiteY4" fmla="*/ 64271 h 325566"/>
                  <a:gd name="connsiteX5" fmla="*/ 155892 w 273602"/>
                  <a:gd name="connsiteY5" fmla="*/ 0 h 325566"/>
                  <a:gd name="connsiteX6" fmla="*/ 0 w 273602"/>
                  <a:gd name="connsiteY6" fmla="*/ 257085 h 32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3602" h="325566">
                    <a:moveTo>
                      <a:pt x="0" y="257085"/>
                    </a:moveTo>
                    <a:lnTo>
                      <a:pt x="105296" y="321356"/>
                    </a:lnTo>
                    <a:cubicBezTo>
                      <a:pt x="117603" y="329561"/>
                      <a:pt x="135380" y="325459"/>
                      <a:pt x="142217" y="311784"/>
                    </a:cubicBezTo>
                    <a:lnTo>
                      <a:pt x="269392" y="101193"/>
                    </a:lnTo>
                    <a:cubicBezTo>
                      <a:pt x="277597" y="88886"/>
                      <a:pt x="273495" y="71109"/>
                      <a:pt x="259820" y="64271"/>
                    </a:cubicBezTo>
                    <a:lnTo>
                      <a:pt x="155892" y="0"/>
                    </a:lnTo>
                    <a:lnTo>
                      <a:pt x="0" y="257085"/>
                    </a:lnTo>
                    <a:close/>
                  </a:path>
                </a:pathLst>
              </a:custGeom>
              <a:solidFill>
                <a:schemeClr val="tx1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1183789-287C-4FB8-9317-6442588C6211}"/>
                  </a:ext>
                </a:extLst>
              </p:cNvPr>
              <p:cNvSpPr/>
              <p:nvPr/>
            </p:nvSpPr>
            <p:spPr>
              <a:xfrm>
                <a:off x="6351358" y="417410"/>
                <a:ext cx="273602" cy="325566"/>
              </a:xfrm>
              <a:custGeom>
                <a:avLst/>
                <a:gdLst>
                  <a:gd name="connsiteX0" fmla="*/ 273602 w 273602"/>
                  <a:gd name="connsiteY0" fmla="*/ 257085 h 325566"/>
                  <a:gd name="connsiteX1" fmla="*/ 168307 w 273602"/>
                  <a:gd name="connsiteY1" fmla="*/ 321356 h 325566"/>
                  <a:gd name="connsiteX2" fmla="*/ 131385 w 273602"/>
                  <a:gd name="connsiteY2" fmla="*/ 311784 h 325566"/>
                  <a:gd name="connsiteX3" fmla="*/ 4210 w 273602"/>
                  <a:gd name="connsiteY3" fmla="*/ 101193 h 325566"/>
                  <a:gd name="connsiteX4" fmla="*/ 13782 w 273602"/>
                  <a:gd name="connsiteY4" fmla="*/ 64271 h 325566"/>
                  <a:gd name="connsiteX5" fmla="*/ 119078 w 273602"/>
                  <a:gd name="connsiteY5" fmla="*/ 0 h 325566"/>
                  <a:gd name="connsiteX6" fmla="*/ 273602 w 273602"/>
                  <a:gd name="connsiteY6" fmla="*/ 257085 h 32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3602" h="325566">
                    <a:moveTo>
                      <a:pt x="273602" y="257085"/>
                    </a:moveTo>
                    <a:lnTo>
                      <a:pt x="168307" y="321356"/>
                    </a:lnTo>
                    <a:cubicBezTo>
                      <a:pt x="155999" y="329561"/>
                      <a:pt x="138222" y="325459"/>
                      <a:pt x="131385" y="311784"/>
                    </a:cubicBezTo>
                    <a:lnTo>
                      <a:pt x="4210" y="101193"/>
                    </a:lnTo>
                    <a:cubicBezTo>
                      <a:pt x="-3995" y="88886"/>
                      <a:pt x="107" y="71109"/>
                      <a:pt x="13782" y="64271"/>
                    </a:cubicBezTo>
                    <a:lnTo>
                      <a:pt x="119078" y="0"/>
                    </a:lnTo>
                    <a:lnTo>
                      <a:pt x="273602" y="257085"/>
                    </a:ln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9347832-4C2D-4911-A144-04ACFD87977A}"/>
                  </a:ext>
                </a:extLst>
              </p:cNvPr>
              <p:cNvSpPr/>
              <p:nvPr/>
            </p:nvSpPr>
            <p:spPr>
              <a:xfrm>
                <a:off x="5876808" y="527972"/>
                <a:ext cx="578585" cy="321560"/>
              </a:xfrm>
              <a:custGeom>
                <a:avLst/>
                <a:gdLst>
                  <a:gd name="connsiteX0" fmla="*/ 462350 w 578585"/>
                  <a:gd name="connsiteY0" fmla="*/ 17981 h 321560"/>
                  <a:gd name="connsiteX1" fmla="*/ 175181 w 578585"/>
                  <a:gd name="connsiteY1" fmla="*/ 1571 h 321560"/>
                  <a:gd name="connsiteX2" fmla="*/ 168343 w 578585"/>
                  <a:gd name="connsiteY2" fmla="*/ 204 h 321560"/>
                  <a:gd name="connsiteX3" fmla="*/ 121849 w 578585"/>
                  <a:gd name="connsiteY3" fmla="*/ 17981 h 321560"/>
                  <a:gd name="connsiteX4" fmla="*/ 13819 w 578585"/>
                  <a:gd name="connsiteY4" fmla="*/ 141054 h 321560"/>
                  <a:gd name="connsiteX5" fmla="*/ 19289 w 578585"/>
                  <a:gd name="connsiteY5" fmla="*/ 217632 h 321560"/>
                  <a:gd name="connsiteX6" fmla="*/ 60313 w 578585"/>
                  <a:gd name="connsiteY6" fmla="*/ 231307 h 321560"/>
                  <a:gd name="connsiteX7" fmla="*/ 97235 w 578585"/>
                  <a:gd name="connsiteY7" fmla="*/ 212162 h 321560"/>
                  <a:gd name="connsiteX8" fmla="*/ 209367 w 578585"/>
                  <a:gd name="connsiteY8" fmla="*/ 83620 h 321560"/>
                  <a:gd name="connsiteX9" fmla="*/ 465085 w 578585"/>
                  <a:gd name="connsiteY9" fmla="*/ 303783 h 321560"/>
                  <a:gd name="connsiteX10" fmla="*/ 465085 w 578585"/>
                  <a:gd name="connsiteY10" fmla="*/ 303783 h 321560"/>
                  <a:gd name="connsiteX11" fmla="*/ 465085 w 578585"/>
                  <a:gd name="connsiteY11" fmla="*/ 303783 h 321560"/>
                  <a:gd name="connsiteX12" fmla="*/ 480127 w 578585"/>
                  <a:gd name="connsiteY12" fmla="*/ 321560 h 321560"/>
                  <a:gd name="connsiteX13" fmla="*/ 578585 w 578585"/>
                  <a:gd name="connsiteY13" fmla="*/ 208060 h 321560"/>
                  <a:gd name="connsiteX14" fmla="*/ 462350 w 578585"/>
                  <a:gd name="connsiteY14" fmla="*/ 17981 h 321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8585" h="321560">
                    <a:moveTo>
                      <a:pt x="462350" y="17981"/>
                    </a:moveTo>
                    <a:cubicBezTo>
                      <a:pt x="348850" y="59005"/>
                      <a:pt x="266801" y="19348"/>
                      <a:pt x="175181" y="1571"/>
                    </a:cubicBezTo>
                    <a:cubicBezTo>
                      <a:pt x="173813" y="1571"/>
                      <a:pt x="168343" y="204"/>
                      <a:pt x="168343" y="204"/>
                    </a:cubicBezTo>
                    <a:cubicBezTo>
                      <a:pt x="151934" y="-1164"/>
                      <a:pt x="134156" y="4306"/>
                      <a:pt x="121849" y="17981"/>
                    </a:cubicBezTo>
                    <a:lnTo>
                      <a:pt x="13819" y="141054"/>
                    </a:lnTo>
                    <a:cubicBezTo>
                      <a:pt x="-6693" y="164301"/>
                      <a:pt x="-3958" y="198488"/>
                      <a:pt x="19289" y="217632"/>
                    </a:cubicBezTo>
                    <a:cubicBezTo>
                      <a:pt x="31596" y="227204"/>
                      <a:pt x="45271" y="232674"/>
                      <a:pt x="60313" y="231307"/>
                    </a:cubicBezTo>
                    <a:cubicBezTo>
                      <a:pt x="73988" y="229939"/>
                      <a:pt x="87662" y="224470"/>
                      <a:pt x="97235" y="212162"/>
                    </a:cubicBezTo>
                    <a:cubicBezTo>
                      <a:pt x="97235" y="212162"/>
                      <a:pt x="209367" y="83620"/>
                      <a:pt x="209367" y="83620"/>
                    </a:cubicBezTo>
                    <a:lnTo>
                      <a:pt x="465085" y="303783"/>
                    </a:lnTo>
                    <a:lnTo>
                      <a:pt x="465085" y="303783"/>
                    </a:lnTo>
                    <a:lnTo>
                      <a:pt x="465085" y="303783"/>
                    </a:lnTo>
                    <a:cubicBezTo>
                      <a:pt x="471922" y="310620"/>
                      <a:pt x="474657" y="313355"/>
                      <a:pt x="480127" y="321560"/>
                    </a:cubicBezTo>
                    <a:lnTo>
                      <a:pt x="578585" y="208060"/>
                    </a:lnTo>
                    <a:lnTo>
                      <a:pt x="462350" y="17981"/>
                    </a:ln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pic>
        <p:nvPicPr>
          <p:cNvPr id="30" name="Picture 2" descr="Image result for Lancaster Chamber">
            <a:extLst>
              <a:ext uri="{FF2B5EF4-FFF2-40B4-BE49-F238E27FC236}">
                <a16:creationId xmlns:a16="http://schemas.microsoft.com/office/drawing/2014/main" id="{5449FF81-F07E-48B2-B963-FF2419E9061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4" t="4904" r="11874" b="7648"/>
          <a:stretch/>
        </p:blipFill>
        <p:spPr bwMode="auto">
          <a:xfrm>
            <a:off x="1271688" y="4528329"/>
            <a:ext cx="575247" cy="70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GOTR">
            <a:extLst>
              <a:ext uri="{FF2B5EF4-FFF2-40B4-BE49-F238E27FC236}">
                <a16:creationId xmlns:a16="http://schemas.microsoft.com/office/drawing/2014/main" id="{D2AE87B2-3BE0-4A86-96BE-9A1A183C1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467" y="3271255"/>
            <a:ext cx="558508" cy="52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No photo description available.">
            <a:extLst>
              <a:ext uri="{FF2B5EF4-FFF2-40B4-BE49-F238E27FC236}">
                <a16:creationId xmlns:a16="http://schemas.microsoft.com/office/drawing/2014/main" id="{52959D3F-B244-49F0-BB6A-88186BE1C0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910" y="3893961"/>
            <a:ext cx="491087" cy="55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Accounting Beyond Borders">
            <a:extLst>
              <a:ext uri="{FF2B5EF4-FFF2-40B4-BE49-F238E27FC236}">
                <a16:creationId xmlns:a16="http://schemas.microsoft.com/office/drawing/2014/main" id="{D76EE509-7D8C-4291-9D8E-28210DAB35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055" y="5073086"/>
            <a:ext cx="1218624" cy="27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Image result for bia of lancaster county">
            <a:extLst>
              <a:ext uri="{FF2B5EF4-FFF2-40B4-BE49-F238E27FC236}">
                <a16:creationId xmlns:a16="http://schemas.microsoft.com/office/drawing/2014/main" id="{41E79433-9E91-495E-9959-B9F6EB9955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61" y="4590877"/>
            <a:ext cx="621699" cy="47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Hempfield School District">
            <a:extLst>
              <a:ext uri="{FF2B5EF4-FFF2-40B4-BE49-F238E27FC236}">
                <a16:creationId xmlns:a16="http://schemas.microsoft.com/office/drawing/2014/main" id="{B06C83C7-C121-4FC5-AF86-44CD6AAAEB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10" y="5487728"/>
            <a:ext cx="1846270" cy="2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4" descr="Image result for abc keystone">
            <a:extLst>
              <a:ext uri="{FF2B5EF4-FFF2-40B4-BE49-F238E27FC236}">
                <a16:creationId xmlns:a16="http://schemas.microsoft.com/office/drawing/2014/main" id="{8E68A702-3A05-4E33-B8DD-8D33B4C3BF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21" y="4554365"/>
            <a:ext cx="1062851" cy="30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A18EEEB-22A2-4377-9BA2-0041D20C19A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675630" y="5874169"/>
            <a:ext cx="1626573" cy="241869"/>
          </a:xfrm>
          <a:prstGeom prst="rect">
            <a:avLst/>
          </a:prstGeom>
        </p:spPr>
      </p:pic>
      <p:pic>
        <p:nvPicPr>
          <p:cNvPr id="38" name="Picture 22" descr="Bible2School">
            <a:extLst>
              <a:ext uri="{FF2B5EF4-FFF2-40B4-BE49-F238E27FC236}">
                <a16:creationId xmlns:a16="http://schemas.microsoft.com/office/drawing/2014/main" id="{81048CE3-784E-4F5E-B08C-D709E6656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95" y="6157519"/>
            <a:ext cx="1271635" cy="27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4" descr="Lancaster Country Day School">
            <a:extLst>
              <a:ext uri="{FF2B5EF4-FFF2-40B4-BE49-F238E27FC236}">
                <a16:creationId xmlns:a16="http://schemas.microsoft.com/office/drawing/2014/main" id="{490B4B57-DAF7-4491-8336-1246803CEC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966" y="2243027"/>
            <a:ext cx="1040742" cy="31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8" descr="Image result for Lancaster/York Boys CYO League">
            <a:extLst>
              <a:ext uri="{FF2B5EF4-FFF2-40B4-BE49-F238E27FC236}">
                <a16:creationId xmlns:a16="http://schemas.microsoft.com/office/drawing/2014/main" id="{94E5D6FB-E650-421E-BD64-15231510F31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0" t="39246" r="60880" b="8128"/>
          <a:stretch/>
        </p:blipFill>
        <p:spPr bwMode="auto">
          <a:xfrm>
            <a:off x="8506387" y="5826922"/>
            <a:ext cx="557405" cy="55740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0" descr="No photo description available.">
            <a:extLst>
              <a:ext uri="{FF2B5EF4-FFF2-40B4-BE49-F238E27FC236}">
                <a16:creationId xmlns:a16="http://schemas.microsoft.com/office/drawing/2014/main" id="{FECDAAFE-ABD4-4EDE-AC12-B8E5ACE5C7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057" y="5169640"/>
            <a:ext cx="599256" cy="50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2" descr="Image result for lancaster county junior golf tour">
            <a:extLst>
              <a:ext uri="{FF2B5EF4-FFF2-40B4-BE49-F238E27FC236}">
                <a16:creationId xmlns:a16="http://schemas.microsoft.com/office/drawing/2014/main" id="{722820B7-951D-4EF5-87BD-327B92B9ED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549" y="1269339"/>
            <a:ext cx="811137" cy="42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4" descr="Music for Everyone">
            <a:extLst>
              <a:ext uri="{FF2B5EF4-FFF2-40B4-BE49-F238E27FC236}">
                <a16:creationId xmlns:a16="http://schemas.microsoft.com/office/drawing/2014/main" id="{7085ADC2-169B-4F2E-B546-348A651C22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168" y="2710767"/>
            <a:ext cx="633334" cy="49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8" descr="Image result for ESOP Association">
            <a:extLst>
              <a:ext uri="{FF2B5EF4-FFF2-40B4-BE49-F238E27FC236}">
                <a16:creationId xmlns:a16="http://schemas.microsoft.com/office/drawing/2014/main" id="{383FBAAC-866F-43E4-9167-C7B2F6432C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5677" y="3179750"/>
            <a:ext cx="696484" cy="69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0" descr="Manheim Township School District">
            <a:extLst>
              <a:ext uri="{FF2B5EF4-FFF2-40B4-BE49-F238E27FC236}">
                <a16:creationId xmlns:a16="http://schemas.microsoft.com/office/drawing/2014/main" id="{1F08FAD4-A9B5-4337-AA66-40C0110C2C8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69" b="-1742"/>
          <a:stretch/>
        </p:blipFill>
        <p:spPr bwMode="auto">
          <a:xfrm>
            <a:off x="8255326" y="2620109"/>
            <a:ext cx="633334" cy="58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2">
            <a:extLst>
              <a:ext uri="{FF2B5EF4-FFF2-40B4-BE49-F238E27FC236}">
                <a16:creationId xmlns:a16="http://schemas.microsoft.com/office/drawing/2014/main" id="{8C2A497C-D475-49DE-81EC-43D1595376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743" y="3378136"/>
            <a:ext cx="1334994" cy="39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4" descr="Lancaster-Lebanon Education Foundation">
            <a:extLst>
              <a:ext uri="{FF2B5EF4-FFF2-40B4-BE49-F238E27FC236}">
                <a16:creationId xmlns:a16="http://schemas.microsoft.com/office/drawing/2014/main" id="{D148E35F-B715-4E60-B313-3DBC1939C73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8" t="6068"/>
          <a:stretch/>
        </p:blipFill>
        <p:spPr bwMode="auto">
          <a:xfrm>
            <a:off x="154162" y="2051474"/>
            <a:ext cx="942801" cy="52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6" descr="Image result for schreiber pediatric">
            <a:extLst>
              <a:ext uri="{FF2B5EF4-FFF2-40B4-BE49-F238E27FC236}">
                <a16:creationId xmlns:a16="http://schemas.microsoft.com/office/drawing/2014/main" id="{67716828-04DB-464C-B56A-D31C1D9EE5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852" y="3399360"/>
            <a:ext cx="1155143" cy="38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 descr="Image result for oregon dairy family farm days">
            <a:extLst>
              <a:ext uri="{FF2B5EF4-FFF2-40B4-BE49-F238E27FC236}">
                <a16:creationId xmlns:a16="http://schemas.microsoft.com/office/drawing/2014/main" id="{2D95AFC7-D65A-4084-A6E0-35B249D671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519" y="3937478"/>
            <a:ext cx="941782" cy="48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0" descr="Image may contain: text">
            <a:extLst>
              <a:ext uri="{FF2B5EF4-FFF2-40B4-BE49-F238E27FC236}">
                <a16:creationId xmlns:a16="http://schemas.microsoft.com/office/drawing/2014/main" id="{71C87BB8-70C8-40AF-9065-81D3461432A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6" t="75730" r="34002"/>
          <a:stretch/>
        </p:blipFill>
        <p:spPr bwMode="auto">
          <a:xfrm>
            <a:off x="5705621" y="2607090"/>
            <a:ext cx="912675" cy="69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2" descr="Image result for american music theatre logo">
            <a:extLst>
              <a:ext uri="{FF2B5EF4-FFF2-40B4-BE49-F238E27FC236}">
                <a16:creationId xmlns:a16="http://schemas.microsoft.com/office/drawing/2014/main" id="{C36F6A61-3975-4C11-8C03-5DEB1FB578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27" y="3940047"/>
            <a:ext cx="1217481" cy="48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6" descr="Image result for millersville university">
            <a:extLst>
              <a:ext uri="{FF2B5EF4-FFF2-40B4-BE49-F238E27FC236}">
                <a16:creationId xmlns:a16="http://schemas.microsoft.com/office/drawing/2014/main" id="{50DDA4E4-7DF7-4747-B1FD-BA883B0F31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9" r="39141" b="43219"/>
          <a:stretch/>
        </p:blipFill>
        <p:spPr bwMode="auto">
          <a:xfrm>
            <a:off x="4172674" y="6156165"/>
            <a:ext cx="283660" cy="2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8" descr="Image result for Ephrata Area School District logo">
            <a:extLst>
              <a:ext uri="{FF2B5EF4-FFF2-40B4-BE49-F238E27FC236}">
                <a16:creationId xmlns:a16="http://schemas.microsoft.com/office/drawing/2014/main" id="{F0C1A51B-F6EE-4197-A177-4F91F0231C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35" y="5835456"/>
            <a:ext cx="1128082" cy="29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0" descr="No photo description available.">
            <a:extLst>
              <a:ext uri="{FF2B5EF4-FFF2-40B4-BE49-F238E27FC236}">
                <a16:creationId xmlns:a16="http://schemas.microsoft.com/office/drawing/2014/main" id="{A3E65044-8621-45D9-8583-EE1EE075F73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1" b="29389"/>
          <a:stretch/>
        </p:blipFill>
        <p:spPr bwMode="auto">
          <a:xfrm>
            <a:off x="1875134" y="4643548"/>
            <a:ext cx="1438715" cy="50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4" descr="Image result for Dauphin County Technical School logo">
            <a:extLst>
              <a:ext uri="{FF2B5EF4-FFF2-40B4-BE49-F238E27FC236}">
                <a16:creationId xmlns:a16="http://schemas.microsoft.com/office/drawing/2014/main" id="{51787438-C85F-4CDE-9170-4FC034DFDF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353" y="6144267"/>
            <a:ext cx="284016" cy="28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2" descr="Image result for hospice of lancaster logo">
            <a:extLst>
              <a:ext uri="{FF2B5EF4-FFF2-40B4-BE49-F238E27FC236}">
                <a16:creationId xmlns:a16="http://schemas.microsoft.com/office/drawing/2014/main" id="{A0D8D44F-B412-4B1B-883E-D416E7DA69E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4" b="26108"/>
          <a:stretch/>
        </p:blipFill>
        <p:spPr bwMode="auto">
          <a:xfrm>
            <a:off x="4530250" y="6128989"/>
            <a:ext cx="731399" cy="34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4" descr="Image result for Tails of Valor, Paws of Honor Inc. logo">
            <a:extLst>
              <a:ext uri="{FF2B5EF4-FFF2-40B4-BE49-F238E27FC236}">
                <a16:creationId xmlns:a16="http://schemas.microsoft.com/office/drawing/2014/main" id="{B0BCC3F0-1B24-446E-ADA3-5DC49C6477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928" y="5306405"/>
            <a:ext cx="440257" cy="44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6" descr="Olivet Boys &amp; Girls Club">
            <a:extLst>
              <a:ext uri="{FF2B5EF4-FFF2-40B4-BE49-F238E27FC236}">
                <a16:creationId xmlns:a16="http://schemas.microsoft.com/office/drawing/2014/main" id="{D2979B1D-820E-4E87-8774-8DDE5ABD73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588" y="4023082"/>
            <a:ext cx="1746015" cy="3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78" descr="Logo">
            <a:extLst>
              <a:ext uri="{FF2B5EF4-FFF2-40B4-BE49-F238E27FC236}">
                <a16:creationId xmlns:a16="http://schemas.microsoft.com/office/drawing/2014/main" id="{475A8ABF-4AB0-4E68-9FD8-216AFAEFDB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30" y="2685001"/>
            <a:ext cx="509134" cy="50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0" descr="Image result for Lancaster-Lebanon PASBO logo">
            <a:extLst>
              <a:ext uri="{FF2B5EF4-FFF2-40B4-BE49-F238E27FC236}">
                <a16:creationId xmlns:a16="http://schemas.microsoft.com/office/drawing/2014/main" id="{68D31FB4-4C33-432E-8BF2-F11607572E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63" y="4635104"/>
            <a:ext cx="497883" cy="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2">
            <a:extLst>
              <a:ext uri="{FF2B5EF4-FFF2-40B4-BE49-F238E27FC236}">
                <a16:creationId xmlns:a16="http://schemas.microsoft.com/office/drawing/2014/main" id="{2867575F-3E9C-4033-AD17-D3A5C15E7A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749" y="5315864"/>
            <a:ext cx="876660" cy="40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BC9AC01-9D52-46E8-9B28-9F5A709AD39E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6725809" y="2036848"/>
            <a:ext cx="1413250" cy="502650"/>
          </a:xfrm>
          <a:prstGeom prst="rect">
            <a:avLst/>
          </a:prstGeom>
        </p:spPr>
      </p:pic>
      <p:pic>
        <p:nvPicPr>
          <p:cNvPr id="63" name="Picture 86">
            <a:extLst>
              <a:ext uri="{FF2B5EF4-FFF2-40B4-BE49-F238E27FC236}">
                <a16:creationId xmlns:a16="http://schemas.microsoft.com/office/drawing/2014/main" id="{9E715509-4556-46F4-8DFE-655E5092B3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14" y="5306405"/>
            <a:ext cx="696362" cy="47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8" descr="Image result for knights of columbus">
            <a:extLst>
              <a:ext uri="{FF2B5EF4-FFF2-40B4-BE49-F238E27FC236}">
                <a16:creationId xmlns:a16="http://schemas.microsoft.com/office/drawing/2014/main" id="{236EB816-AA3E-4504-93B4-650DA83F39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631" y="5763248"/>
            <a:ext cx="558508" cy="5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90" descr="Home">
            <a:extLst>
              <a:ext uri="{FF2B5EF4-FFF2-40B4-BE49-F238E27FC236}">
                <a16:creationId xmlns:a16="http://schemas.microsoft.com/office/drawing/2014/main" id="{F62A34F3-B2C5-4923-8420-4E98076EAB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352" y="5891870"/>
            <a:ext cx="1511626" cy="40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92" descr="Universal Athletic Club">
            <a:extLst>
              <a:ext uri="{FF2B5EF4-FFF2-40B4-BE49-F238E27FC236}">
                <a16:creationId xmlns:a16="http://schemas.microsoft.com/office/drawing/2014/main" id="{C7447863-CB76-4927-B20C-D0242C8F3D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2" y="4078667"/>
            <a:ext cx="589067" cy="30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94">
            <a:extLst>
              <a:ext uri="{FF2B5EF4-FFF2-40B4-BE49-F238E27FC236}">
                <a16:creationId xmlns:a16="http://schemas.microsoft.com/office/drawing/2014/main" id="{D6A893E5-0659-42A2-BD06-DF18E0628F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055" y="6131965"/>
            <a:ext cx="395403" cy="31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96" descr="Image result for cystic fibrosis foundation logo">
            <a:extLst>
              <a:ext uri="{FF2B5EF4-FFF2-40B4-BE49-F238E27FC236}">
                <a16:creationId xmlns:a16="http://schemas.microsoft.com/office/drawing/2014/main" id="{8F2D30FE-C76F-4521-8F74-F989CCACE7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88" y="2677896"/>
            <a:ext cx="686698" cy="43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00" descr="Image result for PA Dutch Council, BSA logo">
            <a:extLst>
              <a:ext uri="{FF2B5EF4-FFF2-40B4-BE49-F238E27FC236}">
                <a16:creationId xmlns:a16="http://schemas.microsoft.com/office/drawing/2014/main" id="{3107E622-3AD6-4FCE-A7F2-777ABDB3AC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343" y="2020091"/>
            <a:ext cx="489295" cy="56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6" descr="Image result for American Subcontractors Association logo">
            <a:extLst>
              <a:ext uri="{FF2B5EF4-FFF2-40B4-BE49-F238E27FC236}">
                <a16:creationId xmlns:a16="http://schemas.microsoft.com/office/drawing/2014/main" id="{D06F6F05-A52E-42D0-A3A3-67540A2D74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59" y="4636800"/>
            <a:ext cx="661681" cy="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0" descr="Image result for Penn Manor Education Foundation logo">
            <a:extLst>
              <a:ext uri="{FF2B5EF4-FFF2-40B4-BE49-F238E27FC236}">
                <a16:creationId xmlns:a16="http://schemas.microsoft.com/office/drawing/2014/main" id="{90472798-38C5-44AC-81F6-DD16D9D8F2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11" y="2031106"/>
            <a:ext cx="580044" cy="58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14" descr="Image result for Water Street Mission logo">
            <a:extLst>
              <a:ext uri="{FF2B5EF4-FFF2-40B4-BE49-F238E27FC236}">
                <a16:creationId xmlns:a16="http://schemas.microsoft.com/office/drawing/2014/main" id="{9B70891F-6246-47BA-8E22-356AFA5501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0" b="17600"/>
          <a:stretch/>
        </p:blipFill>
        <p:spPr bwMode="auto">
          <a:xfrm>
            <a:off x="226182" y="5851226"/>
            <a:ext cx="734267" cy="53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16">
            <a:extLst>
              <a:ext uri="{FF2B5EF4-FFF2-40B4-BE49-F238E27FC236}">
                <a16:creationId xmlns:a16="http://schemas.microsoft.com/office/drawing/2014/main" id="{B529360F-E1CE-4ED2-9ED8-7F907A06BB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48" b="158"/>
          <a:stretch/>
        </p:blipFill>
        <p:spPr bwMode="auto">
          <a:xfrm>
            <a:off x="1767855" y="2114134"/>
            <a:ext cx="775742" cy="40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18" descr="Resurrection Catholic School">
            <a:extLst>
              <a:ext uri="{FF2B5EF4-FFF2-40B4-BE49-F238E27FC236}">
                <a16:creationId xmlns:a16="http://schemas.microsoft.com/office/drawing/2014/main" id="{6E68C324-045F-4347-BE0E-9EE1E44524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409" y="4048980"/>
            <a:ext cx="1270456" cy="25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20" descr="Image result for Jeff Musser Foundation">
            <a:extLst>
              <a:ext uri="{FF2B5EF4-FFF2-40B4-BE49-F238E27FC236}">
                <a16:creationId xmlns:a16="http://schemas.microsoft.com/office/drawing/2014/main" id="{70C267DE-54D6-4C8F-AF73-83FB46D711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393" y="3315945"/>
            <a:ext cx="523293" cy="52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22" descr="Saint Leo the Great Catholic School">
            <a:extLst>
              <a:ext uri="{FF2B5EF4-FFF2-40B4-BE49-F238E27FC236}">
                <a16:creationId xmlns:a16="http://schemas.microsoft.com/office/drawing/2014/main" id="{076FFE59-AC52-4D6B-B432-4FDAC20C70B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66"/>
          <a:stretch/>
        </p:blipFill>
        <p:spPr bwMode="auto">
          <a:xfrm>
            <a:off x="6161958" y="2031106"/>
            <a:ext cx="592884" cy="5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24" descr="Image result for hands-on house logo\">
            <a:extLst>
              <a:ext uri="{FF2B5EF4-FFF2-40B4-BE49-F238E27FC236}">
                <a16:creationId xmlns:a16="http://schemas.microsoft.com/office/drawing/2014/main" id="{F1D553CD-08B6-4B49-A51B-00525C538D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97" y="5857923"/>
            <a:ext cx="581177" cy="5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28" descr="Hempfield Foundation Logo">
            <a:extLst>
              <a:ext uri="{FF2B5EF4-FFF2-40B4-BE49-F238E27FC236}">
                <a16:creationId xmlns:a16="http://schemas.microsoft.com/office/drawing/2014/main" id="{66F655F9-FCB0-496B-A233-157BDFB115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35" y="2668187"/>
            <a:ext cx="617131" cy="54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30" descr="Home">
            <a:extLst>
              <a:ext uri="{FF2B5EF4-FFF2-40B4-BE49-F238E27FC236}">
                <a16:creationId xmlns:a16="http://schemas.microsoft.com/office/drawing/2014/main" id="{FFC08D23-C041-47EE-B8F0-908D925D1C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56" y="2698206"/>
            <a:ext cx="1705473" cy="46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34" descr="leec-logo-web-ready">
            <a:extLst>
              <a:ext uri="{FF2B5EF4-FFF2-40B4-BE49-F238E27FC236}">
                <a16:creationId xmlns:a16="http://schemas.microsoft.com/office/drawing/2014/main" id="{2CE2ED8A-C801-426D-BDE2-C55A585357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530" y="3917895"/>
            <a:ext cx="1126677" cy="51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38" descr="Image result for march of dimes logo">
            <a:extLst>
              <a:ext uri="{FF2B5EF4-FFF2-40B4-BE49-F238E27FC236}">
                <a16:creationId xmlns:a16="http://schemas.microsoft.com/office/drawing/2014/main" id="{83390AF3-2220-447F-9586-34A1E2E80A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305" y="3302293"/>
            <a:ext cx="677994" cy="4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40" descr="The Northern Lancaster County Chamber of Commerce">
            <a:extLst>
              <a:ext uri="{FF2B5EF4-FFF2-40B4-BE49-F238E27FC236}">
                <a16:creationId xmlns:a16="http://schemas.microsoft.com/office/drawing/2014/main" id="{7D2B7409-74E6-41E5-A3F5-BD2DFF0B9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5" y="4937823"/>
            <a:ext cx="962724" cy="29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44" descr="Image result for York College of PA logo">
            <a:extLst>
              <a:ext uri="{FF2B5EF4-FFF2-40B4-BE49-F238E27FC236}">
                <a16:creationId xmlns:a16="http://schemas.microsoft.com/office/drawing/2014/main" id="{297A0A4F-4696-48D9-B5B4-9199A925FF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668" y="2722336"/>
            <a:ext cx="1094410" cy="48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46" descr="York Opioid Collaborative">
            <a:extLst>
              <a:ext uri="{FF2B5EF4-FFF2-40B4-BE49-F238E27FC236}">
                <a16:creationId xmlns:a16="http://schemas.microsoft.com/office/drawing/2014/main" id="{12846EED-5C63-45D7-BE20-873DEE408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461" y="2760210"/>
            <a:ext cx="1144226" cy="3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48" descr="Image result for Central Penn College Education Foundation logo">
            <a:extLst>
              <a:ext uri="{FF2B5EF4-FFF2-40B4-BE49-F238E27FC236}">
                <a16:creationId xmlns:a16="http://schemas.microsoft.com/office/drawing/2014/main" id="{08AFF88E-BA75-4278-8A2B-52E873A77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438" y="2111542"/>
            <a:ext cx="1222839" cy="42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52" descr="Image result for the manufacturers' association logo">
            <a:extLst>
              <a:ext uri="{FF2B5EF4-FFF2-40B4-BE49-F238E27FC236}">
                <a16:creationId xmlns:a16="http://schemas.microsoft.com/office/drawing/2014/main" id="{E2D8D8F9-148C-4D01-9997-1AB15544C4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779" y="5858453"/>
            <a:ext cx="490290" cy="23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54" descr="Image result for Black Rock Retreat logo">
            <a:extLst>
              <a:ext uri="{FF2B5EF4-FFF2-40B4-BE49-F238E27FC236}">
                <a16:creationId xmlns:a16="http://schemas.microsoft.com/office/drawing/2014/main" id="{3AE5697B-80B9-43A6-ADE0-48505D89A1E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29" b="28859"/>
          <a:stretch/>
        </p:blipFill>
        <p:spPr bwMode="auto">
          <a:xfrm>
            <a:off x="69981" y="5301164"/>
            <a:ext cx="972667" cy="4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58" descr="Image result for Hempfield Wrestling Club logo">
            <a:extLst>
              <a:ext uri="{FF2B5EF4-FFF2-40B4-BE49-F238E27FC236}">
                <a16:creationId xmlns:a16="http://schemas.microsoft.com/office/drawing/2014/main" id="{6D2EFAD4-B1FB-4DB8-BCFF-38042601E6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686" y="3333723"/>
            <a:ext cx="535082" cy="53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62" descr="Image result for leadership lancaster">
            <a:extLst>
              <a:ext uri="{FF2B5EF4-FFF2-40B4-BE49-F238E27FC236}">
                <a16:creationId xmlns:a16="http://schemas.microsoft.com/office/drawing/2014/main" id="{B3A8C2BC-A768-4529-8285-936805E6AC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953" y="2004876"/>
            <a:ext cx="632329" cy="63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164" descr="Image result for VisionCorps logo">
            <a:extLst>
              <a:ext uri="{FF2B5EF4-FFF2-40B4-BE49-F238E27FC236}">
                <a16:creationId xmlns:a16="http://schemas.microsoft.com/office/drawing/2014/main" id="{504F1783-9C4E-4117-B79A-0FD290CD7D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67" y="2099332"/>
            <a:ext cx="651473" cy="41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166" descr="Manheim Township Baseball">
            <a:extLst>
              <a:ext uri="{FF2B5EF4-FFF2-40B4-BE49-F238E27FC236}">
                <a16:creationId xmlns:a16="http://schemas.microsoft.com/office/drawing/2014/main" id="{6CEB6C31-39E0-45B2-9F3A-CF6C08D041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t="-10249" r="85038" b="-7448"/>
          <a:stretch/>
        </p:blipFill>
        <p:spPr bwMode="auto">
          <a:xfrm>
            <a:off x="6000361" y="5290354"/>
            <a:ext cx="470044" cy="48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68" descr="Image result for Mechanicsburg Chamber">
            <a:extLst>
              <a:ext uri="{FF2B5EF4-FFF2-40B4-BE49-F238E27FC236}">
                <a16:creationId xmlns:a16="http://schemas.microsoft.com/office/drawing/2014/main" id="{89560F01-701D-4749-AA6F-7DFB1B7D7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5" y="4538330"/>
            <a:ext cx="1089551" cy="35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72" descr="Image result for a week away foundation logo">
            <a:extLst>
              <a:ext uri="{FF2B5EF4-FFF2-40B4-BE49-F238E27FC236}">
                <a16:creationId xmlns:a16="http://schemas.microsoft.com/office/drawing/2014/main" id="{17AD54AB-2DF7-4BEB-9264-9D0D74E4D1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43" y="5273390"/>
            <a:ext cx="518484" cy="51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74" descr="LITITZ 5K FOR LIFE">
            <a:extLst>
              <a:ext uri="{FF2B5EF4-FFF2-40B4-BE49-F238E27FC236}">
                <a16:creationId xmlns:a16="http://schemas.microsoft.com/office/drawing/2014/main" id="{6D9B7B97-3666-4327-A785-EDCDD7234B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380" y="4638788"/>
            <a:ext cx="832428" cy="45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76" descr="Image result for Sierra Club - Lancaster Group logo">
            <a:extLst>
              <a:ext uri="{FF2B5EF4-FFF2-40B4-BE49-F238E27FC236}">
                <a16:creationId xmlns:a16="http://schemas.microsoft.com/office/drawing/2014/main" id="{F52F8E3B-3DB1-4365-950B-8AB7780884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27" y="5318602"/>
            <a:ext cx="856120" cy="42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78" descr="LEADS">
            <a:extLst>
              <a:ext uri="{FF2B5EF4-FFF2-40B4-BE49-F238E27FC236}">
                <a16:creationId xmlns:a16="http://schemas.microsoft.com/office/drawing/2014/main" id="{E8164797-49B0-49E5-9D74-5C6C3A0DB8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1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31" y="3358523"/>
            <a:ext cx="704168" cy="43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80" descr="Image may contain: text">
            <a:extLst>
              <a:ext uri="{FF2B5EF4-FFF2-40B4-BE49-F238E27FC236}">
                <a16:creationId xmlns:a16="http://schemas.microsoft.com/office/drawing/2014/main" id="{AA0CE22B-C60C-4D42-BC30-68350095A6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3" y="5325661"/>
            <a:ext cx="592510" cy="38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82" descr="Image result for The Demuth Museum logo">
            <a:extLst>
              <a:ext uri="{FF2B5EF4-FFF2-40B4-BE49-F238E27FC236}">
                <a16:creationId xmlns:a16="http://schemas.microsoft.com/office/drawing/2014/main" id="{C3205263-5722-48D5-ADA1-73CA0A8D05E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25138" r="14166" b="27891"/>
          <a:stretch/>
        </p:blipFill>
        <p:spPr bwMode="auto">
          <a:xfrm>
            <a:off x="5887729" y="4541995"/>
            <a:ext cx="831564" cy="51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84" descr="The Common Wheel">
            <a:extLst>
              <a:ext uri="{FF2B5EF4-FFF2-40B4-BE49-F238E27FC236}">
                <a16:creationId xmlns:a16="http://schemas.microsoft.com/office/drawing/2014/main" id="{B0FF18DE-65C7-4A0D-B911-EE30DD9927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74" y="5898826"/>
            <a:ext cx="793852" cy="50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86" descr="MANTEC">
            <a:extLst>
              <a:ext uri="{FF2B5EF4-FFF2-40B4-BE49-F238E27FC236}">
                <a16:creationId xmlns:a16="http://schemas.microsoft.com/office/drawing/2014/main" id="{55D4725A-129C-4B20-BA53-E7194579E3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857" y="3391088"/>
            <a:ext cx="1220923" cy="39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92" descr="Image result for Ben Franklin Technology Partners">
            <a:extLst>
              <a:ext uri="{FF2B5EF4-FFF2-40B4-BE49-F238E27FC236}">
                <a16:creationId xmlns:a16="http://schemas.microsoft.com/office/drawing/2014/main" id="{86B055B3-9130-4707-B4C6-D62BC38603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5" y="3304417"/>
            <a:ext cx="1616996" cy="53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94" descr="The Mix at Arbor Place">
            <a:extLst>
              <a:ext uri="{FF2B5EF4-FFF2-40B4-BE49-F238E27FC236}">
                <a16:creationId xmlns:a16="http://schemas.microsoft.com/office/drawing/2014/main" id="{52791245-D9A2-4CCE-A31E-7F2A3EDB22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78" y="5317194"/>
            <a:ext cx="522382" cy="40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96">
            <a:extLst>
              <a:ext uri="{FF2B5EF4-FFF2-40B4-BE49-F238E27FC236}">
                <a16:creationId xmlns:a16="http://schemas.microsoft.com/office/drawing/2014/main" id="{07DE0650-C91A-4E34-81C9-F7007400FB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14" y="2072375"/>
            <a:ext cx="530959" cy="46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950E0F-E3B4-4710-90AD-F8C845852E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0"/>
          <a:srcRect r="12822"/>
          <a:stretch/>
        </p:blipFill>
        <p:spPr>
          <a:xfrm>
            <a:off x="5066240" y="3907191"/>
            <a:ext cx="478707" cy="57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159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Professional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pic>
        <p:nvPicPr>
          <p:cNvPr id="3" name="Picture 17" descr="http://www.rbatescpa.biz/images/ACFE-seal.jpg">
            <a:extLst>
              <a:ext uri="{FF2B5EF4-FFF2-40B4-BE49-F238E27FC236}">
                <a16:creationId xmlns:a16="http://schemas.microsoft.com/office/drawing/2014/main" id="{FB30DCA2-4AA6-41BE-B63F-0100C403E8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965" y="2168685"/>
            <a:ext cx="1556879" cy="155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F47DDC87-BBFC-4D0A-AD74-99FE2869A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639" y="2202205"/>
            <a:ext cx="2198961" cy="8513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8293DA-6BCC-4ECC-AC0D-18E6DF026702}"/>
              </a:ext>
            </a:extLst>
          </p:cNvPr>
          <p:cNvSpPr txBox="1"/>
          <p:nvPr userDrawn="1"/>
        </p:nvSpPr>
        <p:spPr>
          <a:xfrm>
            <a:off x="0" y="127105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Professional Commitment</a:t>
            </a:r>
          </a:p>
        </p:txBody>
      </p:sp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id="{41364053-AEE6-49FA-B7C0-7EE3F79B388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8558123D-A231-439C-9686-D0C8434B12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41890" y="4772801"/>
            <a:ext cx="3719954" cy="46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https://www.pasbo.org/images/logo.gif">
            <a:extLst>
              <a:ext uri="{FF2B5EF4-FFF2-40B4-BE49-F238E27FC236}">
                <a16:creationId xmlns:a16="http://schemas.microsoft.com/office/drawing/2014/main" id="{C68A8620-AB15-4F89-BF2F-FFA78CE878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1044" y="4821428"/>
            <a:ext cx="1441498" cy="143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3" descr="Pennsylvania Association Federal Program Coordinators">
            <a:extLst>
              <a:ext uri="{FF2B5EF4-FFF2-40B4-BE49-F238E27FC236}">
                <a16:creationId xmlns:a16="http://schemas.microsoft.com/office/drawing/2014/main" id="{EB46F6EC-2364-47B5-9045-D9E9C9694E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95820" y="3531207"/>
            <a:ext cx="3527462" cy="93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>
            <a:extLst>
              <a:ext uri="{FF2B5EF4-FFF2-40B4-BE49-F238E27FC236}">
                <a16:creationId xmlns:a16="http://schemas.microsoft.com/office/drawing/2014/main" id="{F17DE546-F78B-4F94-AF55-435B99AE4D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9"/>
          <a:stretch/>
        </p:blipFill>
        <p:spPr bwMode="auto">
          <a:xfrm>
            <a:off x="5241890" y="5450928"/>
            <a:ext cx="3435962" cy="59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28CE4FB-56E2-461B-B320-AE8BEC104FB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8" y="3258533"/>
            <a:ext cx="3241493" cy="867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C1B6BA-29A6-4D2B-B751-056DBB2D0D0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8" y="4281597"/>
            <a:ext cx="2299672" cy="8815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BA36D6-BC97-4A07-9DEA-4CB32CBB5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7" t="13293" r="7512" b="13488"/>
          <a:stretch/>
        </p:blipFill>
        <p:spPr>
          <a:xfrm>
            <a:off x="576003" y="5318457"/>
            <a:ext cx="1624586" cy="10192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389C87-DB9A-4DBC-86AB-C0D611F0CE9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8" y="2195180"/>
            <a:ext cx="2130081" cy="8471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1DD0AA-9835-4DBE-A1CE-9A2741911C5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06988"/>
            <a:ext cx="2316465" cy="84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254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End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D8E1AD-EC91-48FB-B6FF-197DA19BBF86}"/>
              </a:ext>
            </a:extLst>
          </p:cNvPr>
          <p:cNvSpPr txBox="1"/>
          <p:nvPr userDrawn="1"/>
        </p:nvSpPr>
        <p:spPr>
          <a:xfrm>
            <a:off x="13045" y="120100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Office Locations</a:t>
            </a:r>
          </a:p>
        </p:txBody>
      </p:sp>
      <p:pic>
        <p:nvPicPr>
          <p:cNvPr id="4" name="Graphic 3" descr="City">
            <a:extLst>
              <a:ext uri="{FF2B5EF4-FFF2-40B4-BE49-F238E27FC236}">
                <a16:creationId xmlns:a16="http://schemas.microsoft.com/office/drawing/2014/main" id="{7DFF356E-6CFB-446B-AF77-66428FAB9F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04323E-4BA2-4993-8F91-02CF2BC87B1E}"/>
              </a:ext>
            </a:extLst>
          </p:cNvPr>
          <p:cNvSpPr txBox="1"/>
          <p:nvPr userDrawn="1"/>
        </p:nvSpPr>
        <p:spPr>
          <a:xfrm>
            <a:off x="26090" y="2356091"/>
            <a:ext cx="9130955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1705 Oregon Pike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17601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 CITY 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160 E King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17602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930 Century Drive, Suite 104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Mechanicsburg, PA 17055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717-697-2900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62 W Pomfret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Carlisle, PA 17013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717-243-4822</a:t>
            </a:r>
          </a:p>
          <a:p>
            <a:pPr algn="ctr"/>
            <a:endParaRPr lang="en-US" sz="1800" b="1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  <a:p>
            <a:pPr algn="ctr"/>
            <a:endParaRPr lang="en-US" sz="1050" b="0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18B23-ABAD-4554-B015-32EAF54C8C3E}"/>
              </a:ext>
            </a:extLst>
          </p:cNvPr>
          <p:cNvSpPr txBox="1"/>
          <p:nvPr userDrawn="1"/>
        </p:nvSpPr>
        <p:spPr>
          <a:xfrm>
            <a:off x="6978133" y="6498786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+mj-lt"/>
              </a:rPr>
              <a:t>troutcpa.com</a:t>
            </a:r>
          </a:p>
        </p:txBody>
      </p:sp>
    </p:spTree>
    <p:extLst>
      <p:ext uri="{BB962C8B-B14F-4D97-AF65-F5344CB8AC3E}">
        <p14:creationId xmlns:p14="http://schemas.microsoft.com/office/powerpoint/2010/main" val="42857660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End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1117454-6D42-45C5-9CD3-562AA4B8B3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99" y="218920"/>
            <a:ext cx="4161002" cy="2031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90F388-E3DD-4089-909F-40C8361967DA}"/>
              </a:ext>
            </a:extLst>
          </p:cNvPr>
          <p:cNvSpPr txBox="1"/>
          <p:nvPr userDrawn="1"/>
        </p:nvSpPr>
        <p:spPr>
          <a:xfrm>
            <a:off x="7164474" y="6482971"/>
            <a:ext cx="1979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+mj-lt"/>
              </a:rPr>
              <a:t>troutcpa.com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62171-DB7A-4E09-8C40-F013A286BAFD}"/>
              </a:ext>
            </a:extLst>
          </p:cNvPr>
          <p:cNvSpPr txBox="1"/>
          <p:nvPr userDrawn="1"/>
        </p:nvSpPr>
        <p:spPr>
          <a:xfrm>
            <a:off x="13045" y="2721395"/>
            <a:ext cx="9130955" cy="330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1705 Oregon Pike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17601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 CITY 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160 E King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Lancaster, PA 17602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717-569-2900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930 Century Drive, Suite 104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Mechanicsburg, PA 17055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717-697-2900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j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62 W Pomfret Street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Carlisle, PA 17013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j-lt"/>
                <a:ea typeface="+mn-ea"/>
                <a:cs typeface="+mn-cs"/>
              </a:rPr>
              <a:t>717-243-4822</a:t>
            </a:r>
          </a:p>
          <a:p>
            <a:pPr algn="ctr"/>
            <a:endParaRPr lang="en-US" sz="1050" b="0" i="0" u="none" strike="noStrike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4318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knife&#10;&#10;Description automatically generated">
            <a:extLst>
              <a:ext uri="{FF2B5EF4-FFF2-40B4-BE49-F238E27FC236}">
                <a16:creationId xmlns:a16="http://schemas.microsoft.com/office/drawing/2014/main" id="{82E3C723-D341-4A0E-980E-D6DF863207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66"/>
          <a:stretch/>
        </p:blipFill>
        <p:spPr>
          <a:xfrm>
            <a:off x="3965315" y="0"/>
            <a:ext cx="29464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677ACCC-23C3-4A42-B4F9-CAD2351FF0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526" y="793433"/>
            <a:ext cx="3309260" cy="405447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8080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Professional’s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01C09AE-FE15-490E-A6A1-F546066252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3526" y="1198880"/>
            <a:ext cx="3309259" cy="405447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Designations, Title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776FBD8-CBBF-47BF-B689-FA0C93E72E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2474" y="2009774"/>
            <a:ext cx="2011362" cy="20828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Headshot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D421B6-9990-4902-8B1C-F36BB1EE7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644" y="4378960"/>
            <a:ext cx="2901141" cy="405447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F4F0B6C-5B37-46AC-B837-1EE50F0C86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644" y="4793614"/>
            <a:ext cx="2901141" cy="405447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080808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Office Phone Number</a:t>
            </a:r>
          </a:p>
        </p:txBody>
      </p:sp>
      <p:pic>
        <p:nvPicPr>
          <p:cNvPr id="13" name="Graphic 12" descr="Envelope">
            <a:extLst>
              <a:ext uri="{FF2B5EF4-FFF2-40B4-BE49-F238E27FC236}">
                <a16:creationId xmlns:a16="http://schemas.microsoft.com/office/drawing/2014/main" id="{724BBA35-4930-44BF-880E-E78DD993E2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6988" y="4378960"/>
            <a:ext cx="292608" cy="292608"/>
          </a:xfrm>
          <a:prstGeom prst="rect">
            <a:avLst/>
          </a:prstGeom>
        </p:spPr>
      </p:pic>
      <p:pic>
        <p:nvPicPr>
          <p:cNvPr id="14" name="Graphic 13" descr="Receiver">
            <a:extLst>
              <a:ext uri="{FF2B5EF4-FFF2-40B4-BE49-F238E27FC236}">
                <a16:creationId xmlns:a16="http://schemas.microsoft.com/office/drawing/2014/main" id="{9E01E895-9F18-4F9A-AAA0-C8F9D9F7C2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3526" y="4773771"/>
            <a:ext cx="296070" cy="296070"/>
          </a:xfrm>
          <a:prstGeom prst="rect">
            <a:avLst/>
          </a:prstGeom>
        </p:spPr>
      </p:pic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1D66C057-40DA-4DEA-8D6F-97E4ADD0472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64805" y="167481"/>
            <a:ext cx="4502207" cy="6523038"/>
          </a:xfrm>
        </p:spPr>
        <p:txBody>
          <a:bodyPr/>
          <a:lstStyle>
            <a:lvl1pPr marL="0" indent="0">
              <a:buNone/>
              <a:defRPr sz="2000">
                <a:solidFill>
                  <a:srgbClr val="080808"/>
                </a:solidFill>
              </a:defRPr>
            </a:lvl1pPr>
          </a:lstStyle>
          <a:p>
            <a:pPr lvl="0"/>
            <a:r>
              <a:rPr lang="en-US" dirty="0"/>
              <a:t>Add professional’s practice areas, education, etc.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658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End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D8E1AD-EC91-48FB-B6FF-197DA19BBF86}"/>
              </a:ext>
            </a:extLst>
          </p:cNvPr>
          <p:cNvSpPr txBox="1"/>
          <p:nvPr userDrawn="1"/>
        </p:nvSpPr>
        <p:spPr>
          <a:xfrm>
            <a:off x="13045" y="120100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Office Locations</a:t>
            </a:r>
          </a:p>
        </p:txBody>
      </p:sp>
      <p:pic>
        <p:nvPicPr>
          <p:cNvPr id="4" name="Graphic 3" descr="City">
            <a:extLst>
              <a:ext uri="{FF2B5EF4-FFF2-40B4-BE49-F238E27FC236}">
                <a16:creationId xmlns:a16="http://schemas.microsoft.com/office/drawing/2014/main" id="{7DFF356E-6CFB-446B-AF77-66428FAB9F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04323E-4BA2-4993-8F91-02CF2BC87B1E}"/>
              </a:ext>
            </a:extLst>
          </p:cNvPr>
          <p:cNvSpPr txBox="1"/>
          <p:nvPr userDrawn="1"/>
        </p:nvSpPr>
        <p:spPr>
          <a:xfrm>
            <a:off x="26090" y="2400481"/>
            <a:ext cx="9130955" cy="30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LANCASTER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1705 Oregon Pike 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   Lancaster, PA 17601 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   717-569-2900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LANCASTER CITY 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160 E King Street 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Roboto Condensed Light" panose="02000000000000000000" pitchFamily="2" charset="0"/>
                <a:cs typeface="+mn-cs"/>
              </a:rPr>
              <a:t>|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   Lancaster, PA 17602 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Roboto Condensed Light" panose="02000000000000000000" pitchFamily="2" charset="0"/>
                <a:cs typeface="+mn-cs"/>
              </a:rPr>
              <a:t>|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 717-569-2900</a:t>
            </a: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1800" b="1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8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MECHANICSBURG</a:t>
            </a:r>
          </a:p>
          <a:p>
            <a:pPr algn="ctr"/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930 Century Drive, Suite 104 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Roboto Condensed Light" panose="02000000000000000000" pitchFamily="2" charset="0"/>
                <a:cs typeface="+mn-cs"/>
              </a:rPr>
              <a:t>|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 Mechanicsburg, PA 17055 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Roboto Condensed Light" panose="02000000000000000000" pitchFamily="2" charset="0"/>
                <a:cs typeface="+mn-cs"/>
              </a:rPr>
              <a:t>|  </a:t>
            </a:r>
            <a:r>
              <a:rPr lang="en-US" sz="18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 717-697-2900</a:t>
            </a:r>
          </a:p>
          <a:p>
            <a:pPr algn="ctr"/>
            <a:endParaRPr lang="en-US" sz="105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18B23-ABAD-4554-B015-32EAF54C8C3E}"/>
              </a:ext>
            </a:extLst>
          </p:cNvPr>
          <p:cNvSpPr txBox="1"/>
          <p:nvPr userDrawn="1"/>
        </p:nvSpPr>
        <p:spPr>
          <a:xfrm>
            <a:off x="6978133" y="6498786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+mj-lt"/>
              </a:rPr>
              <a:t>troutcpa.com</a:t>
            </a:r>
          </a:p>
        </p:txBody>
      </p:sp>
    </p:spTree>
    <p:extLst>
      <p:ext uri="{BB962C8B-B14F-4D97-AF65-F5344CB8AC3E}">
        <p14:creationId xmlns:p14="http://schemas.microsoft.com/office/powerpoint/2010/main" val="25006056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Professional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pic>
        <p:nvPicPr>
          <p:cNvPr id="3" name="Picture 17" descr="http://www.rbatescpa.biz/images/ACFE-seal.jpg">
            <a:extLst>
              <a:ext uri="{FF2B5EF4-FFF2-40B4-BE49-F238E27FC236}">
                <a16:creationId xmlns:a16="http://schemas.microsoft.com/office/drawing/2014/main" id="{FB30DCA2-4AA6-41BE-B63F-0100C403E8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965" y="2168685"/>
            <a:ext cx="1556879" cy="155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F47DDC87-BBFC-4D0A-AD74-99FE2869A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639" y="2202205"/>
            <a:ext cx="2198961" cy="8513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8293DA-6BCC-4ECC-AC0D-18E6DF026702}"/>
              </a:ext>
            </a:extLst>
          </p:cNvPr>
          <p:cNvSpPr txBox="1"/>
          <p:nvPr userDrawn="1"/>
        </p:nvSpPr>
        <p:spPr>
          <a:xfrm>
            <a:off x="0" y="127105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Professional Commitment</a:t>
            </a:r>
          </a:p>
        </p:txBody>
      </p:sp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id="{41364053-AEE6-49FA-B7C0-7EE3F79B38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8558123D-A231-439C-9686-D0C8434B12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41890" y="4772801"/>
            <a:ext cx="3719954" cy="46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https://www.pasbo.org/images/logo.gif">
            <a:extLst>
              <a:ext uri="{FF2B5EF4-FFF2-40B4-BE49-F238E27FC236}">
                <a16:creationId xmlns:a16="http://schemas.microsoft.com/office/drawing/2014/main" id="{C68A8620-AB15-4F89-BF2F-FFA78CE878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1044" y="4821428"/>
            <a:ext cx="1441498" cy="143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3" descr="Pennsylvania Association Federal Program Coordinators">
            <a:extLst>
              <a:ext uri="{FF2B5EF4-FFF2-40B4-BE49-F238E27FC236}">
                <a16:creationId xmlns:a16="http://schemas.microsoft.com/office/drawing/2014/main" id="{EB46F6EC-2364-47B5-9045-D9E9C9694E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95820" y="3531207"/>
            <a:ext cx="3527462" cy="93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>
            <a:extLst>
              <a:ext uri="{FF2B5EF4-FFF2-40B4-BE49-F238E27FC236}">
                <a16:creationId xmlns:a16="http://schemas.microsoft.com/office/drawing/2014/main" id="{F17DE546-F78B-4F94-AF55-435B99AE4D4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9"/>
          <a:stretch/>
        </p:blipFill>
        <p:spPr bwMode="auto">
          <a:xfrm>
            <a:off x="5241890" y="5450928"/>
            <a:ext cx="3435962" cy="59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28CE4FB-56E2-461B-B320-AE8BEC104FB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8" y="3258533"/>
            <a:ext cx="3241493" cy="867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C1B6BA-29A6-4D2B-B751-056DBB2D0D0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8" y="4281597"/>
            <a:ext cx="2299672" cy="8815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BA36D6-BC97-4A07-9DEA-4CB32CBB5F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7" t="13293" r="7512" b="13488"/>
          <a:stretch/>
        </p:blipFill>
        <p:spPr>
          <a:xfrm>
            <a:off x="576003" y="5318457"/>
            <a:ext cx="1624586" cy="10192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389C87-DB9A-4DBC-86AB-C0D611F0CE9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8" y="2195180"/>
            <a:ext cx="2130081" cy="8471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1DD0AA-9835-4DBE-A1CE-9A2741911C5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06988"/>
            <a:ext cx="2316465" cy="84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46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39AB5-EF68-4145-B8F7-A15386B1C959}"/>
              </a:ext>
            </a:extLst>
          </p:cNvPr>
          <p:cNvSpPr txBox="1"/>
          <p:nvPr userDrawn="1"/>
        </p:nvSpPr>
        <p:spPr>
          <a:xfrm>
            <a:off x="13045" y="120100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Community Involvement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FD86BF-11AD-4A45-B104-3B7858AD47D1}"/>
              </a:ext>
            </a:extLst>
          </p:cNvPr>
          <p:cNvGrpSpPr/>
          <p:nvPr userDrawn="1"/>
        </p:nvGrpSpPr>
        <p:grpSpPr>
          <a:xfrm>
            <a:off x="3978516" y="347071"/>
            <a:ext cx="1186968" cy="711351"/>
            <a:chOff x="5437992" y="417410"/>
            <a:chExt cx="1186968" cy="711351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976860-9662-4A65-8971-B6663964F1AF}"/>
                </a:ext>
              </a:extLst>
            </p:cNvPr>
            <p:cNvSpPr/>
            <p:nvPr userDrawn="1"/>
          </p:nvSpPr>
          <p:spPr>
            <a:xfrm>
              <a:off x="5606192" y="540483"/>
              <a:ext cx="733196" cy="588278"/>
            </a:xfrm>
            <a:custGeom>
              <a:avLst/>
              <a:gdLst>
                <a:gd name="connsiteX0" fmla="*/ 717924 w 733196"/>
                <a:gd name="connsiteY0" fmla="*/ 313152 h 588278"/>
                <a:gd name="connsiteX1" fmla="*/ 497761 w 733196"/>
                <a:gd name="connsiteY1" fmla="*/ 124440 h 588278"/>
                <a:gd name="connsiteX2" fmla="*/ 482718 w 733196"/>
                <a:gd name="connsiteY2" fmla="*/ 110765 h 588278"/>
                <a:gd name="connsiteX3" fmla="*/ 388363 w 733196"/>
                <a:gd name="connsiteY3" fmla="*/ 218796 h 588278"/>
                <a:gd name="connsiteX4" fmla="*/ 333664 w 733196"/>
                <a:gd name="connsiteY4" fmla="*/ 246145 h 588278"/>
                <a:gd name="connsiteX5" fmla="*/ 326826 w 733196"/>
                <a:gd name="connsiteY5" fmla="*/ 246145 h 588278"/>
                <a:gd name="connsiteX6" fmla="*/ 273495 w 733196"/>
                <a:gd name="connsiteY6" fmla="*/ 225633 h 588278"/>
                <a:gd name="connsiteX7" fmla="*/ 265290 w 733196"/>
                <a:gd name="connsiteY7" fmla="*/ 109398 h 588278"/>
                <a:gd name="connsiteX8" fmla="*/ 345971 w 733196"/>
                <a:gd name="connsiteY8" fmla="*/ 16410 h 588278"/>
                <a:gd name="connsiteX9" fmla="*/ 118970 w 733196"/>
                <a:gd name="connsiteY9" fmla="*/ 0 h 588278"/>
                <a:gd name="connsiteX10" fmla="*/ 0 w 733196"/>
                <a:gd name="connsiteY10" fmla="*/ 196916 h 588278"/>
                <a:gd name="connsiteX11" fmla="*/ 92988 w 733196"/>
                <a:gd name="connsiteY11" fmla="*/ 304947 h 588278"/>
                <a:gd name="connsiteX12" fmla="*/ 128543 w 733196"/>
                <a:gd name="connsiteY12" fmla="*/ 263923 h 588278"/>
                <a:gd name="connsiteX13" fmla="*/ 180507 w 733196"/>
                <a:gd name="connsiteY13" fmla="*/ 240675 h 588278"/>
                <a:gd name="connsiteX14" fmla="*/ 180507 w 733196"/>
                <a:gd name="connsiteY14" fmla="*/ 240675 h 588278"/>
                <a:gd name="connsiteX15" fmla="*/ 225633 w 733196"/>
                <a:gd name="connsiteY15" fmla="*/ 257085 h 588278"/>
                <a:gd name="connsiteX16" fmla="*/ 248880 w 733196"/>
                <a:gd name="connsiteY16" fmla="*/ 306314 h 588278"/>
                <a:gd name="connsiteX17" fmla="*/ 272127 w 733196"/>
                <a:gd name="connsiteY17" fmla="*/ 302212 h 588278"/>
                <a:gd name="connsiteX18" fmla="*/ 317254 w 733196"/>
                <a:gd name="connsiteY18" fmla="*/ 318621 h 588278"/>
                <a:gd name="connsiteX19" fmla="*/ 340501 w 733196"/>
                <a:gd name="connsiteY19" fmla="*/ 369218 h 588278"/>
                <a:gd name="connsiteX20" fmla="*/ 358278 w 733196"/>
                <a:gd name="connsiteY20" fmla="*/ 366483 h 588278"/>
                <a:gd name="connsiteX21" fmla="*/ 358278 w 733196"/>
                <a:gd name="connsiteY21" fmla="*/ 366483 h 588278"/>
                <a:gd name="connsiteX22" fmla="*/ 399302 w 733196"/>
                <a:gd name="connsiteY22" fmla="*/ 381525 h 588278"/>
                <a:gd name="connsiteX23" fmla="*/ 419815 w 733196"/>
                <a:gd name="connsiteY23" fmla="*/ 423917 h 588278"/>
                <a:gd name="connsiteX24" fmla="*/ 434857 w 733196"/>
                <a:gd name="connsiteY24" fmla="*/ 421182 h 588278"/>
                <a:gd name="connsiteX25" fmla="*/ 434857 w 733196"/>
                <a:gd name="connsiteY25" fmla="*/ 421182 h 588278"/>
                <a:gd name="connsiteX26" fmla="*/ 470411 w 733196"/>
                <a:gd name="connsiteY26" fmla="*/ 434857 h 588278"/>
                <a:gd name="connsiteX27" fmla="*/ 489556 w 733196"/>
                <a:gd name="connsiteY27" fmla="*/ 471779 h 588278"/>
                <a:gd name="connsiteX28" fmla="*/ 475881 w 733196"/>
                <a:gd name="connsiteY28" fmla="*/ 511435 h 588278"/>
                <a:gd name="connsiteX29" fmla="*/ 429387 w 733196"/>
                <a:gd name="connsiteY29" fmla="*/ 564767 h 588278"/>
                <a:gd name="connsiteX30" fmla="*/ 448531 w 733196"/>
                <a:gd name="connsiteY30" fmla="*/ 579809 h 588278"/>
                <a:gd name="connsiteX31" fmla="*/ 481351 w 733196"/>
                <a:gd name="connsiteY31" fmla="*/ 588014 h 588278"/>
                <a:gd name="connsiteX32" fmla="*/ 530580 w 733196"/>
                <a:gd name="connsiteY32" fmla="*/ 529212 h 588278"/>
                <a:gd name="connsiteX33" fmla="*/ 530580 w 733196"/>
                <a:gd name="connsiteY33" fmla="*/ 527845 h 588278"/>
                <a:gd name="connsiteX34" fmla="*/ 544255 w 733196"/>
                <a:gd name="connsiteY34" fmla="*/ 529212 h 588278"/>
                <a:gd name="connsiteX35" fmla="*/ 593484 w 733196"/>
                <a:gd name="connsiteY35" fmla="*/ 470411 h 588278"/>
                <a:gd name="connsiteX36" fmla="*/ 593484 w 733196"/>
                <a:gd name="connsiteY36" fmla="*/ 469044 h 588278"/>
                <a:gd name="connsiteX37" fmla="*/ 607158 w 733196"/>
                <a:gd name="connsiteY37" fmla="*/ 470411 h 588278"/>
                <a:gd name="connsiteX38" fmla="*/ 656388 w 733196"/>
                <a:gd name="connsiteY38" fmla="*/ 411610 h 588278"/>
                <a:gd name="connsiteX39" fmla="*/ 655020 w 733196"/>
                <a:gd name="connsiteY39" fmla="*/ 403405 h 588278"/>
                <a:gd name="connsiteX40" fmla="*/ 683737 w 733196"/>
                <a:gd name="connsiteY40" fmla="*/ 408875 h 588278"/>
                <a:gd name="connsiteX41" fmla="*/ 732966 w 733196"/>
                <a:gd name="connsiteY41" fmla="*/ 350073 h 588278"/>
                <a:gd name="connsiteX42" fmla="*/ 717924 w 733196"/>
                <a:gd name="connsiteY42" fmla="*/ 313152 h 5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33196" h="588278">
                  <a:moveTo>
                    <a:pt x="717924" y="313152"/>
                  </a:moveTo>
                  <a:lnTo>
                    <a:pt x="497761" y="124440"/>
                  </a:lnTo>
                  <a:lnTo>
                    <a:pt x="482718" y="110765"/>
                  </a:lnTo>
                  <a:lnTo>
                    <a:pt x="388363" y="218796"/>
                  </a:lnTo>
                  <a:cubicBezTo>
                    <a:pt x="374688" y="235206"/>
                    <a:pt x="355543" y="244778"/>
                    <a:pt x="333664" y="246145"/>
                  </a:cubicBezTo>
                  <a:cubicBezTo>
                    <a:pt x="330929" y="246145"/>
                    <a:pt x="328194" y="246145"/>
                    <a:pt x="326826" y="246145"/>
                  </a:cubicBezTo>
                  <a:cubicBezTo>
                    <a:pt x="306314" y="246145"/>
                    <a:pt x="287170" y="239308"/>
                    <a:pt x="273495" y="225633"/>
                  </a:cubicBezTo>
                  <a:cubicBezTo>
                    <a:pt x="239308" y="195549"/>
                    <a:pt x="236573" y="143585"/>
                    <a:pt x="265290" y="109398"/>
                  </a:cubicBezTo>
                  <a:lnTo>
                    <a:pt x="345971" y="16410"/>
                  </a:lnTo>
                  <a:cubicBezTo>
                    <a:pt x="283067" y="8205"/>
                    <a:pt x="202386" y="41024"/>
                    <a:pt x="118970" y="0"/>
                  </a:cubicBezTo>
                  <a:lnTo>
                    <a:pt x="0" y="196916"/>
                  </a:lnTo>
                  <a:lnTo>
                    <a:pt x="92988" y="304947"/>
                  </a:lnTo>
                  <a:lnTo>
                    <a:pt x="128543" y="263923"/>
                  </a:lnTo>
                  <a:cubicBezTo>
                    <a:pt x="140850" y="248880"/>
                    <a:pt x="159994" y="240675"/>
                    <a:pt x="180507" y="240675"/>
                  </a:cubicBezTo>
                  <a:lnTo>
                    <a:pt x="180507" y="240675"/>
                  </a:lnTo>
                  <a:cubicBezTo>
                    <a:pt x="196916" y="240675"/>
                    <a:pt x="213326" y="246145"/>
                    <a:pt x="225633" y="257085"/>
                  </a:cubicBezTo>
                  <a:cubicBezTo>
                    <a:pt x="240675" y="269392"/>
                    <a:pt x="247513" y="287170"/>
                    <a:pt x="248880" y="306314"/>
                  </a:cubicBezTo>
                  <a:cubicBezTo>
                    <a:pt x="255718" y="303579"/>
                    <a:pt x="263923" y="302212"/>
                    <a:pt x="272127" y="302212"/>
                  </a:cubicBezTo>
                  <a:cubicBezTo>
                    <a:pt x="288537" y="302212"/>
                    <a:pt x="304947" y="307682"/>
                    <a:pt x="317254" y="318621"/>
                  </a:cubicBezTo>
                  <a:cubicBezTo>
                    <a:pt x="332296" y="332296"/>
                    <a:pt x="340501" y="350073"/>
                    <a:pt x="340501" y="369218"/>
                  </a:cubicBezTo>
                  <a:cubicBezTo>
                    <a:pt x="345971" y="367851"/>
                    <a:pt x="352808" y="366483"/>
                    <a:pt x="358278" y="366483"/>
                  </a:cubicBezTo>
                  <a:lnTo>
                    <a:pt x="358278" y="366483"/>
                  </a:lnTo>
                  <a:cubicBezTo>
                    <a:pt x="373320" y="366483"/>
                    <a:pt x="386995" y="371953"/>
                    <a:pt x="399302" y="381525"/>
                  </a:cubicBezTo>
                  <a:cubicBezTo>
                    <a:pt x="411610" y="392465"/>
                    <a:pt x="418447" y="407507"/>
                    <a:pt x="419815" y="423917"/>
                  </a:cubicBezTo>
                  <a:cubicBezTo>
                    <a:pt x="423917" y="422549"/>
                    <a:pt x="429387" y="421182"/>
                    <a:pt x="434857" y="421182"/>
                  </a:cubicBezTo>
                  <a:lnTo>
                    <a:pt x="434857" y="421182"/>
                  </a:lnTo>
                  <a:cubicBezTo>
                    <a:pt x="448531" y="421182"/>
                    <a:pt x="460839" y="425284"/>
                    <a:pt x="470411" y="434857"/>
                  </a:cubicBezTo>
                  <a:cubicBezTo>
                    <a:pt x="481351" y="444429"/>
                    <a:pt x="488188" y="458104"/>
                    <a:pt x="489556" y="471779"/>
                  </a:cubicBezTo>
                  <a:cubicBezTo>
                    <a:pt x="490923" y="486821"/>
                    <a:pt x="485453" y="500495"/>
                    <a:pt x="475881" y="511435"/>
                  </a:cubicBezTo>
                  <a:lnTo>
                    <a:pt x="429387" y="564767"/>
                  </a:lnTo>
                  <a:lnTo>
                    <a:pt x="448531" y="579809"/>
                  </a:lnTo>
                  <a:cubicBezTo>
                    <a:pt x="458104" y="585279"/>
                    <a:pt x="469044" y="589381"/>
                    <a:pt x="481351" y="588014"/>
                  </a:cubicBezTo>
                  <a:cubicBezTo>
                    <a:pt x="511435" y="585279"/>
                    <a:pt x="533315" y="559297"/>
                    <a:pt x="530580" y="529212"/>
                  </a:cubicBezTo>
                  <a:cubicBezTo>
                    <a:pt x="530580" y="529212"/>
                    <a:pt x="530580" y="527845"/>
                    <a:pt x="530580" y="527845"/>
                  </a:cubicBezTo>
                  <a:cubicBezTo>
                    <a:pt x="534682" y="529212"/>
                    <a:pt x="540152" y="529212"/>
                    <a:pt x="544255" y="529212"/>
                  </a:cubicBezTo>
                  <a:cubicBezTo>
                    <a:pt x="574339" y="526478"/>
                    <a:pt x="596219" y="500495"/>
                    <a:pt x="593484" y="470411"/>
                  </a:cubicBezTo>
                  <a:cubicBezTo>
                    <a:pt x="593484" y="470411"/>
                    <a:pt x="593484" y="469044"/>
                    <a:pt x="593484" y="469044"/>
                  </a:cubicBezTo>
                  <a:cubicBezTo>
                    <a:pt x="597586" y="470411"/>
                    <a:pt x="603056" y="470411"/>
                    <a:pt x="607158" y="470411"/>
                  </a:cubicBezTo>
                  <a:cubicBezTo>
                    <a:pt x="637243" y="467676"/>
                    <a:pt x="659122" y="441694"/>
                    <a:pt x="656388" y="411610"/>
                  </a:cubicBezTo>
                  <a:cubicBezTo>
                    <a:pt x="656388" y="408875"/>
                    <a:pt x="655020" y="406140"/>
                    <a:pt x="655020" y="403405"/>
                  </a:cubicBezTo>
                  <a:cubicBezTo>
                    <a:pt x="663225" y="407507"/>
                    <a:pt x="672797" y="410242"/>
                    <a:pt x="683737" y="408875"/>
                  </a:cubicBezTo>
                  <a:cubicBezTo>
                    <a:pt x="713821" y="406140"/>
                    <a:pt x="735701" y="380158"/>
                    <a:pt x="732966" y="350073"/>
                  </a:cubicBezTo>
                  <a:cubicBezTo>
                    <a:pt x="734334" y="335031"/>
                    <a:pt x="727496" y="322724"/>
                    <a:pt x="717924" y="313152"/>
                  </a:cubicBezTo>
                  <a:close/>
                </a:path>
              </a:pathLst>
            </a:custGeom>
            <a:solidFill>
              <a:schemeClr val="tx1"/>
            </a:solidFill>
            <a:ln w="13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D68D9B-8DC0-4DE8-825C-91005DF32706}"/>
                </a:ext>
              </a:extLst>
            </p:cNvPr>
            <p:cNvGrpSpPr/>
            <p:nvPr userDrawn="1"/>
          </p:nvGrpSpPr>
          <p:grpSpPr>
            <a:xfrm>
              <a:off x="5437992" y="417410"/>
              <a:ext cx="1186968" cy="690574"/>
              <a:chOff x="5437992" y="417410"/>
              <a:chExt cx="1186968" cy="69057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FF487CE-7B5B-493F-B33E-949DF00E11AC}"/>
                  </a:ext>
                </a:extLst>
              </p:cNvPr>
              <p:cNvSpPr/>
              <p:nvPr/>
            </p:nvSpPr>
            <p:spPr>
              <a:xfrm>
                <a:off x="5959436" y="992185"/>
                <a:ext cx="107158" cy="115799"/>
              </a:xfrm>
              <a:custGeom>
                <a:avLst/>
                <a:gdLst>
                  <a:gd name="connsiteX0" fmla="*/ 29648 w 107158"/>
                  <a:gd name="connsiteY0" fmla="*/ 115799 h 115799"/>
                  <a:gd name="connsiteX1" fmla="*/ 9136 w 107158"/>
                  <a:gd name="connsiteY1" fmla="*/ 108962 h 115799"/>
                  <a:gd name="connsiteX2" fmla="*/ 6401 w 107158"/>
                  <a:gd name="connsiteY2" fmla="*/ 70673 h 115799"/>
                  <a:gd name="connsiteX3" fmla="*/ 59733 w 107158"/>
                  <a:gd name="connsiteY3" fmla="*/ 9136 h 115799"/>
                  <a:gd name="connsiteX4" fmla="*/ 98022 w 107158"/>
                  <a:gd name="connsiteY4" fmla="*/ 6401 h 115799"/>
                  <a:gd name="connsiteX5" fmla="*/ 100757 w 107158"/>
                  <a:gd name="connsiteY5" fmla="*/ 44691 h 115799"/>
                  <a:gd name="connsiteX6" fmla="*/ 47426 w 107158"/>
                  <a:gd name="connsiteY6" fmla="*/ 106227 h 115799"/>
                  <a:gd name="connsiteX7" fmla="*/ 29648 w 107158"/>
                  <a:gd name="connsiteY7" fmla="*/ 115799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158" h="115799">
                    <a:moveTo>
                      <a:pt x="29648" y="115799"/>
                    </a:moveTo>
                    <a:cubicBezTo>
                      <a:pt x="22811" y="115799"/>
                      <a:pt x="14606" y="114432"/>
                      <a:pt x="9136" y="108962"/>
                    </a:cubicBezTo>
                    <a:cubicBezTo>
                      <a:pt x="-1804" y="99390"/>
                      <a:pt x="-3171" y="81612"/>
                      <a:pt x="6401" y="70673"/>
                    </a:cubicBezTo>
                    <a:lnTo>
                      <a:pt x="59733" y="9136"/>
                    </a:lnTo>
                    <a:cubicBezTo>
                      <a:pt x="69305" y="-1804"/>
                      <a:pt x="87082" y="-3171"/>
                      <a:pt x="98022" y="6401"/>
                    </a:cubicBezTo>
                    <a:cubicBezTo>
                      <a:pt x="108962" y="15974"/>
                      <a:pt x="110329" y="33751"/>
                      <a:pt x="100757" y="44691"/>
                    </a:cubicBezTo>
                    <a:lnTo>
                      <a:pt x="47426" y="106227"/>
                    </a:lnTo>
                    <a:cubicBezTo>
                      <a:pt x="43323" y="111697"/>
                      <a:pt x="36486" y="114432"/>
                      <a:pt x="29648" y="115799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0561EBE-2BF8-4BE3-8461-160014E1497E}"/>
                  </a:ext>
                </a:extLst>
              </p:cNvPr>
              <p:cNvSpPr/>
              <p:nvPr/>
            </p:nvSpPr>
            <p:spPr>
              <a:xfrm>
                <a:off x="5868515" y="936819"/>
                <a:ext cx="130373" cy="140055"/>
              </a:xfrm>
              <a:custGeom>
                <a:avLst/>
                <a:gdLst>
                  <a:gd name="connsiteX0" fmla="*/ 37153 w 130373"/>
                  <a:gd name="connsiteY0" fmla="*/ 139714 h 140055"/>
                  <a:gd name="connsiteX1" fmla="*/ 11171 w 130373"/>
                  <a:gd name="connsiteY1" fmla="*/ 131509 h 140055"/>
                  <a:gd name="connsiteX2" fmla="*/ 8436 w 130373"/>
                  <a:gd name="connsiteY2" fmla="*/ 83647 h 140055"/>
                  <a:gd name="connsiteX3" fmla="*/ 71340 w 130373"/>
                  <a:gd name="connsiteY3" fmla="*/ 11171 h 140055"/>
                  <a:gd name="connsiteX4" fmla="*/ 119202 w 130373"/>
                  <a:gd name="connsiteY4" fmla="*/ 8436 h 140055"/>
                  <a:gd name="connsiteX5" fmla="*/ 121937 w 130373"/>
                  <a:gd name="connsiteY5" fmla="*/ 56298 h 140055"/>
                  <a:gd name="connsiteX6" fmla="*/ 59033 w 130373"/>
                  <a:gd name="connsiteY6" fmla="*/ 128774 h 140055"/>
                  <a:gd name="connsiteX7" fmla="*/ 37153 w 130373"/>
                  <a:gd name="connsiteY7" fmla="*/ 139714 h 140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73" h="140055">
                    <a:moveTo>
                      <a:pt x="37153" y="139714"/>
                    </a:moveTo>
                    <a:cubicBezTo>
                      <a:pt x="27581" y="141081"/>
                      <a:pt x="19376" y="138346"/>
                      <a:pt x="11171" y="131509"/>
                    </a:cubicBezTo>
                    <a:cubicBezTo>
                      <a:pt x="-2503" y="119202"/>
                      <a:pt x="-3871" y="97322"/>
                      <a:pt x="8436" y="83647"/>
                    </a:cubicBezTo>
                    <a:lnTo>
                      <a:pt x="71340" y="11171"/>
                    </a:lnTo>
                    <a:cubicBezTo>
                      <a:pt x="83647" y="-2503"/>
                      <a:pt x="105527" y="-3871"/>
                      <a:pt x="119202" y="8436"/>
                    </a:cubicBezTo>
                    <a:cubicBezTo>
                      <a:pt x="132877" y="20744"/>
                      <a:pt x="134244" y="42623"/>
                      <a:pt x="121937" y="56298"/>
                    </a:cubicBezTo>
                    <a:lnTo>
                      <a:pt x="59033" y="128774"/>
                    </a:lnTo>
                    <a:cubicBezTo>
                      <a:pt x="53563" y="135612"/>
                      <a:pt x="45358" y="139714"/>
                      <a:pt x="37153" y="139714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F362576-F8E8-4C93-BD58-B1F8239D1713}"/>
                  </a:ext>
                </a:extLst>
              </p:cNvPr>
              <p:cNvSpPr/>
              <p:nvPr/>
            </p:nvSpPr>
            <p:spPr>
              <a:xfrm>
                <a:off x="5775449" y="872469"/>
                <a:ext cx="144204" cy="153728"/>
              </a:xfrm>
              <a:custGeom>
                <a:avLst/>
                <a:gdLst>
                  <a:gd name="connsiteX0" fmla="*/ 44069 w 144204"/>
                  <a:gd name="connsiteY0" fmla="*/ 153467 h 153728"/>
                  <a:gd name="connsiteX1" fmla="*/ 13984 w 144204"/>
                  <a:gd name="connsiteY1" fmla="*/ 143894 h 153728"/>
                  <a:gd name="connsiteX2" fmla="*/ 9882 w 144204"/>
                  <a:gd name="connsiteY2" fmla="*/ 86460 h 153728"/>
                  <a:gd name="connsiteX3" fmla="*/ 72786 w 144204"/>
                  <a:gd name="connsiteY3" fmla="*/ 13984 h 153728"/>
                  <a:gd name="connsiteX4" fmla="*/ 130220 w 144204"/>
                  <a:gd name="connsiteY4" fmla="*/ 9882 h 153728"/>
                  <a:gd name="connsiteX5" fmla="*/ 134322 w 144204"/>
                  <a:gd name="connsiteY5" fmla="*/ 67316 h 153728"/>
                  <a:gd name="connsiteX6" fmla="*/ 71418 w 144204"/>
                  <a:gd name="connsiteY6" fmla="*/ 139792 h 153728"/>
                  <a:gd name="connsiteX7" fmla="*/ 44069 w 144204"/>
                  <a:gd name="connsiteY7" fmla="*/ 153467 h 15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204" h="153728">
                    <a:moveTo>
                      <a:pt x="44069" y="153467"/>
                    </a:moveTo>
                    <a:cubicBezTo>
                      <a:pt x="33129" y="154834"/>
                      <a:pt x="22189" y="150732"/>
                      <a:pt x="13984" y="143894"/>
                    </a:cubicBezTo>
                    <a:cubicBezTo>
                      <a:pt x="-2425" y="128852"/>
                      <a:pt x="-5160" y="102870"/>
                      <a:pt x="9882" y="86460"/>
                    </a:cubicBezTo>
                    <a:lnTo>
                      <a:pt x="72786" y="13984"/>
                    </a:lnTo>
                    <a:cubicBezTo>
                      <a:pt x="87828" y="-2425"/>
                      <a:pt x="113810" y="-5160"/>
                      <a:pt x="130220" y="9882"/>
                    </a:cubicBezTo>
                    <a:cubicBezTo>
                      <a:pt x="146629" y="24924"/>
                      <a:pt x="149364" y="50906"/>
                      <a:pt x="134322" y="67316"/>
                    </a:cubicBezTo>
                    <a:lnTo>
                      <a:pt x="71418" y="139792"/>
                    </a:lnTo>
                    <a:cubicBezTo>
                      <a:pt x="64581" y="147997"/>
                      <a:pt x="53641" y="153467"/>
                      <a:pt x="44069" y="153467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1CCD4EE-C254-4266-BA51-A4A54CF43E6F}"/>
                  </a:ext>
                </a:extLst>
              </p:cNvPr>
              <p:cNvSpPr/>
              <p:nvPr/>
            </p:nvSpPr>
            <p:spPr>
              <a:xfrm>
                <a:off x="5675623" y="812301"/>
                <a:ext cx="153776" cy="163301"/>
              </a:xfrm>
              <a:custGeom>
                <a:avLst/>
                <a:gdLst>
                  <a:gd name="connsiteX0" fmla="*/ 44069 w 153776"/>
                  <a:gd name="connsiteY0" fmla="*/ 163039 h 163301"/>
                  <a:gd name="connsiteX1" fmla="*/ 13984 w 153776"/>
                  <a:gd name="connsiteY1" fmla="*/ 153467 h 163301"/>
                  <a:gd name="connsiteX2" fmla="*/ 9882 w 153776"/>
                  <a:gd name="connsiteY2" fmla="*/ 96033 h 163301"/>
                  <a:gd name="connsiteX3" fmla="*/ 82358 w 153776"/>
                  <a:gd name="connsiteY3" fmla="*/ 13984 h 163301"/>
                  <a:gd name="connsiteX4" fmla="*/ 139792 w 153776"/>
                  <a:gd name="connsiteY4" fmla="*/ 9882 h 163301"/>
                  <a:gd name="connsiteX5" fmla="*/ 143894 w 153776"/>
                  <a:gd name="connsiteY5" fmla="*/ 67316 h 163301"/>
                  <a:gd name="connsiteX6" fmla="*/ 71418 w 153776"/>
                  <a:gd name="connsiteY6" fmla="*/ 149364 h 163301"/>
                  <a:gd name="connsiteX7" fmla="*/ 44069 w 153776"/>
                  <a:gd name="connsiteY7" fmla="*/ 163039 h 163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776" h="163301">
                    <a:moveTo>
                      <a:pt x="44069" y="163039"/>
                    </a:moveTo>
                    <a:cubicBezTo>
                      <a:pt x="33129" y="164407"/>
                      <a:pt x="22189" y="160304"/>
                      <a:pt x="13984" y="153467"/>
                    </a:cubicBezTo>
                    <a:cubicBezTo>
                      <a:pt x="-2425" y="138425"/>
                      <a:pt x="-5160" y="112442"/>
                      <a:pt x="9882" y="96033"/>
                    </a:cubicBezTo>
                    <a:lnTo>
                      <a:pt x="82358" y="13984"/>
                    </a:lnTo>
                    <a:cubicBezTo>
                      <a:pt x="97400" y="-2425"/>
                      <a:pt x="123382" y="-5160"/>
                      <a:pt x="139792" y="9882"/>
                    </a:cubicBezTo>
                    <a:cubicBezTo>
                      <a:pt x="156202" y="24924"/>
                      <a:pt x="158937" y="50906"/>
                      <a:pt x="143894" y="67316"/>
                    </a:cubicBezTo>
                    <a:lnTo>
                      <a:pt x="71418" y="149364"/>
                    </a:lnTo>
                    <a:cubicBezTo>
                      <a:pt x="63213" y="157569"/>
                      <a:pt x="53641" y="161672"/>
                      <a:pt x="44069" y="163039"/>
                    </a:cubicBez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C9599E0-7684-45C8-9001-4559FB28CE22}"/>
                  </a:ext>
                </a:extLst>
              </p:cNvPr>
              <p:cNvSpPr/>
              <p:nvPr/>
            </p:nvSpPr>
            <p:spPr>
              <a:xfrm>
                <a:off x="5437992" y="417410"/>
                <a:ext cx="273602" cy="325566"/>
              </a:xfrm>
              <a:custGeom>
                <a:avLst/>
                <a:gdLst>
                  <a:gd name="connsiteX0" fmla="*/ 0 w 273602"/>
                  <a:gd name="connsiteY0" fmla="*/ 257085 h 325566"/>
                  <a:gd name="connsiteX1" fmla="*/ 105296 w 273602"/>
                  <a:gd name="connsiteY1" fmla="*/ 321356 h 325566"/>
                  <a:gd name="connsiteX2" fmla="*/ 142217 w 273602"/>
                  <a:gd name="connsiteY2" fmla="*/ 311784 h 325566"/>
                  <a:gd name="connsiteX3" fmla="*/ 269392 w 273602"/>
                  <a:gd name="connsiteY3" fmla="*/ 101193 h 325566"/>
                  <a:gd name="connsiteX4" fmla="*/ 259820 w 273602"/>
                  <a:gd name="connsiteY4" fmla="*/ 64271 h 325566"/>
                  <a:gd name="connsiteX5" fmla="*/ 155892 w 273602"/>
                  <a:gd name="connsiteY5" fmla="*/ 0 h 325566"/>
                  <a:gd name="connsiteX6" fmla="*/ 0 w 273602"/>
                  <a:gd name="connsiteY6" fmla="*/ 257085 h 32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3602" h="325566">
                    <a:moveTo>
                      <a:pt x="0" y="257085"/>
                    </a:moveTo>
                    <a:lnTo>
                      <a:pt x="105296" y="321356"/>
                    </a:lnTo>
                    <a:cubicBezTo>
                      <a:pt x="117603" y="329561"/>
                      <a:pt x="135380" y="325459"/>
                      <a:pt x="142217" y="311784"/>
                    </a:cubicBezTo>
                    <a:lnTo>
                      <a:pt x="269392" y="101193"/>
                    </a:lnTo>
                    <a:cubicBezTo>
                      <a:pt x="277597" y="88886"/>
                      <a:pt x="273495" y="71109"/>
                      <a:pt x="259820" y="64271"/>
                    </a:cubicBezTo>
                    <a:lnTo>
                      <a:pt x="155892" y="0"/>
                    </a:lnTo>
                    <a:lnTo>
                      <a:pt x="0" y="257085"/>
                    </a:lnTo>
                    <a:close/>
                  </a:path>
                </a:pathLst>
              </a:custGeom>
              <a:solidFill>
                <a:schemeClr val="tx1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1183789-287C-4FB8-9317-6442588C6211}"/>
                  </a:ext>
                </a:extLst>
              </p:cNvPr>
              <p:cNvSpPr/>
              <p:nvPr/>
            </p:nvSpPr>
            <p:spPr>
              <a:xfrm>
                <a:off x="6351358" y="417410"/>
                <a:ext cx="273602" cy="325566"/>
              </a:xfrm>
              <a:custGeom>
                <a:avLst/>
                <a:gdLst>
                  <a:gd name="connsiteX0" fmla="*/ 273602 w 273602"/>
                  <a:gd name="connsiteY0" fmla="*/ 257085 h 325566"/>
                  <a:gd name="connsiteX1" fmla="*/ 168307 w 273602"/>
                  <a:gd name="connsiteY1" fmla="*/ 321356 h 325566"/>
                  <a:gd name="connsiteX2" fmla="*/ 131385 w 273602"/>
                  <a:gd name="connsiteY2" fmla="*/ 311784 h 325566"/>
                  <a:gd name="connsiteX3" fmla="*/ 4210 w 273602"/>
                  <a:gd name="connsiteY3" fmla="*/ 101193 h 325566"/>
                  <a:gd name="connsiteX4" fmla="*/ 13782 w 273602"/>
                  <a:gd name="connsiteY4" fmla="*/ 64271 h 325566"/>
                  <a:gd name="connsiteX5" fmla="*/ 119078 w 273602"/>
                  <a:gd name="connsiteY5" fmla="*/ 0 h 325566"/>
                  <a:gd name="connsiteX6" fmla="*/ 273602 w 273602"/>
                  <a:gd name="connsiteY6" fmla="*/ 257085 h 325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3602" h="325566">
                    <a:moveTo>
                      <a:pt x="273602" y="257085"/>
                    </a:moveTo>
                    <a:lnTo>
                      <a:pt x="168307" y="321356"/>
                    </a:lnTo>
                    <a:cubicBezTo>
                      <a:pt x="155999" y="329561"/>
                      <a:pt x="138222" y="325459"/>
                      <a:pt x="131385" y="311784"/>
                    </a:cubicBezTo>
                    <a:lnTo>
                      <a:pt x="4210" y="101193"/>
                    </a:lnTo>
                    <a:cubicBezTo>
                      <a:pt x="-3995" y="88886"/>
                      <a:pt x="107" y="71109"/>
                      <a:pt x="13782" y="64271"/>
                    </a:cubicBezTo>
                    <a:lnTo>
                      <a:pt x="119078" y="0"/>
                    </a:lnTo>
                    <a:lnTo>
                      <a:pt x="273602" y="257085"/>
                    </a:ln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9347832-4C2D-4911-A144-04ACFD87977A}"/>
                  </a:ext>
                </a:extLst>
              </p:cNvPr>
              <p:cNvSpPr/>
              <p:nvPr/>
            </p:nvSpPr>
            <p:spPr>
              <a:xfrm>
                <a:off x="5876808" y="527972"/>
                <a:ext cx="578585" cy="321560"/>
              </a:xfrm>
              <a:custGeom>
                <a:avLst/>
                <a:gdLst>
                  <a:gd name="connsiteX0" fmla="*/ 462350 w 578585"/>
                  <a:gd name="connsiteY0" fmla="*/ 17981 h 321560"/>
                  <a:gd name="connsiteX1" fmla="*/ 175181 w 578585"/>
                  <a:gd name="connsiteY1" fmla="*/ 1571 h 321560"/>
                  <a:gd name="connsiteX2" fmla="*/ 168343 w 578585"/>
                  <a:gd name="connsiteY2" fmla="*/ 204 h 321560"/>
                  <a:gd name="connsiteX3" fmla="*/ 121849 w 578585"/>
                  <a:gd name="connsiteY3" fmla="*/ 17981 h 321560"/>
                  <a:gd name="connsiteX4" fmla="*/ 13819 w 578585"/>
                  <a:gd name="connsiteY4" fmla="*/ 141054 h 321560"/>
                  <a:gd name="connsiteX5" fmla="*/ 19289 w 578585"/>
                  <a:gd name="connsiteY5" fmla="*/ 217632 h 321560"/>
                  <a:gd name="connsiteX6" fmla="*/ 60313 w 578585"/>
                  <a:gd name="connsiteY6" fmla="*/ 231307 h 321560"/>
                  <a:gd name="connsiteX7" fmla="*/ 97235 w 578585"/>
                  <a:gd name="connsiteY7" fmla="*/ 212162 h 321560"/>
                  <a:gd name="connsiteX8" fmla="*/ 209367 w 578585"/>
                  <a:gd name="connsiteY8" fmla="*/ 83620 h 321560"/>
                  <a:gd name="connsiteX9" fmla="*/ 465085 w 578585"/>
                  <a:gd name="connsiteY9" fmla="*/ 303783 h 321560"/>
                  <a:gd name="connsiteX10" fmla="*/ 465085 w 578585"/>
                  <a:gd name="connsiteY10" fmla="*/ 303783 h 321560"/>
                  <a:gd name="connsiteX11" fmla="*/ 465085 w 578585"/>
                  <a:gd name="connsiteY11" fmla="*/ 303783 h 321560"/>
                  <a:gd name="connsiteX12" fmla="*/ 480127 w 578585"/>
                  <a:gd name="connsiteY12" fmla="*/ 321560 h 321560"/>
                  <a:gd name="connsiteX13" fmla="*/ 578585 w 578585"/>
                  <a:gd name="connsiteY13" fmla="*/ 208060 h 321560"/>
                  <a:gd name="connsiteX14" fmla="*/ 462350 w 578585"/>
                  <a:gd name="connsiteY14" fmla="*/ 17981 h 321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8585" h="321560">
                    <a:moveTo>
                      <a:pt x="462350" y="17981"/>
                    </a:moveTo>
                    <a:cubicBezTo>
                      <a:pt x="348850" y="59005"/>
                      <a:pt x="266801" y="19348"/>
                      <a:pt x="175181" y="1571"/>
                    </a:cubicBezTo>
                    <a:cubicBezTo>
                      <a:pt x="173813" y="1571"/>
                      <a:pt x="168343" y="204"/>
                      <a:pt x="168343" y="204"/>
                    </a:cubicBezTo>
                    <a:cubicBezTo>
                      <a:pt x="151934" y="-1164"/>
                      <a:pt x="134156" y="4306"/>
                      <a:pt x="121849" y="17981"/>
                    </a:cubicBezTo>
                    <a:lnTo>
                      <a:pt x="13819" y="141054"/>
                    </a:lnTo>
                    <a:cubicBezTo>
                      <a:pt x="-6693" y="164301"/>
                      <a:pt x="-3958" y="198488"/>
                      <a:pt x="19289" y="217632"/>
                    </a:cubicBezTo>
                    <a:cubicBezTo>
                      <a:pt x="31596" y="227204"/>
                      <a:pt x="45271" y="232674"/>
                      <a:pt x="60313" y="231307"/>
                    </a:cubicBezTo>
                    <a:cubicBezTo>
                      <a:pt x="73988" y="229939"/>
                      <a:pt x="87662" y="224470"/>
                      <a:pt x="97235" y="212162"/>
                    </a:cubicBezTo>
                    <a:cubicBezTo>
                      <a:pt x="97235" y="212162"/>
                      <a:pt x="209367" y="83620"/>
                      <a:pt x="209367" y="83620"/>
                    </a:cubicBezTo>
                    <a:lnTo>
                      <a:pt x="465085" y="303783"/>
                    </a:lnTo>
                    <a:lnTo>
                      <a:pt x="465085" y="303783"/>
                    </a:lnTo>
                    <a:lnTo>
                      <a:pt x="465085" y="303783"/>
                    </a:lnTo>
                    <a:cubicBezTo>
                      <a:pt x="471922" y="310620"/>
                      <a:pt x="474657" y="313355"/>
                      <a:pt x="480127" y="321560"/>
                    </a:cubicBezTo>
                    <a:lnTo>
                      <a:pt x="578585" y="208060"/>
                    </a:lnTo>
                    <a:lnTo>
                      <a:pt x="462350" y="17981"/>
                    </a:lnTo>
                    <a:close/>
                  </a:path>
                </a:pathLst>
              </a:custGeom>
              <a:solidFill>
                <a:schemeClr val="tx2"/>
              </a:solidFill>
              <a:ln w="135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30" name="Picture 2" descr="Image result for Lancaster Chamber">
            <a:extLst>
              <a:ext uri="{FF2B5EF4-FFF2-40B4-BE49-F238E27FC236}">
                <a16:creationId xmlns:a16="http://schemas.microsoft.com/office/drawing/2014/main" id="{5449FF81-F07E-48B2-B963-FF2419E9061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4" t="4904" r="11874" b="7648"/>
          <a:stretch/>
        </p:blipFill>
        <p:spPr bwMode="auto">
          <a:xfrm>
            <a:off x="1271688" y="4528329"/>
            <a:ext cx="575247" cy="70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GOTR">
            <a:extLst>
              <a:ext uri="{FF2B5EF4-FFF2-40B4-BE49-F238E27FC236}">
                <a16:creationId xmlns:a16="http://schemas.microsoft.com/office/drawing/2014/main" id="{D2AE87B2-3BE0-4A86-96BE-9A1A183C10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570" y="3225489"/>
            <a:ext cx="558508" cy="52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No photo description available.">
            <a:extLst>
              <a:ext uri="{FF2B5EF4-FFF2-40B4-BE49-F238E27FC236}">
                <a16:creationId xmlns:a16="http://schemas.microsoft.com/office/drawing/2014/main" id="{52959D3F-B244-49F0-BB6A-88186BE1C0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62" y="5225208"/>
            <a:ext cx="491087" cy="55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Image result for bia of lancaster county">
            <a:extLst>
              <a:ext uri="{FF2B5EF4-FFF2-40B4-BE49-F238E27FC236}">
                <a16:creationId xmlns:a16="http://schemas.microsoft.com/office/drawing/2014/main" id="{41E79433-9E91-495E-9959-B9F6EB9955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627" y="4503262"/>
            <a:ext cx="621699" cy="47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Hempfield School District">
            <a:extLst>
              <a:ext uri="{FF2B5EF4-FFF2-40B4-BE49-F238E27FC236}">
                <a16:creationId xmlns:a16="http://schemas.microsoft.com/office/drawing/2014/main" id="{B06C83C7-C121-4FC5-AF86-44CD6AAAEB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910" y="5487728"/>
            <a:ext cx="1846270" cy="27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4" descr="Image result for abc keystone">
            <a:extLst>
              <a:ext uri="{FF2B5EF4-FFF2-40B4-BE49-F238E27FC236}">
                <a16:creationId xmlns:a16="http://schemas.microsoft.com/office/drawing/2014/main" id="{8E68A702-3A05-4E33-B8DD-8D33B4C3BF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221" y="4554365"/>
            <a:ext cx="1062851" cy="30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A18EEEB-22A2-4377-9BA2-0041D20C19A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675630" y="5874169"/>
            <a:ext cx="1626573" cy="241869"/>
          </a:xfrm>
          <a:prstGeom prst="rect">
            <a:avLst/>
          </a:prstGeom>
        </p:spPr>
      </p:pic>
      <p:pic>
        <p:nvPicPr>
          <p:cNvPr id="38" name="Picture 22" descr="Bible2School">
            <a:extLst>
              <a:ext uri="{FF2B5EF4-FFF2-40B4-BE49-F238E27FC236}">
                <a16:creationId xmlns:a16="http://schemas.microsoft.com/office/drawing/2014/main" id="{81048CE3-784E-4F5E-B08C-D709E6656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95" y="6157519"/>
            <a:ext cx="1271635" cy="27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8" descr="Image result for Lancaster/York Boys CYO League">
            <a:extLst>
              <a:ext uri="{FF2B5EF4-FFF2-40B4-BE49-F238E27FC236}">
                <a16:creationId xmlns:a16="http://schemas.microsoft.com/office/drawing/2014/main" id="{94E5D6FB-E650-421E-BD64-15231510F31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0" t="39246" r="60880" b="8128"/>
          <a:stretch/>
        </p:blipFill>
        <p:spPr bwMode="auto">
          <a:xfrm>
            <a:off x="8506387" y="5826922"/>
            <a:ext cx="557405" cy="55740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4" descr="Music for Everyone">
            <a:extLst>
              <a:ext uri="{FF2B5EF4-FFF2-40B4-BE49-F238E27FC236}">
                <a16:creationId xmlns:a16="http://schemas.microsoft.com/office/drawing/2014/main" id="{7085ADC2-169B-4F2E-B546-348A651C22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67" y="2649020"/>
            <a:ext cx="633334" cy="49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4" descr="Lancaster-Lebanon Education Foundation">
            <a:extLst>
              <a:ext uri="{FF2B5EF4-FFF2-40B4-BE49-F238E27FC236}">
                <a16:creationId xmlns:a16="http://schemas.microsoft.com/office/drawing/2014/main" id="{D148E35F-B715-4E60-B313-3DBC1939C73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8" t="6068"/>
          <a:stretch/>
        </p:blipFill>
        <p:spPr bwMode="auto">
          <a:xfrm>
            <a:off x="154162" y="2051474"/>
            <a:ext cx="942801" cy="52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6" descr="Image result for schreiber pediatric">
            <a:extLst>
              <a:ext uri="{FF2B5EF4-FFF2-40B4-BE49-F238E27FC236}">
                <a16:creationId xmlns:a16="http://schemas.microsoft.com/office/drawing/2014/main" id="{67716828-04DB-464C-B56A-D31C1D9EE5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570" y="3282316"/>
            <a:ext cx="1155143" cy="38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 descr="Image result for oregon dairy family farm days">
            <a:extLst>
              <a:ext uri="{FF2B5EF4-FFF2-40B4-BE49-F238E27FC236}">
                <a16:creationId xmlns:a16="http://schemas.microsoft.com/office/drawing/2014/main" id="{2D95AFC7-D65A-4084-A6E0-35B249D671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336" y="3935986"/>
            <a:ext cx="941782" cy="48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2" descr="Image result for american music theatre logo">
            <a:extLst>
              <a:ext uri="{FF2B5EF4-FFF2-40B4-BE49-F238E27FC236}">
                <a16:creationId xmlns:a16="http://schemas.microsoft.com/office/drawing/2014/main" id="{C36F6A61-3975-4C11-8C03-5DEB1FB578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27" y="3940047"/>
            <a:ext cx="1217481" cy="48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6" descr="Image result for millersville university">
            <a:extLst>
              <a:ext uri="{FF2B5EF4-FFF2-40B4-BE49-F238E27FC236}">
                <a16:creationId xmlns:a16="http://schemas.microsoft.com/office/drawing/2014/main" id="{50DDA4E4-7DF7-4747-B1FD-BA883B0F31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9" r="39141" b="43219"/>
          <a:stretch/>
        </p:blipFill>
        <p:spPr bwMode="auto">
          <a:xfrm>
            <a:off x="4172674" y="6156165"/>
            <a:ext cx="283660" cy="2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0" descr="No photo description available.">
            <a:extLst>
              <a:ext uri="{FF2B5EF4-FFF2-40B4-BE49-F238E27FC236}">
                <a16:creationId xmlns:a16="http://schemas.microsoft.com/office/drawing/2014/main" id="{A3E65044-8621-45D9-8583-EE1EE075F73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1" b="29389"/>
          <a:stretch/>
        </p:blipFill>
        <p:spPr bwMode="auto">
          <a:xfrm>
            <a:off x="1875134" y="4643548"/>
            <a:ext cx="1438715" cy="50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2" descr="Image result for hospice of lancaster logo">
            <a:extLst>
              <a:ext uri="{FF2B5EF4-FFF2-40B4-BE49-F238E27FC236}">
                <a16:creationId xmlns:a16="http://schemas.microsoft.com/office/drawing/2014/main" id="{A0D8D44F-B412-4B1B-883E-D416E7DA69E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4" b="26108"/>
          <a:stretch/>
        </p:blipFill>
        <p:spPr bwMode="auto">
          <a:xfrm>
            <a:off x="4500783" y="5932189"/>
            <a:ext cx="932597" cy="44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74" descr="Image result for Tails of Valor, Paws of Honor Inc. logo">
            <a:extLst>
              <a:ext uri="{FF2B5EF4-FFF2-40B4-BE49-F238E27FC236}">
                <a16:creationId xmlns:a16="http://schemas.microsoft.com/office/drawing/2014/main" id="{B0BCC3F0-1B24-446E-ADA3-5DC49C6477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928" y="5306405"/>
            <a:ext cx="440257" cy="440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0" descr="Image result for Lancaster-Lebanon PASBO logo">
            <a:extLst>
              <a:ext uri="{FF2B5EF4-FFF2-40B4-BE49-F238E27FC236}">
                <a16:creationId xmlns:a16="http://schemas.microsoft.com/office/drawing/2014/main" id="{68D31FB4-4C33-432E-8BF2-F11607572E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63" y="4635104"/>
            <a:ext cx="497883" cy="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BC9AC01-9D52-46E8-9B28-9F5A709AD39E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6725809" y="2036848"/>
            <a:ext cx="1413250" cy="502650"/>
          </a:xfrm>
          <a:prstGeom prst="rect">
            <a:avLst/>
          </a:prstGeom>
        </p:spPr>
      </p:pic>
      <p:pic>
        <p:nvPicPr>
          <p:cNvPr id="64" name="Picture 88" descr="Image result for knights of columbus">
            <a:extLst>
              <a:ext uri="{FF2B5EF4-FFF2-40B4-BE49-F238E27FC236}">
                <a16:creationId xmlns:a16="http://schemas.microsoft.com/office/drawing/2014/main" id="{236EB816-AA3E-4504-93B4-650DA83F39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43" y="5786702"/>
            <a:ext cx="558508" cy="5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92" descr="Universal Athletic Club">
            <a:extLst>
              <a:ext uri="{FF2B5EF4-FFF2-40B4-BE49-F238E27FC236}">
                <a16:creationId xmlns:a16="http://schemas.microsoft.com/office/drawing/2014/main" id="{C7447863-CB76-4927-B20C-D0242C8F3D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2" y="4078667"/>
            <a:ext cx="589067" cy="30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94">
            <a:extLst>
              <a:ext uri="{FF2B5EF4-FFF2-40B4-BE49-F238E27FC236}">
                <a16:creationId xmlns:a16="http://schemas.microsoft.com/office/drawing/2014/main" id="{D6A893E5-0659-42A2-BD06-DF18E0628F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66" y="3326825"/>
            <a:ext cx="562034" cy="44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00" descr="Image result for PA Dutch Council, BSA logo">
            <a:extLst>
              <a:ext uri="{FF2B5EF4-FFF2-40B4-BE49-F238E27FC236}">
                <a16:creationId xmlns:a16="http://schemas.microsoft.com/office/drawing/2014/main" id="{3107E622-3AD6-4FCE-A7F2-777ABDB3AC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165" y="2019971"/>
            <a:ext cx="489295" cy="56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6" descr="Image result for American Subcontractors Association logo">
            <a:extLst>
              <a:ext uri="{FF2B5EF4-FFF2-40B4-BE49-F238E27FC236}">
                <a16:creationId xmlns:a16="http://schemas.microsoft.com/office/drawing/2014/main" id="{D06F6F05-A52E-42D0-A3A3-67540A2D74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59" y="4636800"/>
            <a:ext cx="661681" cy="4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0" descr="Image result for Penn Manor Education Foundation logo">
            <a:extLst>
              <a:ext uri="{FF2B5EF4-FFF2-40B4-BE49-F238E27FC236}">
                <a16:creationId xmlns:a16="http://schemas.microsoft.com/office/drawing/2014/main" id="{90472798-38C5-44AC-81F6-DD16D9D8F2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11" y="2031106"/>
            <a:ext cx="580044" cy="58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14" descr="Image result for Water Street Mission logo">
            <a:extLst>
              <a:ext uri="{FF2B5EF4-FFF2-40B4-BE49-F238E27FC236}">
                <a16:creationId xmlns:a16="http://schemas.microsoft.com/office/drawing/2014/main" id="{9B70891F-6246-47BA-8E22-356AFA5501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0" b="17600"/>
          <a:stretch/>
        </p:blipFill>
        <p:spPr bwMode="auto">
          <a:xfrm>
            <a:off x="226182" y="5851226"/>
            <a:ext cx="734267" cy="53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16">
            <a:extLst>
              <a:ext uri="{FF2B5EF4-FFF2-40B4-BE49-F238E27FC236}">
                <a16:creationId xmlns:a16="http://schemas.microsoft.com/office/drawing/2014/main" id="{B529360F-E1CE-4ED2-9ED8-7F907A06BB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48" b="158"/>
          <a:stretch/>
        </p:blipFill>
        <p:spPr bwMode="auto">
          <a:xfrm>
            <a:off x="1767855" y="2114134"/>
            <a:ext cx="775742" cy="40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28" descr="Hempfield Foundation Logo">
            <a:extLst>
              <a:ext uri="{FF2B5EF4-FFF2-40B4-BE49-F238E27FC236}">
                <a16:creationId xmlns:a16="http://schemas.microsoft.com/office/drawing/2014/main" id="{66F655F9-FCB0-496B-A233-157BDFB115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35" y="2668187"/>
            <a:ext cx="617131" cy="54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30" descr="Home">
            <a:extLst>
              <a:ext uri="{FF2B5EF4-FFF2-40B4-BE49-F238E27FC236}">
                <a16:creationId xmlns:a16="http://schemas.microsoft.com/office/drawing/2014/main" id="{FFC08D23-C041-47EE-B8F0-908D925D1C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56" y="2698206"/>
            <a:ext cx="1705473" cy="46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34" descr="leec-logo-web-ready">
            <a:extLst>
              <a:ext uri="{FF2B5EF4-FFF2-40B4-BE49-F238E27FC236}">
                <a16:creationId xmlns:a16="http://schemas.microsoft.com/office/drawing/2014/main" id="{2CE2ED8A-C801-426D-BDE2-C55A585357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115" y="3889194"/>
            <a:ext cx="1126677" cy="51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38" descr="Image result for march of dimes logo">
            <a:extLst>
              <a:ext uri="{FF2B5EF4-FFF2-40B4-BE49-F238E27FC236}">
                <a16:creationId xmlns:a16="http://schemas.microsoft.com/office/drawing/2014/main" id="{83390AF3-2220-447F-9586-34A1E2E80A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65" y="6003564"/>
            <a:ext cx="602890" cy="42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40" descr="The Northern Lancaster County Chamber of Commerce">
            <a:extLst>
              <a:ext uri="{FF2B5EF4-FFF2-40B4-BE49-F238E27FC236}">
                <a16:creationId xmlns:a16="http://schemas.microsoft.com/office/drawing/2014/main" id="{7D2B7409-74E6-41E5-A3F5-BD2DFF0B9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5" y="4937823"/>
            <a:ext cx="962724" cy="29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46" descr="York Opioid Collaborative">
            <a:extLst>
              <a:ext uri="{FF2B5EF4-FFF2-40B4-BE49-F238E27FC236}">
                <a16:creationId xmlns:a16="http://schemas.microsoft.com/office/drawing/2014/main" id="{12846EED-5C63-45D7-BE20-873DEE4082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461" y="2760210"/>
            <a:ext cx="1144226" cy="3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48" descr="Image result for Central Penn College Education Foundation logo">
            <a:extLst>
              <a:ext uri="{FF2B5EF4-FFF2-40B4-BE49-F238E27FC236}">
                <a16:creationId xmlns:a16="http://schemas.microsoft.com/office/drawing/2014/main" id="{08AFF88E-BA75-4278-8A2B-52E873A771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438" y="2111542"/>
            <a:ext cx="1222839" cy="42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52" descr="Image result for the manufacturers' association logo">
            <a:extLst>
              <a:ext uri="{FF2B5EF4-FFF2-40B4-BE49-F238E27FC236}">
                <a16:creationId xmlns:a16="http://schemas.microsoft.com/office/drawing/2014/main" id="{E2D8D8F9-148C-4D01-9997-1AB15544C4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38" y="5978669"/>
            <a:ext cx="849670" cy="4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54" descr="Image result for Black Rock Retreat logo">
            <a:extLst>
              <a:ext uri="{FF2B5EF4-FFF2-40B4-BE49-F238E27FC236}">
                <a16:creationId xmlns:a16="http://schemas.microsoft.com/office/drawing/2014/main" id="{3AE5697B-80B9-43A6-ADE0-48505D89A1E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29" b="28859"/>
          <a:stretch/>
        </p:blipFill>
        <p:spPr bwMode="auto">
          <a:xfrm>
            <a:off x="69981" y="5301164"/>
            <a:ext cx="972667" cy="46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58" descr="Image result for Hempfield Wrestling Club logo">
            <a:extLst>
              <a:ext uri="{FF2B5EF4-FFF2-40B4-BE49-F238E27FC236}">
                <a16:creationId xmlns:a16="http://schemas.microsoft.com/office/drawing/2014/main" id="{6D2EFAD4-B1FB-4DB8-BCFF-38042601E6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424" y="2614542"/>
            <a:ext cx="535082" cy="53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62" descr="Image result for leadership lancaster">
            <a:extLst>
              <a:ext uri="{FF2B5EF4-FFF2-40B4-BE49-F238E27FC236}">
                <a16:creationId xmlns:a16="http://schemas.microsoft.com/office/drawing/2014/main" id="{B3A8C2BC-A768-4529-8285-936805E6AC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953" y="2004876"/>
            <a:ext cx="632329" cy="63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166" descr="Manheim Township Baseball">
            <a:extLst>
              <a:ext uri="{FF2B5EF4-FFF2-40B4-BE49-F238E27FC236}">
                <a16:creationId xmlns:a16="http://schemas.microsoft.com/office/drawing/2014/main" id="{6CEB6C31-39E0-45B2-9F3A-CF6C08D041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t="-10249" r="85038" b="-7448"/>
          <a:stretch/>
        </p:blipFill>
        <p:spPr bwMode="auto">
          <a:xfrm>
            <a:off x="6000361" y="5290354"/>
            <a:ext cx="470044" cy="48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68" descr="Image result for Mechanicsburg Chamber">
            <a:extLst>
              <a:ext uri="{FF2B5EF4-FFF2-40B4-BE49-F238E27FC236}">
                <a16:creationId xmlns:a16="http://schemas.microsoft.com/office/drawing/2014/main" id="{89560F01-701D-4749-AA6F-7DFB1B7D7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5" y="4538330"/>
            <a:ext cx="1089551" cy="35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72" descr="Image result for a week away foundation logo">
            <a:extLst>
              <a:ext uri="{FF2B5EF4-FFF2-40B4-BE49-F238E27FC236}">
                <a16:creationId xmlns:a16="http://schemas.microsoft.com/office/drawing/2014/main" id="{17AD54AB-2DF7-4BEB-9264-9D0D74E4D1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50" y="5308324"/>
            <a:ext cx="518484" cy="51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74" descr="LITITZ 5K FOR LIFE">
            <a:extLst>
              <a:ext uri="{FF2B5EF4-FFF2-40B4-BE49-F238E27FC236}">
                <a16:creationId xmlns:a16="http://schemas.microsoft.com/office/drawing/2014/main" id="{6D9B7B97-3666-4327-A785-EDCDD7234B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380" y="4638788"/>
            <a:ext cx="832428" cy="45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76" descr="Image result for Sierra Club - Lancaster Group logo">
            <a:extLst>
              <a:ext uri="{FF2B5EF4-FFF2-40B4-BE49-F238E27FC236}">
                <a16:creationId xmlns:a16="http://schemas.microsoft.com/office/drawing/2014/main" id="{F52F8E3B-3DB1-4365-950B-8AB7780884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772" y="5298511"/>
            <a:ext cx="856120" cy="42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78" descr="LEADS">
            <a:extLst>
              <a:ext uri="{FF2B5EF4-FFF2-40B4-BE49-F238E27FC236}">
                <a16:creationId xmlns:a16="http://schemas.microsoft.com/office/drawing/2014/main" id="{E8164797-49B0-49E5-9D74-5C6C3A0DB8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485" y="5334816"/>
            <a:ext cx="704168" cy="43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80" descr="Image may contain: text">
            <a:extLst>
              <a:ext uri="{FF2B5EF4-FFF2-40B4-BE49-F238E27FC236}">
                <a16:creationId xmlns:a16="http://schemas.microsoft.com/office/drawing/2014/main" id="{AA0CE22B-C60C-4D42-BC30-68350095A6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3" y="5325661"/>
            <a:ext cx="592510" cy="38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82" descr="Image result for The Demuth Museum logo">
            <a:extLst>
              <a:ext uri="{FF2B5EF4-FFF2-40B4-BE49-F238E27FC236}">
                <a16:creationId xmlns:a16="http://schemas.microsoft.com/office/drawing/2014/main" id="{C3205263-5722-48D5-ADA1-73CA0A8D05E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25138" r="14166" b="27891"/>
          <a:stretch/>
        </p:blipFill>
        <p:spPr bwMode="auto">
          <a:xfrm>
            <a:off x="5887729" y="4541995"/>
            <a:ext cx="831564" cy="51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84" descr="The Common Wheel">
            <a:extLst>
              <a:ext uri="{FF2B5EF4-FFF2-40B4-BE49-F238E27FC236}">
                <a16:creationId xmlns:a16="http://schemas.microsoft.com/office/drawing/2014/main" id="{B0FF18DE-65C7-4A0D-B911-EE30DD9927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2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74" y="5898826"/>
            <a:ext cx="793852" cy="50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94" descr="The Mix at Arbor Place">
            <a:extLst>
              <a:ext uri="{FF2B5EF4-FFF2-40B4-BE49-F238E27FC236}">
                <a16:creationId xmlns:a16="http://schemas.microsoft.com/office/drawing/2014/main" id="{52791245-D9A2-4CCE-A31E-7F2A3EDB22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78" y="5317194"/>
            <a:ext cx="522382" cy="40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96">
            <a:extLst>
              <a:ext uri="{FF2B5EF4-FFF2-40B4-BE49-F238E27FC236}">
                <a16:creationId xmlns:a16="http://schemas.microsoft.com/office/drawing/2014/main" id="{07DE0650-C91A-4E34-81C9-F7007400FB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14" y="2072375"/>
            <a:ext cx="530959" cy="46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950E0F-E3B4-4710-90AD-F8C845852E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/>
          <a:srcRect r="12822"/>
          <a:stretch/>
        </p:blipFill>
        <p:spPr>
          <a:xfrm>
            <a:off x="4365825" y="3878490"/>
            <a:ext cx="478707" cy="576087"/>
          </a:xfrm>
          <a:prstGeom prst="rect">
            <a:avLst/>
          </a:prstGeom>
        </p:spPr>
      </p:pic>
      <p:pic>
        <p:nvPicPr>
          <p:cNvPr id="5" name="Picture 2" descr="Leadership Development Solutions | Dame Leadership | Harrisburg">
            <a:extLst>
              <a:ext uri="{FF2B5EF4-FFF2-40B4-BE49-F238E27FC236}">
                <a16:creationId xmlns:a16="http://schemas.microsoft.com/office/drawing/2014/main" id="{4FBD0554-703D-92A1-22A2-6F724244E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035" y="1974843"/>
            <a:ext cx="696484" cy="69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Friendship Community | The Org">
            <a:extLst>
              <a:ext uri="{FF2B5EF4-FFF2-40B4-BE49-F238E27FC236}">
                <a16:creationId xmlns:a16="http://schemas.microsoft.com/office/drawing/2014/main" id="{30B1E4BF-8209-23E3-0E95-F4E480D24A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389" y="1897209"/>
            <a:ext cx="696484" cy="69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orizon: Empower the Orphaned | Facebook">
            <a:extLst>
              <a:ext uri="{FF2B5EF4-FFF2-40B4-BE49-F238E27FC236}">
                <a16:creationId xmlns:a16="http://schemas.microsoft.com/office/drawing/2014/main" id="{829E13ED-4801-A1FA-5DA1-A4DF1A9DC7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516" y="2596550"/>
            <a:ext cx="611455" cy="6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Greystone Manor TRC">
            <a:extLst>
              <a:ext uri="{FF2B5EF4-FFF2-40B4-BE49-F238E27FC236}">
                <a16:creationId xmlns:a16="http://schemas.microsoft.com/office/drawing/2014/main" id="{686A6533-E35B-DAF7-56E1-15328A7E67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899" y="5925322"/>
            <a:ext cx="1262728" cy="45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The Junior League of Lancaster">
            <a:extLst>
              <a:ext uri="{FF2B5EF4-FFF2-40B4-BE49-F238E27FC236}">
                <a16:creationId xmlns:a16="http://schemas.microsoft.com/office/drawing/2014/main" id="{1C78A349-9A8A-B559-B2C0-B82C869E22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349" y="5085940"/>
            <a:ext cx="1659231" cy="28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B90DDE8A-91AD-51A4-98D2-118BC83C35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7" y="3308621"/>
            <a:ext cx="912971" cy="47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logo">
            <a:extLst>
              <a:ext uri="{FF2B5EF4-FFF2-40B4-BE49-F238E27FC236}">
                <a16:creationId xmlns:a16="http://schemas.microsoft.com/office/drawing/2014/main" id="{312D594B-7DEE-5F9E-26DE-5A3C3ABDCB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91" y="3906034"/>
            <a:ext cx="878541" cy="6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Power Packs Project">
            <a:extLst>
              <a:ext uri="{FF2B5EF4-FFF2-40B4-BE49-F238E27FC236}">
                <a16:creationId xmlns:a16="http://schemas.microsoft.com/office/drawing/2014/main" id="{F4F12134-0E05-9D69-E8E0-FA4CA11DDF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3" y="2809340"/>
            <a:ext cx="1545088" cy="30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RR|FF">
            <a:extLst>
              <a:ext uri="{FF2B5EF4-FFF2-40B4-BE49-F238E27FC236}">
                <a16:creationId xmlns:a16="http://schemas.microsoft.com/office/drawing/2014/main" id="{444960DE-C683-2ABE-AFD3-100ABFFC7DA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8" t="13329" r="36387" b="16888"/>
          <a:stretch/>
        </p:blipFill>
        <p:spPr bwMode="auto">
          <a:xfrm>
            <a:off x="6433852" y="2577972"/>
            <a:ext cx="509915" cy="58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Achieve More with SCORE - Ticket to Work - Social Security">
            <a:extLst>
              <a:ext uri="{FF2B5EF4-FFF2-40B4-BE49-F238E27FC236}">
                <a16:creationId xmlns:a16="http://schemas.microsoft.com/office/drawing/2014/main" id="{B768C349-E01A-9AFC-0624-4CD365E1C94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" t="23797" r="3219" b="25666"/>
          <a:stretch/>
        </p:blipFill>
        <p:spPr bwMode="auto">
          <a:xfrm>
            <a:off x="1312126" y="3274255"/>
            <a:ext cx="1773454" cy="50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F034DA28-2595-C3A2-446E-A6DACE629F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850" y="3281426"/>
            <a:ext cx="1229582" cy="42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236DB342-891D-BA5E-F1CE-41DA390A7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8" y="3991034"/>
            <a:ext cx="858354" cy="32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2FB0A9-C9FB-62C3-FD1E-E46569DB43A6}"/>
              </a:ext>
            </a:extLst>
          </p:cNvPr>
          <p:cNvPicPr>
            <a:picLocks noChangeAspect="1"/>
          </p:cNvPicPr>
          <p:nvPr userDrawn="1"/>
        </p:nvPicPr>
        <p:blipFill>
          <a:blip r:embed="rId68"/>
          <a:stretch>
            <a:fillRect/>
          </a:stretch>
        </p:blipFill>
        <p:spPr>
          <a:xfrm>
            <a:off x="5988183" y="3325108"/>
            <a:ext cx="1554846" cy="320841"/>
          </a:xfrm>
          <a:prstGeom prst="rect">
            <a:avLst/>
          </a:prstGeom>
        </p:spPr>
      </p:pic>
      <p:pic>
        <p:nvPicPr>
          <p:cNvPr id="1039" name="Picture 15" descr="United Way - Wikipedia">
            <a:extLst>
              <a:ext uri="{FF2B5EF4-FFF2-40B4-BE49-F238E27FC236}">
                <a16:creationId xmlns:a16="http://schemas.microsoft.com/office/drawing/2014/main" id="{5F6B4D3F-80B3-AAC0-0CF3-A96A99D65B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733" y="3884697"/>
            <a:ext cx="1126677" cy="48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Wreaths Across America">
            <a:extLst>
              <a:ext uri="{FF2B5EF4-FFF2-40B4-BE49-F238E27FC236}">
                <a16:creationId xmlns:a16="http://schemas.microsoft.com/office/drawing/2014/main" id="{E51E1962-A487-3B17-009F-9059F2DA40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178" y="2611150"/>
            <a:ext cx="733196" cy="68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5386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Who We 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37AC17-977B-43E7-91A3-A62545CF1FD4}"/>
              </a:ext>
            </a:extLst>
          </p:cNvPr>
          <p:cNvSpPr txBox="1"/>
          <p:nvPr userDrawn="1"/>
        </p:nvSpPr>
        <p:spPr>
          <a:xfrm>
            <a:off x="0" y="50969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Who We 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0C404-B787-47AA-94BA-D7759F3E722A}"/>
              </a:ext>
            </a:extLst>
          </p:cNvPr>
          <p:cNvSpPr txBox="1"/>
          <p:nvPr userDrawn="1"/>
        </p:nvSpPr>
        <p:spPr>
          <a:xfrm>
            <a:off x="376315" y="1777809"/>
            <a:ext cx="50296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1" indent="-27432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Serving Central Pennsylvania for over 90 years</a:t>
            </a:r>
          </a:p>
          <a:p>
            <a:pPr marL="274320" lvl="1" indent="-27432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274320" lvl="1" indent="-27432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21 partners provide depth of knowledge</a:t>
            </a:r>
          </a:p>
          <a:p>
            <a:pPr marL="274320" lvl="1" indent="-27432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274320" lvl="1" indent="-27432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120+ combined CPAs, professionals &amp; support staff</a:t>
            </a:r>
          </a:p>
          <a:p>
            <a:pPr marL="274320" lvl="1" indent="-274320" algn="l">
              <a:lnSpc>
                <a:spcPct val="100000"/>
              </a:lnSpc>
              <a:buFontTx/>
              <a:buNone/>
            </a:pPr>
            <a:endParaRPr lang="en-US" sz="2400" dirty="0">
              <a:solidFill>
                <a:srgbClr val="080808"/>
              </a:solidFill>
            </a:endParaRPr>
          </a:p>
          <a:p>
            <a:pPr marL="274320" lvl="1" indent="-274320" algn="l">
              <a:lnSpc>
                <a:spcPct val="100000"/>
              </a:lnSpc>
              <a:buFontTx/>
              <a:buBlip>
                <a:blip r:embed="rId3"/>
              </a:buBlip>
            </a:pPr>
            <a:r>
              <a:rPr lang="en-US" sz="2400" dirty="0">
                <a:solidFill>
                  <a:srgbClr val="080808"/>
                </a:solidFill>
              </a:rPr>
              <a:t>Recognized as an industry leader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FB5220-76BD-4861-8142-99549CBA3F00}"/>
              </a:ext>
            </a:extLst>
          </p:cNvPr>
          <p:cNvGrpSpPr/>
          <p:nvPr userDrawn="1"/>
        </p:nvGrpSpPr>
        <p:grpSpPr>
          <a:xfrm>
            <a:off x="5294755" y="1350959"/>
            <a:ext cx="3690249" cy="4487134"/>
            <a:chOff x="7706360" y="969121"/>
            <a:chExt cx="4267200" cy="5188674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054A5D31-6F6E-4139-B51D-251AE55A27DD}"/>
                </a:ext>
              </a:extLst>
            </p:cNvPr>
            <p:cNvSpPr/>
            <p:nvPr userDrawn="1"/>
          </p:nvSpPr>
          <p:spPr bwMode="auto">
            <a:xfrm>
              <a:off x="7706360" y="2054718"/>
              <a:ext cx="2362200" cy="2036379"/>
            </a:xfrm>
            <a:prstGeom prst="hexagon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Hexagon 5">
              <a:extLst>
                <a:ext uri="{FF2B5EF4-FFF2-40B4-BE49-F238E27FC236}">
                  <a16:creationId xmlns:a16="http://schemas.microsoft.com/office/drawing/2014/main" id="{77DF3B54-EA80-4E86-A25B-FF5FC3E5BFEB}"/>
                </a:ext>
              </a:extLst>
            </p:cNvPr>
            <p:cNvSpPr/>
            <p:nvPr userDrawn="1"/>
          </p:nvSpPr>
          <p:spPr bwMode="auto">
            <a:xfrm>
              <a:off x="9573260" y="969121"/>
              <a:ext cx="2362200" cy="2036379"/>
            </a:xfrm>
            <a:prstGeom prst="hexagon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BFF249F4-6314-4DCF-B6DD-780FB047E962}"/>
                </a:ext>
              </a:extLst>
            </p:cNvPr>
            <p:cNvSpPr/>
            <p:nvPr userDrawn="1"/>
          </p:nvSpPr>
          <p:spPr bwMode="auto">
            <a:xfrm>
              <a:off x="9611360" y="3062903"/>
              <a:ext cx="2362200" cy="2036379"/>
            </a:xfrm>
            <a:prstGeom prst="hexagon">
              <a:avLst/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92E3D903-7537-4E27-A264-7292920366AD}"/>
                </a:ext>
              </a:extLst>
            </p:cNvPr>
            <p:cNvSpPr/>
            <p:nvPr userDrawn="1"/>
          </p:nvSpPr>
          <p:spPr bwMode="auto">
            <a:xfrm>
              <a:off x="7725410" y="4121416"/>
              <a:ext cx="2362200" cy="2036379"/>
            </a:xfrm>
            <a:prstGeom prst="hexagon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34E892-E1C2-4DE0-BA3D-FF8C79DFE248}"/>
                </a:ext>
              </a:extLst>
            </p:cNvPr>
            <p:cNvSpPr txBox="1"/>
            <p:nvPr userDrawn="1"/>
          </p:nvSpPr>
          <p:spPr>
            <a:xfrm>
              <a:off x="7830185" y="2888214"/>
              <a:ext cx="2190749" cy="462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Professionalism</a:t>
              </a:r>
              <a:endParaRPr lang="en-US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0C44AA-6103-4CA2-AC2E-1B4C004F03C1}"/>
                </a:ext>
              </a:extLst>
            </p:cNvPr>
            <p:cNvSpPr txBox="1"/>
            <p:nvPr userDrawn="1"/>
          </p:nvSpPr>
          <p:spPr>
            <a:xfrm>
              <a:off x="7830185" y="4928002"/>
              <a:ext cx="2190749" cy="462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Responsiveness</a:t>
              </a:r>
              <a:endParaRPr lang="en-US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258FBC-3ABD-4718-A8DF-EA32386DCE17}"/>
                </a:ext>
              </a:extLst>
            </p:cNvPr>
            <p:cNvSpPr txBox="1"/>
            <p:nvPr userDrawn="1"/>
          </p:nvSpPr>
          <p:spPr>
            <a:xfrm>
              <a:off x="9697085" y="3869489"/>
              <a:ext cx="2190749" cy="462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Trust</a:t>
              </a:r>
              <a:endParaRPr lang="en-US" sz="20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C06BADE-F99B-49F7-902E-DBCEB30C0BCA}"/>
                </a:ext>
              </a:extLst>
            </p:cNvPr>
            <p:cNvSpPr txBox="1"/>
            <p:nvPr userDrawn="1"/>
          </p:nvSpPr>
          <p:spPr>
            <a:xfrm>
              <a:off x="9611360" y="1786299"/>
              <a:ext cx="2266950" cy="462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Quality</a:t>
              </a:r>
              <a:endParaRPr lang="en-US" sz="2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6028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Our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E02071-FB4C-47FA-93D9-986AB261E0D1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Our Values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7D2B7-AF6E-4362-A5B8-D738D31CAC6B}"/>
              </a:ext>
            </a:extLst>
          </p:cNvPr>
          <p:cNvSpPr txBox="1"/>
          <p:nvPr userDrawn="1"/>
        </p:nvSpPr>
        <p:spPr>
          <a:xfrm>
            <a:off x="291402" y="2123463"/>
            <a:ext cx="85611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ea typeface="Calisto MT"/>
                <a:cs typeface="Calibri" panose="020F0502020204030204" pitchFamily="34" charset="0"/>
              </a:rPr>
              <a:t>Quality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Accountability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Lifelong Learning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Team Building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Communication</a:t>
            </a:r>
          </a:p>
          <a:p>
            <a:pPr marL="365760" indent="-457200" eaLnBrk="1" hangingPunct="1">
              <a:lnSpc>
                <a:spcPct val="150000"/>
              </a:lnSpc>
              <a:buClr>
                <a:srgbClr val="FF7D01"/>
              </a:buClr>
              <a:buSzPct val="100000"/>
              <a:buFontTx/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  <a:cs typeface="Calibri" panose="020F0502020204030204" pitchFamily="34" charset="0"/>
              </a:rPr>
              <a:t>Enthusiasm </a:t>
            </a:r>
          </a:p>
          <a:p>
            <a:pPr algn="ctr"/>
            <a:endParaRPr lang="en-US" sz="800" dirty="0">
              <a:solidFill>
                <a:srgbClr val="080808"/>
              </a:solidFill>
            </a:endParaRPr>
          </a:p>
        </p:txBody>
      </p:sp>
      <p:grpSp>
        <p:nvGrpSpPr>
          <p:cNvPr id="8" name="Graphic 3" descr="Cheers">
            <a:extLst>
              <a:ext uri="{FF2B5EF4-FFF2-40B4-BE49-F238E27FC236}">
                <a16:creationId xmlns:a16="http://schemas.microsoft.com/office/drawing/2014/main" id="{56BD2E19-128C-4805-BB1D-A63007AC7486}"/>
              </a:ext>
            </a:extLst>
          </p:cNvPr>
          <p:cNvGrpSpPr/>
          <p:nvPr/>
        </p:nvGrpSpPr>
        <p:grpSpPr>
          <a:xfrm>
            <a:off x="4114800" y="286605"/>
            <a:ext cx="914400" cy="914400"/>
            <a:chOff x="4114800" y="286605"/>
            <a:chExt cx="914400" cy="914400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29D646-D32D-4621-9034-7C781BAC6DCB}"/>
                </a:ext>
              </a:extLst>
            </p:cNvPr>
            <p:cNvSpPr/>
            <p:nvPr/>
          </p:nvSpPr>
          <p:spPr>
            <a:xfrm>
              <a:off x="4440769" y="782857"/>
              <a:ext cx="274462" cy="376237"/>
            </a:xfrm>
            <a:custGeom>
              <a:avLst/>
              <a:gdLst>
                <a:gd name="connsiteX0" fmla="*/ 272201 w 274462"/>
                <a:gd name="connsiteY0" fmla="*/ 87630 h 376237"/>
                <a:gd name="connsiteX1" fmla="*/ 264581 w 274462"/>
                <a:gd name="connsiteY1" fmla="*/ 61913 h 376237"/>
                <a:gd name="connsiteX2" fmla="*/ 238863 w 274462"/>
                <a:gd name="connsiteY2" fmla="*/ 69533 h 376237"/>
                <a:gd name="connsiteX3" fmla="*/ 200763 w 274462"/>
                <a:gd name="connsiteY3" fmla="*/ 137160 h 376237"/>
                <a:gd name="connsiteX4" fmla="*/ 226481 w 274462"/>
                <a:gd name="connsiteY4" fmla="*/ 35243 h 376237"/>
                <a:gd name="connsiteX5" fmla="*/ 212193 w 274462"/>
                <a:gd name="connsiteY5" fmla="*/ 12383 h 376237"/>
                <a:gd name="connsiteX6" fmla="*/ 189333 w 274462"/>
                <a:gd name="connsiteY6" fmla="*/ 26670 h 376237"/>
                <a:gd name="connsiteX7" fmla="*/ 167426 w 274462"/>
                <a:gd name="connsiteY7" fmla="*/ 114300 h 376237"/>
                <a:gd name="connsiteX8" fmla="*/ 167426 w 274462"/>
                <a:gd name="connsiteY8" fmla="*/ 19050 h 376237"/>
                <a:gd name="connsiteX9" fmla="*/ 148376 w 274462"/>
                <a:gd name="connsiteY9" fmla="*/ 0 h 376237"/>
                <a:gd name="connsiteX10" fmla="*/ 129326 w 274462"/>
                <a:gd name="connsiteY10" fmla="*/ 19050 h 376237"/>
                <a:gd name="connsiteX11" fmla="*/ 129326 w 274462"/>
                <a:gd name="connsiteY11" fmla="*/ 120968 h 376237"/>
                <a:gd name="connsiteX12" fmla="*/ 107418 w 274462"/>
                <a:gd name="connsiteY12" fmla="*/ 26670 h 376237"/>
                <a:gd name="connsiteX13" fmla="*/ 84558 w 274462"/>
                <a:gd name="connsiteY13" fmla="*/ 12383 h 376237"/>
                <a:gd name="connsiteX14" fmla="*/ 70271 w 274462"/>
                <a:gd name="connsiteY14" fmla="*/ 35243 h 376237"/>
                <a:gd name="connsiteX15" fmla="*/ 96941 w 274462"/>
                <a:gd name="connsiteY15" fmla="*/ 148590 h 376237"/>
                <a:gd name="connsiteX16" fmla="*/ 90273 w 274462"/>
                <a:gd name="connsiteY16" fmla="*/ 186690 h 376237"/>
                <a:gd name="connsiteX17" fmla="*/ 89321 w 274462"/>
                <a:gd name="connsiteY17" fmla="*/ 185738 h 376237"/>
                <a:gd name="connsiteX18" fmla="*/ 22646 w 274462"/>
                <a:gd name="connsiteY18" fmla="*/ 132398 h 376237"/>
                <a:gd name="connsiteX19" fmla="*/ 738 w 274462"/>
                <a:gd name="connsiteY19" fmla="*/ 144780 h 376237"/>
                <a:gd name="connsiteX20" fmla="*/ 13121 w 274462"/>
                <a:gd name="connsiteY20" fmla="*/ 166688 h 376237"/>
                <a:gd name="connsiteX21" fmla="*/ 49316 w 274462"/>
                <a:gd name="connsiteY21" fmla="*/ 206693 h 376237"/>
                <a:gd name="connsiteX22" fmla="*/ 112181 w 274462"/>
                <a:gd name="connsiteY22" fmla="*/ 274320 h 376237"/>
                <a:gd name="connsiteX23" fmla="*/ 112181 w 274462"/>
                <a:gd name="connsiteY23" fmla="*/ 376238 h 376237"/>
                <a:gd name="connsiteX24" fmla="*/ 196001 w 274462"/>
                <a:gd name="connsiteY24" fmla="*/ 376238 h 376237"/>
                <a:gd name="connsiteX25" fmla="*/ 196001 w 274462"/>
                <a:gd name="connsiteY25" fmla="*/ 268605 h 376237"/>
                <a:gd name="connsiteX26" fmla="*/ 232196 w 274462"/>
                <a:gd name="connsiteY26" fmla="*/ 159068 h 376237"/>
                <a:gd name="connsiteX27" fmla="*/ 272201 w 274462"/>
                <a:gd name="connsiteY27" fmla="*/ 87630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4462" h="376237">
                  <a:moveTo>
                    <a:pt x="272201" y="87630"/>
                  </a:moveTo>
                  <a:cubicBezTo>
                    <a:pt x="276963" y="78105"/>
                    <a:pt x="274106" y="66675"/>
                    <a:pt x="264581" y="61913"/>
                  </a:cubicBezTo>
                  <a:cubicBezTo>
                    <a:pt x="255056" y="57150"/>
                    <a:pt x="243626" y="60008"/>
                    <a:pt x="238863" y="69533"/>
                  </a:cubicBezTo>
                  <a:lnTo>
                    <a:pt x="200763" y="137160"/>
                  </a:lnTo>
                  <a:lnTo>
                    <a:pt x="226481" y="35243"/>
                  </a:lnTo>
                  <a:cubicBezTo>
                    <a:pt x="229338" y="24765"/>
                    <a:pt x="222671" y="14288"/>
                    <a:pt x="212193" y="12383"/>
                  </a:cubicBezTo>
                  <a:cubicBezTo>
                    <a:pt x="201716" y="9525"/>
                    <a:pt x="191238" y="16193"/>
                    <a:pt x="189333" y="26670"/>
                  </a:cubicBezTo>
                  <a:lnTo>
                    <a:pt x="167426" y="114300"/>
                  </a:lnTo>
                  <a:lnTo>
                    <a:pt x="167426" y="19050"/>
                  </a:lnTo>
                  <a:cubicBezTo>
                    <a:pt x="167426" y="8573"/>
                    <a:pt x="158853" y="0"/>
                    <a:pt x="148376" y="0"/>
                  </a:cubicBezTo>
                  <a:cubicBezTo>
                    <a:pt x="137898" y="0"/>
                    <a:pt x="129326" y="8573"/>
                    <a:pt x="129326" y="19050"/>
                  </a:cubicBezTo>
                  <a:lnTo>
                    <a:pt x="129326" y="120968"/>
                  </a:lnTo>
                  <a:lnTo>
                    <a:pt x="107418" y="26670"/>
                  </a:lnTo>
                  <a:cubicBezTo>
                    <a:pt x="105513" y="16193"/>
                    <a:pt x="95036" y="10478"/>
                    <a:pt x="84558" y="12383"/>
                  </a:cubicBezTo>
                  <a:cubicBezTo>
                    <a:pt x="74081" y="14288"/>
                    <a:pt x="68366" y="24765"/>
                    <a:pt x="70271" y="35243"/>
                  </a:cubicBezTo>
                  <a:lnTo>
                    <a:pt x="96941" y="148590"/>
                  </a:lnTo>
                  <a:cubicBezTo>
                    <a:pt x="95988" y="161925"/>
                    <a:pt x="93131" y="175260"/>
                    <a:pt x="90273" y="186690"/>
                  </a:cubicBezTo>
                  <a:cubicBezTo>
                    <a:pt x="90273" y="186690"/>
                    <a:pt x="90273" y="185738"/>
                    <a:pt x="89321" y="185738"/>
                  </a:cubicBezTo>
                  <a:cubicBezTo>
                    <a:pt x="73128" y="160973"/>
                    <a:pt x="47411" y="139065"/>
                    <a:pt x="22646" y="132398"/>
                  </a:cubicBezTo>
                  <a:cubicBezTo>
                    <a:pt x="13121" y="129540"/>
                    <a:pt x="3596" y="135255"/>
                    <a:pt x="738" y="144780"/>
                  </a:cubicBezTo>
                  <a:cubicBezTo>
                    <a:pt x="-2119" y="154305"/>
                    <a:pt x="3596" y="163830"/>
                    <a:pt x="13121" y="166688"/>
                  </a:cubicBezTo>
                  <a:cubicBezTo>
                    <a:pt x="25503" y="169545"/>
                    <a:pt x="36933" y="187643"/>
                    <a:pt x="49316" y="206693"/>
                  </a:cubicBezTo>
                  <a:cubicBezTo>
                    <a:pt x="64556" y="230505"/>
                    <a:pt x="83606" y="258127"/>
                    <a:pt x="112181" y="274320"/>
                  </a:cubicBezTo>
                  <a:lnTo>
                    <a:pt x="112181" y="376238"/>
                  </a:lnTo>
                  <a:lnTo>
                    <a:pt x="196001" y="376238"/>
                  </a:lnTo>
                  <a:lnTo>
                    <a:pt x="196001" y="268605"/>
                  </a:lnTo>
                  <a:cubicBezTo>
                    <a:pt x="227433" y="252413"/>
                    <a:pt x="231243" y="184785"/>
                    <a:pt x="232196" y="159068"/>
                  </a:cubicBezTo>
                  <a:lnTo>
                    <a:pt x="272201" y="876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6A55292-25F1-49FC-A9B2-98E7B2757808}"/>
                </a:ext>
              </a:extLst>
            </p:cNvPr>
            <p:cNvSpPr/>
            <p:nvPr/>
          </p:nvSpPr>
          <p:spPr>
            <a:xfrm>
              <a:off x="4130040" y="666287"/>
              <a:ext cx="367445" cy="282304"/>
            </a:xfrm>
            <a:custGeom>
              <a:avLst/>
              <a:gdLst>
                <a:gd name="connsiteX0" fmla="*/ 246698 w 367445"/>
                <a:gd name="connsiteY0" fmla="*/ 211820 h 282304"/>
                <a:gd name="connsiteX1" fmla="*/ 329565 w 367445"/>
                <a:gd name="connsiteY1" fmla="*/ 212773 h 282304"/>
                <a:gd name="connsiteX2" fmla="*/ 329565 w 367445"/>
                <a:gd name="connsiteY2" fmla="*/ 212773 h 282304"/>
                <a:gd name="connsiteX3" fmla="*/ 348615 w 367445"/>
                <a:gd name="connsiteY3" fmla="*/ 193723 h 282304"/>
                <a:gd name="connsiteX4" fmla="*/ 329565 w 367445"/>
                <a:gd name="connsiteY4" fmla="*/ 174673 h 282304"/>
                <a:gd name="connsiteX5" fmla="*/ 252413 w 367445"/>
                <a:gd name="connsiteY5" fmla="*/ 173720 h 282304"/>
                <a:gd name="connsiteX6" fmla="*/ 353378 w 367445"/>
                <a:gd name="connsiteY6" fmla="*/ 148003 h 282304"/>
                <a:gd name="connsiteX7" fmla="*/ 366713 w 367445"/>
                <a:gd name="connsiteY7" fmla="*/ 125142 h 282304"/>
                <a:gd name="connsiteX8" fmla="*/ 343853 w 367445"/>
                <a:gd name="connsiteY8" fmla="*/ 111807 h 282304"/>
                <a:gd name="connsiteX9" fmla="*/ 256223 w 367445"/>
                <a:gd name="connsiteY9" fmla="*/ 134667 h 282304"/>
                <a:gd name="connsiteX10" fmla="*/ 340043 w 367445"/>
                <a:gd name="connsiteY10" fmla="*/ 88948 h 282304"/>
                <a:gd name="connsiteX11" fmla="*/ 347663 w 367445"/>
                <a:gd name="connsiteY11" fmla="*/ 63230 h 282304"/>
                <a:gd name="connsiteX12" fmla="*/ 321945 w 367445"/>
                <a:gd name="connsiteY12" fmla="*/ 55610 h 282304"/>
                <a:gd name="connsiteX13" fmla="*/ 232410 w 367445"/>
                <a:gd name="connsiteY13" fmla="*/ 103235 h 282304"/>
                <a:gd name="connsiteX14" fmla="*/ 304800 w 367445"/>
                <a:gd name="connsiteY14" fmla="*/ 39417 h 282304"/>
                <a:gd name="connsiteX15" fmla="*/ 306705 w 367445"/>
                <a:gd name="connsiteY15" fmla="*/ 12747 h 282304"/>
                <a:gd name="connsiteX16" fmla="*/ 280035 w 367445"/>
                <a:gd name="connsiteY16" fmla="*/ 10842 h 282304"/>
                <a:gd name="connsiteX17" fmla="*/ 192405 w 367445"/>
                <a:gd name="connsiteY17" fmla="*/ 87042 h 282304"/>
                <a:gd name="connsiteX18" fmla="*/ 155258 w 367445"/>
                <a:gd name="connsiteY18" fmla="*/ 98473 h 282304"/>
                <a:gd name="connsiteX19" fmla="*/ 156210 w 367445"/>
                <a:gd name="connsiteY19" fmla="*/ 97520 h 282304"/>
                <a:gd name="connsiteX20" fmla="*/ 171450 w 367445"/>
                <a:gd name="connsiteY20" fmla="*/ 13700 h 282304"/>
                <a:gd name="connsiteX21" fmla="*/ 149543 w 367445"/>
                <a:gd name="connsiteY21" fmla="*/ 365 h 282304"/>
                <a:gd name="connsiteX22" fmla="*/ 136208 w 367445"/>
                <a:gd name="connsiteY22" fmla="*/ 22272 h 282304"/>
                <a:gd name="connsiteX23" fmla="*/ 119063 w 367445"/>
                <a:gd name="connsiteY23" fmla="*/ 72755 h 282304"/>
                <a:gd name="connsiteX24" fmla="*/ 89535 w 367445"/>
                <a:gd name="connsiteY24" fmla="*/ 160385 h 282304"/>
                <a:gd name="connsiteX25" fmla="*/ 0 w 367445"/>
                <a:gd name="connsiteY25" fmla="*/ 208962 h 282304"/>
                <a:gd name="connsiteX26" fmla="*/ 40005 w 367445"/>
                <a:gd name="connsiteY26" fmla="*/ 282305 h 282304"/>
                <a:gd name="connsiteX27" fmla="*/ 134303 w 367445"/>
                <a:gd name="connsiteY27" fmla="*/ 231822 h 282304"/>
                <a:gd name="connsiteX28" fmla="*/ 246698 w 367445"/>
                <a:gd name="connsiteY28" fmla="*/ 211820 h 28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67445" h="282304">
                  <a:moveTo>
                    <a:pt x="246698" y="211820"/>
                  </a:moveTo>
                  <a:lnTo>
                    <a:pt x="329565" y="212773"/>
                  </a:lnTo>
                  <a:cubicBezTo>
                    <a:pt x="329565" y="212773"/>
                    <a:pt x="329565" y="212773"/>
                    <a:pt x="329565" y="212773"/>
                  </a:cubicBezTo>
                  <a:cubicBezTo>
                    <a:pt x="340043" y="212773"/>
                    <a:pt x="348615" y="204200"/>
                    <a:pt x="348615" y="193723"/>
                  </a:cubicBezTo>
                  <a:cubicBezTo>
                    <a:pt x="348615" y="183245"/>
                    <a:pt x="340043" y="174673"/>
                    <a:pt x="329565" y="174673"/>
                  </a:cubicBezTo>
                  <a:lnTo>
                    <a:pt x="252413" y="173720"/>
                  </a:lnTo>
                  <a:lnTo>
                    <a:pt x="353378" y="148003"/>
                  </a:lnTo>
                  <a:cubicBezTo>
                    <a:pt x="363855" y="145145"/>
                    <a:pt x="369570" y="134667"/>
                    <a:pt x="366713" y="125142"/>
                  </a:cubicBezTo>
                  <a:cubicBezTo>
                    <a:pt x="363855" y="114665"/>
                    <a:pt x="353378" y="108950"/>
                    <a:pt x="343853" y="111807"/>
                  </a:cubicBezTo>
                  <a:lnTo>
                    <a:pt x="256223" y="134667"/>
                  </a:lnTo>
                  <a:lnTo>
                    <a:pt x="340043" y="88948"/>
                  </a:lnTo>
                  <a:cubicBezTo>
                    <a:pt x="349568" y="84185"/>
                    <a:pt x="352425" y="72755"/>
                    <a:pt x="347663" y="63230"/>
                  </a:cubicBezTo>
                  <a:cubicBezTo>
                    <a:pt x="342900" y="53705"/>
                    <a:pt x="331470" y="50847"/>
                    <a:pt x="321945" y="55610"/>
                  </a:cubicBezTo>
                  <a:lnTo>
                    <a:pt x="232410" y="103235"/>
                  </a:lnTo>
                  <a:lnTo>
                    <a:pt x="304800" y="39417"/>
                  </a:lnTo>
                  <a:cubicBezTo>
                    <a:pt x="312420" y="32750"/>
                    <a:pt x="313373" y="20367"/>
                    <a:pt x="306705" y="12747"/>
                  </a:cubicBezTo>
                  <a:cubicBezTo>
                    <a:pt x="300038" y="5128"/>
                    <a:pt x="287655" y="4175"/>
                    <a:pt x="280035" y="10842"/>
                  </a:cubicBezTo>
                  <a:lnTo>
                    <a:pt x="192405" y="87042"/>
                  </a:lnTo>
                  <a:cubicBezTo>
                    <a:pt x="180023" y="92757"/>
                    <a:pt x="167640" y="96567"/>
                    <a:pt x="155258" y="98473"/>
                  </a:cubicBezTo>
                  <a:cubicBezTo>
                    <a:pt x="155258" y="98473"/>
                    <a:pt x="155258" y="97520"/>
                    <a:pt x="156210" y="97520"/>
                  </a:cubicBezTo>
                  <a:cubicBezTo>
                    <a:pt x="170498" y="70850"/>
                    <a:pt x="177165" y="38465"/>
                    <a:pt x="171450" y="13700"/>
                  </a:cubicBezTo>
                  <a:cubicBezTo>
                    <a:pt x="169545" y="4175"/>
                    <a:pt x="159068" y="-1540"/>
                    <a:pt x="149543" y="365"/>
                  </a:cubicBezTo>
                  <a:cubicBezTo>
                    <a:pt x="140018" y="2270"/>
                    <a:pt x="134303" y="12747"/>
                    <a:pt x="136208" y="22272"/>
                  </a:cubicBezTo>
                  <a:cubicBezTo>
                    <a:pt x="139065" y="34655"/>
                    <a:pt x="129540" y="52753"/>
                    <a:pt x="119063" y="72755"/>
                  </a:cubicBezTo>
                  <a:cubicBezTo>
                    <a:pt x="105728" y="97520"/>
                    <a:pt x="90488" y="127048"/>
                    <a:pt x="89535" y="160385"/>
                  </a:cubicBezTo>
                  <a:lnTo>
                    <a:pt x="0" y="208962"/>
                  </a:lnTo>
                  <a:lnTo>
                    <a:pt x="40005" y="282305"/>
                  </a:lnTo>
                  <a:lnTo>
                    <a:pt x="134303" y="231822"/>
                  </a:lnTo>
                  <a:cubicBezTo>
                    <a:pt x="162878" y="251825"/>
                    <a:pt x="223838" y="223250"/>
                    <a:pt x="246698" y="2118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A075EAE-4644-497D-B626-FBEB254BB586}"/>
                </a:ext>
              </a:extLst>
            </p:cNvPr>
            <p:cNvSpPr/>
            <p:nvPr/>
          </p:nvSpPr>
          <p:spPr>
            <a:xfrm>
              <a:off x="4268152" y="328515"/>
              <a:ext cx="333784" cy="334327"/>
            </a:xfrm>
            <a:custGeom>
              <a:avLst/>
              <a:gdLst>
                <a:gd name="connsiteX0" fmla="*/ 119063 w 333784"/>
                <a:gd name="connsiteY0" fmla="*/ 239078 h 334327"/>
                <a:gd name="connsiteX1" fmla="*/ 139065 w 333784"/>
                <a:gd name="connsiteY1" fmla="*/ 319088 h 334327"/>
                <a:gd name="connsiteX2" fmla="*/ 157162 w 333784"/>
                <a:gd name="connsiteY2" fmla="*/ 333375 h 334327"/>
                <a:gd name="connsiteX3" fmla="*/ 161925 w 333784"/>
                <a:gd name="connsiteY3" fmla="*/ 332423 h 334327"/>
                <a:gd name="connsiteX4" fmla="*/ 176212 w 333784"/>
                <a:gd name="connsiteY4" fmla="*/ 309563 h 334327"/>
                <a:gd name="connsiteX5" fmla="*/ 158115 w 333784"/>
                <a:gd name="connsiteY5" fmla="*/ 234315 h 334327"/>
                <a:gd name="connsiteX6" fmla="*/ 208598 w 333784"/>
                <a:gd name="connsiteY6" fmla="*/ 324803 h 334327"/>
                <a:gd name="connsiteX7" fmla="*/ 225742 w 333784"/>
                <a:gd name="connsiteY7" fmla="*/ 334328 h 334327"/>
                <a:gd name="connsiteX8" fmla="*/ 235267 w 333784"/>
                <a:gd name="connsiteY8" fmla="*/ 331470 h 334327"/>
                <a:gd name="connsiteX9" fmla="*/ 242887 w 333784"/>
                <a:gd name="connsiteY9" fmla="*/ 305753 h 334327"/>
                <a:gd name="connsiteX10" fmla="*/ 199073 w 333784"/>
                <a:gd name="connsiteY10" fmla="*/ 226695 h 334327"/>
                <a:gd name="connsiteX11" fmla="*/ 263843 w 333784"/>
                <a:gd name="connsiteY11" fmla="*/ 296228 h 334327"/>
                <a:gd name="connsiteX12" fmla="*/ 278130 w 333784"/>
                <a:gd name="connsiteY12" fmla="*/ 301943 h 334327"/>
                <a:gd name="connsiteX13" fmla="*/ 291465 w 333784"/>
                <a:gd name="connsiteY13" fmla="*/ 297180 h 334327"/>
                <a:gd name="connsiteX14" fmla="*/ 292418 w 333784"/>
                <a:gd name="connsiteY14" fmla="*/ 270510 h 334327"/>
                <a:gd name="connsiteX15" fmla="*/ 222885 w 333784"/>
                <a:gd name="connsiteY15" fmla="*/ 196215 h 334327"/>
                <a:gd name="connsiteX16" fmla="*/ 303848 w 333784"/>
                <a:gd name="connsiteY16" fmla="*/ 250508 h 334327"/>
                <a:gd name="connsiteX17" fmla="*/ 314325 w 333784"/>
                <a:gd name="connsiteY17" fmla="*/ 253365 h 334327"/>
                <a:gd name="connsiteX18" fmla="*/ 330518 w 333784"/>
                <a:gd name="connsiteY18" fmla="*/ 244793 h 334327"/>
                <a:gd name="connsiteX19" fmla="*/ 325755 w 333784"/>
                <a:gd name="connsiteY19" fmla="*/ 218122 h 334327"/>
                <a:gd name="connsiteX20" fmla="*/ 228600 w 333784"/>
                <a:gd name="connsiteY20" fmla="*/ 153353 h 334327"/>
                <a:gd name="connsiteX21" fmla="*/ 207645 w 333784"/>
                <a:gd name="connsiteY21" fmla="*/ 120968 h 334327"/>
                <a:gd name="connsiteX22" fmla="*/ 208598 w 333784"/>
                <a:gd name="connsiteY22" fmla="*/ 120968 h 334327"/>
                <a:gd name="connsiteX23" fmla="*/ 293370 w 333784"/>
                <a:gd name="connsiteY23" fmla="*/ 114300 h 334327"/>
                <a:gd name="connsiteX24" fmla="*/ 300037 w 333784"/>
                <a:gd name="connsiteY24" fmla="*/ 90487 h 334327"/>
                <a:gd name="connsiteX25" fmla="*/ 276225 w 333784"/>
                <a:gd name="connsiteY25" fmla="*/ 83820 h 334327"/>
                <a:gd name="connsiteX26" fmla="*/ 222885 w 333784"/>
                <a:gd name="connsiteY26" fmla="*/ 80010 h 334327"/>
                <a:gd name="connsiteX27" fmla="*/ 130492 w 333784"/>
                <a:gd name="connsiteY27" fmla="*/ 74295 h 334327"/>
                <a:gd name="connsiteX28" fmla="*/ 60960 w 333784"/>
                <a:gd name="connsiteY28" fmla="*/ 0 h 334327"/>
                <a:gd name="connsiteX29" fmla="*/ 0 w 333784"/>
                <a:gd name="connsiteY29" fmla="*/ 57150 h 334327"/>
                <a:gd name="connsiteX30" fmla="*/ 73342 w 333784"/>
                <a:gd name="connsiteY30" fmla="*/ 135255 h 334327"/>
                <a:gd name="connsiteX31" fmla="*/ 119063 w 333784"/>
                <a:gd name="connsiteY31" fmla="*/ 239078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3784" h="334327">
                  <a:moveTo>
                    <a:pt x="119063" y="239078"/>
                  </a:moveTo>
                  <a:lnTo>
                    <a:pt x="139065" y="319088"/>
                  </a:lnTo>
                  <a:cubicBezTo>
                    <a:pt x="140970" y="327660"/>
                    <a:pt x="148590" y="333375"/>
                    <a:pt x="157162" y="333375"/>
                  </a:cubicBezTo>
                  <a:cubicBezTo>
                    <a:pt x="159067" y="333375"/>
                    <a:pt x="160020" y="333375"/>
                    <a:pt x="161925" y="332423"/>
                  </a:cubicBezTo>
                  <a:cubicBezTo>
                    <a:pt x="172403" y="329565"/>
                    <a:pt x="178117" y="320040"/>
                    <a:pt x="176212" y="309563"/>
                  </a:cubicBezTo>
                  <a:lnTo>
                    <a:pt x="158115" y="234315"/>
                  </a:lnTo>
                  <a:lnTo>
                    <a:pt x="208598" y="324803"/>
                  </a:lnTo>
                  <a:cubicBezTo>
                    <a:pt x="212408" y="331470"/>
                    <a:pt x="218123" y="334328"/>
                    <a:pt x="225742" y="334328"/>
                  </a:cubicBezTo>
                  <a:cubicBezTo>
                    <a:pt x="228600" y="334328"/>
                    <a:pt x="232410" y="333375"/>
                    <a:pt x="235267" y="331470"/>
                  </a:cubicBezTo>
                  <a:cubicBezTo>
                    <a:pt x="244792" y="326708"/>
                    <a:pt x="247650" y="314325"/>
                    <a:pt x="242887" y="305753"/>
                  </a:cubicBezTo>
                  <a:lnTo>
                    <a:pt x="199073" y="226695"/>
                  </a:lnTo>
                  <a:lnTo>
                    <a:pt x="263843" y="296228"/>
                  </a:lnTo>
                  <a:cubicBezTo>
                    <a:pt x="267653" y="300038"/>
                    <a:pt x="272415" y="301943"/>
                    <a:pt x="278130" y="301943"/>
                  </a:cubicBezTo>
                  <a:cubicBezTo>
                    <a:pt x="282893" y="301943"/>
                    <a:pt x="287655" y="300038"/>
                    <a:pt x="291465" y="297180"/>
                  </a:cubicBezTo>
                  <a:cubicBezTo>
                    <a:pt x="299085" y="289560"/>
                    <a:pt x="299085" y="278130"/>
                    <a:pt x="292418" y="270510"/>
                  </a:cubicBezTo>
                  <a:lnTo>
                    <a:pt x="222885" y="196215"/>
                  </a:lnTo>
                  <a:lnTo>
                    <a:pt x="303848" y="250508"/>
                  </a:lnTo>
                  <a:cubicBezTo>
                    <a:pt x="306705" y="252413"/>
                    <a:pt x="310515" y="253365"/>
                    <a:pt x="314325" y="253365"/>
                  </a:cubicBezTo>
                  <a:cubicBezTo>
                    <a:pt x="320040" y="253365"/>
                    <a:pt x="326708" y="250508"/>
                    <a:pt x="330518" y="244793"/>
                  </a:cubicBezTo>
                  <a:cubicBezTo>
                    <a:pt x="336233" y="236220"/>
                    <a:pt x="334328" y="223838"/>
                    <a:pt x="325755" y="218122"/>
                  </a:cubicBezTo>
                  <a:lnTo>
                    <a:pt x="228600" y="153353"/>
                  </a:lnTo>
                  <a:cubicBezTo>
                    <a:pt x="220028" y="142875"/>
                    <a:pt x="213360" y="131445"/>
                    <a:pt x="207645" y="120968"/>
                  </a:cubicBezTo>
                  <a:cubicBezTo>
                    <a:pt x="207645" y="120968"/>
                    <a:pt x="208598" y="120968"/>
                    <a:pt x="208598" y="120968"/>
                  </a:cubicBezTo>
                  <a:cubicBezTo>
                    <a:pt x="237173" y="127635"/>
                    <a:pt x="270510" y="126683"/>
                    <a:pt x="293370" y="114300"/>
                  </a:cubicBezTo>
                  <a:cubicBezTo>
                    <a:pt x="301943" y="109537"/>
                    <a:pt x="304800" y="99060"/>
                    <a:pt x="300037" y="90487"/>
                  </a:cubicBezTo>
                  <a:cubicBezTo>
                    <a:pt x="295275" y="81915"/>
                    <a:pt x="284798" y="79058"/>
                    <a:pt x="276225" y="83820"/>
                  </a:cubicBezTo>
                  <a:cubicBezTo>
                    <a:pt x="265748" y="89535"/>
                    <a:pt x="244792" y="84773"/>
                    <a:pt x="222885" y="80010"/>
                  </a:cubicBezTo>
                  <a:cubicBezTo>
                    <a:pt x="195262" y="73343"/>
                    <a:pt x="162878" y="65723"/>
                    <a:pt x="130492" y="74295"/>
                  </a:cubicBezTo>
                  <a:lnTo>
                    <a:pt x="60960" y="0"/>
                  </a:lnTo>
                  <a:lnTo>
                    <a:pt x="0" y="57150"/>
                  </a:lnTo>
                  <a:lnTo>
                    <a:pt x="73342" y="135255"/>
                  </a:lnTo>
                  <a:cubicBezTo>
                    <a:pt x="58103" y="168593"/>
                    <a:pt x="100965" y="220980"/>
                    <a:pt x="119063" y="2390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FD876E-209E-460A-AA49-10E3D36956C0}"/>
                </a:ext>
              </a:extLst>
            </p:cNvPr>
            <p:cNvSpPr/>
            <p:nvPr/>
          </p:nvSpPr>
          <p:spPr>
            <a:xfrm>
              <a:off x="4683033" y="660580"/>
              <a:ext cx="330926" cy="338494"/>
            </a:xfrm>
            <a:custGeom>
              <a:avLst/>
              <a:gdLst>
                <a:gd name="connsiteX0" fmla="*/ 330927 w 330926"/>
                <a:gd name="connsiteY0" fmla="*/ 281345 h 338494"/>
                <a:gd name="connsiteX1" fmla="*/ 258537 w 330926"/>
                <a:gd name="connsiteY1" fmla="*/ 202287 h 338494"/>
                <a:gd name="connsiteX2" fmla="*/ 210912 w 330926"/>
                <a:gd name="connsiteY2" fmla="*/ 97512 h 338494"/>
                <a:gd name="connsiteX3" fmla="*/ 191862 w 330926"/>
                <a:gd name="connsiteY3" fmla="*/ 17502 h 338494"/>
                <a:gd name="connsiteX4" fmla="*/ 169002 w 330926"/>
                <a:gd name="connsiteY4" fmla="*/ 3215 h 338494"/>
                <a:gd name="connsiteX5" fmla="*/ 154714 w 330926"/>
                <a:gd name="connsiteY5" fmla="*/ 26075 h 338494"/>
                <a:gd name="connsiteX6" fmla="*/ 172812 w 330926"/>
                <a:gd name="connsiteY6" fmla="*/ 101322 h 338494"/>
                <a:gd name="connsiteX7" fmla="*/ 122329 w 330926"/>
                <a:gd name="connsiteY7" fmla="*/ 9882 h 338494"/>
                <a:gd name="connsiteX8" fmla="*/ 96612 w 330926"/>
                <a:gd name="connsiteY8" fmla="*/ 2262 h 338494"/>
                <a:gd name="connsiteX9" fmla="*/ 88992 w 330926"/>
                <a:gd name="connsiteY9" fmla="*/ 27980 h 338494"/>
                <a:gd name="connsiteX10" fmla="*/ 132807 w 330926"/>
                <a:gd name="connsiteY10" fmla="*/ 107990 h 338494"/>
                <a:gd name="connsiteX11" fmla="*/ 68037 w 330926"/>
                <a:gd name="connsiteY11" fmla="*/ 38457 h 338494"/>
                <a:gd name="connsiteX12" fmla="*/ 41367 w 330926"/>
                <a:gd name="connsiteY12" fmla="*/ 37505 h 338494"/>
                <a:gd name="connsiteX13" fmla="*/ 40414 w 330926"/>
                <a:gd name="connsiteY13" fmla="*/ 64175 h 338494"/>
                <a:gd name="connsiteX14" fmla="*/ 109947 w 330926"/>
                <a:gd name="connsiteY14" fmla="*/ 139422 h 338494"/>
                <a:gd name="connsiteX15" fmla="*/ 29937 w 330926"/>
                <a:gd name="connsiteY15" fmla="*/ 85130 h 338494"/>
                <a:gd name="connsiteX16" fmla="*/ 3267 w 330926"/>
                <a:gd name="connsiteY16" fmla="*/ 89892 h 338494"/>
                <a:gd name="connsiteX17" fmla="*/ 8029 w 330926"/>
                <a:gd name="connsiteY17" fmla="*/ 116562 h 338494"/>
                <a:gd name="connsiteX18" fmla="*/ 104232 w 330926"/>
                <a:gd name="connsiteY18" fmla="*/ 182285 h 338494"/>
                <a:gd name="connsiteX19" fmla="*/ 125187 w 330926"/>
                <a:gd name="connsiteY19" fmla="*/ 214670 h 338494"/>
                <a:gd name="connsiteX20" fmla="*/ 124234 w 330926"/>
                <a:gd name="connsiteY20" fmla="*/ 214670 h 338494"/>
                <a:gd name="connsiteX21" fmla="*/ 39462 w 330926"/>
                <a:gd name="connsiteY21" fmla="*/ 221337 h 338494"/>
                <a:gd name="connsiteX22" fmla="*/ 31842 w 330926"/>
                <a:gd name="connsiteY22" fmla="*/ 245150 h 338494"/>
                <a:gd name="connsiteX23" fmla="*/ 55654 w 330926"/>
                <a:gd name="connsiteY23" fmla="*/ 252770 h 338494"/>
                <a:gd name="connsiteX24" fmla="*/ 108994 w 330926"/>
                <a:gd name="connsiteY24" fmla="*/ 257532 h 338494"/>
                <a:gd name="connsiteX25" fmla="*/ 201387 w 330926"/>
                <a:gd name="connsiteY25" fmla="*/ 264200 h 338494"/>
                <a:gd name="connsiteX26" fmla="*/ 269967 w 330926"/>
                <a:gd name="connsiteY26" fmla="*/ 338495 h 338494"/>
                <a:gd name="connsiteX27" fmla="*/ 330927 w 330926"/>
                <a:gd name="connsiteY27" fmla="*/ 281345 h 338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0926" h="338494">
                  <a:moveTo>
                    <a:pt x="330927" y="281345"/>
                  </a:moveTo>
                  <a:lnTo>
                    <a:pt x="258537" y="202287"/>
                  </a:lnTo>
                  <a:cubicBezTo>
                    <a:pt x="270919" y="168950"/>
                    <a:pt x="228057" y="116562"/>
                    <a:pt x="210912" y="97512"/>
                  </a:cubicBezTo>
                  <a:lnTo>
                    <a:pt x="191862" y="17502"/>
                  </a:lnTo>
                  <a:cubicBezTo>
                    <a:pt x="189004" y="7025"/>
                    <a:pt x="179479" y="1310"/>
                    <a:pt x="169002" y="3215"/>
                  </a:cubicBezTo>
                  <a:cubicBezTo>
                    <a:pt x="158524" y="6072"/>
                    <a:pt x="152809" y="15597"/>
                    <a:pt x="154714" y="26075"/>
                  </a:cubicBezTo>
                  <a:lnTo>
                    <a:pt x="172812" y="101322"/>
                  </a:lnTo>
                  <a:lnTo>
                    <a:pt x="122329" y="9882"/>
                  </a:lnTo>
                  <a:cubicBezTo>
                    <a:pt x="117567" y="357"/>
                    <a:pt x="106137" y="-2500"/>
                    <a:pt x="96612" y="2262"/>
                  </a:cubicBezTo>
                  <a:cubicBezTo>
                    <a:pt x="87087" y="7025"/>
                    <a:pt x="84229" y="18455"/>
                    <a:pt x="88992" y="27980"/>
                  </a:cubicBezTo>
                  <a:lnTo>
                    <a:pt x="132807" y="107990"/>
                  </a:lnTo>
                  <a:lnTo>
                    <a:pt x="68037" y="38457"/>
                  </a:lnTo>
                  <a:cubicBezTo>
                    <a:pt x="60417" y="30837"/>
                    <a:pt x="48987" y="29885"/>
                    <a:pt x="41367" y="37505"/>
                  </a:cubicBezTo>
                  <a:cubicBezTo>
                    <a:pt x="33747" y="45125"/>
                    <a:pt x="32794" y="56555"/>
                    <a:pt x="40414" y="64175"/>
                  </a:cubicBezTo>
                  <a:lnTo>
                    <a:pt x="109947" y="139422"/>
                  </a:lnTo>
                  <a:lnTo>
                    <a:pt x="29937" y="85130"/>
                  </a:lnTo>
                  <a:cubicBezTo>
                    <a:pt x="21364" y="79415"/>
                    <a:pt x="8982" y="81320"/>
                    <a:pt x="3267" y="89892"/>
                  </a:cubicBezTo>
                  <a:cubicBezTo>
                    <a:pt x="-2448" y="98465"/>
                    <a:pt x="-543" y="110847"/>
                    <a:pt x="8029" y="116562"/>
                  </a:cubicBezTo>
                  <a:lnTo>
                    <a:pt x="104232" y="182285"/>
                  </a:lnTo>
                  <a:cubicBezTo>
                    <a:pt x="112804" y="192762"/>
                    <a:pt x="119472" y="204192"/>
                    <a:pt x="125187" y="214670"/>
                  </a:cubicBezTo>
                  <a:cubicBezTo>
                    <a:pt x="125187" y="214670"/>
                    <a:pt x="124234" y="214670"/>
                    <a:pt x="124234" y="214670"/>
                  </a:cubicBezTo>
                  <a:cubicBezTo>
                    <a:pt x="95659" y="208002"/>
                    <a:pt x="62322" y="208955"/>
                    <a:pt x="39462" y="221337"/>
                  </a:cubicBezTo>
                  <a:cubicBezTo>
                    <a:pt x="30889" y="226100"/>
                    <a:pt x="27079" y="236577"/>
                    <a:pt x="31842" y="245150"/>
                  </a:cubicBezTo>
                  <a:cubicBezTo>
                    <a:pt x="36604" y="253722"/>
                    <a:pt x="47082" y="257532"/>
                    <a:pt x="55654" y="252770"/>
                  </a:cubicBezTo>
                  <a:cubicBezTo>
                    <a:pt x="66132" y="247055"/>
                    <a:pt x="87087" y="251817"/>
                    <a:pt x="108994" y="257532"/>
                  </a:cubicBezTo>
                  <a:cubicBezTo>
                    <a:pt x="136617" y="264200"/>
                    <a:pt x="169002" y="271820"/>
                    <a:pt x="201387" y="264200"/>
                  </a:cubicBezTo>
                  <a:lnTo>
                    <a:pt x="269967" y="338495"/>
                  </a:lnTo>
                  <a:lnTo>
                    <a:pt x="330927" y="2813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D781D29-BEA7-4B7B-82D0-B2B5AA143ACB}"/>
                </a:ext>
              </a:extLst>
            </p:cNvPr>
            <p:cNvSpPr/>
            <p:nvPr/>
          </p:nvSpPr>
          <p:spPr>
            <a:xfrm>
              <a:off x="4602239" y="328515"/>
              <a:ext cx="323138" cy="350520"/>
            </a:xfrm>
            <a:custGeom>
              <a:avLst/>
              <a:gdLst>
                <a:gd name="connsiteX0" fmla="*/ 20243 w 323138"/>
                <a:gd name="connsiteY0" fmla="*/ 205740 h 350520"/>
                <a:gd name="connsiteX1" fmla="*/ 26911 w 323138"/>
                <a:gd name="connsiteY1" fmla="*/ 204788 h 350520"/>
                <a:gd name="connsiteX2" fmla="*/ 99301 w 323138"/>
                <a:gd name="connsiteY2" fmla="*/ 179070 h 350520"/>
                <a:gd name="connsiteX3" fmla="*/ 13576 w 323138"/>
                <a:gd name="connsiteY3" fmla="*/ 238125 h 350520"/>
                <a:gd name="connsiteX4" fmla="*/ 8813 w 323138"/>
                <a:gd name="connsiteY4" fmla="*/ 264795 h 350520"/>
                <a:gd name="connsiteX5" fmla="*/ 24053 w 323138"/>
                <a:gd name="connsiteY5" fmla="*/ 273368 h 350520"/>
                <a:gd name="connsiteX6" fmla="*/ 34531 w 323138"/>
                <a:gd name="connsiteY6" fmla="*/ 269558 h 350520"/>
                <a:gd name="connsiteX7" fmla="*/ 108826 w 323138"/>
                <a:gd name="connsiteY7" fmla="*/ 218122 h 350520"/>
                <a:gd name="connsiteX8" fmla="*/ 45961 w 323138"/>
                <a:gd name="connsiteY8" fmla="*/ 289560 h 350520"/>
                <a:gd name="connsiteX9" fmla="*/ 47866 w 323138"/>
                <a:gd name="connsiteY9" fmla="*/ 316230 h 350520"/>
                <a:gd name="connsiteX10" fmla="*/ 60248 w 323138"/>
                <a:gd name="connsiteY10" fmla="*/ 320993 h 350520"/>
                <a:gd name="connsiteX11" fmla="*/ 74536 w 323138"/>
                <a:gd name="connsiteY11" fmla="*/ 314325 h 350520"/>
                <a:gd name="connsiteX12" fmla="*/ 142163 w 323138"/>
                <a:gd name="connsiteY12" fmla="*/ 237172 h 350520"/>
                <a:gd name="connsiteX13" fmla="*/ 96443 w 323138"/>
                <a:gd name="connsiteY13" fmla="*/ 322898 h 350520"/>
                <a:gd name="connsiteX14" fmla="*/ 104063 w 323138"/>
                <a:gd name="connsiteY14" fmla="*/ 348615 h 350520"/>
                <a:gd name="connsiteX15" fmla="*/ 112636 w 323138"/>
                <a:gd name="connsiteY15" fmla="*/ 350520 h 350520"/>
                <a:gd name="connsiteX16" fmla="*/ 129781 w 323138"/>
                <a:gd name="connsiteY16" fmla="*/ 340043 h 350520"/>
                <a:gd name="connsiteX17" fmla="*/ 185026 w 323138"/>
                <a:gd name="connsiteY17" fmla="*/ 237172 h 350520"/>
                <a:gd name="connsiteX18" fmla="*/ 215506 w 323138"/>
                <a:gd name="connsiteY18" fmla="*/ 213360 h 350520"/>
                <a:gd name="connsiteX19" fmla="*/ 215506 w 323138"/>
                <a:gd name="connsiteY19" fmla="*/ 214313 h 350520"/>
                <a:gd name="connsiteX20" fmla="*/ 230746 w 323138"/>
                <a:gd name="connsiteY20" fmla="*/ 298133 h 350520"/>
                <a:gd name="connsiteX21" fmla="*/ 255511 w 323138"/>
                <a:gd name="connsiteY21" fmla="*/ 302895 h 350520"/>
                <a:gd name="connsiteX22" fmla="*/ 260273 w 323138"/>
                <a:gd name="connsiteY22" fmla="*/ 278130 h 350520"/>
                <a:gd name="connsiteX23" fmla="*/ 259321 w 323138"/>
                <a:gd name="connsiteY23" fmla="*/ 223838 h 350520"/>
                <a:gd name="connsiteX24" fmla="*/ 256463 w 323138"/>
                <a:gd name="connsiteY24" fmla="*/ 131445 h 350520"/>
                <a:gd name="connsiteX25" fmla="*/ 323138 w 323138"/>
                <a:gd name="connsiteY25" fmla="*/ 55245 h 350520"/>
                <a:gd name="connsiteX26" fmla="*/ 260273 w 323138"/>
                <a:gd name="connsiteY26" fmla="*/ 0 h 350520"/>
                <a:gd name="connsiteX27" fmla="*/ 189788 w 323138"/>
                <a:gd name="connsiteY27" fmla="*/ 80962 h 350520"/>
                <a:gd name="connsiteX28" fmla="*/ 90728 w 323138"/>
                <a:gd name="connsiteY28" fmla="*/ 139065 h 350520"/>
                <a:gd name="connsiteX29" fmla="*/ 12623 w 323138"/>
                <a:gd name="connsiteY29" fmla="*/ 166688 h 350520"/>
                <a:gd name="connsiteX30" fmla="*/ 1193 w 323138"/>
                <a:gd name="connsiteY30" fmla="*/ 191453 h 350520"/>
                <a:gd name="connsiteX31" fmla="*/ 20243 w 323138"/>
                <a:gd name="connsiteY31" fmla="*/ 20574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3138" h="350520">
                  <a:moveTo>
                    <a:pt x="20243" y="205740"/>
                  </a:moveTo>
                  <a:cubicBezTo>
                    <a:pt x="22148" y="205740"/>
                    <a:pt x="24053" y="205740"/>
                    <a:pt x="26911" y="204788"/>
                  </a:cubicBezTo>
                  <a:lnTo>
                    <a:pt x="99301" y="179070"/>
                  </a:lnTo>
                  <a:lnTo>
                    <a:pt x="13576" y="238125"/>
                  </a:lnTo>
                  <a:cubicBezTo>
                    <a:pt x="5003" y="243840"/>
                    <a:pt x="3098" y="256222"/>
                    <a:pt x="8813" y="264795"/>
                  </a:cubicBezTo>
                  <a:cubicBezTo>
                    <a:pt x="12623" y="270510"/>
                    <a:pt x="18338" y="273368"/>
                    <a:pt x="24053" y="273368"/>
                  </a:cubicBezTo>
                  <a:cubicBezTo>
                    <a:pt x="27863" y="273368"/>
                    <a:pt x="31673" y="272415"/>
                    <a:pt x="34531" y="269558"/>
                  </a:cubicBezTo>
                  <a:lnTo>
                    <a:pt x="108826" y="218122"/>
                  </a:lnTo>
                  <a:lnTo>
                    <a:pt x="45961" y="289560"/>
                  </a:lnTo>
                  <a:cubicBezTo>
                    <a:pt x="39293" y="297180"/>
                    <a:pt x="40246" y="309563"/>
                    <a:pt x="47866" y="316230"/>
                  </a:cubicBezTo>
                  <a:cubicBezTo>
                    <a:pt x="51676" y="319088"/>
                    <a:pt x="55486" y="320993"/>
                    <a:pt x="60248" y="320993"/>
                  </a:cubicBezTo>
                  <a:cubicBezTo>
                    <a:pt x="65963" y="320993"/>
                    <a:pt x="70726" y="319088"/>
                    <a:pt x="74536" y="314325"/>
                  </a:cubicBezTo>
                  <a:lnTo>
                    <a:pt x="142163" y="237172"/>
                  </a:lnTo>
                  <a:lnTo>
                    <a:pt x="96443" y="322898"/>
                  </a:lnTo>
                  <a:cubicBezTo>
                    <a:pt x="91681" y="332423"/>
                    <a:pt x="94538" y="343853"/>
                    <a:pt x="104063" y="348615"/>
                  </a:cubicBezTo>
                  <a:cubicBezTo>
                    <a:pt x="106921" y="350520"/>
                    <a:pt x="109778" y="350520"/>
                    <a:pt x="112636" y="350520"/>
                  </a:cubicBezTo>
                  <a:cubicBezTo>
                    <a:pt x="119303" y="350520"/>
                    <a:pt x="125971" y="346710"/>
                    <a:pt x="129781" y="340043"/>
                  </a:cubicBezTo>
                  <a:lnTo>
                    <a:pt x="185026" y="237172"/>
                  </a:lnTo>
                  <a:cubicBezTo>
                    <a:pt x="194551" y="227647"/>
                    <a:pt x="205028" y="220028"/>
                    <a:pt x="215506" y="213360"/>
                  </a:cubicBezTo>
                  <a:cubicBezTo>
                    <a:pt x="215506" y="213360"/>
                    <a:pt x="215506" y="214313"/>
                    <a:pt x="215506" y="214313"/>
                  </a:cubicBezTo>
                  <a:cubicBezTo>
                    <a:pt x="211696" y="243840"/>
                    <a:pt x="216458" y="277178"/>
                    <a:pt x="230746" y="298133"/>
                  </a:cubicBezTo>
                  <a:cubicBezTo>
                    <a:pt x="236461" y="306705"/>
                    <a:pt x="246938" y="308610"/>
                    <a:pt x="255511" y="302895"/>
                  </a:cubicBezTo>
                  <a:cubicBezTo>
                    <a:pt x="264083" y="297180"/>
                    <a:pt x="265988" y="286703"/>
                    <a:pt x="260273" y="278130"/>
                  </a:cubicBezTo>
                  <a:cubicBezTo>
                    <a:pt x="253606" y="267653"/>
                    <a:pt x="256463" y="246697"/>
                    <a:pt x="259321" y="223838"/>
                  </a:cubicBezTo>
                  <a:cubicBezTo>
                    <a:pt x="263131" y="196215"/>
                    <a:pt x="266941" y="162878"/>
                    <a:pt x="256463" y="131445"/>
                  </a:cubicBezTo>
                  <a:lnTo>
                    <a:pt x="323138" y="55245"/>
                  </a:lnTo>
                  <a:lnTo>
                    <a:pt x="260273" y="0"/>
                  </a:lnTo>
                  <a:lnTo>
                    <a:pt x="189788" y="80962"/>
                  </a:lnTo>
                  <a:cubicBezTo>
                    <a:pt x="155498" y="72390"/>
                    <a:pt x="107873" y="120968"/>
                    <a:pt x="90728" y="139065"/>
                  </a:cubicBezTo>
                  <a:lnTo>
                    <a:pt x="12623" y="166688"/>
                  </a:lnTo>
                  <a:cubicBezTo>
                    <a:pt x="3098" y="170497"/>
                    <a:pt x="-2617" y="180975"/>
                    <a:pt x="1193" y="191453"/>
                  </a:cubicBezTo>
                  <a:cubicBezTo>
                    <a:pt x="5003" y="200978"/>
                    <a:pt x="12623" y="205740"/>
                    <a:pt x="20243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57747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9C100D-871E-41AE-B1C5-3E4208B7E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3019"/>
            <a:ext cx="9144000" cy="40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DB3156-C8F5-4619-9AB3-CD9A0F06CBDB}"/>
              </a:ext>
            </a:extLst>
          </p:cNvPr>
          <p:cNvSpPr txBox="1"/>
          <p:nvPr userDrawn="1"/>
        </p:nvSpPr>
        <p:spPr>
          <a:xfrm>
            <a:off x="13045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Services Offered</a:t>
            </a:r>
          </a:p>
        </p:txBody>
      </p:sp>
      <p:pic>
        <p:nvPicPr>
          <p:cNvPr id="4" name="Graphic 3" descr="Gears">
            <a:extLst>
              <a:ext uri="{FF2B5EF4-FFF2-40B4-BE49-F238E27FC236}">
                <a16:creationId xmlns:a16="http://schemas.microsoft.com/office/drawing/2014/main" id="{FD230BE7-B9BF-4B3D-BB76-D71B3F6FDA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E8DB6F-FF32-4C40-BE53-0D04654C1CEC}"/>
              </a:ext>
            </a:extLst>
          </p:cNvPr>
          <p:cNvGrpSpPr/>
          <p:nvPr userDrawn="1"/>
        </p:nvGrpSpPr>
        <p:grpSpPr>
          <a:xfrm>
            <a:off x="124319" y="2037347"/>
            <a:ext cx="8995842" cy="3257302"/>
            <a:chOff x="73776" y="2037347"/>
            <a:chExt cx="8995842" cy="325730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2BABA1-3972-4A81-82B2-65DA4849B93A}"/>
                </a:ext>
              </a:extLst>
            </p:cNvPr>
            <p:cNvSpPr txBox="1"/>
            <p:nvPr userDrawn="1"/>
          </p:nvSpPr>
          <p:spPr>
            <a:xfrm>
              <a:off x="73776" y="2037347"/>
              <a:ext cx="2350616" cy="2395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Audit &amp; Assurance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Employee Benefit Plans</a:t>
              </a:r>
            </a:p>
            <a:p>
              <a:pPr marL="285750" lvl="0" indent="-285750" eaLnBrk="1" hangingPunct="1">
                <a:lnSpc>
                  <a:spcPct val="10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Audits, Reviews &amp; Compilation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Financial Reporting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Forecast and Projections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Agreed Upon Procedures</a:t>
              </a:r>
              <a:endPara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82618E-E723-4633-A65A-807409FA2BF9}"/>
                </a:ext>
              </a:extLst>
            </p:cNvPr>
            <p:cNvSpPr txBox="1"/>
            <p:nvPr userDrawn="1"/>
          </p:nvSpPr>
          <p:spPr>
            <a:xfrm>
              <a:off x="2424392" y="2037347"/>
              <a:ext cx="2350008" cy="2718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Accounting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Outsourced Accounting</a:t>
              </a:r>
            </a:p>
            <a:p>
              <a:pPr marL="742950" lvl="1" indent="-18288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CFO</a:t>
              </a:r>
            </a:p>
            <a:p>
              <a:pPr marL="742950" lvl="1" indent="-18288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Controller</a:t>
              </a:r>
            </a:p>
            <a:p>
              <a:pPr marL="742950" lvl="1" indent="-18288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Accountant</a:t>
              </a:r>
            </a:p>
            <a:p>
              <a:pPr marL="742950" lvl="1" indent="-182880" eaLnBrk="1" hangingPunct="1">
                <a:lnSpc>
                  <a:spcPct val="150000"/>
                </a:lnSpc>
                <a:buClr>
                  <a:schemeClr val="tx2"/>
                </a:buClr>
                <a:buSzPct val="100000"/>
                <a:buFont typeface="Calibri" panose="020F0502020204030204" pitchFamily="34" charset="0"/>
                <a:buChar char="̵"/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Bookkeeper</a:t>
              </a:r>
            </a:p>
            <a:p>
              <a:pPr marL="285750" lvl="0" indent="-285750" eaLnBrk="1" hangingPunct="1">
                <a:lnSpc>
                  <a:spcPct val="10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Software Training &amp; Support</a:t>
              </a: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97579E-A3F1-4AB7-A0EB-3CB290DCE4AA}"/>
                </a:ext>
              </a:extLst>
            </p:cNvPr>
            <p:cNvSpPr txBox="1"/>
            <p:nvPr userDrawn="1"/>
          </p:nvSpPr>
          <p:spPr>
            <a:xfrm>
              <a:off x="4661768" y="2037347"/>
              <a:ext cx="2350008" cy="2350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dirty="0">
                  <a:solidFill>
                    <a:srgbClr val="080808"/>
                  </a:solidFill>
                  <a:latin typeface="+mn-lt"/>
                  <a:ea typeface="Calisto MT"/>
                  <a:cs typeface="Calibri" panose="020F0502020204030204" pitchFamily="34" charset="0"/>
                </a:rPr>
                <a:t>Corporate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Individual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State &amp; Local 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Sales &amp; Use Tax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Estate &amp; Trust</a:t>
              </a:r>
              <a:endPara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1874CF-5CB9-4DD9-80BA-996840139393}"/>
                </a:ext>
              </a:extLst>
            </p:cNvPr>
            <p:cNvSpPr txBox="1"/>
            <p:nvPr userDrawn="1"/>
          </p:nvSpPr>
          <p:spPr>
            <a:xfrm>
              <a:off x="6719610" y="2037347"/>
              <a:ext cx="2350008" cy="3257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i="0" u="none" strike="noStrike" kern="1200" baseline="0" dirty="0">
                  <a:solidFill>
                    <a:srgbClr val="080808"/>
                  </a:solidFill>
                  <a:latin typeface="Raleway" panose="020B0503030101060003" pitchFamily="34" charset="0"/>
                  <a:ea typeface="+mn-ea"/>
                  <a:cs typeface="+mn-cs"/>
                </a:rPr>
                <a:t>Advisory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M&amp;A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Due Diligence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Business Valuation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Succession Planning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Employee Benefit Plans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Estate &amp; Trust Planning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Risk Advisory</a:t>
              </a:r>
            </a:p>
            <a:p>
              <a:pPr marL="285750" lvl="0" indent="-285750" eaLnBrk="1" hangingPunct="1">
                <a:lnSpc>
                  <a:spcPct val="150000"/>
                </a:lnSpc>
                <a:buClr>
                  <a:srgbClr val="FF7D01"/>
                </a:buClr>
                <a:buSzPct val="100000"/>
                <a:buFontTx/>
                <a:buBlip>
                  <a:blip r:embed="rId5"/>
                </a:buBlip>
              </a:pPr>
              <a:r>
                <a:rPr lang="en-US" sz="1400" b="0" i="0" u="none" strike="noStrike" kern="1200" baseline="0" dirty="0">
                  <a:solidFill>
                    <a:srgbClr val="080808"/>
                  </a:solidFill>
                  <a:latin typeface="+mn-lt"/>
                  <a:ea typeface="+mn-ea"/>
                  <a:cs typeface="Calibri" panose="020F0502020204030204" pitchFamily="34" charset="0"/>
                </a:rPr>
                <a:t>Data Analytics</a:t>
              </a:r>
            </a:p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rgbClr val="0808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7267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Firm Hon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D2901C-BE67-419A-A156-142704033D6A}"/>
              </a:ext>
            </a:extLst>
          </p:cNvPr>
          <p:cNvSpPr txBox="1"/>
          <p:nvPr userDrawn="1"/>
        </p:nvSpPr>
        <p:spPr>
          <a:xfrm>
            <a:off x="6523" y="1201005"/>
            <a:ext cx="913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0808"/>
                </a:solidFill>
                <a:latin typeface="+mj-lt"/>
              </a:rPr>
              <a:t>2022 Firm Honors</a:t>
            </a:r>
          </a:p>
        </p:txBody>
      </p:sp>
      <p:pic>
        <p:nvPicPr>
          <p:cNvPr id="10" name="Graphic 9" descr="Ribbon">
            <a:extLst>
              <a:ext uri="{FF2B5EF4-FFF2-40B4-BE49-F238E27FC236}">
                <a16:creationId xmlns:a16="http://schemas.microsoft.com/office/drawing/2014/main" id="{DE8817F4-FFD8-4E1E-AC50-D72E2478BD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286605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C404EF-05ED-4B97-9AE3-30274D7CFD8E}"/>
              </a:ext>
            </a:extLst>
          </p:cNvPr>
          <p:cNvSpPr txBox="1"/>
          <p:nvPr userDrawn="1"/>
        </p:nvSpPr>
        <p:spPr>
          <a:xfrm>
            <a:off x="1512" y="2165645"/>
            <a:ext cx="91409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080808"/>
                </a:solidFill>
                <a:effectLst/>
                <a:latin typeface="+mn-lt"/>
              </a:rPr>
              <a:t>Top 300 Firms</a:t>
            </a:r>
          </a:p>
          <a:p>
            <a:pPr algn="ctr"/>
            <a:r>
              <a:rPr lang="en-US" sz="1400" b="0" i="0" dirty="0">
                <a:solidFill>
                  <a:srgbClr val="080808"/>
                </a:solidFill>
                <a:effectLst/>
                <a:latin typeface="+mn-lt"/>
              </a:rPr>
              <a:t>INSIDE Public Accounting</a:t>
            </a:r>
          </a:p>
          <a:p>
            <a:pPr algn="ctr"/>
            <a:endParaRPr lang="en-US" sz="14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4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Top 3 Accounting Firm, Consulting Firm, &amp; Mergers and Acquisitions</a:t>
            </a:r>
          </a:p>
          <a:p>
            <a:pPr algn="ctr"/>
            <a:r>
              <a: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Central Penn Business Journal's Reader Rankings</a:t>
            </a:r>
          </a:p>
          <a:p>
            <a:pPr algn="ctr"/>
            <a:endParaRPr lang="en-US" sz="14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400" b="1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Best Places to Work in PA - Medium Sized Companies</a:t>
            </a:r>
          </a:p>
          <a:p>
            <a:pPr algn="ctr"/>
            <a:r>
              <a:rPr lang="en-US" sz="1400" b="0" i="0" u="none" strike="noStrike" kern="1200" baseline="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Central Penn Business Journal</a:t>
            </a:r>
          </a:p>
          <a:p>
            <a:pPr algn="l"/>
            <a:endParaRPr lang="en-US" sz="14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1400" b="1" i="0" dirty="0">
                <a:solidFill>
                  <a:srgbClr val="080808"/>
                </a:solidFill>
                <a:effectLst/>
                <a:latin typeface="+mn-lt"/>
              </a:rPr>
              <a:t>#1 Accounting Firm, #1 Tax Preparation Services, #2 Business Advisory Services</a:t>
            </a:r>
          </a:p>
          <a:p>
            <a:pPr algn="ctr"/>
            <a:r>
              <a:rPr lang="en-US" sz="1400" b="0" i="0" dirty="0">
                <a:solidFill>
                  <a:srgbClr val="080808"/>
                </a:solidFill>
                <a:effectLst/>
                <a:latin typeface="+mn-lt"/>
              </a:rPr>
              <a:t>LNP Readers' Choice Awards</a:t>
            </a:r>
            <a:endParaRPr lang="en-US" sz="1400" b="0" i="0" u="none" strike="noStrike" kern="1200" baseline="0" dirty="0">
              <a:solidFill>
                <a:srgbClr val="080808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sz="800" dirty="0">
              <a:solidFill>
                <a:srgbClr val="080808"/>
              </a:solidFill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8FE91E-433E-435A-9DEE-6977937471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" y="6466460"/>
            <a:ext cx="9140977" cy="400018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6627A19-CDD4-6AE9-3042-336538BC5FF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24" y="5070692"/>
            <a:ext cx="5586153" cy="96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6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7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219200"/>
            <a:ext cx="6781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886" name="Rectangle 10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87" name="Rectangle 10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/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36888" name="Rectangle 10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/>
            </a:lvl1pPr>
          </a:lstStyle>
          <a:p>
            <a:pPr>
              <a:defRPr/>
            </a:pPr>
            <a:fld id="{D9727E1B-6CB8-44E3-AA89-89F1273609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1" r:id="rId2"/>
    <p:sldLayoutId id="2147483694" r:id="rId3"/>
    <p:sldLayoutId id="2147483680" r:id="rId4"/>
    <p:sldLayoutId id="2147483774" r:id="rId5"/>
    <p:sldLayoutId id="2147483678" r:id="rId6"/>
    <p:sldLayoutId id="2147483773" r:id="rId7"/>
    <p:sldLayoutId id="2147483771" r:id="rId8"/>
    <p:sldLayoutId id="2147483675" r:id="rId9"/>
    <p:sldLayoutId id="2147483772" r:id="rId10"/>
    <p:sldLayoutId id="2147483769" r:id="rId11"/>
    <p:sldLayoutId id="2147483770" r:id="rId12"/>
  </p:sldLayoutIdLst>
  <p:transition>
    <p:fade/>
  </p:transition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Calisto MT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Calisto MT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Calisto MT" pitchFamily="18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Calisto MT" pitchFamily="18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Calisto MT" pitchFamily="18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Calisto MT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kumimoji="0"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For Management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0F2585A-91E8-487E-8872-DC3FA83B5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1" r:id="rId2"/>
    <p:sldLayoutId id="2147483690" r:id="rId3"/>
    <p:sldLayoutId id="2147483689" r:id="rId4"/>
    <p:sldLayoutId id="2147483688" r:id="rId5"/>
    <p:sldLayoutId id="2147483687" r:id="rId6"/>
    <p:sldLayoutId id="2147483686" r:id="rId7"/>
    <p:sldLayoutId id="2147483767" r:id="rId8"/>
    <p:sldLayoutId id="2147483766" r:id="rId9"/>
    <p:sldLayoutId id="2147483683" r:id="rId10"/>
    <p:sldLayoutId id="2147483682" r:id="rId11"/>
  </p:sldLayoutIdLst>
  <p:transition>
    <p:fade/>
  </p:transition>
  <p:hf hdr="0" dt="0"/>
  <p:txStyles>
    <p:titleStyle>
      <a:lvl1pPr algn="l" rtl="0" fontAlgn="base">
        <a:spcBef>
          <a:spcPct val="0"/>
        </a:spcBef>
        <a:spcAft>
          <a:spcPct val="0"/>
        </a:spcAft>
        <a:defRPr sz="3500" kern="1200" baseline="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219200"/>
            <a:ext cx="6781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886" name="Rectangle 10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6887" name="Rectangle 10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For Management Use Only</a:t>
            </a:r>
          </a:p>
        </p:txBody>
      </p:sp>
      <p:sp>
        <p:nvSpPr>
          <p:cNvPr id="36888" name="Rectangle 10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/>
            </a:lvl1pPr>
          </a:lstStyle>
          <a:p>
            <a:pPr>
              <a:defRPr/>
            </a:pPr>
            <a:fld id="{D9727E1B-6CB8-44E3-AA89-89F1273609D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9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ransition>
    <p:fade/>
  </p:transition>
  <p:hf hd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Calisto MT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Calisto MT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Calisto MT" pitchFamily="18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Calisto MT" pitchFamily="18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Calisto MT" pitchFamily="18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Calisto MT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698" y="365127"/>
            <a:ext cx="8412480" cy="770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698" y="1306286"/>
            <a:ext cx="8412480" cy="527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3047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54864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0"/>
        </a:buBlip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1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2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3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4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698" y="365127"/>
            <a:ext cx="8412480" cy="770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698" y="1306286"/>
            <a:ext cx="8412480" cy="527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606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54864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0"/>
        </a:buBlip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1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2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3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4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698" y="365127"/>
            <a:ext cx="8412480" cy="770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698" y="1306286"/>
            <a:ext cx="8412480" cy="527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760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54864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3"/>
        </a:buBlip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5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6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698" y="365127"/>
            <a:ext cx="8412480" cy="770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698" y="1306286"/>
            <a:ext cx="8412480" cy="527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760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7" r:id="rId2"/>
    <p:sldLayoutId id="2147483674" r:id="rId3"/>
    <p:sldLayoutId id="2147483676" r:id="rId4"/>
    <p:sldLayoutId id="2147483672" r:id="rId5"/>
    <p:sldLayoutId id="2147483673" r:id="rId6"/>
    <p:sldLayoutId id="214748366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9"/>
        </a:buBlip>
        <a:defRPr sz="2800" kern="1200">
          <a:solidFill>
            <a:srgbClr val="080808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0"/>
        </a:buBlip>
        <a:defRPr sz="2400" kern="1200">
          <a:solidFill>
            <a:srgbClr val="08080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000" kern="1200">
          <a:solidFill>
            <a:srgbClr val="080808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2"/>
        </a:buBlip>
        <a:defRPr sz="1800" kern="1200">
          <a:solidFill>
            <a:srgbClr val="080808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800" kern="1200">
          <a:solidFill>
            <a:srgbClr val="08080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DD811-257B-4F6F-8CCF-F61DFD22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Pequea Valley School District</a:t>
            </a:r>
            <a:br>
              <a:rPr lang="en-US" dirty="0"/>
            </a:br>
            <a:r>
              <a:rPr lang="en-US" dirty="0"/>
              <a:t>2022 Audit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A5E1C-2D79-4EF2-9F1E-4F8EA7F7B2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January 3, 2023</a:t>
            </a:r>
          </a:p>
        </p:txBody>
      </p:sp>
    </p:spTree>
    <p:extLst>
      <p:ext uri="{BB962C8B-B14F-4D97-AF65-F5344CB8AC3E}">
        <p14:creationId xmlns:p14="http://schemas.microsoft.com/office/powerpoint/2010/main" val="357759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489AC-0601-4E56-B960-7B46265147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Independent Auditors’ Report for the year ended June 30, 2022</a:t>
            </a:r>
          </a:p>
          <a:p>
            <a:endParaRPr lang="en-US" dirty="0"/>
          </a:p>
          <a:p>
            <a:r>
              <a:rPr lang="en-US" dirty="0"/>
              <a:t>Management’s Discussion and Analysis.  Unaudited information prepared by John Bowden, Chief of Finance and Operations.</a:t>
            </a:r>
          </a:p>
          <a:p>
            <a:endParaRPr lang="en-US" dirty="0"/>
          </a:p>
          <a:p>
            <a:r>
              <a:rPr lang="en-US" dirty="0"/>
              <a:t>Government Wide Statements - Full accrual basis statements.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38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Governmental Activities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489AC-0601-4E56-B960-7B46265147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Capital asset additions of $4.1M included architectural costs for Middle/High School construction project, Paradise Elementary playground project, Salisbury Elementary roof top units, and district office improvements.</a:t>
            </a:r>
          </a:p>
          <a:p>
            <a:r>
              <a:rPr lang="en-US" dirty="0"/>
              <a:t>Issuance of $29.3M in General Obligation Bonds to provide funds for various capital projects, including Middle/High School construction project.</a:t>
            </a:r>
          </a:p>
          <a:p>
            <a:r>
              <a:rPr lang="en-US" dirty="0"/>
              <a:t>Net position increased by $5.33M as of June 30, 2022.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PSERS Rates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B4EA3F27-6C79-456E-BE04-CC2818146829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943946501"/>
              </p:ext>
            </p:extLst>
          </p:nvPr>
        </p:nvGraphicFramePr>
        <p:xfrm>
          <a:off x="2540547" y="1303969"/>
          <a:ext cx="4062906" cy="21945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51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28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Employer Contribution Rates</a:t>
                      </a:r>
                    </a:p>
                  </a:txBody>
                  <a:tcPr marL="282661" marR="2826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2021-2022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34.9%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250771"/>
                  </a:ext>
                </a:extLst>
              </a:tr>
              <a:tr h="292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2022-2023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35.3%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751605"/>
                  </a:ext>
                </a:extLst>
              </a:tr>
              <a:tr h="292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2023-2024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34.0%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737120"/>
                  </a:ext>
                </a:extLst>
              </a:tr>
              <a:tr h="292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2024-2025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34.7%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484141"/>
                  </a:ext>
                </a:extLst>
              </a:tr>
              <a:tr h="292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2025-2026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0808"/>
                          </a:solidFill>
                          <a:latin typeface="+mn-lt"/>
                        </a:rPr>
                        <a:t>35.5%</a:t>
                      </a:r>
                    </a:p>
                  </a:txBody>
                  <a:tcPr marL="282661" marR="28266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29403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420A120-CAE9-41D5-8485-11B4202F2348}"/>
              </a:ext>
            </a:extLst>
          </p:cNvPr>
          <p:cNvSpPr/>
          <p:nvPr/>
        </p:nvSpPr>
        <p:spPr>
          <a:xfrm>
            <a:off x="214314" y="4032834"/>
            <a:ext cx="8715371" cy="18989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548640" indent="-548640" defTabSz="914400">
              <a:lnSpc>
                <a:spcPct val="90000"/>
              </a:lnSpc>
              <a:spcBef>
                <a:spcPts val="1000"/>
              </a:spcBef>
              <a:buClr>
                <a:srgbClr val="FF7D01"/>
              </a:buClr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</a:rPr>
              <a:t>As of 6/30/21, PSERS Plan was approximately 63.7% funded (about $41.1 billion unfunded liability)</a:t>
            </a:r>
          </a:p>
          <a:p>
            <a:pPr marL="548640" indent="-548640" defTabSz="914400">
              <a:lnSpc>
                <a:spcPct val="90000"/>
              </a:lnSpc>
              <a:spcBef>
                <a:spcPts val="1000"/>
              </a:spcBef>
              <a:buClr>
                <a:srgbClr val="FF7D01"/>
              </a:buClr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</a:rPr>
              <a:t>PV’s proportionate share is .0944% with a liability of $38,758,000</a:t>
            </a:r>
          </a:p>
          <a:p>
            <a:pPr marL="548640" indent="-548640" defTabSz="914400">
              <a:lnSpc>
                <a:spcPct val="90000"/>
              </a:lnSpc>
              <a:spcBef>
                <a:spcPts val="1000"/>
              </a:spcBef>
              <a:buClr>
                <a:srgbClr val="FF7D01"/>
              </a:buClr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</a:rPr>
              <a:t>The PSERs OPEB Plan is 5.3% funded as of June 30, 2021</a:t>
            </a:r>
          </a:p>
          <a:p>
            <a:pPr marL="548640" indent="-548640" defTabSz="914400">
              <a:lnSpc>
                <a:spcPct val="90000"/>
              </a:lnSpc>
              <a:spcBef>
                <a:spcPts val="1000"/>
              </a:spcBef>
              <a:buClr>
                <a:srgbClr val="FF7D01"/>
              </a:buClr>
              <a:buBlip>
                <a:blip r:embed="rId3"/>
              </a:buBlip>
            </a:pPr>
            <a:r>
              <a:rPr lang="en-US" sz="2800" dirty="0">
                <a:solidFill>
                  <a:srgbClr val="080808"/>
                </a:solidFill>
                <a:latin typeface="+mn-lt"/>
              </a:rPr>
              <a:t>PV’s portion of the unfunded OPEB liability is $2,231,000</a:t>
            </a:r>
          </a:p>
        </p:txBody>
      </p:sp>
    </p:spTree>
    <p:extLst>
      <p:ext uri="{BB962C8B-B14F-4D97-AF65-F5344CB8AC3E}">
        <p14:creationId xmlns:p14="http://schemas.microsoft.com/office/powerpoint/2010/main" val="234957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Governmental Activities</a:t>
            </a:r>
            <a:br>
              <a:rPr lang="en-US" dirty="0"/>
            </a:br>
            <a:r>
              <a:rPr lang="en-US" sz="2200" dirty="0"/>
              <a:t>Historical Analysis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133E200-C58E-4CF2-A917-3689E9D634E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51100837"/>
              </p:ext>
            </p:extLst>
          </p:nvPr>
        </p:nvGraphicFramePr>
        <p:xfrm>
          <a:off x="228600" y="1073149"/>
          <a:ext cx="8701089" cy="4924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799996466"/>
                    </a:ext>
                  </a:extLst>
                </a:gridCol>
                <a:gridCol w="2079171">
                  <a:extLst>
                    <a:ext uri="{9D8B030D-6E8A-4147-A177-3AD203B41FA5}">
                      <a16:colId xmlns:a16="http://schemas.microsoft.com/office/drawing/2014/main" val="3307358059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3575909110"/>
                    </a:ext>
                  </a:extLst>
                </a:gridCol>
                <a:gridCol w="1919289">
                  <a:extLst>
                    <a:ext uri="{9D8B030D-6E8A-4147-A177-3AD203B41FA5}">
                      <a16:colId xmlns:a16="http://schemas.microsoft.com/office/drawing/2014/main" val="1398872670"/>
                    </a:ext>
                  </a:extLst>
                </a:gridCol>
              </a:tblGrid>
              <a:tr h="4924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June 30, 2020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June 30, 2021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June 30, 2022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885675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Current Assets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20,419,851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82,007,374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111,599,380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57561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Noncurrent Assets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36,206,492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36,363,639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38,272,892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226790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    Total Assets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56,626,343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118,371,013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149,872,272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5962807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  Deferred Outflows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8,657,807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10,180,000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9,047,000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254817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Current Liabilities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7,805,398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7,237,980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8,372,677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1227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Noncurrent Liabilities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50,352,942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113,049,540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129,984,158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017207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    Total Liabilities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58,158,340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120,287,520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138,356,835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857794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    Deferred Inflows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1,741,000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1,481,000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8,450,000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797911"/>
                  </a:ext>
                </a:extLst>
              </a:tr>
              <a:tr h="49248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/>
                          </a:solidFill>
                        </a:rPr>
                        <a:t>    Total Net Position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5,384,810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6,782,493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kern="12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  <a:cs typeface="Times New Roman"/>
                        </a:rPr>
                        <a:t>12,112,437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056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7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Fund Results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5C2462-1925-468A-B1D4-6CF4C2AA86D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907955878"/>
              </p:ext>
            </p:extLst>
          </p:nvPr>
        </p:nvGraphicFramePr>
        <p:xfrm>
          <a:off x="0" y="838200"/>
          <a:ext cx="9144000" cy="545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69771">
                  <a:extLst>
                    <a:ext uri="{9D8B030D-6E8A-4147-A177-3AD203B41FA5}">
                      <a16:colId xmlns:a16="http://schemas.microsoft.com/office/drawing/2014/main" val="1063908036"/>
                    </a:ext>
                  </a:extLst>
                </a:gridCol>
                <a:gridCol w="1545772">
                  <a:extLst>
                    <a:ext uri="{9D8B030D-6E8A-4147-A177-3AD203B41FA5}">
                      <a16:colId xmlns:a16="http://schemas.microsoft.com/office/drawing/2014/main" val="2048901935"/>
                    </a:ext>
                  </a:extLst>
                </a:gridCol>
                <a:gridCol w="1360714">
                  <a:extLst>
                    <a:ext uri="{9D8B030D-6E8A-4147-A177-3AD203B41FA5}">
                      <a16:colId xmlns:a16="http://schemas.microsoft.com/office/drawing/2014/main" val="3863705349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424346118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86431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  <a:p>
                      <a:pPr algn="ctr"/>
                      <a:r>
                        <a:rPr lang="en-US" dirty="0"/>
                        <a:t>Actual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  <a:p>
                      <a:pPr algn="ctr"/>
                      <a:r>
                        <a:rPr lang="en-US" dirty="0"/>
                        <a:t>Final Budget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884951"/>
                  </a:ext>
                </a:extLst>
              </a:tr>
              <a:tr h="278855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Local Revenues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29,007,788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29,888,694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30,938,655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29,709,575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326953"/>
                  </a:ext>
                </a:extLst>
              </a:tr>
              <a:tr h="268828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State Revenues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8,725,158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8,723,887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8,670,875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8,513,073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733840"/>
                  </a:ext>
                </a:extLst>
              </a:tr>
              <a:tr h="323080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Federal Revenues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1,393,117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2,621,180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5,541,898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4,899,288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945186"/>
                  </a:ext>
                </a:extLst>
              </a:tr>
              <a:tr h="315686">
                <a:tc>
                  <a:txBody>
                    <a:bodyPr/>
                    <a:lstStyle/>
                    <a:p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       Total Revenues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39,126,063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41,233,761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45,151,428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43,121,936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58314"/>
                  </a:ext>
                </a:extLst>
              </a:tr>
              <a:tr h="293914">
                <a:tc>
                  <a:txBody>
                    <a:bodyPr/>
                    <a:lstStyle/>
                    <a:p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       % Increase vs. Prior Year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2.0%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5.4%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9.5%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5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115796"/>
                  </a:ext>
                </a:extLst>
              </a:tr>
              <a:tr h="280847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Instructional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21,056,721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21,274,895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23,109,236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21,773,982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043765"/>
                  </a:ext>
                </a:extLst>
              </a:tr>
              <a:tr h="238034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Instructional Student Support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4,119,427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4,138,533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4,245,827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4,361,450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01520"/>
                  </a:ext>
                </a:extLst>
              </a:tr>
              <a:tr h="280851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Admin &amp; Financial Support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3,477,993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2,989,341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3,093,171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3,016,169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24787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Operation &amp; Maintenance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2,756,499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3,294,437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3,812,022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3,161,076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394185"/>
                  </a:ext>
                </a:extLst>
              </a:tr>
              <a:tr h="261258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Student Transportation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2,174,085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2,358,781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2,578,523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2,653,063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792124"/>
                  </a:ext>
                </a:extLst>
              </a:tr>
              <a:tr h="280852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1,010,610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766,497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tx2"/>
                          </a:solidFill>
                        </a:rPr>
                        <a:t>967,566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i="0" dirty="0">
                          <a:solidFill>
                            <a:schemeClr val="tx2"/>
                          </a:solidFill>
                        </a:rPr>
                        <a:t>889,456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59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Total Expenditures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34,595,335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34,822,484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37,806,345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35,855,196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6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% Increase vs. Prior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3.9%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0.7%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8.6%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500" b="1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74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b="1" dirty="0">
                          <a:solidFill>
                            <a:schemeClr val="tx2"/>
                          </a:solidFill>
                        </a:rPr>
                        <a:t>Excess of Revenues over Expenditures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4,530,728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6,411,277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7,345,083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i="0" dirty="0">
                          <a:solidFill>
                            <a:schemeClr val="tx2"/>
                          </a:solidFill>
                        </a:rPr>
                        <a:t>7,266,740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1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75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Fund Results</a:t>
            </a:r>
            <a:endParaRPr lang="en-US" sz="2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4D99C-CD5E-452D-9F6D-38BDA5DD7C1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776373640"/>
              </p:ext>
            </p:extLst>
          </p:nvPr>
        </p:nvGraphicFramePr>
        <p:xfrm>
          <a:off x="0" y="1143000"/>
          <a:ext cx="9144000" cy="4409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65498878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4026263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42680995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1738349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612952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 Actual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  <a:p>
                      <a:pPr algn="ctr"/>
                      <a:r>
                        <a:rPr lang="en-US" sz="1600" dirty="0"/>
                        <a:t>Final Budget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0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Excess of Revenues over Expenditures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dirty="0">
                          <a:solidFill>
                            <a:schemeClr val="tx2"/>
                          </a:solidFill>
                        </a:rPr>
                        <a:t>4,530,728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dirty="0">
                          <a:solidFill>
                            <a:schemeClr val="tx2"/>
                          </a:solidFill>
                        </a:rPr>
                        <a:t>6,411,277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dirty="0">
                          <a:solidFill>
                            <a:schemeClr val="tx2"/>
                          </a:solidFill>
                        </a:rPr>
                        <a:t>7,345,083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dirty="0">
                          <a:solidFill>
                            <a:schemeClr val="tx2"/>
                          </a:solidFill>
                        </a:rPr>
                        <a:t>7,266,740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66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chemeClr val="tx2"/>
                          </a:solidFill>
                        </a:rPr>
                        <a:t>Transfers In</a:t>
                      </a:r>
                      <a:endParaRPr lang="en-US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1,039,275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48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chemeClr val="tx2"/>
                          </a:solidFill>
                        </a:rPr>
                        <a:t>Transfers Out</a:t>
                      </a:r>
                      <a:endParaRPr lang="en-US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(3,736,400)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(3,024,300)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(4,098,056)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(4,203,053)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6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Other Sources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188,195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75,233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44,392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2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Budgetary Reserve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-0-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(3,063,917)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02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Total Net Other Financing Uses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(3,548,205)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(2,949,067)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(3,014,389)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(7,266,970)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2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Change in Fund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982,523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3,462,210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4,330,694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(230)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5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Ending Fund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12,546,084*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16,173,091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20,503,785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1024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0A144FE-538E-42EF-B530-CA63E51AA388}"/>
              </a:ext>
            </a:extLst>
          </p:cNvPr>
          <p:cNvSpPr txBox="1"/>
          <p:nvPr/>
        </p:nvSpPr>
        <p:spPr>
          <a:xfrm>
            <a:off x="495300" y="574094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Ending fund balance was restated upon implementation of GASB 84, </a:t>
            </a:r>
            <a:r>
              <a:rPr lang="en-US" sz="1400" i="1" dirty="0"/>
              <a:t>Fiduciary Activities</a:t>
            </a:r>
            <a:r>
              <a:rPr lang="en-US" sz="1400" dirty="0"/>
              <a:t>. Restated balance at 7/1/20, as noted within the 2021 financial statements, was $12,710,881.</a:t>
            </a:r>
          </a:p>
        </p:txBody>
      </p:sp>
    </p:spTree>
    <p:extLst>
      <p:ext uri="{BB962C8B-B14F-4D97-AF65-F5344CB8AC3E}">
        <p14:creationId xmlns:p14="http://schemas.microsoft.com/office/powerpoint/2010/main" val="228653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Fund – Expense Analysis</a:t>
            </a:r>
            <a:endParaRPr lang="en-US" sz="22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6354400-6CDA-4CE4-A3DA-30CAEE9887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12346"/>
              </p:ext>
            </p:extLst>
          </p:nvPr>
        </p:nvGraphicFramePr>
        <p:xfrm>
          <a:off x="-47625" y="1279037"/>
          <a:ext cx="923925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39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Capital Reserve Fund</a:t>
            </a:r>
            <a:endParaRPr lang="en-US" sz="2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4D99C-CD5E-452D-9F6D-38BDA5DD7C1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26131947"/>
              </p:ext>
            </p:extLst>
          </p:nvPr>
        </p:nvGraphicFramePr>
        <p:xfrm>
          <a:off x="746034" y="1691640"/>
          <a:ext cx="7651931" cy="1661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1829">
                  <a:extLst>
                    <a:ext uri="{9D8B030D-6E8A-4147-A177-3AD203B41FA5}">
                      <a16:colId xmlns:a16="http://schemas.microsoft.com/office/drawing/2014/main" val="3654988785"/>
                    </a:ext>
                  </a:extLst>
                </a:gridCol>
                <a:gridCol w="2002971">
                  <a:extLst>
                    <a:ext uri="{9D8B030D-6E8A-4147-A177-3AD203B41FA5}">
                      <a16:colId xmlns:a16="http://schemas.microsoft.com/office/drawing/2014/main" val="34026263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426809954"/>
                    </a:ext>
                  </a:extLst>
                </a:gridCol>
                <a:gridCol w="1795417">
                  <a:extLst>
                    <a:ext uri="{9D8B030D-6E8A-4147-A177-3AD203B41FA5}">
                      <a16:colId xmlns:a16="http://schemas.microsoft.com/office/drawing/2014/main" val="1173834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Fiscal Year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Fund Additions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Expenditures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Ending Fund Balance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0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2021-22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1,134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273,311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1,375,764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76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2020-21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737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406,073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1,647,941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07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2019-20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28,269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371,316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2,053,277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21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8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Capital Project Fund</a:t>
            </a:r>
            <a:endParaRPr lang="en-US" sz="2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4D99C-CD5E-452D-9F6D-38BDA5DD7C1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88172038"/>
              </p:ext>
            </p:extLst>
          </p:nvPr>
        </p:nvGraphicFramePr>
        <p:xfrm>
          <a:off x="746034" y="1691640"/>
          <a:ext cx="7292167" cy="2966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11545">
                  <a:extLst>
                    <a:ext uri="{9D8B030D-6E8A-4147-A177-3AD203B41FA5}">
                      <a16:colId xmlns:a16="http://schemas.microsoft.com/office/drawing/2014/main" val="3654988785"/>
                    </a:ext>
                  </a:extLst>
                </a:gridCol>
                <a:gridCol w="1890311">
                  <a:extLst>
                    <a:ext uri="{9D8B030D-6E8A-4147-A177-3AD203B41FA5}">
                      <a16:colId xmlns:a16="http://schemas.microsoft.com/office/drawing/2014/main" val="340262636"/>
                    </a:ext>
                  </a:extLst>
                </a:gridCol>
                <a:gridCol w="1890311">
                  <a:extLst>
                    <a:ext uri="{9D8B030D-6E8A-4147-A177-3AD203B41FA5}">
                      <a16:colId xmlns:a16="http://schemas.microsoft.com/office/drawing/2014/main" val="153145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2021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2022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0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Total Revenue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938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34,280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76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Total Expenditures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1,645,096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3,312,639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07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Other Financing Sources, Net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u="sng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60,038,916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u="sng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28,826,282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2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Change in Fund Balance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58,394,758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25,547,923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33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03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Beginning Fund Balance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58,394,758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41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Ending Fund Balance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58,394,758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83,942,681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894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53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Fund Balance Components</a:t>
            </a:r>
            <a:endParaRPr lang="en-US" sz="2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4D99C-CD5E-452D-9F6D-38BDA5DD7C1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84613075"/>
              </p:ext>
            </p:extLst>
          </p:nvPr>
        </p:nvGraphicFramePr>
        <p:xfrm>
          <a:off x="152400" y="1066800"/>
          <a:ext cx="8839200" cy="3804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54535">
                  <a:extLst>
                    <a:ext uri="{9D8B030D-6E8A-4147-A177-3AD203B41FA5}">
                      <a16:colId xmlns:a16="http://schemas.microsoft.com/office/drawing/2014/main" val="3654988785"/>
                    </a:ext>
                  </a:extLst>
                </a:gridCol>
                <a:gridCol w="1602975">
                  <a:extLst>
                    <a:ext uri="{9D8B030D-6E8A-4147-A177-3AD203B41FA5}">
                      <a16:colId xmlns:a16="http://schemas.microsoft.com/office/drawing/2014/main" val="340262636"/>
                    </a:ext>
                  </a:extLst>
                </a:gridCol>
                <a:gridCol w="1590845">
                  <a:extLst>
                    <a:ext uri="{9D8B030D-6E8A-4147-A177-3AD203B41FA5}">
                      <a16:colId xmlns:a16="http://schemas.microsoft.com/office/drawing/2014/main" val="3426809954"/>
                    </a:ext>
                  </a:extLst>
                </a:gridCol>
                <a:gridCol w="1590845">
                  <a:extLst>
                    <a:ext uri="{9D8B030D-6E8A-4147-A177-3AD203B41FA5}">
                      <a16:colId xmlns:a16="http://schemas.microsoft.com/office/drawing/2014/main" val="2887319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6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General Fund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u="none" dirty="0">
                          <a:latin typeface="+mn-lt"/>
                          <a:ea typeface="Calibri"/>
                        </a:rPr>
                        <a:t>Capital Projects Fund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u="none" dirty="0">
                          <a:latin typeface="+mn-lt"/>
                          <a:ea typeface="Calibri"/>
                        </a:rPr>
                        <a:t>Capital Reserve Fund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0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Nonspendable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Prepaid Expenses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5,851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2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Nonspendable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 Interfund Advance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428,344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58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Restricted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 for Capital Outlays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83,942,681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2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Committed</a:t>
                      </a:r>
                      <a:r>
                        <a:rPr lang="en-US" sz="1600" baseline="0" dirty="0">
                          <a:solidFill>
                            <a:schemeClr val="tx2"/>
                          </a:solidFill>
                        </a:rPr>
                        <a:t> (Board) for Future Capital Projects</a:t>
                      </a:r>
                      <a:endParaRPr lang="en-US" sz="16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9,800,000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2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Committed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 (Board) for Future</a:t>
                      </a:r>
                      <a:r>
                        <a:rPr lang="en-US" sz="16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 Health Care Costs</a:t>
                      </a:r>
                      <a:endParaRPr lang="en-US" sz="16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3,500,000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65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Assigned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for Future</a:t>
                      </a:r>
                      <a:r>
                        <a:rPr lang="en-US" sz="16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 Capital Outlays</a:t>
                      </a:r>
                      <a:endParaRPr lang="en-US" sz="16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4,000,000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1,375,764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5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Unassigned</a:t>
                      </a:r>
                      <a:r>
                        <a:rPr lang="en-US" sz="1600" baseline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 (Residual General Fund Balance)</a:t>
                      </a:r>
                      <a:endParaRPr lang="en-US" sz="16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2,769,590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33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Total</a:t>
                      </a:r>
                      <a:endParaRPr lang="en-US" sz="1600" b="1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20,503,785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83,942,681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1,375,764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102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7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Food Service Fund</a:t>
            </a:r>
            <a:endParaRPr lang="en-US" sz="2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4D99C-CD5E-452D-9F6D-38BDA5DD7C1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479286266"/>
              </p:ext>
            </p:extLst>
          </p:nvPr>
        </p:nvGraphicFramePr>
        <p:xfrm>
          <a:off x="0" y="973182"/>
          <a:ext cx="9143999" cy="37207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45971">
                  <a:extLst>
                    <a:ext uri="{9D8B030D-6E8A-4147-A177-3AD203B41FA5}">
                      <a16:colId xmlns:a16="http://schemas.microsoft.com/office/drawing/2014/main" val="3654988785"/>
                    </a:ext>
                  </a:extLst>
                </a:gridCol>
                <a:gridCol w="2046515">
                  <a:extLst>
                    <a:ext uri="{9D8B030D-6E8A-4147-A177-3AD203B41FA5}">
                      <a16:colId xmlns:a16="http://schemas.microsoft.com/office/drawing/2014/main" val="340262636"/>
                    </a:ext>
                  </a:extLst>
                </a:gridCol>
                <a:gridCol w="2111828">
                  <a:extLst>
                    <a:ext uri="{9D8B030D-6E8A-4147-A177-3AD203B41FA5}">
                      <a16:colId xmlns:a16="http://schemas.microsoft.com/office/drawing/2014/main" val="3426809954"/>
                    </a:ext>
                  </a:extLst>
                </a:gridCol>
                <a:gridCol w="1839685">
                  <a:extLst>
                    <a:ext uri="{9D8B030D-6E8A-4147-A177-3AD203B41FA5}">
                      <a16:colId xmlns:a16="http://schemas.microsoft.com/office/drawing/2014/main" val="1173834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2019-20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2020-21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2021-22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0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Operating Revenues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176,911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81,155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127,650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2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Non-operating Revenues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423,232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435,561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895,736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2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</a:rPr>
                        <a:t>Total Revenues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600,143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516,716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1,023,386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5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Salaries and Benefits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261,348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247,687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249,145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648586"/>
                  </a:ext>
                </a:extLst>
              </a:tr>
              <a:tr h="38317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Purchased Services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176,018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176,030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209,210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84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Supplies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230,109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197,473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313,327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63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Depreciation</a:t>
                      </a: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19,194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19,194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19,194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76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05940" algn="r"/>
                        </a:tabLs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</a:rPr>
                        <a:t>Total Expenses	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686,669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640,384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790,876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9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</a:rPr>
                        <a:t>Change in Net Position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(86,526)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(123,668)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232,510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969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29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Internal Service Fund</a:t>
            </a:r>
            <a:endParaRPr lang="en-US" sz="22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F4D99C-CD5E-452D-9F6D-38BDA5DD7C1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725690006"/>
              </p:ext>
            </p:extLst>
          </p:nvPr>
        </p:nvGraphicFramePr>
        <p:xfrm>
          <a:off x="0" y="973182"/>
          <a:ext cx="9143999" cy="37098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45971">
                  <a:extLst>
                    <a:ext uri="{9D8B030D-6E8A-4147-A177-3AD203B41FA5}">
                      <a16:colId xmlns:a16="http://schemas.microsoft.com/office/drawing/2014/main" val="3654988785"/>
                    </a:ext>
                  </a:extLst>
                </a:gridCol>
                <a:gridCol w="2046515">
                  <a:extLst>
                    <a:ext uri="{9D8B030D-6E8A-4147-A177-3AD203B41FA5}">
                      <a16:colId xmlns:a16="http://schemas.microsoft.com/office/drawing/2014/main" val="340262636"/>
                    </a:ext>
                  </a:extLst>
                </a:gridCol>
                <a:gridCol w="2111828">
                  <a:extLst>
                    <a:ext uri="{9D8B030D-6E8A-4147-A177-3AD203B41FA5}">
                      <a16:colId xmlns:a16="http://schemas.microsoft.com/office/drawing/2014/main" val="3426809954"/>
                    </a:ext>
                  </a:extLst>
                </a:gridCol>
                <a:gridCol w="1839685">
                  <a:extLst>
                    <a:ext uri="{9D8B030D-6E8A-4147-A177-3AD203B41FA5}">
                      <a16:colId xmlns:a16="http://schemas.microsoft.com/office/drawing/2014/main" val="1173834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2019-20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2020-21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/>
                        <a:t>2021-22</a:t>
                      </a:r>
                      <a:endParaRPr lang="en-US" sz="1800" dirty="0"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0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Charges for</a:t>
                      </a:r>
                      <a:r>
                        <a:rPr lang="en-US" sz="1800" b="0" baseline="0" dirty="0">
                          <a:solidFill>
                            <a:schemeClr val="tx2"/>
                          </a:solidFill>
                        </a:rPr>
                        <a:t> Services</a:t>
                      </a: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3,935,870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4,024,093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3,073,166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2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92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Employee</a:t>
                      </a:r>
                      <a:r>
                        <a:rPr lang="en-US" sz="1800" b="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 Benefits</a:t>
                      </a: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4,010,904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4,024,093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2,831,745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5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845133"/>
                  </a:ext>
                </a:extLst>
              </a:tr>
              <a:tr h="3722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Non Operating</a:t>
                      </a:r>
                      <a:r>
                        <a:rPr lang="en-US" sz="1800" b="0" baseline="0" dirty="0">
                          <a:solidFill>
                            <a:schemeClr val="tx2"/>
                          </a:solidFill>
                        </a:rPr>
                        <a:t> Revenues</a:t>
                      </a: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4,209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582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9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63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Interfund Transfers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-0-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(1,039,275)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76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1805940" algn="r"/>
                        </a:tabLst>
                      </a:pPr>
                      <a:endParaRPr lang="en-US" sz="1800" b="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60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</a:rPr>
                        <a:t>Change in Net Position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(70,825)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+mn-lt"/>
                          <a:ea typeface="Calibri"/>
                        </a:rPr>
                        <a:t>(797,272)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98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25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Financial Statement Components</a:t>
            </a:r>
            <a:endParaRPr lang="en-US" sz="22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4702051-EE99-4D64-BEF2-78A9BC4339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Notes to Financial Statements</a:t>
            </a:r>
          </a:p>
          <a:p>
            <a:pPr lvl="1"/>
            <a:r>
              <a:rPr lang="en-US" dirty="0"/>
              <a:t>Note 1 - Summary of Significant Accounting Policies</a:t>
            </a:r>
          </a:p>
          <a:p>
            <a:pPr lvl="1"/>
            <a:r>
              <a:rPr lang="en-US" dirty="0"/>
              <a:t>Note 10 - Long-Term Debt</a:t>
            </a:r>
          </a:p>
          <a:p>
            <a:pPr lvl="1"/>
            <a:r>
              <a:rPr lang="en-US" dirty="0"/>
              <a:t>Note 14 - Defined Benefit Pension Plan</a:t>
            </a:r>
          </a:p>
          <a:p>
            <a:pPr lvl="1"/>
            <a:r>
              <a:rPr lang="en-US" dirty="0"/>
              <a:t>Note 15 - Other Postemployment Benefits (OPEB)</a:t>
            </a:r>
          </a:p>
          <a:p>
            <a:r>
              <a:rPr lang="en-US" dirty="0"/>
              <a:t>Supplemental Schedules provide additional detail to basic financial statements</a:t>
            </a:r>
          </a:p>
          <a:p>
            <a:r>
              <a:rPr lang="en-US" dirty="0"/>
              <a:t>Single Audit (Compliance Audit of the School District’s Federal Grants) and Related Reports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Single Audit</a:t>
            </a:r>
            <a:endParaRPr lang="en-US" sz="22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4702051-EE99-4D64-BEF2-78A9BC4339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Compliance audit of federal awards</a:t>
            </a:r>
          </a:p>
          <a:p>
            <a:r>
              <a:rPr lang="en-US" dirty="0"/>
              <a:t>Major programs tested were School Breakfast Program, National School Lunch Program, and Education Stabilization Fund</a:t>
            </a:r>
          </a:p>
          <a:p>
            <a:r>
              <a:rPr lang="en-US" dirty="0"/>
              <a:t>No questioned costs, two findings</a:t>
            </a:r>
          </a:p>
          <a:p>
            <a:pPr lvl="1"/>
            <a:r>
              <a:rPr lang="en-US" dirty="0"/>
              <a:t>#2022-001 – Schedule of Expenditures of Federal Awards</a:t>
            </a:r>
          </a:p>
          <a:p>
            <a:pPr lvl="1"/>
            <a:r>
              <a:rPr lang="en-US" dirty="0"/>
              <a:t>#2022-004 – COVID-19 Education Stabilization Fund</a:t>
            </a:r>
          </a:p>
          <a:p>
            <a:pPr marL="41148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5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 &amp; Staff Recognition</a:t>
            </a:r>
            <a:endParaRPr lang="en-US" sz="22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4702051-EE99-4D64-BEF2-78A9BC4339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John Bowden and Britney Hevner</a:t>
            </a:r>
          </a:p>
          <a:p>
            <a:pPr marL="0" indent="0">
              <a:buNone/>
            </a:pPr>
            <a:r>
              <a:rPr lang="en-US" sz="2200" dirty="0"/>
              <a:t>Thanks to John, Britney, and the rest of the Business Office staff for helping us during our audit.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/>
              <a:t>Pequea Valley School District</a:t>
            </a:r>
          </a:p>
          <a:p>
            <a:pPr marL="0" indent="0">
              <a:buNone/>
            </a:pPr>
            <a:r>
              <a:rPr lang="en-US" sz="2200" dirty="0"/>
              <a:t>We value our relationship with you and thank you for your business.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08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4B38-9E6E-4F73-84DE-44DA8F12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B114F83-836C-49DD-BE13-662E3A78A4D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951" y="914400"/>
            <a:ext cx="8716100" cy="52367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800" b="1" dirty="0"/>
              <a:t>About </a:t>
            </a:r>
            <a:br>
              <a:rPr lang="en-US" sz="4800" b="1" dirty="0"/>
            </a:br>
            <a:r>
              <a:rPr lang="en-US" sz="4800" b="1" dirty="0"/>
              <a:t>Trout CPA</a:t>
            </a:r>
          </a:p>
        </p:txBody>
      </p:sp>
    </p:spTree>
    <p:extLst>
      <p:ext uri="{BB962C8B-B14F-4D97-AF65-F5344CB8AC3E}">
        <p14:creationId xmlns:p14="http://schemas.microsoft.com/office/powerpoint/2010/main" val="215294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13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461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370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002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47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6607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185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B84941-3361-43DE-B92A-4C4ABD3FA4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Megan Senkowski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CF2B6-F3B4-49B1-BBC4-09248FB3A3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843" y="1139350"/>
            <a:ext cx="3309259" cy="405447"/>
          </a:xfrm>
        </p:spPr>
        <p:txBody>
          <a:bodyPr>
            <a:normAutofit/>
          </a:bodyPr>
          <a:lstStyle/>
          <a:p>
            <a:r>
              <a:rPr lang="en-US" b="0" dirty="0"/>
              <a:t>CPA, Partner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E58EC-B04F-4283-A902-2711ED09BE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0" dirty="0"/>
              <a:t>msenkowski@troutcpa.com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9ECBD9-FA1A-4F6D-9693-57D7D7F85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0" dirty="0"/>
              <a:t>717-358-9194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93DFE0-9A8A-479B-826B-6B0B04EBB3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64805" y="152400"/>
            <a:ext cx="4502207" cy="6629400"/>
          </a:xfrm>
        </p:spPr>
        <p:txBody>
          <a:bodyPr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100" b="1" dirty="0">
              <a:solidFill>
                <a:srgbClr val="000000"/>
              </a:solidFill>
              <a:latin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Practice Areas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Audit &amp; Attest Services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Government Agencies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Employee Benefit Plans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Employee Stock Ownership Plans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Non-profit Organizations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Education &amp; Credentials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BS in Accounting - Villanova University - 1999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Certified Public Accountant – 2001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Professional Organizations</a:t>
            </a:r>
          </a:p>
          <a:p>
            <a:pPr marL="274320" indent="-137160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/>
            </a:pPr>
            <a:r>
              <a:rPr lang="en-US" sz="1800" dirty="0">
                <a:solidFill>
                  <a:srgbClr val="000000"/>
                </a:solidFill>
                <a:latin typeface="Roboto Condensed"/>
              </a:rPr>
              <a:t>American Institute of Certified Public Accountants</a:t>
            </a:r>
          </a:p>
          <a:p>
            <a:pPr marL="274320" indent="-137160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/>
            </a:pPr>
            <a:r>
              <a:rPr lang="en-US" sz="1800" dirty="0">
                <a:solidFill>
                  <a:srgbClr val="000000"/>
                </a:solidFill>
                <a:latin typeface="Roboto Condensed"/>
              </a:rPr>
              <a:t>Pennsylvania Institute of Certified Public Accountants</a:t>
            </a:r>
          </a:p>
          <a:p>
            <a:pPr marL="137160">
              <a:lnSpc>
                <a:spcPct val="120000"/>
              </a:lnSpc>
              <a:spcBef>
                <a:spcPts val="0"/>
              </a:spcBef>
              <a:defRPr/>
            </a:pPr>
            <a:endParaRPr lang="en-US" sz="1800" dirty="0">
              <a:solidFill>
                <a:srgbClr val="000000"/>
              </a:solidFill>
              <a:latin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rgbClr val="000000"/>
                </a:solidFill>
                <a:latin typeface="Roboto Condensed"/>
              </a:rPr>
              <a:t>Certifications 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AICPA Advanced Defined Contribution Plans Audit Certificate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AICPA Intermediate Single Audit Certificate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800" dirty="0">
              <a:solidFill>
                <a:srgbClr val="000000"/>
              </a:solidFill>
              <a:latin typeface="Roboto Condensed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 b="1" dirty="0">
                <a:solidFill>
                  <a:srgbClr val="000000"/>
                </a:solidFill>
                <a:latin typeface="Roboto Condensed"/>
              </a:rPr>
              <a:t>Board of Directors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Lancaster Early Education Center - Board President</a:t>
            </a:r>
          </a:p>
        </p:txBody>
      </p:sp>
      <p:pic>
        <p:nvPicPr>
          <p:cNvPr id="9" name="Picture 8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076A9E74-8B88-8942-DBDA-BFBA414D2A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" t="10159" r="2034" b="13351"/>
          <a:stretch/>
        </p:blipFill>
        <p:spPr>
          <a:xfrm>
            <a:off x="922316" y="1838784"/>
            <a:ext cx="201168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7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B84941-3361-43DE-B92A-4C4ABD3FA4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Kelly Deihm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CF2B6-F3B4-49B1-BBC4-09248FB3A3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843" y="1139350"/>
            <a:ext cx="3309259" cy="405447"/>
          </a:xfrm>
        </p:spPr>
        <p:txBody>
          <a:bodyPr>
            <a:normAutofit fontScale="92500"/>
          </a:bodyPr>
          <a:lstStyle/>
          <a:p>
            <a:r>
              <a:rPr lang="en-US" b="0" dirty="0"/>
              <a:t>CPA, Talent Development Manager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E58EC-B04F-4283-A902-2711ED09BE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0" dirty="0"/>
              <a:t>kdeihm@troutcpa.com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9ECBD9-FA1A-4F6D-9693-57D7D7F85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0" dirty="0"/>
              <a:t>717-358-9117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93DFE0-9A8A-479B-826B-6B0B04EBB3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64805" y="152401"/>
            <a:ext cx="4626795" cy="653811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dirty="0">
              <a:solidFill>
                <a:srgbClr val="58595B">
                  <a:lumMod val="50000"/>
                </a:srgbClr>
              </a:solidFill>
              <a:latin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Practice Areas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Audit &amp; Attest Services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Government Agencies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Employee Benefit Plans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Education &amp; Credentials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BS in Accounting (cum laude) - Albright College - 2013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Certified Public Accountant – 2016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Professional Organizations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Pennsylvania Institute of Certified Public Accountants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Lancaster Young Professionals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Community Involvement  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Roboto Condensed"/>
              </a:rPr>
              <a:t>Leadership Lancaster - Core Class of 2019 Graduate, Finance Committee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Roboto Condensed"/>
              </a:rPr>
              <a:t>Lancaster Early Education Center - Treasurer, Board Member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B35BC5-4B85-486F-8531-DD429BAD44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413" y="1827545"/>
            <a:ext cx="201168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56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B84941-3361-43DE-B92A-4C4ABD3FA4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Haley Brubaker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CF2B6-F3B4-49B1-BBC4-09248FB3A3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2843" y="1139350"/>
            <a:ext cx="3309259" cy="405447"/>
          </a:xfrm>
        </p:spPr>
        <p:txBody>
          <a:bodyPr/>
          <a:lstStyle/>
          <a:p>
            <a:r>
              <a:rPr lang="en-US" b="0" dirty="0"/>
              <a:t>CPA, Senior Accountant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2E58EC-B04F-4283-A902-2711ED09BE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0" dirty="0"/>
              <a:t>hbrubaker@troutcpa.com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9ECBD9-FA1A-4F6D-9693-57D7D7F85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0" dirty="0"/>
              <a:t>717-358-9098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93DFE0-9A8A-479B-826B-6B0B04EBB3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43400" y="228600"/>
            <a:ext cx="4626795" cy="6477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dirty="0">
              <a:solidFill>
                <a:srgbClr val="58595B">
                  <a:lumMod val="50000"/>
                </a:srgbClr>
              </a:solidFill>
              <a:latin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Practice Areas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Audit &amp; Attest Services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Government Agencies 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Employee Benefit Plans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Construction &amp; Real Estate Entities 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Education &amp; Credentials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BS in Accounting and a minor in Information Technology - Monmouth University - 2019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Certified Public Accountant - 2020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Professional Organizations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Pennsylvania Institute of Certified Public Accountants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American Institute of Certified Public Accountants</a:t>
            </a:r>
          </a:p>
          <a:p>
            <a:pPr marL="274320" marR="0" lvl="0" indent="-13716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lang="en-US" sz="1600" dirty="0">
                <a:latin typeface="Roboto Condensed"/>
              </a:rPr>
              <a:t>Lancaster Young Professionals</a:t>
            </a: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600" dirty="0">
              <a:latin typeface="Roboto Condensed"/>
            </a:endParaRPr>
          </a:p>
          <a:p>
            <a:pPr marL="137160"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Community Involvement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  <a:p>
            <a:pPr marL="274320" indent="-137160">
              <a:lnSpc>
                <a:spcPct val="120000"/>
              </a:lnSpc>
              <a:spcBef>
                <a:spcPts val="0"/>
              </a:spcBef>
              <a:buBlip>
                <a:blip r:embed="rId2"/>
              </a:buBlip>
              <a:defRPr/>
            </a:pPr>
            <a:r>
              <a:rPr lang="en-US" sz="1600" dirty="0">
                <a:latin typeface="Roboto Condensed"/>
              </a:rPr>
              <a:t>Lancaster County Junior Golf Tour - Assistant Tournament Director</a:t>
            </a:r>
          </a:p>
        </p:txBody>
      </p:sp>
      <p:pic>
        <p:nvPicPr>
          <p:cNvPr id="4" name="Picture 3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171E4CB9-3D92-88DE-6EDF-96F4E5459F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15015"/>
          <a:stretch/>
        </p:blipFill>
        <p:spPr>
          <a:xfrm>
            <a:off x="921254" y="1820691"/>
            <a:ext cx="201168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30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006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Presentation on product or servic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rout Theme">
      <a:majorFont>
        <a:latin typeface="Lucida Bright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p939[1]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out Theme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esentation on product or servic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rout Theme">
      <a:majorFont>
        <a:latin typeface="Lucida Bright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p939[1]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Trout CPA">
      <a:dk1>
        <a:srgbClr val="82AA1E"/>
      </a:dk1>
      <a:lt1>
        <a:sysClr val="window" lastClr="FFFFFF"/>
      </a:lt1>
      <a:dk2>
        <a:srgbClr val="58595B"/>
      </a:dk2>
      <a:lt2>
        <a:srgbClr val="FFFFFF"/>
      </a:lt2>
      <a:accent1>
        <a:srgbClr val="4472C4"/>
      </a:accent1>
      <a:accent2>
        <a:srgbClr val="58595B"/>
      </a:accent2>
      <a:accent3>
        <a:srgbClr val="82AA1E"/>
      </a:accent3>
      <a:accent4>
        <a:srgbClr val="AA1E88"/>
      </a:accent4>
      <a:accent5>
        <a:srgbClr val="461EAA"/>
      </a:accent5>
      <a:accent6>
        <a:srgbClr val="1E82AA"/>
      </a:accent6>
      <a:hlink>
        <a:srgbClr val="82AA1E"/>
      </a:hlink>
      <a:folHlink>
        <a:srgbClr val="AA1E88"/>
      </a:folHlink>
    </a:clrScheme>
    <a:fontScheme name="Trout CPA Brand Fonts">
      <a:majorFont>
        <a:latin typeface="Roboto Condensed"/>
        <a:ea typeface=""/>
        <a:cs typeface=""/>
      </a:majorFont>
      <a:minorFont>
        <a:latin typeface="Raleway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Trout CPA">
      <a:dk1>
        <a:srgbClr val="82AA1E"/>
      </a:dk1>
      <a:lt1>
        <a:sysClr val="window" lastClr="FFFFFF"/>
      </a:lt1>
      <a:dk2>
        <a:srgbClr val="58595B"/>
      </a:dk2>
      <a:lt2>
        <a:srgbClr val="FFFFFF"/>
      </a:lt2>
      <a:accent1>
        <a:srgbClr val="4472C4"/>
      </a:accent1>
      <a:accent2>
        <a:srgbClr val="58595B"/>
      </a:accent2>
      <a:accent3>
        <a:srgbClr val="82AA1E"/>
      </a:accent3>
      <a:accent4>
        <a:srgbClr val="AA1E88"/>
      </a:accent4>
      <a:accent5>
        <a:srgbClr val="461EAA"/>
      </a:accent5>
      <a:accent6>
        <a:srgbClr val="1E82AA"/>
      </a:accent6>
      <a:hlink>
        <a:srgbClr val="82AA1E"/>
      </a:hlink>
      <a:folHlink>
        <a:srgbClr val="AA1E88"/>
      </a:folHlink>
    </a:clrScheme>
    <a:fontScheme name="Trout CPA Brand Fonts">
      <a:majorFont>
        <a:latin typeface="Roboto Condensed"/>
        <a:ea typeface=""/>
        <a:cs typeface=""/>
      </a:majorFont>
      <a:minorFont>
        <a:latin typeface="Raleway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Trout CPA">
      <a:dk1>
        <a:srgbClr val="82AA1E"/>
      </a:dk1>
      <a:lt1>
        <a:sysClr val="window" lastClr="FFFFFF"/>
      </a:lt1>
      <a:dk2>
        <a:srgbClr val="58595B"/>
      </a:dk2>
      <a:lt2>
        <a:srgbClr val="FFFFFF"/>
      </a:lt2>
      <a:accent1>
        <a:srgbClr val="4472C4"/>
      </a:accent1>
      <a:accent2>
        <a:srgbClr val="58595B"/>
      </a:accent2>
      <a:accent3>
        <a:srgbClr val="82AA1E"/>
      </a:accent3>
      <a:accent4>
        <a:srgbClr val="AA1E88"/>
      </a:accent4>
      <a:accent5>
        <a:srgbClr val="461EAA"/>
      </a:accent5>
      <a:accent6>
        <a:srgbClr val="1E82AA"/>
      </a:accent6>
      <a:hlink>
        <a:srgbClr val="82AA1E"/>
      </a:hlink>
      <a:folHlink>
        <a:srgbClr val="AA1E88"/>
      </a:folHlink>
    </a:clrScheme>
    <a:fontScheme name="Trout CPA Fonts">
      <a:majorFont>
        <a:latin typeface="Raleway"/>
        <a:ea typeface=""/>
        <a:cs typeface=""/>
      </a:majorFont>
      <a:minorFont>
        <a:latin typeface="Roboto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Trout CPA">
      <a:dk1>
        <a:srgbClr val="82AA1E"/>
      </a:dk1>
      <a:lt1>
        <a:sysClr val="window" lastClr="FFFFFF"/>
      </a:lt1>
      <a:dk2>
        <a:srgbClr val="58595B"/>
      </a:dk2>
      <a:lt2>
        <a:srgbClr val="FFFFFF"/>
      </a:lt2>
      <a:accent1>
        <a:srgbClr val="4472C4"/>
      </a:accent1>
      <a:accent2>
        <a:srgbClr val="58595B"/>
      </a:accent2>
      <a:accent3>
        <a:srgbClr val="82AA1E"/>
      </a:accent3>
      <a:accent4>
        <a:srgbClr val="AA1E88"/>
      </a:accent4>
      <a:accent5>
        <a:srgbClr val="461EAA"/>
      </a:accent5>
      <a:accent6>
        <a:srgbClr val="1E82AA"/>
      </a:accent6>
      <a:hlink>
        <a:srgbClr val="82AA1E"/>
      </a:hlink>
      <a:folHlink>
        <a:srgbClr val="AA1E88"/>
      </a:folHlink>
    </a:clrScheme>
    <a:fontScheme name="Trout CPA">
      <a:majorFont>
        <a:latin typeface="Raleway"/>
        <a:ea typeface=""/>
        <a:cs typeface=""/>
      </a:majorFont>
      <a:minorFont>
        <a:latin typeface="Roboto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  <a:fontScheme name="Trout Theme">
    <a:majorFont>
      <a:latin typeface="Lucida Bright"/>
      <a:ea typeface=""/>
      <a:cs typeface=""/>
    </a:majorFont>
    <a:minorFont>
      <a:latin typeface="Lucida Sa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6381</TotalTime>
  <Words>1194</Words>
  <Application>Microsoft Macintosh PowerPoint</Application>
  <PresentationFormat>On-screen Show (4:3)</PresentationFormat>
  <Paragraphs>459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28</vt:i4>
      </vt:variant>
    </vt:vector>
  </HeadingPairs>
  <TitlesOfParts>
    <vt:vector size="46" baseType="lpstr">
      <vt:lpstr>Arial</vt:lpstr>
      <vt:lpstr>Calibri</vt:lpstr>
      <vt:lpstr>Calisto MT</vt:lpstr>
      <vt:lpstr>Garamond</vt:lpstr>
      <vt:lpstr>Lucida Bright</vt:lpstr>
      <vt:lpstr>Lucida Sans</vt:lpstr>
      <vt:lpstr>Raleway</vt:lpstr>
      <vt:lpstr>Raleway Light</vt:lpstr>
      <vt:lpstr>Roboto Condensed</vt:lpstr>
      <vt:lpstr>Roboto Condensed Light</vt:lpstr>
      <vt:lpstr>Times New Roman</vt:lpstr>
      <vt:lpstr>Presentation on product or service</vt:lpstr>
      <vt:lpstr>Custom Design</vt:lpstr>
      <vt:lpstr>1_Presentation on product or service</vt:lpstr>
      <vt:lpstr>Office Theme</vt:lpstr>
      <vt:lpstr>2_Office Theme</vt:lpstr>
      <vt:lpstr>Office Theme</vt:lpstr>
      <vt:lpstr>Office Theme</vt:lpstr>
      <vt:lpstr>Pequea Valley School District 2022 Audit</vt:lpstr>
      <vt:lpstr>Introduction</vt:lpstr>
      <vt:lpstr>Governmental Activities Highlights</vt:lpstr>
      <vt:lpstr>PSERS Rates</vt:lpstr>
      <vt:lpstr>Governmental Activities Historical Analysis</vt:lpstr>
      <vt:lpstr>General Fund Results </vt:lpstr>
      <vt:lpstr>General Fund Results</vt:lpstr>
      <vt:lpstr>General Fund – Expense Analysis</vt:lpstr>
      <vt:lpstr>Capital Reserve Fund</vt:lpstr>
      <vt:lpstr>Capital Project Fund</vt:lpstr>
      <vt:lpstr>Fund Balance Components</vt:lpstr>
      <vt:lpstr>Food Service Fund</vt:lpstr>
      <vt:lpstr>Internal Service Fund</vt:lpstr>
      <vt:lpstr>Other Financial Statement Components</vt:lpstr>
      <vt:lpstr>Single Audit</vt:lpstr>
      <vt:lpstr>Thank You &amp; Staff Recognition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Trout, Ebersole &amp; Groff, LLP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Lauren Schaefer</dc:creator>
  <cp:lastModifiedBy>Hoover, Vicki</cp:lastModifiedBy>
  <cp:revision>616</cp:revision>
  <cp:lastPrinted>2019-11-20T22:02:41Z</cp:lastPrinted>
  <dcterms:created xsi:type="dcterms:W3CDTF">2010-05-26T17:54:05Z</dcterms:created>
  <dcterms:modified xsi:type="dcterms:W3CDTF">2023-01-03T17:12:18Z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  <property fmtid="{D5CDD505-2E9C-101B-9397-08002B2CF9AE}" pid="3" name="tabName">
    <vt:lpwstr>Items for Next Year</vt:lpwstr>
  </property>
  <property fmtid="{D5CDD505-2E9C-101B-9397-08002B2CF9AE}" pid="4" name="tabIndex">
    <vt:lpwstr>100</vt:lpwstr>
  </property>
  <property fmtid="{D5CDD505-2E9C-101B-9397-08002B2CF9AE}" pid="5" name="workpaperIndex">
    <vt:lpwstr>100.01</vt:lpwstr>
  </property>
</Properties>
</file>