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Amatic SC" pitchFamily="2" charset="-79"/>
      <p:regular r:id="rId15"/>
      <p:bold r:id="rId16"/>
    </p:embeddedFont>
    <p:embeddedFont>
      <p:font typeface="Calibri" panose="020F0502020204030204" pitchFamily="34" charset="0"/>
      <p:regular r:id="rId17"/>
      <p:bold r:id="rId18"/>
      <p:italic r:id="rId19"/>
      <p:boldItalic r:id="rId20"/>
    </p:embeddedFont>
    <p:embeddedFont>
      <p:font typeface="Cambria" panose="02040503050406030204" pitchFamily="18" charset="0"/>
      <p:regular r:id="rId21"/>
      <p:bold r:id="rId22"/>
      <p:italic r:id="rId23"/>
      <p:boldItalic r:id="rId24"/>
    </p:embeddedFont>
    <p:embeddedFont>
      <p:font typeface="Roboto" panose="020000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p:cViewPr varScale="1">
        <p:scale>
          <a:sx n="159" d="100"/>
          <a:sy n="159" d="100"/>
        </p:scale>
        <p:origin x="728"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2687c193e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2687c193e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2687c193e3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2687c193e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2687c193e3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2687c193e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2687c193e3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2687c193e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226e215b3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226e215b3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64257079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64257079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23348cbfe0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23348cbfe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64257079c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264257079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264257079c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264257079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264257079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264257079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264257079c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264257079c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9892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Civil Discourse</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56" name="Google Shape;56;p13"/>
          <p:cNvPicPr preferRelativeResize="0"/>
          <p:nvPr/>
        </p:nvPicPr>
        <p:blipFill>
          <a:blip r:embed="rId3">
            <a:alphaModFix/>
          </a:blip>
          <a:stretch>
            <a:fillRect/>
          </a:stretch>
        </p:blipFill>
        <p:spPr>
          <a:xfrm>
            <a:off x="412300" y="891525"/>
            <a:ext cx="8266326" cy="40152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ctrTitle"/>
          </p:nvPr>
        </p:nvSpPr>
        <p:spPr>
          <a:xfrm>
            <a:off x="311700" y="98925"/>
            <a:ext cx="8520600" cy="11805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Civil Discourse</a:t>
            </a:r>
            <a:endParaRPr/>
          </a:p>
        </p:txBody>
      </p:sp>
      <p:sp>
        <p:nvSpPr>
          <p:cNvPr id="62" name="Google Shape;62;p14"/>
          <p:cNvSpPr txBox="1">
            <a:spLocks noGrp="1"/>
          </p:cNvSpPr>
          <p:nvPr>
            <p:ph type="subTitle" idx="1"/>
          </p:nvPr>
        </p:nvSpPr>
        <p:spPr>
          <a:xfrm>
            <a:off x="311700" y="1279425"/>
            <a:ext cx="8520600" cy="3688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900">
                <a:solidFill>
                  <a:srgbClr val="333333"/>
                </a:solidFill>
                <a:latin typeface="Roboto"/>
                <a:ea typeface="Roboto"/>
                <a:cs typeface="Roboto"/>
                <a:sym typeface="Roboto"/>
              </a:rPr>
              <a:t>“Opposing arguments are grounded in reason and evidence and they are put forward within strict guidelines for courtroom decorum.  Each side tests the arguments of the other side, and a judge holds everyone to the same protocol and standards of appropriate behavior. Asking questions of each side is an integral part of the process.” (uscourts.gov/education)</a:t>
            </a:r>
            <a:endParaRPr sz="45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ctrTitle"/>
          </p:nvPr>
        </p:nvSpPr>
        <p:spPr>
          <a:xfrm>
            <a:off x="311700" y="125200"/>
            <a:ext cx="8520600" cy="909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PA CORE STANDARDS</a:t>
            </a:r>
            <a:endParaRPr/>
          </a:p>
        </p:txBody>
      </p:sp>
      <p:sp>
        <p:nvSpPr>
          <p:cNvPr id="68" name="Google Shape;68;p15"/>
          <p:cNvSpPr txBox="1">
            <a:spLocks noGrp="1"/>
          </p:cNvSpPr>
          <p:nvPr>
            <p:ph type="subTitle" idx="1"/>
          </p:nvPr>
        </p:nvSpPr>
        <p:spPr>
          <a:xfrm>
            <a:off x="311700" y="1034500"/>
            <a:ext cx="8520600" cy="3790500"/>
          </a:xfrm>
          <a:prstGeom prst="rect">
            <a:avLst/>
          </a:prstGeom>
        </p:spPr>
        <p:txBody>
          <a:bodyPr spcFirstLastPara="1" wrap="square" lIns="91425" tIns="91425" rIns="91425" bIns="91425" anchor="t" anchorCtr="0">
            <a:noAutofit/>
          </a:bodyPr>
          <a:lstStyle/>
          <a:p>
            <a:pPr marL="457200" lvl="0" indent="-374650" algn="l" rtl="0">
              <a:spcBef>
                <a:spcPts val="0"/>
              </a:spcBef>
              <a:spcAft>
                <a:spcPts val="0"/>
              </a:spcAft>
              <a:buClr>
                <a:schemeClr val="dk1"/>
              </a:buClr>
              <a:buSzPts val="2300"/>
              <a:buFont typeface="Cambria"/>
              <a:buChar char="●"/>
            </a:pPr>
            <a:r>
              <a:rPr lang="en" sz="2300">
                <a:solidFill>
                  <a:schemeClr val="dk1"/>
                </a:solidFill>
                <a:latin typeface="Cambria"/>
                <a:ea typeface="Cambria"/>
                <a:cs typeface="Cambria"/>
                <a:sym typeface="Cambria"/>
              </a:rPr>
              <a:t>“Present information, findings, and supporting evidence, conveying a clear and distinct perspective.”</a:t>
            </a:r>
            <a:endParaRPr sz="2300">
              <a:solidFill>
                <a:schemeClr val="dk1"/>
              </a:solidFill>
              <a:latin typeface="Cambria"/>
              <a:ea typeface="Cambria"/>
              <a:cs typeface="Cambria"/>
              <a:sym typeface="Cambria"/>
            </a:endParaRPr>
          </a:p>
          <a:p>
            <a:pPr marL="457200" lvl="0" indent="-400050" algn="l" rtl="0">
              <a:spcBef>
                <a:spcPts val="0"/>
              </a:spcBef>
              <a:spcAft>
                <a:spcPts val="0"/>
              </a:spcAft>
              <a:buClr>
                <a:schemeClr val="dk1"/>
              </a:buClr>
              <a:buSzPts val="2700"/>
              <a:buFont typeface="Cambria"/>
              <a:buChar char="●"/>
            </a:pPr>
            <a:r>
              <a:rPr lang="en" sz="2300">
                <a:solidFill>
                  <a:schemeClr val="dk1"/>
                </a:solidFill>
                <a:latin typeface="Cambria"/>
                <a:ea typeface="Cambria"/>
                <a:cs typeface="Cambria"/>
                <a:sym typeface="Cambria"/>
              </a:rPr>
              <a:t>“Evaluate how the speaker’s perspective, reasoning, and use of evidence and rhetoric affect the credibility of an argument through the author’s stance, premises, links among ideas, word choice, points of emphasis, and tone.”</a:t>
            </a:r>
            <a:endParaRPr sz="2300">
              <a:solidFill>
                <a:schemeClr val="dk1"/>
              </a:solidFill>
              <a:latin typeface="Cambria"/>
              <a:ea typeface="Cambria"/>
              <a:cs typeface="Cambria"/>
              <a:sym typeface="Cambria"/>
            </a:endParaRPr>
          </a:p>
          <a:p>
            <a:pPr marL="457200" lvl="0" indent="-374650" algn="l" rtl="0">
              <a:spcBef>
                <a:spcPts val="0"/>
              </a:spcBef>
              <a:spcAft>
                <a:spcPts val="0"/>
              </a:spcAft>
              <a:buClr>
                <a:schemeClr val="dk1"/>
              </a:buClr>
              <a:buSzPts val="2300"/>
              <a:buFont typeface="Cambria"/>
              <a:buChar char="●"/>
            </a:pPr>
            <a:r>
              <a:rPr lang="en" sz="2300">
                <a:solidFill>
                  <a:schemeClr val="dk1"/>
                </a:solidFill>
                <a:latin typeface="Cambria"/>
                <a:ea typeface="Cambria"/>
                <a:cs typeface="Cambria"/>
                <a:sym typeface="Cambria"/>
              </a:rPr>
              <a:t>“Initiate and participate effectively in a range of collaborative discussions on grade-level topics, texts, and issues, building on others’ ideas and expressing their own clearly and persuasively.”</a:t>
            </a:r>
            <a:endParaRPr sz="2500">
              <a:solidFill>
                <a:schemeClr val="dk1"/>
              </a:solidFill>
            </a:endParaRPr>
          </a:p>
          <a:p>
            <a:pPr marL="457200" lvl="0" indent="0" algn="l" rtl="0">
              <a:spcBef>
                <a:spcPts val="0"/>
              </a:spcBef>
              <a:spcAft>
                <a:spcPts val="0"/>
              </a:spcAft>
              <a:buNone/>
            </a:pPr>
            <a:endParaRPr sz="22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20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endParaRPr sz="18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2200">
              <a:solidFill>
                <a:schemeClr val="dk1"/>
              </a:solidFill>
              <a:latin typeface="Cambria"/>
              <a:ea typeface="Cambria"/>
              <a:cs typeface="Cambria"/>
              <a:sym typeface="Cambria"/>
            </a:endParaRPr>
          </a:p>
          <a:p>
            <a:pPr marL="0" lvl="0" indent="0" algn="l" rtl="0">
              <a:lnSpc>
                <a:spcPct val="115000"/>
              </a:lnSpc>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ctr" rtl="0">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ctr" rtl="0">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ctr" rtl="0">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ctr" rtl="0">
              <a:spcBef>
                <a:spcPts val="0"/>
              </a:spcBef>
              <a:spcAft>
                <a:spcPts val="0"/>
              </a:spcAft>
              <a:buNone/>
            </a:pPr>
            <a:endParaRPr sz="2900">
              <a:solidFill>
                <a:srgbClr val="333333"/>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72"/>
        <p:cNvGrpSpPr/>
        <p:nvPr/>
      </p:nvGrpSpPr>
      <p:grpSpPr>
        <a:xfrm>
          <a:off x="0" y="0"/>
          <a:ext cx="0" cy="0"/>
          <a:chOff x="0" y="0"/>
          <a:chExt cx="0" cy="0"/>
        </a:xfrm>
      </p:grpSpPr>
      <p:sp>
        <p:nvSpPr>
          <p:cNvPr id="73" name="Google Shape;73;p16"/>
          <p:cNvSpPr txBox="1">
            <a:spLocks noGrp="1"/>
          </p:cNvSpPr>
          <p:nvPr>
            <p:ph type="ctrTitle"/>
          </p:nvPr>
        </p:nvSpPr>
        <p:spPr>
          <a:xfrm>
            <a:off x="311700" y="370125"/>
            <a:ext cx="8520600" cy="909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PA CORE STANDARDS</a:t>
            </a:r>
            <a:endParaRPr/>
          </a:p>
        </p:txBody>
      </p:sp>
      <p:sp>
        <p:nvSpPr>
          <p:cNvPr id="74" name="Google Shape;74;p16"/>
          <p:cNvSpPr txBox="1">
            <a:spLocks noGrp="1"/>
          </p:cNvSpPr>
          <p:nvPr>
            <p:ph type="subTitle" idx="1"/>
          </p:nvPr>
        </p:nvSpPr>
        <p:spPr>
          <a:xfrm>
            <a:off x="311700" y="1483525"/>
            <a:ext cx="8520600" cy="3545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Cambria"/>
              <a:buChar char="●"/>
            </a:pPr>
            <a:r>
              <a:rPr lang="en" sz="2400">
                <a:solidFill>
                  <a:schemeClr val="dk1"/>
                </a:solidFill>
                <a:latin typeface="Cambria"/>
                <a:ea typeface="Cambria"/>
                <a:cs typeface="Cambria"/>
                <a:sym typeface="Cambria"/>
              </a:rPr>
              <a:t>“Create organization that logically sequences claim(s), counterclaims, reasons, and evidence; use words, phrases, and clauses as well as varied syntax to link the major sections of the text to create cohesion and clarify the relationships between claim(s) and reasons, between reasons and evidence, and between claim(s) and counterclaims; provide a concluding statement or section that follows from and supports the argument presented.”</a:t>
            </a:r>
            <a:endParaRPr sz="24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20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endParaRPr sz="18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endParaRPr sz="22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endParaRPr sz="2900">
              <a:solidFill>
                <a:srgbClr val="333333"/>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78"/>
        <p:cNvGrpSpPr/>
        <p:nvPr/>
      </p:nvGrpSpPr>
      <p:grpSpPr>
        <a:xfrm>
          <a:off x="0" y="0"/>
          <a:ext cx="0" cy="0"/>
          <a:chOff x="0" y="0"/>
          <a:chExt cx="0" cy="0"/>
        </a:xfrm>
      </p:grpSpPr>
      <p:sp>
        <p:nvSpPr>
          <p:cNvPr id="79" name="Google Shape;79;p17"/>
          <p:cNvSpPr txBox="1">
            <a:spLocks noGrp="1"/>
          </p:cNvSpPr>
          <p:nvPr>
            <p:ph type="ctrTitle"/>
          </p:nvPr>
        </p:nvSpPr>
        <p:spPr>
          <a:xfrm>
            <a:off x="311700" y="370125"/>
            <a:ext cx="8520600" cy="909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PUBLIC SPEAKING</a:t>
            </a:r>
            <a:endParaRPr/>
          </a:p>
        </p:txBody>
      </p:sp>
      <p:sp>
        <p:nvSpPr>
          <p:cNvPr id="80" name="Google Shape;80;p17"/>
          <p:cNvSpPr txBox="1">
            <a:spLocks noGrp="1"/>
          </p:cNvSpPr>
          <p:nvPr>
            <p:ph type="subTitle" idx="1"/>
          </p:nvPr>
        </p:nvSpPr>
        <p:spPr>
          <a:xfrm>
            <a:off x="311700" y="1483525"/>
            <a:ext cx="8520600" cy="35457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 sz="1400">
                <a:solidFill>
                  <a:schemeClr val="dk1"/>
                </a:solidFill>
                <a:latin typeface="Amatic SC"/>
                <a:ea typeface="Amatic SC"/>
                <a:cs typeface="Amatic SC"/>
                <a:sym typeface="Amatic SC"/>
              </a:rPr>
              <a:t>● </a:t>
            </a:r>
            <a:r>
              <a:rPr lang="en" sz="1400" b="1">
                <a:solidFill>
                  <a:schemeClr val="dk1"/>
                </a:solidFill>
                <a:latin typeface="Amatic SC"/>
                <a:ea typeface="Amatic SC"/>
                <a:cs typeface="Amatic SC"/>
                <a:sym typeface="Amatic SC"/>
              </a:rPr>
              <a:t>“”</a:t>
            </a:r>
            <a:r>
              <a:rPr lang="en" sz="2400">
                <a:solidFill>
                  <a:schemeClr val="dk1"/>
                </a:solidFill>
                <a:latin typeface="Calibri"/>
                <a:ea typeface="Calibri"/>
                <a:cs typeface="Calibri"/>
                <a:sym typeface="Calibri"/>
              </a:rPr>
              <a:t>Consistent debating of ideas in impromptu speaking and discussions on issues going on in society.”</a:t>
            </a:r>
            <a:endParaRPr sz="240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20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endParaRPr sz="18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l" rtl="0">
              <a:lnSpc>
                <a:spcPct val="115000"/>
              </a:lnSpc>
              <a:spcBef>
                <a:spcPts val="1200"/>
              </a:spcBef>
              <a:spcAft>
                <a:spcPts val="0"/>
              </a:spcAft>
              <a:buNone/>
            </a:pPr>
            <a:endParaRPr sz="2200">
              <a:solidFill>
                <a:schemeClr val="dk1"/>
              </a:solidFill>
              <a:latin typeface="Cambria"/>
              <a:ea typeface="Cambria"/>
              <a:cs typeface="Cambria"/>
              <a:sym typeface="Cambria"/>
            </a:endParaRPr>
          </a:p>
          <a:p>
            <a:pPr marL="0" lvl="0" indent="0" algn="l" rtl="0">
              <a:lnSpc>
                <a:spcPct val="115000"/>
              </a:lnSpc>
              <a:spcBef>
                <a:spcPts val="120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r>
              <a:rPr lang="en" sz="1100">
                <a:solidFill>
                  <a:schemeClr val="dk1"/>
                </a:solidFill>
              </a:rPr>
              <a:t>		</a:t>
            </a:r>
            <a:endParaRPr sz="1100">
              <a:solidFill>
                <a:schemeClr val="dk1"/>
              </a:solidFill>
            </a:endParaRPr>
          </a:p>
          <a:p>
            <a:pPr marL="0" lvl="0" indent="0" algn="ctr" rtl="0">
              <a:spcBef>
                <a:spcPts val="0"/>
              </a:spcBef>
              <a:spcAft>
                <a:spcPts val="0"/>
              </a:spcAft>
              <a:buNone/>
            </a:pPr>
            <a:endParaRPr sz="2900">
              <a:solidFill>
                <a:srgbClr val="333333"/>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720" b="1"/>
              <a:t>Methods of Fostering Discourse in the Classroom</a:t>
            </a:r>
            <a:endParaRPr sz="2720" b="1"/>
          </a:p>
        </p:txBody>
      </p:sp>
      <p:sp>
        <p:nvSpPr>
          <p:cNvPr id="86" name="Google Shape;86;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SzPts val="2500"/>
              <a:buChar char="●"/>
            </a:pPr>
            <a:r>
              <a:rPr lang="en" sz="2500" b="1"/>
              <a:t>Movement-Based Strategies</a:t>
            </a:r>
            <a:endParaRPr sz="2500" b="1"/>
          </a:p>
          <a:p>
            <a:pPr marL="457200" lvl="0" indent="-387350" algn="l" rtl="0">
              <a:spcBef>
                <a:spcPts val="0"/>
              </a:spcBef>
              <a:spcAft>
                <a:spcPts val="0"/>
              </a:spcAft>
              <a:buSzPts val="2500"/>
              <a:buChar char="●"/>
            </a:pPr>
            <a:r>
              <a:rPr lang="en" sz="2500" b="1"/>
              <a:t>1 on 1 Rotating Discussions</a:t>
            </a:r>
            <a:endParaRPr sz="2500" b="1"/>
          </a:p>
          <a:p>
            <a:pPr marL="457200" lvl="0" indent="-387350" algn="l" rtl="0">
              <a:spcBef>
                <a:spcPts val="0"/>
              </a:spcBef>
              <a:spcAft>
                <a:spcPts val="0"/>
              </a:spcAft>
              <a:buSzPts val="2500"/>
              <a:buChar char="●"/>
            </a:pPr>
            <a:r>
              <a:rPr lang="en" sz="2500" b="1"/>
              <a:t>Full-class Debates - variety of methods</a:t>
            </a:r>
            <a:endParaRPr sz="2500" b="1"/>
          </a:p>
          <a:p>
            <a:pPr marL="457200" lvl="0" indent="-387350" algn="l" rtl="0">
              <a:spcBef>
                <a:spcPts val="0"/>
              </a:spcBef>
              <a:spcAft>
                <a:spcPts val="0"/>
              </a:spcAft>
              <a:buSzPts val="2500"/>
              <a:buChar char="●"/>
            </a:pPr>
            <a:r>
              <a:rPr lang="en" sz="2500" b="1"/>
              <a:t>Intentional Structures to Foster Active Listening</a:t>
            </a:r>
            <a:endParaRPr sz="2500" b="1"/>
          </a:p>
          <a:p>
            <a:pPr marL="457200" lvl="0" indent="-387350" algn="l" rtl="0">
              <a:spcBef>
                <a:spcPts val="0"/>
              </a:spcBef>
              <a:spcAft>
                <a:spcPts val="0"/>
              </a:spcAft>
              <a:buSzPts val="2500"/>
              <a:buChar char="●"/>
            </a:pPr>
            <a:r>
              <a:rPr lang="en" sz="2500" b="1"/>
              <a:t>Readings from varied perspectives (primary sources, opinion pieces, etc.) followed by class discussion in multiple formats</a:t>
            </a:r>
            <a:endParaRPr sz="2500" b="1"/>
          </a:p>
          <a:p>
            <a:pPr marL="457200" lvl="0" indent="-387350" algn="l" rtl="0">
              <a:spcBef>
                <a:spcPts val="0"/>
              </a:spcBef>
              <a:spcAft>
                <a:spcPts val="0"/>
              </a:spcAft>
              <a:buSzPts val="2500"/>
              <a:buChar char="●"/>
            </a:pPr>
            <a:r>
              <a:rPr lang="en" sz="2500" b="1"/>
              <a:t>Defend the Opposite View</a:t>
            </a:r>
            <a:endParaRPr sz="25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a:off x="1000843" y="0"/>
            <a:ext cx="7142316"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820" b="1"/>
              <a:t>These strategies are used in many classes… </a:t>
            </a:r>
            <a:endParaRPr sz="2820" b="1"/>
          </a:p>
        </p:txBody>
      </p:sp>
      <p:sp>
        <p:nvSpPr>
          <p:cNvPr id="97" name="Google Shape;9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457200" lvl="0" indent="-428307" algn="l" rtl="0">
              <a:spcBef>
                <a:spcPts val="0"/>
              </a:spcBef>
              <a:spcAft>
                <a:spcPts val="0"/>
              </a:spcAft>
              <a:buSzPct val="100000"/>
              <a:buChar char="●"/>
            </a:pPr>
            <a:r>
              <a:rPr lang="en" sz="3400" b="1"/>
              <a:t>Social Studies</a:t>
            </a:r>
            <a:endParaRPr sz="3400" b="1"/>
          </a:p>
          <a:p>
            <a:pPr marL="457200" lvl="0" indent="-428307" algn="l" rtl="0">
              <a:spcBef>
                <a:spcPts val="0"/>
              </a:spcBef>
              <a:spcAft>
                <a:spcPts val="0"/>
              </a:spcAft>
              <a:buSzPct val="100000"/>
              <a:buChar char="●"/>
            </a:pPr>
            <a:r>
              <a:rPr lang="en" sz="3400" b="1"/>
              <a:t>ELA</a:t>
            </a:r>
            <a:endParaRPr sz="3400" b="1"/>
          </a:p>
          <a:p>
            <a:pPr marL="457200" lvl="0" indent="-428307" algn="l" rtl="0">
              <a:spcBef>
                <a:spcPts val="0"/>
              </a:spcBef>
              <a:spcAft>
                <a:spcPts val="0"/>
              </a:spcAft>
              <a:buSzPct val="100000"/>
              <a:buChar char="●"/>
            </a:pPr>
            <a:r>
              <a:rPr lang="en" sz="3400" b="1"/>
              <a:t>Math</a:t>
            </a:r>
            <a:endParaRPr sz="3400" b="1"/>
          </a:p>
          <a:p>
            <a:pPr marL="457200" lvl="0" indent="-428307" algn="l" rtl="0">
              <a:spcBef>
                <a:spcPts val="0"/>
              </a:spcBef>
              <a:spcAft>
                <a:spcPts val="0"/>
              </a:spcAft>
              <a:buSzPct val="100000"/>
              <a:buChar char="●"/>
            </a:pPr>
            <a:r>
              <a:rPr lang="en" sz="3400" b="1"/>
              <a:t>STEM</a:t>
            </a:r>
            <a:endParaRPr sz="3400" b="1"/>
          </a:p>
          <a:p>
            <a:pPr marL="457200" lvl="0" indent="-428307" algn="l" rtl="0">
              <a:spcBef>
                <a:spcPts val="0"/>
              </a:spcBef>
              <a:spcAft>
                <a:spcPts val="0"/>
              </a:spcAft>
              <a:buSzPct val="100000"/>
              <a:buChar char="●"/>
            </a:pPr>
            <a:r>
              <a:rPr lang="en" sz="3400" b="1"/>
              <a:t>Science</a:t>
            </a:r>
            <a:endParaRPr sz="3400" b="1"/>
          </a:p>
          <a:p>
            <a:pPr marL="457200" lvl="0" indent="-428307" algn="l" rtl="0">
              <a:spcBef>
                <a:spcPts val="0"/>
              </a:spcBef>
              <a:spcAft>
                <a:spcPts val="0"/>
              </a:spcAft>
              <a:buSzPct val="100000"/>
              <a:buChar char="●"/>
            </a:pPr>
            <a:r>
              <a:rPr lang="en" sz="3400" b="1"/>
              <a:t>Agriculture</a:t>
            </a:r>
            <a:endParaRPr sz="3400" b="1"/>
          </a:p>
          <a:p>
            <a:pPr marL="457200" lvl="0" indent="-428307" algn="l" rtl="0">
              <a:spcBef>
                <a:spcPts val="0"/>
              </a:spcBef>
              <a:spcAft>
                <a:spcPts val="0"/>
              </a:spcAft>
              <a:buSzPct val="100000"/>
              <a:buChar char="●"/>
            </a:pPr>
            <a:r>
              <a:rPr lang="en" sz="3400" b="1"/>
              <a:t>Wellness</a:t>
            </a:r>
            <a:endParaRPr sz="34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101"/>
        <p:cNvGrpSpPr/>
        <p:nvPr/>
      </p:nvGrpSpPr>
      <p:grpSpPr>
        <a:xfrm>
          <a:off x="0" y="0"/>
          <a:ext cx="0" cy="0"/>
          <a:chOff x="0" y="0"/>
          <a:chExt cx="0" cy="0"/>
        </a:xfrm>
      </p:grpSpPr>
      <p:pic>
        <p:nvPicPr>
          <p:cNvPr id="102" name="Google Shape;102;p21"/>
          <p:cNvPicPr preferRelativeResize="0"/>
          <p:nvPr/>
        </p:nvPicPr>
        <p:blipFill>
          <a:blip r:embed="rId3">
            <a:alphaModFix/>
          </a:blip>
          <a:stretch>
            <a:fillRect/>
          </a:stretch>
        </p:blipFill>
        <p:spPr>
          <a:xfrm>
            <a:off x="1188375" y="152400"/>
            <a:ext cx="6767251" cy="48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106"/>
        <p:cNvGrpSpPr/>
        <p:nvPr/>
      </p:nvGrpSpPr>
      <p:grpSpPr>
        <a:xfrm>
          <a:off x="0" y="0"/>
          <a:ext cx="0" cy="0"/>
          <a:chOff x="0" y="0"/>
          <a:chExt cx="0" cy="0"/>
        </a:xfrm>
      </p:grpSpPr>
      <p:pic>
        <p:nvPicPr>
          <p:cNvPr id="107" name="Google Shape;107;p22"/>
          <p:cNvPicPr preferRelativeResize="0"/>
          <p:nvPr/>
        </p:nvPicPr>
        <p:blipFill>
          <a:blip r:embed="rId3">
            <a:alphaModFix/>
          </a:blip>
          <a:stretch>
            <a:fillRect/>
          </a:stretch>
        </p:blipFill>
        <p:spPr>
          <a:xfrm>
            <a:off x="1213325" y="152400"/>
            <a:ext cx="6717347" cy="4838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111"/>
        <p:cNvGrpSpPr/>
        <p:nvPr/>
      </p:nvGrpSpPr>
      <p:grpSpPr>
        <a:xfrm>
          <a:off x="0" y="0"/>
          <a:ext cx="0" cy="0"/>
          <a:chOff x="0" y="0"/>
          <a:chExt cx="0" cy="0"/>
        </a:xfrm>
      </p:grpSpPr>
      <p:pic>
        <p:nvPicPr>
          <p:cNvPr id="112" name="Google Shape;112;p23"/>
          <p:cNvPicPr preferRelativeResize="0"/>
          <p:nvPr/>
        </p:nvPicPr>
        <p:blipFill>
          <a:blip r:embed="rId3">
            <a:alphaModFix/>
          </a:blip>
          <a:stretch>
            <a:fillRect/>
          </a:stretch>
        </p:blipFill>
        <p:spPr>
          <a:xfrm>
            <a:off x="1346200" y="152400"/>
            <a:ext cx="6451599"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116"/>
        <p:cNvGrpSpPr/>
        <p:nvPr/>
      </p:nvGrpSpPr>
      <p:grpSpPr>
        <a:xfrm>
          <a:off x="0" y="0"/>
          <a:ext cx="0" cy="0"/>
          <a:chOff x="0" y="0"/>
          <a:chExt cx="0" cy="0"/>
        </a:xfrm>
      </p:grpSpPr>
      <p:pic>
        <p:nvPicPr>
          <p:cNvPr id="117" name="Google Shape;117;p24"/>
          <p:cNvPicPr preferRelativeResize="0"/>
          <p:nvPr/>
        </p:nvPicPr>
        <p:blipFill>
          <a:blip r:embed="rId3">
            <a:alphaModFix/>
          </a:blip>
          <a:stretch>
            <a:fillRect/>
          </a:stretch>
        </p:blipFill>
        <p:spPr>
          <a:xfrm>
            <a:off x="152400" y="364113"/>
            <a:ext cx="8839204" cy="441528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455</Words>
  <Application>Microsoft Macintosh PowerPoint</Application>
  <PresentationFormat>On-screen Show (16:9)</PresentationFormat>
  <Paragraphs>66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Amatic SC</vt:lpstr>
      <vt:lpstr>Arial</vt:lpstr>
      <vt:lpstr>Cambria</vt:lpstr>
      <vt:lpstr>Roboto</vt:lpstr>
      <vt:lpstr>Calibri</vt:lpstr>
      <vt:lpstr>Simple Light</vt:lpstr>
      <vt:lpstr>Civil Discourse</vt:lpstr>
      <vt:lpstr>Civil Discourse</vt:lpstr>
      <vt:lpstr>PA CORE STANDARDS</vt:lpstr>
      <vt:lpstr>PA CORE STANDARDS</vt:lpstr>
      <vt:lpstr>PUBLIC SPEAKING</vt:lpstr>
      <vt:lpstr>Methods of Fostering Discourse in the Classroom</vt:lpstr>
      <vt:lpstr>PowerPoint Presentation</vt:lpstr>
      <vt:lpstr>These strategies are used in many classes…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Discourse</dc:title>
  <cp:lastModifiedBy>Hoover, Vicki</cp:lastModifiedBy>
  <cp:revision>1</cp:revision>
  <dcterms:modified xsi:type="dcterms:W3CDTF">2023-04-04T15:57:30Z</dcterms:modified>
</cp:coreProperties>
</file>