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44" r:id="rId1"/>
    <p:sldMasterId id="2147484364" r:id="rId2"/>
  </p:sldMasterIdLst>
  <p:notesMasterIdLst>
    <p:notesMasterId r:id="rId17"/>
  </p:notesMasterIdLst>
  <p:handoutMasterIdLst>
    <p:handoutMasterId r:id="rId18"/>
  </p:handoutMasterIdLst>
  <p:sldIdLst>
    <p:sldId id="372" r:id="rId3"/>
    <p:sldId id="376" r:id="rId4"/>
    <p:sldId id="434" r:id="rId5"/>
    <p:sldId id="435" r:id="rId6"/>
    <p:sldId id="436" r:id="rId7"/>
    <p:sldId id="437" r:id="rId8"/>
    <p:sldId id="438" r:id="rId9"/>
    <p:sldId id="440" r:id="rId10"/>
    <p:sldId id="444" r:id="rId11"/>
    <p:sldId id="445" r:id="rId12"/>
    <p:sldId id="439" r:id="rId13"/>
    <p:sldId id="442" r:id="rId14"/>
    <p:sldId id="441" r:id="rId15"/>
    <p:sldId id="285" r:id="rId16"/>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eth Wentz" initials="SW" lastIdx="2" clrIdx="0">
    <p:extLst>
      <p:ext uri="{19B8F6BF-5375-455C-9EA6-DF929625EA0E}">
        <p15:presenceInfo xmlns:p15="http://schemas.microsoft.com/office/powerpoint/2012/main" userId="S::swentz@cra-architects.com::3d6880cd-53e6-40e8-a25a-520e34a072d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CA410"/>
    <a:srgbClr val="242424"/>
    <a:srgbClr val="F9FBDD"/>
    <a:srgbClr val="000000"/>
    <a:srgbClr val="FF0000"/>
    <a:srgbClr val="82217F"/>
    <a:srgbClr val="11B7CD"/>
    <a:srgbClr val="EA9358"/>
    <a:srgbClr val="FFFF00"/>
    <a:srgbClr val="6219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86410" autoAdjust="0"/>
  </p:normalViewPr>
  <p:slideViewPr>
    <p:cSldViewPr snapToGrid="0">
      <p:cViewPr varScale="1">
        <p:scale>
          <a:sx n="119" d="100"/>
          <a:sy n="119" d="100"/>
        </p:scale>
        <p:origin x="96" y="276"/>
      </p:cViewPr>
      <p:guideLst/>
    </p:cSldViewPr>
  </p:slideViewPr>
  <p:outlineViewPr>
    <p:cViewPr>
      <p:scale>
        <a:sx n="33" d="100"/>
        <a:sy n="33" d="100"/>
      </p:scale>
      <p:origin x="0" y="-45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94" d="100"/>
          <a:sy n="94" d="100"/>
        </p:scale>
        <p:origin x="355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commentAuthors" Target="commen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01F7AF6E-7EB9-4836-8539-D72AAF0F2FD2}" type="datetimeFigureOut">
              <a:rPr lang="en-US" smtClean="0"/>
              <a:t>5/1/2023</a:t>
            </a:fld>
            <a:endParaRPr lang="en-US" dirty="0"/>
          </a:p>
        </p:txBody>
      </p:sp>
      <p:sp>
        <p:nvSpPr>
          <p:cNvPr id="4" name="Footer Placeholder 3"/>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5" name="Slide Number Placeholder 4"/>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B87EBFC9-1AFB-4300-9EDC-E3DE4CCDF1AF}" type="slidenum">
              <a:rPr lang="en-US" smtClean="0"/>
              <a:t>‹#›</a:t>
            </a:fld>
            <a:endParaRPr lang="en-US" dirty="0"/>
          </a:p>
        </p:txBody>
      </p:sp>
    </p:spTree>
    <p:extLst>
      <p:ext uri="{BB962C8B-B14F-4D97-AF65-F5344CB8AC3E}">
        <p14:creationId xmlns:p14="http://schemas.microsoft.com/office/powerpoint/2010/main" val="3069471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47C20F3A-D4F4-470E-B716-52E8F233E13C}" type="datetimeFigureOut">
              <a:rPr lang="en-US" smtClean="0"/>
              <a:t>5/1/2023</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45C9D789-339B-492B-8B1F-3B76F4FA09E8}" type="slidenum">
              <a:rPr lang="en-US" smtClean="0"/>
              <a:t>‹#›</a:t>
            </a:fld>
            <a:endParaRPr lang="en-US" dirty="0"/>
          </a:p>
        </p:txBody>
      </p:sp>
    </p:spTree>
    <p:extLst>
      <p:ext uri="{BB962C8B-B14F-4D97-AF65-F5344CB8AC3E}">
        <p14:creationId xmlns:p14="http://schemas.microsoft.com/office/powerpoint/2010/main" val="181420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2</a:t>
            </a:fld>
            <a:endParaRPr lang="en-US" dirty="0"/>
          </a:p>
        </p:txBody>
      </p:sp>
    </p:spTree>
    <p:extLst>
      <p:ext uri="{BB962C8B-B14F-4D97-AF65-F5344CB8AC3E}">
        <p14:creationId xmlns:p14="http://schemas.microsoft.com/office/powerpoint/2010/main" val="7110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3</a:t>
            </a:fld>
            <a:endParaRPr lang="en-US" dirty="0"/>
          </a:p>
        </p:txBody>
      </p:sp>
    </p:spTree>
    <p:extLst>
      <p:ext uri="{BB962C8B-B14F-4D97-AF65-F5344CB8AC3E}">
        <p14:creationId xmlns:p14="http://schemas.microsoft.com/office/powerpoint/2010/main" val="1683301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4</a:t>
            </a:fld>
            <a:endParaRPr lang="en-US" dirty="0"/>
          </a:p>
        </p:txBody>
      </p:sp>
    </p:spTree>
    <p:extLst>
      <p:ext uri="{BB962C8B-B14F-4D97-AF65-F5344CB8AC3E}">
        <p14:creationId xmlns:p14="http://schemas.microsoft.com/office/powerpoint/2010/main" val="3119066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5</a:t>
            </a:fld>
            <a:endParaRPr lang="en-US" dirty="0"/>
          </a:p>
        </p:txBody>
      </p:sp>
    </p:spTree>
    <p:extLst>
      <p:ext uri="{BB962C8B-B14F-4D97-AF65-F5344CB8AC3E}">
        <p14:creationId xmlns:p14="http://schemas.microsoft.com/office/powerpoint/2010/main" val="21814902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6</a:t>
            </a:fld>
            <a:endParaRPr lang="en-US" dirty="0"/>
          </a:p>
        </p:txBody>
      </p:sp>
    </p:spTree>
    <p:extLst>
      <p:ext uri="{BB962C8B-B14F-4D97-AF65-F5344CB8AC3E}">
        <p14:creationId xmlns:p14="http://schemas.microsoft.com/office/powerpoint/2010/main" val="1901874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7</a:t>
            </a:fld>
            <a:endParaRPr lang="en-US" dirty="0"/>
          </a:p>
        </p:txBody>
      </p:sp>
    </p:spTree>
    <p:extLst>
      <p:ext uri="{BB962C8B-B14F-4D97-AF65-F5344CB8AC3E}">
        <p14:creationId xmlns:p14="http://schemas.microsoft.com/office/powerpoint/2010/main" val="39997518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8</a:t>
            </a:fld>
            <a:endParaRPr lang="en-US" dirty="0"/>
          </a:p>
        </p:txBody>
      </p:sp>
    </p:spTree>
    <p:extLst>
      <p:ext uri="{BB962C8B-B14F-4D97-AF65-F5344CB8AC3E}">
        <p14:creationId xmlns:p14="http://schemas.microsoft.com/office/powerpoint/2010/main" val="1773455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9</a:t>
            </a:fld>
            <a:endParaRPr lang="en-US" dirty="0"/>
          </a:p>
        </p:txBody>
      </p:sp>
    </p:spTree>
    <p:extLst>
      <p:ext uri="{BB962C8B-B14F-4D97-AF65-F5344CB8AC3E}">
        <p14:creationId xmlns:p14="http://schemas.microsoft.com/office/powerpoint/2010/main" val="38078201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10</a:t>
            </a:fld>
            <a:endParaRPr lang="en-US" dirty="0"/>
          </a:p>
        </p:txBody>
      </p:sp>
    </p:spTree>
    <p:extLst>
      <p:ext uri="{BB962C8B-B14F-4D97-AF65-F5344CB8AC3E}">
        <p14:creationId xmlns:p14="http://schemas.microsoft.com/office/powerpoint/2010/main" val="28324106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11</a:t>
            </a:fld>
            <a:endParaRPr lang="en-US" dirty="0"/>
          </a:p>
        </p:txBody>
      </p:sp>
    </p:spTree>
    <p:extLst>
      <p:ext uri="{BB962C8B-B14F-4D97-AF65-F5344CB8AC3E}">
        <p14:creationId xmlns:p14="http://schemas.microsoft.com/office/powerpoint/2010/main" val="28875061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12</a:t>
            </a:fld>
            <a:endParaRPr lang="en-US" dirty="0"/>
          </a:p>
        </p:txBody>
      </p:sp>
    </p:spTree>
    <p:extLst>
      <p:ext uri="{BB962C8B-B14F-4D97-AF65-F5344CB8AC3E}">
        <p14:creationId xmlns:p14="http://schemas.microsoft.com/office/powerpoint/2010/main" val="8263854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C9D789-339B-492B-8B1F-3B76F4FA09E8}" type="slidenum">
              <a:rPr lang="en-US" smtClean="0"/>
              <a:t>13</a:t>
            </a:fld>
            <a:endParaRPr lang="en-US" dirty="0"/>
          </a:p>
        </p:txBody>
      </p:sp>
    </p:spTree>
    <p:extLst>
      <p:ext uri="{BB962C8B-B14F-4D97-AF65-F5344CB8AC3E}">
        <p14:creationId xmlns:p14="http://schemas.microsoft.com/office/powerpoint/2010/main" val="4201997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987391">
              <a:defRPr/>
            </a:pPr>
            <a:fld id="{255CCB98-3510-4669-8497-B9FF8151462B}" type="slidenum">
              <a:rPr lang="en-US" sz="1300">
                <a:solidFill>
                  <a:prstClr val="black"/>
                </a:solidFill>
                <a:latin typeface="Calibri" panose="020F0502020204030204"/>
              </a:rPr>
              <a:pPr defTabSz="987391">
                <a:defRPr/>
              </a:pPr>
              <a:t>14</a:t>
            </a:fld>
            <a:endParaRPr lang="en-US" sz="1300" dirty="0">
              <a:solidFill>
                <a:prstClr val="black"/>
              </a:solidFill>
              <a:latin typeface="Calibri" panose="020F0502020204030204"/>
            </a:endParaRPr>
          </a:p>
        </p:txBody>
      </p:sp>
    </p:spTree>
    <p:extLst>
      <p:ext uri="{BB962C8B-B14F-4D97-AF65-F5344CB8AC3E}">
        <p14:creationId xmlns:p14="http://schemas.microsoft.com/office/powerpoint/2010/main" val="28573028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Master">
    <p:bg>
      <p:bgPr>
        <a:gradFill flip="none" rotWithShape="1">
          <a:gsLst>
            <a:gs pos="0">
              <a:srgbClr val="414141"/>
            </a:gs>
            <a:gs pos="17000">
              <a:srgbClr val="414141"/>
            </a:gs>
            <a:gs pos="100000">
              <a:srgbClr val="414141"/>
            </a:gs>
          </a:gsLst>
          <a:lin ang="54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3874416" y="0"/>
            <a:ext cx="8317584" cy="6858000"/>
          </a:xfrm>
          <a:prstGeom prst="rect">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noFill/>
            </a:endParaRP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1999" y="-1462190"/>
            <a:ext cx="13701250" cy="832019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98029" y="2505359"/>
            <a:ext cx="970559" cy="970559"/>
          </a:xfrm>
          <a:prstGeom prst="rect">
            <a:avLst/>
          </a:prstGeom>
          <a:ln w="3175">
            <a:solidFill>
              <a:schemeClr val="tx1"/>
            </a:solidFill>
          </a:ln>
        </p:spPr>
      </p:pic>
      <p:sp>
        <p:nvSpPr>
          <p:cNvPr id="7" name="Rectangle 6"/>
          <p:cNvSpPr/>
          <p:nvPr userDrawn="1"/>
        </p:nvSpPr>
        <p:spPr>
          <a:xfrm>
            <a:off x="7239001" y="4163605"/>
            <a:ext cx="4459514" cy="738664"/>
          </a:xfrm>
          <a:prstGeom prst="rect">
            <a:avLst/>
          </a:prstGeom>
        </p:spPr>
        <p:txBody>
          <a:bodyPr wrap="square">
            <a:spAutoFit/>
            <a:scene3d>
              <a:camera prst="orthographicFront"/>
              <a:lightRig rig="threePt" dir="t"/>
            </a:scene3d>
            <a:sp3d contourW="12700">
              <a:contourClr>
                <a:schemeClr val="tx1"/>
              </a:contourClr>
            </a:sp3d>
          </a:bodyPr>
          <a:lstStyle/>
          <a:p>
            <a:pPr algn="ctr"/>
            <a:r>
              <a:rPr lang="en-US" sz="4200" b="1" kern="1400" spc="310" dirty="0">
                <a:solidFill>
                  <a:srgbClr val="E47E31"/>
                </a:solidFill>
                <a:effectLst>
                  <a:outerShdw blurRad="50800" dist="38100" dir="2700000" algn="tl" rotWithShape="0">
                    <a:prstClr val="black">
                      <a:alpha val="57000"/>
                    </a:prstClr>
                  </a:outerShdw>
                </a:effectLst>
              </a:rPr>
              <a:t>PEQUEA VALLEY</a:t>
            </a:r>
            <a:endParaRPr lang="en-US" sz="3200" b="1" kern="1400" spc="100" dirty="0">
              <a:effectLst>
                <a:outerShdw blurRad="38100" dist="38100" dir="2700000" algn="tl">
                  <a:srgbClr val="000000">
                    <a:alpha val="43137"/>
                  </a:srgbClr>
                </a:outerShdw>
              </a:effectLst>
            </a:endParaRPr>
          </a:p>
        </p:txBody>
      </p:sp>
      <p:sp>
        <p:nvSpPr>
          <p:cNvPr id="8" name="TextBox 7"/>
          <p:cNvSpPr txBox="1"/>
          <p:nvPr userDrawn="1"/>
        </p:nvSpPr>
        <p:spPr>
          <a:xfrm>
            <a:off x="7537995" y="3579198"/>
            <a:ext cx="4114800" cy="400110"/>
          </a:xfrm>
          <a:prstGeom prst="rect">
            <a:avLst/>
          </a:prstGeom>
          <a:noFill/>
        </p:spPr>
        <p:txBody>
          <a:bodyPr wrap="square" rtlCol="0">
            <a:spAutoFit/>
          </a:bodyPr>
          <a:lstStyle/>
          <a:p>
            <a:pPr algn="ctr"/>
            <a:r>
              <a:rPr lang="en-US" sz="2000" kern="1400" dirty="0">
                <a:effectLst>
                  <a:outerShdw blurRad="50800" dist="38100" dir="2700000" algn="tl" rotWithShape="0">
                    <a:prstClr val="black">
                      <a:alpha val="40000"/>
                    </a:prstClr>
                  </a:outerShdw>
                </a:effectLst>
              </a:rPr>
              <a:t>Crabtree, Rohrbaugh &amp; Associates</a:t>
            </a:r>
          </a:p>
        </p:txBody>
      </p:sp>
      <p:sp>
        <p:nvSpPr>
          <p:cNvPr id="9" name="Rectangle 8"/>
          <p:cNvSpPr/>
          <p:nvPr userDrawn="1"/>
        </p:nvSpPr>
        <p:spPr>
          <a:xfrm>
            <a:off x="7868640" y="4657515"/>
            <a:ext cx="3499228" cy="584775"/>
          </a:xfrm>
          <a:prstGeom prst="rect">
            <a:avLst/>
          </a:prstGeom>
        </p:spPr>
        <p:txBody>
          <a:bodyPr wrap="none">
            <a:spAutoFit/>
          </a:bodyPr>
          <a:lstStyle/>
          <a:p>
            <a:pPr algn="ctr"/>
            <a:r>
              <a:rPr lang="en-US" sz="3200" b="1" kern="1400" spc="100" dirty="0">
                <a:solidFill>
                  <a:srgbClr val="E47E31"/>
                </a:solidFill>
                <a:effectLst>
                  <a:outerShdw blurRad="38100" dist="38100" dir="2700000" algn="tl">
                    <a:srgbClr val="000000">
                      <a:alpha val="43137"/>
                    </a:srgbClr>
                  </a:outerShdw>
                </a:effectLst>
              </a:rPr>
              <a:t>SCHOOL  DISTRICT</a:t>
            </a:r>
            <a:endParaRPr lang="en-US" sz="3200" b="1" kern="1400" spc="100" dirty="0">
              <a:effectLst>
                <a:outerShdw blurRad="38100" dist="38100" dir="2700000" algn="tl">
                  <a:srgbClr val="000000">
                    <a:alpha val="43137"/>
                  </a:srgbClr>
                </a:outerShdw>
              </a:effectLst>
            </a:endParaRPr>
          </a:p>
        </p:txBody>
      </p:sp>
      <p:sp>
        <p:nvSpPr>
          <p:cNvPr id="10" name="Rectangle 9"/>
          <p:cNvSpPr/>
          <p:nvPr userDrawn="1"/>
        </p:nvSpPr>
        <p:spPr>
          <a:xfrm>
            <a:off x="7570658" y="5113731"/>
            <a:ext cx="4073680" cy="892552"/>
          </a:xfrm>
          <a:prstGeom prst="rect">
            <a:avLst/>
          </a:prstGeom>
        </p:spPr>
        <p:txBody>
          <a:bodyPr wrap="none">
            <a:spAutoFit/>
          </a:bodyPr>
          <a:lstStyle/>
          <a:p>
            <a:pPr algn="ctr"/>
            <a:r>
              <a:rPr lang="en-US" sz="3600" b="1" kern="1400" spc="350" baseline="0" dirty="0">
                <a:effectLst>
                  <a:outerShdw blurRad="38100" dist="38100" dir="2700000" algn="tl">
                    <a:srgbClr val="000000">
                      <a:alpha val="43137"/>
                    </a:srgbClr>
                  </a:outerShdw>
                </a:effectLst>
              </a:rPr>
              <a:t>BOARD MEETING</a:t>
            </a:r>
            <a:endParaRPr lang="en-US" sz="3600" b="1" kern="1400" spc="350" dirty="0">
              <a:effectLst>
                <a:outerShdw blurRad="38100" dist="38100" dir="2700000" algn="tl">
                  <a:srgbClr val="000000">
                    <a:alpha val="43137"/>
                  </a:srgbClr>
                </a:outerShdw>
              </a:effectLst>
            </a:endParaRPr>
          </a:p>
          <a:p>
            <a:pPr algn="ctr"/>
            <a:r>
              <a:rPr lang="en-US" sz="1600" b="1" kern="1400" spc="350" dirty="0">
                <a:solidFill>
                  <a:srgbClr val="E47E31"/>
                </a:solidFill>
                <a:effectLst>
                  <a:outerShdw blurRad="38100" dist="38100" dir="2700000" algn="tl">
                    <a:srgbClr val="000000">
                      <a:alpha val="43137"/>
                    </a:srgbClr>
                  </a:outerShdw>
                </a:effectLst>
              </a:rPr>
              <a:t>May 1st, 2023</a:t>
            </a:r>
          </a:p>
        </p:txBody>
      </p:sp>
    </p:spTree>
    <p:extLst>
      <p:ext uri="{BB962C8B-B14F-4D97-AF65-F5344CB8AC3E}">
        <p14:creationId xmlns:p14="http://schemas.microsoft.com/office/powerpoint/2010/main" val="1745731961"/>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42424"/>
        </a:solidFill>
        <a:effectLst/>
      </p:bgPr>
    </p:bg>
    <p:spTree>
      <p:nvGrpSpPr>
        <p:cNvPr id="1" name=""/>
        <p:cNvGrpSpPr/>
        <p:nvPr/>
      </p:nvGrpSpPr>
      <p:grpSpPr>
        <a:xfrm>
          <a:off x="0" y="0"/>
          <a:ext cx="0" cy="0"/>
          <a:chOff x="0" y="0"/>
          <a:chExt cx="0" cy="0"/>
        </a:xfrm>
      </p:grpSpPr>
      <p:sp>
        <p:nvSpPr>
          <p:cNvPr id="3" name="Rectangle 2"/>
          <p:cNvSpPr/>
          <p:nvPr userDrawn="1"/>
        </p:nvSpPr>
        <p:spPr>
          <a:xfrm rot="16200000">
            <a:off x="8094460" y="2198781"/>
            <a:ext cx="7102446" cy="2215991"/>
          </a:xfrm>
          <a:prstGeom prst="rect">
            <a:avLst/>
          </a:prstGeom>
        </p:spPr>
        <p:txBody>
          <a:bodyPr wrap="square">
            <a:spAutoFit/>
          </a:bodyPr>
          <a:lstStyle/>
          <a:p>
            <a:pPr algn="just">
              <a:defRPr/>
            </a:pPr>
            <a:r>
              <a:rPr lang="en-US" altLang="en-US" sz="13800" b="1" spc="600" dirty="0">
                <a:solidFill>
                  <a:srgbClr val="515151"/>
                </a:solidFill>
              </a:rPr>
              <a:t>AGENDA</a:t>
            </a:r>
          </a:p>
        </p:txBody>
      </p:sp>
      <p:sp>
        <p:nvSpPr>
          <p:cNvPr id="5" name="Rectangle 4"/>
          <p:cNvSpPr/>
          <p:nvPr userDrawn="1"/>
        </p:nvSpPr>
        <p:spPr>
          <a:xfrm>
            <a:off x="904313" y="1688538"/>
            <a:ext cx="8696887" cy="3970318"/>
          </a:xfrm>
          <a:prstGeom prst="rect">
            <a:avLst/>
          </a:prstGeom>
        </p:spPr>
        <p:txBody>
          <a:bodyPr wrap="square">
            <a:spAutoFit/>
          </a:bodyPr>
          <a:lstStyle/>
          <a:p>
            <a:pPr>
              <a:defRPr/>
            </a:pPr>
            <a:r>
              <a:rPr lang="en-US" altLang="en-US" sz="3600" b="1" spc="300" dirty="0"/>
              <a:t>PROGRESS UPDATE</a:t>
            </a:r>
          </a:p>
          <a:p>
            <a:pPr>
              <a:defRPr/>
            </a:pPr>
            <a:r>
              <a:rPr lang="en-US" altLang="en-US" sz="3600" b="1" spc="300" baseline="0" dirty="0"/>
              <a:t>SITE PLAN AND FLOOR PLAN REVIEW</a:t>
            </a:r>
          </a:p>
          <a:p>
            <a:pPr>
              <a:defRPr/>
            </a:pPr>
            <a:r>
              <a:rPr lang="en-US" altLang="en-US" sz="3600" b="1" spc="300" baseline="0" dirty="0"/>
              <a:t>INTERIOR ROOM LAYOUTS </a:t>
            </a:r>
          </a:p>
          <a:p>
            <a:pPr>
              <a:defRPr/>
            </a:pPr>
            <a:r>
              <a:rPr lang="en-US" altLang="en-US" sz="3600" b="1" spc="300" baseline="0" dirty="0"/>
              <a:t>ACT 34 HEARING</a:t>
            </a:r>
          </a:p>
          <a:p>
            <a:pPr>
              <a:defRPr/>
            </a:pPr>
            <a:endParaRPr lang="en-US" altLang="en-US" sz="3600" b="1" spc="300" baseline="0" dirty="0"/>
          </a:p>
          <a:p>
            <a:pPr>
              <a:defRPr/>
            </a:pPr>
            <a:r>
              <a:rPr lang="en-US" altLang="en-US" sz="3600" b="1" spc="300" baseline="0" dirty="0"/>
              <a:t>	</a:t>
            </a:r>
          </a:p>
          <a:p>
            <a:pPr>
              <a:defRPr/>
            </a:pPr>
            <a:r>
              <a:rPr lang="en-US" altLang="en-US" sz="3600" b="1" spc="300" baseline="0" dirty="0"/>
              <a:t>	</a:t>
            </a:r>
            <a:endParaRPr lang="en-US" altLang="en-US" sz="3600" b="1" spc="300" dirty="0"/>
          </a:p>
        </p:txBody>
      </p:sp>
      <p:sp>
        <p:nvSpPr>
          <p:cNvPr id="15" name="Rectangle 14"/>
          <p:cNvSpPr/>
          <p:nvPr userDrawn="1"/>
        </p:nvSpPr>
        <p:spPr>
          <a:xfrm>
            <a:off x="904313" y="315504"/>
            <a:ext cx="9120220" cy="646331"/>
          </a:xfrm>
          <a:prstGeom prst="rect">
            <a:avLst/>
          </a:prstGeom>
        </p:spPr>
        <p:txBody>
          <a:bodyPr wrap="square">
            <a:spAutoFit/>
          </a:bodyPr>
          <a:lstStyle/>
          <a:p>
            <a:pPr>
              <a:defRPr/>
            </a:pPr>
            <a:r>
              <a:rPr lang="en-US" altLang="en-US" sz="3600" b="1" u="sng" spc="300" dirty="0"/>
              <a:t>NEW HIGH</a:t>
            </a:r>
            <a:r>
              <a:rPr lang="en-US" altLang="en-US" sz="3600" b="1" u="sng" spc="300" baseline="0" dirty="0"/>
              <a:t> SCHOOL DESIGN</a:t>
            </a:r>
            <a:endParaRPr lang="en-US" altLang="en-US" sz="3600" b="1" u="sng" spc="300" dirty="0"/>
          </a:p>
        </p:txBody>
      </p:sp>
    </p:spTree>
    <p:extLst>
      <p:ext uri="{BB962C8B-B14F-4D97-AF65-F5344CB8AC3E}">
        <p14:creationId xmlns:p14="http://schemas.microsoft.com/office/powerpoint/2010/main" val="295784283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750"/>
                            </p:stCondLst>
                            <p:childTnLst>
                              <p:par>
                                <p:cTn id="9" presetID="10" presetClass="entr" presetSubtype="0" fill="hold" grpId="0" nodeType="afterEffect">
                                  <p:stCondLst>
                                    <p:cond delay="25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24242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25308" y="4515440"/>
            <a:ext cx="7277714" cy="939510"/>
          </a:xfrm>
        </p:spPr>
        <p:txBody>
          <a:bodyPr anchor="b">
            <a:noAutofit/>
          </a:bodyPr>
          <a:lstStyle>
            <a:lvl1pPr algn="r">
              <a:defRPr sz="6000" b="1" spc="300" baseline="0">
                <a:solidFill>
                  <a:schemeClr val="tx1"/>
                </a:solidFill>
                <a:latin typeface="+mn-lt"/>
              </a:defRPr>
            </a:lvl1pPr>
          </a:lstStyle>
          <a:p>
            <a:r>
              <a:rPr lang="en-US" dirty="0"/>
              <a:t>HEADER SLIDE</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
        <p:nvSpPr>
          <p:cNvPr id="3" name="Rectangle 2"/>
          <p:cNvSpPr/>
          <p:nvPr userDrawn="1"/>
        </p:nvSpPr>
        <p:spPr>
          <a:xfrm>
            <a:off x="0" y="5203596"/>
            <a:ext cx="12192000" cy="16544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3687020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Slide Dark">
    <p:bg>
      <p:bgPr>
        <a:solidFill>
          <a:srgbClr val="24242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438329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Slide Light">
    <p:bg>
      <p:bgPr>
        <a:gradFill flip="none" rotWithShape="1">
          <a:gsLst>
            <a:gs pos="24000">
              <a:schemeClr val="tx1"/>
            </a:gs>
            <a:gs pos="83000">
              <a:schemeClr val="tx1"/>
            </a:gs>
            <a:gs pos="0">
              <a:schemeClr val="tx1"/>
            </a:gs>
            <a:gs pos="100000">
              <a:schemeClr val="tx1">
                <a:lumMod val="95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0940425"/>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ient Quote Slide">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094" r="16314"/>
          <a:stretch/>
        </p:blipFill>
        <p:spPr>
          <a:xfrm>
            <a:off x="4080095" y="0"/>
            <a:ext cx="8111905" cy="6890153"/>
          </a:xfrm>
          <a:prstGeom prst="rect">
            <a:avLst/>
          </a:prstGeom>
        </p:spPr>
      </p:pic>
      <p:sp>
        <p:nvSpPr>
          <p:cNvPr id="2" name="Rectangle 1"/>
          <p:cNvSpPr/>
          <p:nvPr userDrawn="1"/>
        </p:nvSpPr>
        <p:spPr>
          <a:xfrm rot="222519">
            <a:off x="6481799" y="3740801"/>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3" name="Rectangle 2"/>
          <p:cNvSpPr/>
          <p:nvPr userDrawn="1"/>
        </p:nvSpPr>
        <p:spPr>
          <a:xfrm rot="451437">
            <a:off x="1573031" y="-99668"/>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4" name="Rectangle 3"/>
          <p:cNvSpPr/>
          <p:nvPr userDrawn="1"/>
        </p:nvSpPr>
        <p:spPr>
          <a:xfrm>
            <a:off x="2513481" y="776523"/>
            <a:ext cx="6934593" cy="5139869"/>
          </a:xfrm>
          <a:prstGeom prst="rect">
            <a:avLst/>
          </a:prstGeom>
        </p:spPr>
        <p:txBody>
          <a:bodyPr wrap="square">
            <a:spAutoFit/>
          </a:bodyPr>
          <a:lstStyle/>
          <a:p>
            <a:pPr lvl="0" algn="just" fontAlgn="base">
              <a:spcBef>
                <a:spcPct val="0"/>
              </a:spcBef>
              <a:spcAft>
                <a:spcPct val="0"/>
              </a:spcAft>
              <a:defRPr/>
            </a:pPr>
            <a:r>
              <a:rPr lang="en-US" altLang="en-US" sz="3200" b="1" spc="100" dirty="0"/>
              <a:t>Our district initially hired this firm due to their </a:t>
            </a:r>
            <a:r>
              <a:rPr lang="en-US" altLang="en-US" sz="3200" b="1" spc="100" dirty="0">
                <a:solidFill>
                  <a:schemeClr val="tx2"/>
                </a:solidFill>
              </a:rPr>
              <a:t>outstanding reputation </a:t>
            </a:r>
            <a:r>
              <a:rPr lang="en-US" altLang="en-US" sz="3200" b="1" spc="100" dirty="0"/>
              <a:t>in the area of school construction as well as their ability to design </a:t>
            </a:r>
            <a:r>
              <a:rPr lang="en-US" altLang="en-US" sz="3200" b="1" spc="100" dirty="0">
                <a:solidFill>
                  <a:schemeClr val="tx2"/>
                </a:solidFill>
              </a:rPr>
              <a:t>high quality </a:t>
            </a:r>
            <a:r>
              <a:rPr lang="en-US" altLang="en-US" sz="3200" b="1" spc="100" dirty="0"/>
              <a:t>buildings in a </a:t>
            </a:r>
            <a:r>
              <a:rPr lang="en-US" altLang="en-US" sz="3200" b="1" spc="100" dirty="0">
                <a:solidFill>
                  <a:schemeClr val="tx2"/>
                </a:solidFill>
              </a:rPr>
              <a:t>cost effective </a:t>
            </a:r>
            <a:r>
              <a:rPr lang="en-US" altLang="en-US" sz="3200" b="1" spc="100" dirty="0"/>
              <a:t>manner.  I am proud to report that the district has been very pleased with their final product.</a:t>
            </a:r>
          </a:p>
          <a:p>
            <a:pPr lvl="0" algn="just" fontAlgn="base">
              <a:spcBef>
                <a:spcPct val="0"/>
              </a:spcBef>
              <a:spcAft>
                <a:spcPct val="0"/>
              </a:spcAft>
              <a:defRPr/>
            </a:pPr>
            <a:endParaRPr lang="en-US" altLang="en-US" sz="3200" b="1" spc="100" dirty="0"/>
          </a:p>
          <a:p>
            <a:pPr lvl="0" algn="r" fontAlgn="base">
              <a:spcBef>
                <a:spcPct val="0"/>
              </a:spcBef>
              <a:spcAft>
                <a:spcPct val="0"/>
              </a:spcAft>
              <a:defRPr/>
            </a:pPr>
            <a:r>
              <a:rPr lang="en-US" altLang="en-US" sz="2000" b="1" spc="100" dirty="0"/>
              <a:t>Dr. Michael G. Leichliter, Superintendent</a:t>
            </a:r>
          </a:p>
          <a:p>
            <a:pPr lvl="0" algn="r" fontAlgn="base">
              <a:spcBef>
                <a:spcPct val="0"/>
              </a:spcBef>
              <a:spcAft>
                <a:spcPct val="0"/>
              </a:spcAft>
              <a:defRPr/>
            </a:pPr>
            <a:r>
              <a:rPr lang="en-US" altLang="en-US" sz="2000" b="1" spc="100" dirty="0"/>
              <a:t>Penn Manor School District</a:t>
            </a:r>
          </a:p>
        </p:txBody>
      </p:sp>
    </p:spTree>
    <p:extLst>
      <p:ext uri="{BB962C8B-B14F-4D97-AF65-F5344CB8AC3E}">
        <p14:creationId xmlns:p14="http://schemas.microsoft.com/office/powerpoint/2010/main" val="4206097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grpId="1" nodeType="clickEffect">
                                  <p:stCondLst>
                                    <p:cond delay="0"/>
                                  </p:stCondLst>
                                  <p:childTnLst>
                                    <p:animScale>
                                      <p:cBhvr>
                                        <p:cTn id="23" dur="500" fill="hold"/>
                                        <p:tgtEl>
                                          <p:spTgt spid="4"/>
                                        </p:tgtEl>
                                      </p:cBhvr>
                                      <p:by x="50000" y="50000"/>
                                    </p:animScale>
                                  </p:childTnLst>
                                </p:cTn>
                              </p:par>
                              <p:par>
                                <p:cTn id="24" presetID="22" presetClass="exit" presetSubtype="4" fill="hold" grpId="1" nodeType="withEffect">
                                  <p:stCondLst>
                                    <p:cond delay="0"/>
                                  </p:stCondLst>
                                  <p:childTnLst>
                                    <p:animEffect transition="out" filter="wipe(down)">
                                      <p:cBhvr>
                                        <p:cTn id="25" dur="1000"/>
                                        <p:tgtEl>
                                          <p:spTgt spid="3"/>
                                        </p:tgtEl>
                                      </p:cBhvr>
                                    </p:animEffect>
                                    <p:set>
                                      <p:cBhvr>
                                        <p:cTn id="26" dur="1" fill="hold">
                                          <p:stCondLst>
                                            <p:cond delay="999"/>
                                          </p:stCondLst>
                                        </p:cTn>
                                        <p:tgtEl>
                                          <p:spTgt spid="3"/>
                                        </p:tgtEl>
                                        <p:attrNameLst>
                                          <p:attrName>style.visibility</p:attrName>
                                        </p:attrNameLst>
                                      </p:cBhvr>
                                      <p:to>
                                        <p:strVal val="hidden"/>
                                      </p:to>
                                    </p:set>
                                  </p:childTnLst>
                                </p:cTn>
                              </p:par>
                              <p:par>
                                <p:cTn id="27" presetID="22" presetClass="exit" presetSubtype="4" fill="hold" grpId="1" nodeType="withEffect">
                                  <p:stCondLst>
                                    <p:cond delay="0"/>
                                  </p:stCondLst>
                                  <p:childTnLst>
                                    <p:animEffect transition="out" filter="wipe(down)">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par>
                                <p:cTn id="30" presetID="0" presetClass="path" presetSubtype="0" accel="50000" decel="50000" fill="hold" grpId="2" nodeType="withEffect">
                                  <p:stCondLst>
                                    <p:cond delay="0"/>
                                  </p:stCondLst>
                                  <p:childTnLst>
                                    <p:animMotion origin="layout" path="M 0.00235 -0.02407 L -0.32135 -0.23102 " pathEditMode="relative" rAng="0" ptsTypes="AA">
                                      <p:cBhvr>
                                        <p:cTn id="31" dur="2000" fill="hold"/>
                                        <p:tgtEl>
                                          <p:spTgt spid="4"/>
                                        </p:tgtEl>
                                        <p:attrNameLst>
                                          <p:attrName>ppt_x</p:attrName>
                                          <p:attrName>ppt_y</p:attrName>
                                        </p:attrNameLst>
                                      </p:cBhvr>
                                      <p:rCtr x="-16185" y="-10347"/>
                                    </p:animMotion>
                                  </p:childTnLst>
                                </p:cTn>
                              </p:par>
                              <p:par>
                                <p:cTn id="32" presetID="2" presetClass="entr" presetSubtype="2" fill="hold" nodeType="withEffect">
                                  <p:stCondLst>
                                    <p:cond delay="5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1500" fill="hold"/>
                                        <p:tgtEl>
                                          <p:spTgt spid="5"/>
                                        </p:tgtEl>
                                        <p:attrNameLst>
                                          <p:attrName>ppt_x</p:attrName>
                                        </p:attrNameLst>
                                      </p:cBhvr>
                                      <p:tavLst>
                                        <p:tav tm="0">
                                          <p:val>
                                            <p:strVal val="1+#ppt_w/2"/>
                                          </p:val>
                                        </p:tav>
                                        <p:tav tm="100000">
                                          <p:val>
                                            <p:strVal val="#ppt_x"/>
                                          </p:val>
                                        </p:tav>
                                      </p:tavLst>
                                    </p:anim>
                                    <p:anim calcmode="lin" valueType="num">
                                      <p:cBhvr additive="base">
                                        <p:cTn id="35"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4" grpId="2"/>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ject Slide Option 1 Dar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spc="0" dirty="0">
                <a:solidFill>
                  <a:schemeClr val="accent6">
                    <a:lumMod val="75000"/>
                  </a:schemeClr>
                </a:solidFill>
              </a:rPr>
              <a:t>MIDDLETOWN</a:t>
            </a:r>
            <a:r>
              <a:rPr lang="en-US" sz="3200" b="1" spc="0" baseline="0" dirty="0">
                <a:solidFill>
                  <a:schemeClr val="accent6">
                    <a:lumMod val="75000"/>
                  </a:schemeClr>
                </a:solidFill>
              </a:rPr>
              <a:t> </a:t>
            </a:r>
            <a:r>
              <a:rPr lang="en-US" sz="3200" b="1" spc="0" dirty="0">
                <a:solidFill>
                  <a:schemeClr val="accent6">
                    <a:lumMod val="75000"/>
                  </a:schemeClr>
                </a:solidFill>
              </a:rPr>
              <a:t>AREA </a:t>
            </a:r>
            <a:r>
              <a:rPr lang="en-US" sz="2400" b="1" spc="0" dirty="0">
                <a:solidFill>
                  <a:schemeClr val="accent6">
                    <a:lumMod val="75000"/>
                  </a:scheme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371234526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roject Slide Option 1 Ligh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spc="0" dirty="0">
                <a:solidFill>
                  <a:schemeClr val="accent6">
                    <a:lumMod val="75000"/>
                  </a:schemeClr>
                </a:solidFill>
              </a:rPr>
              <a:t>MIDDLETOWN</a:t>
            </a:r>
            <a:r>
              <a:rPr lang="en-US" sz="3200" b="1" spc="0" baseline="0" dirty="0">
                <a:solidFill>
                  <a:schemeClr val="accent6">
                    <a:lumMod val="75000"/>
                  </a:schemeClr>
                </a:solidFill>
              </a:rPr>
              <a:t> </a:t>
            </a:r>
            <a:r>
              <a:rPr lang="en-US" sz="3200" b="1" spc="0" dirty="0">
                <a:solidFill>
                  <a:schemeClr val="accent6">
                    <a:lumMod val="75000"/>
                  </a:schemeClr>
                </a:solidFill>
              </a:rPr>
              <a:t>AREA </a:t>
            </a:r>
            <a:r>
              <a:rPr lang="en-US" sz="2400" b="1" spc="0" dirty="0">
                <a:solidFill>
                  <a:schemeClr val="accent6">
                    <a:lumMod val="75000"/>
                  </a:scheme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3719299919"/>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roject Slide Option 2">
    <p:bg>
      <p:bgPr>
        <a:solidFill>
          <a:srgbClr val="242424"/>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856" b="7346"/>
          <a:stretch/>
        </p:blipFill>
        <p:spPr>
          <a:xfrm>
            <a:off x="0" y="-33250"/>
            <a:ext cx="12192000" cy="6899564"/>
          </a:xfrm>
          <a:prstGeom prst="rect">
            <a:avLst/>
          </a:prstGeom>
        </p:spPr>
      </p:pic>
      <p:sp>
        <p:nvSpPr>
          <p:cNvPr id="10" name="TextBox 9"/>
          <p:cNvSpPr txBox="1"/>
          <p:nvPr userDrawn="1"/>
        </p:nvSpPr>
        <p:spPr>
          <a:xfrm>
            <a:off x="157941" y="91440"/>
            <a:ext cx="7032568" cy="523220"/>
          </a:xfrm>
          <a:prstGeom prst="rect">
            <a:avLst/>
          </a:prstGeom>
          <a:noFill/>
        </p:spPr>
        <p:txBody>
          <a:bodyPr wrap="square" rtlCol="0">
            <a:spAutoFit/>
          </a:bodyPr>
          <a:lstStyle/>
          <a:p>
            <a:r>
              <a:rPr lang="en-US" sz="2800" b="1" spc="300" dirty="0"/>
              <a:t>MIDDLETOWN AREA HIGH SCHOOL</a:t>
            </a:r>
          </a:p>
        </p:txBody>
      </p:sp>
      <p:sp>
        <p:nvSpPr>
          <p:cNvPr id="5" name="Rectangle 4"/>
          <p:cNvSpPr/>
          <p:nvPr userDrawn="1"/>
        </p:nvSpPr>
        <p:spPr>
          <a:xfrm>
            <a:off x="1" y="-33250"/>
            <a:ext cx="12192000" cy="6899564"/>
          </a:xfrm>
          <a:prstGeom prst="rect">
            <a:avLst/>
          </a:prstGeom>
          <a:solidFill>
            <a:srgbClr val="0A0A0C">
              <a:alpha val="7098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userDrawn="1"/>
        </p:nvSpPr>
        <p:spPr>
          <a:xfrm>
            <a:off x="3495915" y="846763"/>
            <a:ext cx="5200166" cy="646331"/>
          </a:xfrm>
          <a:prstGeom prst="rect">
            <a:avLst/>
          </a:prstGeom>
          <a:noFill/>
        </p:spPr>
        <p:txBody>
          <a:bodyPr wrap="square" rtlCol="0">
            <a:spAutoFit/>
          </a:bodyPr>
          <a:lstStyle/>
          <a:p>
            <a:pPr algn="ctr"/>
            <a:r>
              <a:rPr lang="en-US" sz="5400" b="1" spc="300" baseline="30000" dirty="0"/>
              <a:t>21st CENTURY DESIGN</a:t>
            </a:r>
          </a:p>
        </p:txBody>
      </p:sp>
      <p:sp>
        <p:nvSpPr>
          <p:cNvPr id="7" name="TextBox 6"/>
          <p:cNvSpPr txBox="1"/>
          <p:nvPr userDrawn="1"/>
        </p:nvSpPr>
        <p:spPr>
          <a:xfrm>
            <a:off x="3934689" y="2256111"/>
            <a:ext cx="4322619" cy="923330"/>
          </a:xfrm>
          <a:prstGeom prst="rect">
            <a:avLst/>
          </a:prstGeom>
          <a:noFill/>
        </p:spPr>
        <p:txBody>
          <a:bodyPr wrap="square" rtlCol="0">
            <a:spAutoFit/>
          </a:bodyPr>
          <a:lstStyle/>
          <a:p>
            <a:pPr algn="ctr"/>
            <a:r>
              <a:rPr lang="en-US" sz="5400" b="1" spc="300" baseline="30000" dirty="0"/>
              <a:t>800 STUDENTS</a:t>
            </a:r>
            <a:endParaRPr lang="en-US" dirty="0"/>
          </a:p>
        </p:txBody>
      </p:sp>
      <p:sp>
        <p:nvSpPr>
          <p:cNvPr id="8" name="TextBox 7"/>
          <p:cNvSpPr txBox="1"/>
          <p:nvPr userDrawn="1"/>
        </p:nvSpPr>
        <p:spPr>
          <a:xfrm>
            <a:off x="2975725" y="3942458"/>
            <a:ext cx="6240545" cy="923330"/>
          </a:xfrm>
          <a:prstGeom prst="rect">
            <a:avLst/>
          </a:prstGeom>
          <a:noFill/>
        </p:spPr>
        <p:txBody>
          <a:bodyPr wrap="square" rtlCol="0">
            <a:spAutoFit/>
          </a:bodyPr>
          <a:lstStyle/>
          <a:p>
            <a:pPr algn="ctr"/>
            <a:r>
              <a:rPr lang="en-US" sz="5400" b="1" spc="300" baseline="30000" dirty="0"/>
              <a:t>BUILDING MODERNIZATION</a:t>
            </a:r>
            <a:endParaRPr lang="en-US" dirty="0"/>
          </a:p>
        </p:txBody>
      </p:sp>
      <p:sp>
        <p:nvSpPr>
          <p:cNvPr id="9" name="TextBox 8"/>
          <p:cNvSpPr txBox="1"/>
          <p:nvPr userDrawn="1"/>
        </p:nvSpPr>
        <p:spPr>
          <a:xfrm>
            <a:off x="3934689" y="5404386"/>
            <a:ext cx="4322619" cy="923330"/>
          </a:xfrm>
          <a:prstGeom prst="rect">
            <a:avLst/>
          </a:prstGeom>
          <a:noFill/>
        </p:spPr>
        <p:txBody>
          <a:bodyPr wrap="square" rtlCol="0">
            <a:spAutoFit/>
          </a:bodyPr>
          <a:lstStyle/>
          <a:p>
            <a:pPr algn="ctr"/>
            <a:r>
              <a:rPr lang="en-US" sz="5400" b="1" spc="600" baseline="30000" dirty="0"/>
              <a:t>FLEXIBLE SPACE</a:t>
            </a:r>
            <a:endParaRPr lang="en-US" dirty="0"/>
          </a:p>
        </p:txBody>
      </p:sp>
    </p:spTree>
    <p:extLst>
      <p:ext uri="{BB962C8B-B14F-4D97-AF65-F5344CB8AC3E}">
        <p14:creationId xmlns:p14="http://schemas.microsoft.com/office/powerpoint/2010/main" val="17891564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0-#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0-#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75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750" fill="hold"/>
                                        <p:tgtEl>
                                          <p:spTgt spid="9"/>
                                        </p:tgtEl>
                                        <p:attrNameLst>
                                          <p:attrName>ppt_x</p:attrName>
                                        </p:attrNameLst>
                                      </p:cBhvr>
                                      <p:tavLst>
                                        <p:tav tm="0">
                                          <p:val>
                                            <p:strVal val="0-#ppt_w/2"/>
                                          </p:val>
                                        </p:tav>
                                        <p:tav tm="100000">
                                          <p:val>
                                            <p:strVal val="#ppt_x"/>
                                          </p:val>
                                        </p:tav>
                                      </p:tavLst>
                                    </p:anim>
                                    <p:anim calcmode="lin" valueType="num">
                                      <p:cBhvr additive="base">
                                        <p:cTn id="27" dur="750" fill="hold"/>
                                        <p:tgtEl>
                                          <p:spTgt spid="9"/>
                                        </p:tgtEl>
                                        <p:attrNameLst>
                                          <p:attrName>ppt_y</p:attrName>
                                        </p:attrNameLst>
                                      </p:cBhvr>
                                      <p:tavLst>
                                        <p:tav tm="0">
                                          <p:val>
                                            <p:strVal val="#ppt_y"/>
                                          </p:val>
                                        </p:tav>
                                        <p:tav tm="100000">
                                          <p:val>
                                            <p:strVal val="#ppt_y"/>
                                          </p:val>
                                        </p:tav>
                                      </p:tavLst>
                                    </p:anim>
                                  </p:childTnLst>
                                </p:cTn>
                              </p:par>
                              <p:par>
                                <p:cTn id="28" presetID="47" presetClass="exit" presetSubtype="0" fill="hold" grpId="0" nodeType="withEffect">
                                  <p:stCondLst>
                                    <p:cond delay="0"/>
                                  </p:stCondLst>
                                  <p:childTnLst>
                                    <p:animEffect transition="out" filter="fade">
                                      <p:cBhvr>
                                        <p:cTn id="29" dur="1000"/>
                                        <p:tgtEl>
                                          <p:spTgt spid="10"/>
                                        </p:tgtEl>
                                      </p:cBhvr>
                                    </p:animEffect>
                                    <p:anim calcmode="lin" valueType="num">
                                      <p:cBhvr>
                                        <p:cTn id="30" dur="1000"/>
                                        <p:tgtEl>
                                          <p:spTgt spid="10"/>
                                        </p:tgtEl>
                                        <p:attrNameLst>
                                          <p:attrName>ppt_x</p:attrName>
                                        </p:attrNameLst>
                                      </p:cBhvr>
                                      <p:tavLst>
                                        <p:tav tm="0">
                                          <p:val>
                                            <p:strVal val="ppt_x"/>
                                          </p:val>
                                        </p:tav>
                                        <p:tav tm="100000">
                                          <p:val>
                                            <p:strVal val="ppt_x"/>
                                          </p:val>
                                        </p:tav>
                                      </p:tavLst>
                                    </p:anim>
                                    <p:anim calcmode="lin" valueType="num">
                                      <p:cBhvr>
                                        <p:cTn id="31" dur="1000"/>
                                        <p:tgtEl>
                                          <p:spTgt spid="10"/>
                                        </p:tgtEl>
                                        <p:attrNameLst>
                                          <p:attrName>ppt_y</p:attrName>
                                        </p:attrNameLst>
                                      </p:cBhvr>
                                      <p:tavLst>
                                        <p:tav tm="0">
                                          <p:val>
                                            <p:strVal val="ppt_y"/>
                                          </p:val>
                                        </p:tav>
                                        <p:tav tm="100000">
                                          <p:val>
                                            <p:strVal val="ppt_y-.1"/>
                                          </p:val>
                                        </p:tav>
                                      </p:tavLst>
                                    </p:anim>
                                    <p:set>
                                      <p:cBhvr>
                                        <p:cTn id="32"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6" grpId="0"/>
      <p:bldP spid="7" grpId="0"/>
      <p:bldP spid="8" grpId="0"/>
      <p:bldP spid="9"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roject Slide Option 3 Dark">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lvl="0" algn="ctr" fontAlgn="base">
              <a:spcBef>
                <a:spcPct val="0"/>
              </a:spcBef>
              <a:spcAft>
                <a:spcPct val="0"/>
              </a:spcAft>
              <a:defRPr/>
            </a:pPr>
            <a:r>
              <a:rPr lang="en-US" altLang="en-US" sz="4400" b="1" spc="100" dirty="0">
                <a:solidFill>
                  <a:schemeClr val="tx2"/>
                </a:solidFill>
              </a:rPr>
              <a:t>MIDDLETOWN AREA</a:t>
            </a:r>
            <a:r>
              <a:rPr lang="en-US" altLang="en-US" sz="4400" b="1" spc="100" baseline="0" dirty="0">
                <a:solidFill>
                  <a:schemeClr val="tx2"/>
                </a:solidFill>
              </a:rPr>
              <a:t> </a:t>
            </a:r>
          </a:p>
          <a:p>
            <a:pPr lvl="0" algn="ctr" fontAlgn="base">
              <a:spcBef>
                <a:spcPct val="0"/>
              </a:spcBef>
              <a:spcAft>
                <a:spcPct val="0"/>
              </a:spcAft>
              <a:defRPr/>
            </a:pPr>
            <a:r>
              <a:rPr lang="en-US" altLang="en-US" sz="3600" b="1" spc="100" baseline="0" dirty="0">
                <a:solidFill>
                  <a:schemeClr val="tx2"/>
                </a:solidFill>
              </a:rPr>
              <a:t>HIGH SCHOOL</a:t>
            </a:r>
          </a:p>
          <a:p>
            <a:pPr lvl="0" algn="ctr" fontAlgn="base">
              <a:spcBef>
                <a:spcPct val="0"/>
              </a:spcBef>
              <a:spcAft>
                <a:spcPct val="0"/>
              </a:spcAft>
              <a:defRPr/>
            </a:pPr>
            <a:endParaRPr lang="en-US" altLang="en-US" sz="3200" b="1" spc="100" baseline="0" dirty="0">
              <a:solidFill>
                <a:schemeClr val="tx2"/>
              </a:solidFill>
            </a:endParaRPr>
          </a:p>
          <a:p>
            <a:pPr lvl="0" algn="just" fontAlgn="base">
              <a:spcBef>
                <a:spcPct val="0"/>
              </a:spcBef>
              <a:spcAft>
                <a:spcPct val="0"/>
              </a:spcAft>
              <a:defRPr/>
            </a:pPr>
            <a:r>
              <a:rPr lang="en-US" altLang="en-US" sz="2800" b="1" spc="100" dirty="0">
                <a:solidFill>
                  <a:schemeClr val="tx1"/>
                </a:solidFill>
              </a:rPr>
              <a:t>The design of the new school features a Central Commons area with public access space to include library / media center, gymnasium, and administration</a:t>
            </a:r>
            <a:endParaRPr lang="en-US" altLang="en-US" sz="2800" b="1" spc="100" dirty="0">
              <a:solidFill>
                <a:schemeClr val="tx2"/>
              </a:solidFill>
            </a:endParaRPr>
          </a:p>
        </p:txBody>
      </p:sp>
      <p:sp>
        <p:nvSpPr>
          <p:cNvPr id="6" name="Rectangle 5"/>
          <p:cNvSpPr/>
          <p:nvPr userDrawn="1"/>
        </p:nvSpPr>
        <p:spPr>
          <a:xfrm>
            <a:off x="1" y="3429000"/>
            <a:ext cx="3433811" cy="2031325"/>
          </a:xfrm>
          <a:prstGeom prst="rect">
            <a:avLst/>
          </a:prstGeom>
        </p:spPr>
        <p:txBody>
          <a:bodyPr wrap="square">
            <a:spAutoFit/>
          </a:bodyPr>
          <a:lstStyle/>
          <a:p>
            <a:pPr lvl="0" algn="ctr" fontAlgn="base">
              <a:spcBef>
                <a:spcPct val="0"/>
              </a:spcBef>
              <a:spcAft>
                <a:spcPct val="0"/>
              </a:spcAft>
              <a:defRPr/>
            </a:pPr>
            <a:r>
              <a:rPr lang="en-US" altLang="en-US" sz="1800" b="1" spc="100" dirty="0">
                <a:solidFill>
                  <a:schemeClr val="tx1"/>
                </a:solidFill>
              </a:rPr>
              <a:t>21</a:t>
            </a:r>
            <a:r>
              <a:rPr lang="en-US" altLang="en-US" sz="1800" b="1" spc="100" baseline="30000" dirty="0">
                <a:solidFill>
                  <a:schemeClr val="tx1"/>
                </a:solidFill>
              </a:rPr>
              <a:t>st</a:t>
            </a:r>
            <a:r>
              <a:rPr lang="en-US" altLang="en-US" sz="1800" b="1" spc="100" dirty="0">
                <a:solidFill>
                  <a:schemeClr val="tx1"/>
                </a:solidFill>
              </a:rPr>
              <a:t> Century Design</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800 Students</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Building Modernization</a:t>
            </a:r>
          </a:p>
          <a:p>
            <a:pPr lvl="0" algn="ctr" fontAlgn="base">
              <a:spcBef>
                <a:spcPct val="0"/>
              </a:spcBef>
              <a:spcAft>
                <a:spcPct val="0"/>
              </a:spcAft>
              <a:defRPr/>
            </a:pPr>
            <a:endParaRPr lang="en-US" altLang="en-US" sz="1800" b="1" spc="100" dirty="0">
              <a:solidFill>
                <a:schemeClr val="tx1"/>
              </a:solidFill>
            </a:endParaRPr>
          </a:p>
          <a:p>
            <a:pPr lvl="0" algn="ctr" fontAlgn="base">
              <a:spcBef>
                <a:spcPct val="0"/>
              </a:spcBef>
              <a:spcAft>
                <a:spcPct val="0"/>
              </a:spcAft>
              <a:defRPr/>
            </a:pPr>
            <a:r>
              <a:rPr lang="en-US" altLang="en-US" sz="1800" b="1" spc="100" dirty="0">
                <a:solidFill>
                  <a:schemeClr val="tx1"/>
                </a:solidFill>
              </a:rPr>
              <a:t>Flexible Space</a:t>
            </a:r>
            <a:endParaRPr lang="en-US" altLang="en-US" sz="1800" b="1" spc="100" dirty="0">
              <a:solidFill>
                <a:schemeClr val="tx2"/>
              </a:solidFill>
            </a:endParaRPr>
          </a:p>
        </p:txBody>
      </p:sp>
    </p:spTree>
    <p:extLst>
      <p:ext uri="{BB962C8B-B14F-4D97-AF65-F5344CB8AC3E}">
        <p14:creationId xmlns:p14="http://schemas.microsoft.com/office/powerpoint/2010/main" val="31859545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uiExpand="1" build="p" advAuto="0"/>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roject Slide Option 3 Light">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lvl="0" algn="ctr" fontAlgn="base">
              <a:spcBef>
                <a:spcPct val="0"/>
              </a:spcBef>
              <a:spcAft>
                <a:spcPct val="0"/>
              </a:spcAft>
              <a:defRPr/>
            </a:pPr>
            <a:r>
              <a:rPr lang="en-US" altLang="en-US" sz="4400" b="1" spc="100" dirty="0">
                <a:solidFill>
                  <a:schemeClr val="tx2"/>
                </a:solidFill>
              </a:rPr>
              <a:t>MIDDLETOWN AREA</a:t>
            </a:r>
            <a:r>
              <a:rPr lang="en-US" altLang="en-US" sz="4400" b="1" spc="100" baseline="0" dirty="0">
                <a:solidFill>
                  <a:schemeClr val="tx2"/>
                </a:solidFill>
              </a:rPr>
              <a:t> </a:t>
            </a:r>
          </a:p>
          <a:p>
            <a:pPr lvl="0" algn="ctr" fontAlgn="base">
              <a:spcBef>
                <a:spcPct val="0"/>
              </a:spcBef>
              <a:spcAft>
                <a:spcPct val="0"/>
              </a:spcAft>
              <a:defRPr/>
            </a:pPr>
            <a:r>
              <a:rPr lang="en-US" altLang="en-US" sz="3600" b="1" spc="100" baseline="0" dirty="0">
                <a:solidFill>
                  <a:schemeClr val="tx2"/>
                </a:solidFill>
              </a:rPr>
              <a:t>HIGH SCHOOL</a:t>
            </a:r>
          </a:p>
          <a:p>
            <a:pPr lvl="0" algn="ctr" fontAlgn="base">
              <a:spcBef>
                <a:spcPct val="0"/>
              </a:spcBef>
              <a:spcAft>
                <a:spcPct val="0"/>
              </a:spcAft>
              <a:defRPr/>
            </a:pPr>
            <a:endParaRPr lang="en-US" altLang="en-US" sz="3200" b="1" spc="100" baseline="0" dirty="0">
              <a:solidFill>
                <a:schemeClr val="tx2"/>
              </a:solidFill>
            </a:endParaRPr>
          </a:p>
          <a:p>
            <a:pPr lvl="0" algn="just" fontAlgn="base">
              <a:spcBef>
                <a:spcPct val="0"/>
              </a:spcBef>
              <a:spcAft>
                <a:spcPct val="0"/>
              </a:spcAft>
              <a:defRPr/>
            </a:pPr>
            <a:r>
              <a:rPr lang="en-US" altLang="en-US" sz="2800" b="1" spc="100" dirty="0">
                <a:solidFill>
                  <a:schemeClr val="accent3"/>
                </a:solidFill>
              </a:rPr>
              <a:t>The design of the new school features a Central Commons area with public access space to include library / media center, gymnasium, and administration</a:t>
            </a:r>
          </a:p>
        </p:txBody>
      </p:sp>
      <p:sp>
        <p:nvSpPr>
          <p:cNvPr id="6" name="Rectangle 5"/>
          <p:cNvSpPr/>
          <p:nvPr userDrawn="1"/>
        </p:nvSpPr>
        <p:spPr>
          <a:xfrm>
            <a:off x="1" y="3429000"/>
            <a:ext cx="3433811" cy="2031325"/>
          </a:xfrm>
          <a:prstGeom prst="rect">
            <a:avLst/>
          </a:prstGeom>
        </p:spPr>
        <p:txBody>
          <a:bodyPr wrap="square">
            <a:spAutoFit/>
          </a:bodyPr>
          <a:lstStyle/>
          <a:p>
            <a:pPr lvl="0" algn="ctr" fontAlgn="base">
              <a:spcBef>
                <a:spcPct val="0"/>
              </a:spcBef>
              <a:spcAft>
                <a:spcPct val="0"/>
              </a:spcAft>
              <a:defRPr/>
            </a:pPr>
            <a:r>
              <a:rPr lang="en-US" altLang="en-US" sz="1800" b="1" spc="100" dirty="0">
                <a:solidFill>
                  <a:schemeClr val="bg1"/>
                </a:solidFill>
              </a:rPr>
              <a:t>21</a:t>
            </a:r>
            <a:r>
              <a:rPr lang="en-US" altLang="en-US" sz="1800" b="1" spc="100" baseline="30000" dirty="0">
                <a:solidFill>
                  <a:schemeClr val="bg1"/>
                </a:solidFill>
              </a:rPr>
              <a:t>st</a:t>
            </a:r>
            <a:r>
              <a:rPr lang="en-US" altLang="en-US" sz="1800" b="1" spc="100" dirty="0">
                <a:solidFill>
                  <a:schemeClr val="bg1"/>
                </a:solidFill>
              </a:rPr>
              <a:t> Century Design</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800 Students</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Building Modernization</a:t>
            </a:r>
          </a:p>
          <a:p>
            <a:pPr lvl="0" algn="ctr" fontAlgn="base">
              <a:spcBef>
                <a:spcPct val="0"/>
              </a:spcBef>
              <a:spcAft>
                <a:spcPct val="0"/>
              </a:spcAft>
              <a:defRPr/>
            </a:pPr>
            <a:endParaRPr lang="en-US" altLang="en-US" sz="1800" b="1" spc="100" dirty="0">
              <a:solidFill>
                <a:schemeClr val="bg1"/>
              </a:solidFill>
            </a:endParaRPr>
          </a:p>
          <a:p>
            <a:pPr lvl="0" algn="ctr" fontAlgn="base">
              <a:spcBef>
                <a:spcPct val="0"/>
              </a:spcBef>
              <a:spcAft>
                <a:spcPct val="0"/>
              </a:spcAft>
              <a:defRPr/>
            </a:pPr>
            <a:r>
              <a:rPr lang="en-US" altLang="en-US" sz="1800" b="1" spc="100" dirty="0">
                <a:solidFill>
                  <a:schemeClr val="bg1"/>
                </a:solidFill>
              </a:rPr>
              <a:t>Flexible Space</a:t>
            </a:r>
          </a:p>
        </p:txBody>
      </p:sp>
    </p:spTree>
    <p:extLst>
      <p:ext uri="{BB962C8B-B14F-4D97-AF65-F5344CB8AC3E}">
        <p14:creationId xmlns:p14="http://schemas.microsoft.com/office/powerpoint/2010/main" val="35861285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build="p" advAuto="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y CRA Slide">
    <p:bg>
      <p:bgPr>
        <a:solidFill>
          <a:srgbClr val="242424"/>
        </a:solidFill>
        <a:effectLst/>
      </p:bgPr>
    </p:bg>
    <p:spTree>
      <p:nvGrpSpPr>
        <p:cNvPr id="1" name=""/>
        <p:cNvGrpSpPr/>
        <p:nvPr/>
      </p:nvGrpSpPr>
      <p:grpSpPr>
        <a:xfrm>
          <a:off x="0" y="0"/>
          <a:ext cx="0" cy="0"/>
          <a:chOff x="0" y="0"/>
          <a:chExt cx="0" cy="0"/>
        </a:xfrm>
      </p:grpSpPr>
      <p:sp>
        <p:nvSpPr>
          <p:cNvPr id="2" name="Rectangle 1"/>
          <p:cNvSpPr/>
          <p:nvPr userDrawn="1"/>
        </p:nvSpPr>
        <p:spPr>
          <a:xfrm>
            <a:off x="4684673" y="1598781"/>
            <a:ext cx="2762627" cy="584775"/>
          </a:xfrm>
          <a:prstGeom prst="rect">
            <a:avLst/>
          </a:prstGeom>
        </p:spPr>
        <p:txBody>
          <a:bodyPr wrap="square">
            <a:spAutoFit/>
          </a:bodyPr>
          <a:lstStyle/>
          <a:p>
            <a:pPr algn="ctr">
              <a:defRPr/>
            </a:pPr>
            <a:r>
              <a:rPr lang="en-US" altLang="en-US" sz="3200" b="1" spc="300" dirty="0"/>
              <a:t>OUR </a:t>
            </a:r>
            <a:r>
              <a:rPr lang="en-US" altLang="en-US" sz="3200" b="1" spc="300" dirty="0">
                <a:solidFill>
                  <a:schemeClr val="tx2"/>
                </a:solidFill>
              </a:rPr>
              <a:t>PEOPLE</a:t>
            </a:r>
          </a:p>
        </p:txBody>
      </p:sp>
      <p:sp>
        <p:nvSpPr>
          <p:cNvPr id="3" name="Rectangle 2"/>
          <p:cNvSpPr/>
          <p:nvPr userDrawn="1"/>
        </p:nvSpPr>
        <p:spPr>
          <a:xfrm>
            <a:off x="3275928" y="581088"/>
            <a:ext cx="5580118" cy="584775"/>
          </a:xfrm>
          <a:prstGeom prst="rect">
            <a:avLst/>
          </a:prstGeom>
        </p:spPr>
        <p:txBody>
          <a:bodyPr wrap="none">
            <a:spAutoFit/>
          </a:bodyPr>
          <a:lstStyle/>
          <a:p>
            <a:pPr algn="ctr">
              <a:defRPr/>
            </a:pPr>
            <a:r>
              <a:rPr lang="en-US" altLang="en-US" sz="3200" b="1" spc="300" dirty="0">
                <a:solidFill>
                  <a:schemeClr val="tx2"/>
                </a:solidFill>
              </a:rPr>
              <a:t>UNIQUE </a:t>
            </a:r>
            <a:r>
              <a:rPr lang="en-US" altLang="en-US" sz="3200" b="1" spc="300" dirty="0"/>
              <a:t>UNDERSTANDING </a:t>
            </a:r>
          </a:p>
        </p:txBody>
      </p:sp>
      <p:sp>
        <p:nvSpPr>
          <p:cNvPr id="4" name="Rectangle 3"/>
          <p:cNvSpPr/>
          <p:nvPr userDrawn="1"/>
        </p:nvSpPr>
        <p:spPr>
          <a:xfrm>
            <a:off x="3182834" y="2626902"/>
            <a:ext cx="5825762" cy="584775"/>
          </a:xfrm>
          <a:prstGeom prst="rect">
            <a:avLst/>
          </a:prstGeom>
        </p:spPr>
        <p:txBody>
          <a:bodyPr wrap="none">
            <a:spAutoFit/>
          </a:bodyPr>
          <a:lstStyle/>
          <a:p>
            <a:pPr algn="ctr">
              <a:defRPr/>
            </a:pPr>
            <a:r>
              <a:rPr lang="en-US" altLang="en-US" sz="3200" b="1" spc="300" dirty="0"/>
              <a:t>COLLABORATIVE </a:t>
            </a:r>
            <a:r>
              <a:rPr lang="en-US" altLang="en-US" sz="3200" b="1" spc="300" dirty="0">
                <a:solidFill>
                  <a:schemeClr val="tx2"/>
                </a:solidFill>
              </a:rPr>
              <a:t>APPROACH</a:t>
            </a:r>
          </a:p>
        </p:txBody>
      </p:sp>
      <p:sp>
        <p:nvSpPr>
          <p:cNvPr id="5" name="Rectangle 4"/>
          <p:cNvSpPr/>
          <p:nvPr userDrawn="1"/>
        </p:nvSpPr>
        <p:spPr>
          <a:xfrm>
            <a:off x="3515001" y="3644595"/>
            <a:ext cx="5101974" cy="584775"/>
          </a:xfrm>
          <a:prstGeom prst="rect">
            <a:avLst/>
          </a:prstGeom>
        </p:spPr>
        <p:txBody>
          <a:bodyPr wrap="none">
            <a:spAutoFit/>
          </a:bodyPr>
          <a:lstStyle/>
          <a:p>
            <a:pPr algn="ctr">
              <a:defRPr/>
            </a:pPr>
            <a:r>
              <a:rPr lang="en-US" altLang="en-US" sz="3200" b="1" spc="300" dirty="0">
                <a:solidFill>
                  <a:schemeClr val="tx2"/>
                </a:solidFill>
              </a:rPr>
              <a:t>COST EFFECTIVE </a:t>
            </a:r>
            <a:r>
              <a:rPr lang="en-US" altLang="en-US" sz="3200" b="1" spc="300" dirty="0"/>
              <a:t>DESIGN</a:t>
            </a:r>
          </a:p>
        </p:txBody>
      </p:sp>
      <p:sp>
        <p:nvSpPr>
          <p:cNvPr id="6" name="Rectangle 5"/>
          <p:cNvSpPr/>
          <p:nvPr userDrawn="1"/>
        </p:nvSpPr>
        <p:spPr>
          <a:xfrm>
            <a:off x="3699698" y="4662288"/>
            <a:ext cx="4732578" cy="584775"/>
          </a:xfrm>
          <a:prstGeom prst="rect">
            <a:avLst/>
          </a:prstGeom>
        </p:spPr>
        <p:txBody>
          <a:bodyPr wrap="none">
            <a:spAutoFit/>
          </a:bodyPr>
          <a:lstStyle/>
          <a:p>
            <a:pPr algn="ctr">
              <a:defRPr/>
            </a:pPr>
            <a:r>
              <a:rPr lang="en-US" altLang="en-US" sz="3200" b="1" spc="300" dirty="0"/>
              <a:t>GUARANTEED </a:t>
            </a:r>
            <a:r>
              <a:rPr lang="en-US" altLang="en-US" sz="3200" b="1" spc="300" dirty="0">
                <a:solidFill>
                  <a:schemeClr val="tx2"/>
                </a:solidFill>
              </a:rPr>
              <a:t>BUDGET</a:t>
            </a:r>
          </a:p>
        </p:txBody>
      </p:sp>
      <p:sp>
        <p:nvSpPr>
          <p:cNvPr id="7" name="Rectangle 6"/>
          <p:cNvSpPr/>
          <p:nvPr userDrawn="1"/>
        </p:nvSpPr>
        <p:spPr>
          <a:xfrm>
            <a:off x="4800553" y="5679981"/>
            <a:ext cx="2590324" cy="584775"/>
          </a:xfrm>
          <a:prstGeom prst="rect">
            <a:avLst/>
          </a:prstGeom>
        </p:spPr>
        <p:txBody>
          <a:bodyPr wrap="none">
            <a:spAutoFit/>
          </a:bodyPr>
          <a:lstStyle/>
          <a:p>
            <a:pPr algn="ctr">
              <a:defRPr/>
            </a:pPr>
            <a:r>
              <a:rPr lang="en-US" altLang="en-US" sz="3200" b="1" spc="300" dirty="0"/>
              <a:t>PROXIMITY </a:t>
            </a:r>
          </a:p>
        </p:txBody>
      </p:sp>
    </p:spTree>
    <p:extLst>
      <p:ext uri="{BB962C8B-B14F-4D97-AF65-F5344CB8AC3E}">
        <p14:creationId xmlns:p14="http://schemas.microsoft.com/office/powerpoint/2010/main" val="20464038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3"/>
                                        </p:tgtEl>
                                        <p:attrNameLst>
                                          <p:attrName>style.opacity</p:attrName>
                                        </p:attrNameLst>
                                      </p:cBhvr>
                                      <p:to>
                                        <p:strVal val="0.1"/>
                                      </p:to>
                                    </p:set>
                                    <p:animEffect filter="image" prLst="opacity: 0.1">
                                      <p:cBhvr rctx="IE">
                                        <p:cTn id="14" dur="indefinite"/>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childTnLst>
                                    <p:set>
                                      <p:cBhvr rctx="PPT">
                                        <p:cTn id="23" dur="indefinite"/>
                                        <p:tgtEl>
                                          <p:spTgt spid="2"/>
                                        </p:tgtEl>
                                        <p:attrNameLst>
                                          <p:attrName>style.opacity</p:attrName>
                                        </p:attrNameLst>
                                      </p:cBhvr>
                                      <p:to>
                                        <p:strVal val="0.1"/>
                                      </p:to>
                                    </p:set>
                                    <p:animEffect filter="image" prLst="opacity: 0.1">
                                      <p:cBhvr rctx="IE">
                                        <p:cTn id="24" dur="indefinite"/>
                                        <p:tgtEl>
                                          <p:spTgt spid="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mph" presetSubtype="0" grpId="1" nodeType="clickEffect">
                                  <p:stCondLst>
                                    <p:cond delay="0"/>
                                  </p:stCondLst>
                                  <p:childTnLst>
                                    <p:set>
                                      <p:cBhvr rctx="PPT">
                                        <p:cTn id="33" dur="indefinite"/>
                                        <p:tgtEl>
                                          <p:spTgt spid="4"/>
                                        </p:tgtEl>
                                        <p:attrNameLst>
                                          <p:attrName>style.opacity</p:attrName>
                                        </p:attrNameLst>
                                      </p:cBhvr>
                                      <p:to>
                                        <p:strVal val="0.1"/>
                                      </p:to>
                                    </p:set>
                                    <p:animEffect filter="image" prLst="opacity: 0.1">
                                      <p:cBhvr rctx="IE">
                                        <p:cTn id="34" dur="indefinite"/>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mph" presetSubtype="0" grpId="1" nodeType="clickEffect">
                                  <p:stCondLst>
                                    <p:cond delay="0"/>
                                  </p:stCondLst>
                                  <p:childTnLst>
                                    <p:set>
                                      <p:cBhvr rctx="PPT">
                                        <p:cTn id="43" dur="indefinite"/>
                                        <p:tgtEl>
                                          <p:spTgt spid="5"/>
                                        </p:tgtEl>
                                        <p:attrNameLst>
                                          <p:attrName>style.opacity</p:attrName>
                                        </p:attrNameLst>
                                      </p:cBhvr>
                                      <p:to>
                                        <p:strVal val="0.1"/>
                                      </p:to>
                                    </p:set>
                                    <p:animEffect filter="image" prLst="opacity: 0.1">
                                      <p:cBhvr rctx="IE">
                                        <p:cTn id="44" dur="indefinite"/>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mph" presetSubtype="0" grpId="1" nodeType="clickEffect">
                                  <p:stCondLst>
                                    <p:cond delay="0"/>
                                  </p:stCondLst>
                                  <p:childTnLst>
                                    <p:set>
                                      <p:cBhvr rctx="PPT">
                                        <p:cTn id="53" dur="indefinite"/>
                                        <p:tgtEl>
                                          <p:spTgt spid="6"/>
                                        </p:tgtEl>
                                        <p:attrNameLst>
                                          <p:attrName>style.opacity</p:attrName>
                                        </p:attrNameLst>
                                      </p:cBhvr>
                                      <p:to>
                                        <p:strVal val="0.1"/>
                                      </p:to>
                                    </p:set>
                                    <p:animEffect filter="image" prLst="opacity: 0.1">
                                      <p:cBhvr rctx="IE">
                                        <p:cTn id="54" dur="indefinite"/>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Effect transition="in" filter="fade">
                                      <p:cBhvr>
                                        <p:cTn id="59" dur="10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mph" presetSubtype="0" grpId="1" nodeType="clickEffect">
                                  <p:stCondLst>
                                    <p:cond delay="0"/>
                                  </p:stCondLst>
                                  <p:childTnLst>
                                    <p:set>
                                      <p:cBhvr rctx="PPT">
                                        <p:cTn id="63" dur="indefinite"/>
                                        <p:tgtEl>
                                          <p:spTgt spid="7"/>
                                        </p:tgtEl>
                                        <p:attrNameLst>
                                          <p:attrName>style.opacity</p:attrName>
                                        </p:attrNameLst>
                                      </p:cBhvr>
                                      <p:to>
                                        <p:strVal val="0.1"/>
                                      </p:to>
                                    </p:set>
                                    <p:animEffect filter="image" prLst="opacity: 0.1">
                                      <p:cBhvr rctx="IE">
                                        <p:cTn id="64" dur="indefinite"/>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P spid="6" grpId="0"/>
      <p:bldP spid="6" grpId="1"/>
      <p:bldP spid="7" grpId="0"/>
      <p:bldP spid="7" grpId="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37414" y="4494998"/>
            <a:ext cx="1117172" cy="1117172"/>
          </a:xfrm>
          <a:prstGeom prst="rect">
            <a:avLst/>
          </a:prstGeom>
          <a:ln>
            <a:solidFill>
              <a:schemeClr val="tx1"/>
            </a:solidFill>
          </a:ln>
        </p:spPr>
      </p:pic>
      <p:sp>
        <p:nvSpPr>
          <p:cNvPr id="3" name="TextBox 2"/>
          <p:cNvSpPr txBox="1"/>
          <p:nvPr userDrawn="1"/>
        </p:nvSpPr>
        <p:spPr>
          <a:xfrm>
            <a:off x="3771499" y="5746282"/>
            <a:ext cx="4649002" cy="646331"/>
          </a:xfrm>
          <a:prstGeom prst="rect">
            <a:avLst/>
          </a:prstGeom>
          <a:noFill/>
        </p:spPr>
        <p:txBody>
          <a:bodyPr wrap="square" rtlCol="0">
            <a:spAutoFit/>
          </a:bodyPr>
          <a:lstStyle/>
          <a:p>
            <a:pPr algn="ctr"/>
            <a:r>
              <a:rPr lang="en-US" dirty="0"/>
              <a:t>Crabtree, Rohrbaugh &amp; Associates</a:t>
            </a:r>
          </a:p>
          <a:p>
            <a:pPr algn="ctr"/>
            <a:r>
              <a:rPr lang="en-US" dirty="0"/>
              <a:t>www.cra-architects.com</a:t>
            </a:r>
          </a:p>
        </p:txBody>
      </p:sp>
    </p:spTree>
    <p:extLst>
      <p:ext uri="{BB962C8B-B14F-4D97-AF65-F5344CB8AC3E}">
        <p14:creationId xmlns:p14="http://schemas.microsoft.com/office/powerpoint/2010/main" val="2206252569"/>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861323852"/>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448505126"/>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358061711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438760724"/>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12108700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t>5/1/2023</a:t>
            </a:fld>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t>‹#›</a:t>
            </a:fld>
            <a:endParaRPr lang="en-US" dirty="0"/>
          </a:p>
        </p:txBody>
      </p:sp>
    </p:spTree>
    <p:extLst>
      <p:ext uri="{BB962C8B-B14F-4D97-AF65-F5344CB8AC3E}">
        <p14:creationId xmlns:p14="http://schemas.microsoft.com/office/powerpoint/2010/main" val="23775461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728947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t>Crabtree, Rohrbaugh &amp; Associates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18C3EBE-B54C-4CDF-8F15-1AA43C547F09}" type="slidenum">
              <a:rPr lang="en-US" smtClean="0"/>
              <a:t>‹#›</a:t>
            </a:fld>
            <a:endParaRPr lang="en-US" dirty="0"/>
          </a:p>
        </p:txBody>
      </p:sp>
    </p:spTree>
    <p:extLst>
      <p:ext uri="{BB962C8B-B14F-4D97-AF65-F5344CB8AC3E}">
        <p14:creationId xmlns:p14="http://schemas.microsoft.com/office/powerpoint/2010/main" val="2717038095"/>
      </p:ext>
    </p:extLst>
  </p:cSld>
  <p:clrMapOvr>
    <a:masterClrMapping/>
  </p:clrMapOvr>
  <p:transition>
    <p:fade/>
  </p:transition>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813619" y="6189202"/>
            <a:ext cx="4114800" cy="365125"/>
          </a:xfrm>
          <a:prstGeom prst="rect">
            <a:avLst/>
          </a:prstGeom>
        </p:spPr>
        <p:txBody>
          <a:bodyPr/>
          <a:lstStyle/>
          <a:p>
            <a:r>
              <a:rPr lang="en-US" dirty="0"/>
              <a:t>Crabtree, Rohrbaugh &amp; Associates</a:t>
            </a:r>
          </a:p>
        </p:txBody>
      </p:sp>
    </p:spTree>
    <p:extLst>
      <p:ext uri="{BB962C8B-B14F-4D97-AF65-F5344CB8AC3E}">
        <p14:creationId xmlns:p14="http://schemas.microsoft.com/office/powerpoint/2010/main" val="48067596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Master">
    <p:bg>
      <p:bgPr>
        <a:gradFill flip="none" rotWithShape="1">
          <a:gsLst>
            <a:gs pos="0">
              <a:srgbClr val="414141"/>
            </a:gs>
            <a:gs pos="17000">
              <a:srgbClr val="414141"/>
            </a:gs>
            <a:gs pos="100000">
              <a:srgbClr val="414141"/>
            </a:gs>
          </a:gsLst>
          <a:lin ang="5400000" scaled="1"/>
          <a:tileRect/>
        </a:gradFill>
        <a:effectLst/>
      </p:bgPr>
    </p:bg>
    <p:spTree>
      <p:nvGrpSpPr>
        <p:cNvPr id="1" name=""/>
        <p:cNvGrpSpPr/>
        <p:nvPr/>
      </p:nvGrpSpPr>
      <p:grpSpPr>
        <a:xfrm>
          <a:off x="0" y="0"/>
          <a:ext cx="0" cy="0"/>
          <a:chOff x="0" y="0"/>
          <a:chExt cx="0" cy="0"/>
        </a:xfrm>
      </p:grpSpPr>
      <p:sp>
        <p:nvSpPr>
          <p:cNvPr id="6" name="Rectangle 5"/>
          <p:cNvSpPr/>
          <p:nvPr userDrawn="1"/>
        </p:nvSpPr>
        <p:spPr>
          <a:xfrm>
            <a:off x="3874416" y="0"/>
            <a:ext cx="8317584" cy="6858000"/>
          </a:xfrm>
          <a:prstGeom prst="rect">
            <a:avLst/>
          </a:prstGeom>
          <a:solidFill>
            <a:srgbClr val="4141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noFill/>
            </a:endParaRPr>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309" b="14344"/>
          <a:stretch/>
        </p:blipFill>
        <p:spPr>
          <a:xfrm>
            <a:off x="-65466" y="-39756"/>
            <a:ext cx="12257466" cy="6933538"/>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098029" y="2505359"/>
            <a:ext cx="970559" cy="970559"/>
          </a:xfrm>
          <a:prstGeom prst="rect">
            <a:avLst/>
          </a:prstGeom>
          <a:ln w="3175">
            <a:solidFill>
              <a:schemeClr val="tx1"/>
            </a:solidFill>
          </a:ln>
        </p:spPr>
      </p:pic>
      <p:sp>
        <p:nvSpPr>
          <p:cNvPr id="7" name="Rectangle 6"/>
          <p:cNvSpPr/>
          <p:nvPr userDrawn="1"/>
        </p:nvSpPr>
        <p:spPr>
          <a:xfrm>
            <a:off x="7537995" y="4163605"/>
            <a:ext cx="4160519" cy="738664"/>
          </a:xfrm>
          <a:prstGeom prst="rect">
            <a:avLst/>
          </a:prstGeom>
        </p:spPr>
        <p:txBody>
          <a:bodyPr wrap="square">
            <a:spAutoFit/>
            <a:scene3d>
              <a:camera prst="orthographicFront"/>
              <a:lightRig rig="threePt" dir="t"/>
            </a:scene3d>
            <a:sp3d contourW="12700">
              <a:contourClr>
                <a:schemeClr val="tx1"/>
              </a:contourClr>
            </a:sp3d>
          </a:bodyPr>
          <a:lstStyle/>
          <a:p>
            <a:pPr algn="ctr"/>
            <a:r>
              <a:rPr lang="en-US" sz="4200" b="1" kern="1400" spc="310" dirty="0">
                <a:solidFill>
                  <a:srgbClr val="E47E31"/>
                </a:solidFill>
                <a:effectLst>
                  <a:outerShdw blurRad="50800" dist="38100" dir="2700000" algn="tl" rotWithShape="0">
                    <a:prstClr val="black">
                      <a:alpha val="57000"/>
                    </a:prstClr>
                  </a:outerShdw>
                </a:effectLst>
              </a:rPr>
              <a:t>DOVER AREA</a:t>
            </a:r>
            <a:endParaRPr lang="en-US" sz="3200" b="1" kern="1400" spc="100" dirty="0">
              <a:solidFill>
                <a:srgbClr val="FFFFFF"/>
              </a:solidFill>
              <a:effectLst>
                <a:outerShdw blurRad="38100" dist="38100" dir="2700000" algn="tl">
                  <a:srgbClr val="000000">
                    <a:alpha val="43137"/>
                  </a:srgbClr>
                </a:outerShdw>
              </a:effectLst>
            </a:endParaRPr>
          </a:p>
        </p:txBody>
      </p:sp>
      <p:sp>
        <p:nvSpPr>
          <p:cNvPr id="8" name="TextBox 7"/>
          <p:cNvSpPr txBox="1"/>
          <p:nvPr userDrawn="1"/>
        </p:nvSpPr>
        <p:spPr>
          <a:xfrm>
            <a:off x="7537995" y="3579198"/>
            <a:ext cx="4114800" cy="400110"/>
          </a:xfrm>
          <a:prstGeom prst="rect">
            <a:avLst/>
          </a:prstGeom>
          <a:noFill/>
        </p:spPr>
        <p:txBody>
          <a:bodyPr wrap="square" rtlCol="0">
            <a:spAutoFit/>
          </a:bodyPr>
          <a:lstStyle/>
          <a:p>
            <a:pPr algn="ctr"/>
            <a:r>
              <a:rPr lang="en-US" sz="2000" kern="1400" dirty="0">
                <a:solidFill>
                  <a:srgbClr val="FFFFFF"/>
                </a:solidFill>
                <a:effectLst>
                  <a:outerShdw blurRad="50800" dist="38100" dir="2700000" algn="tl" rotWithShape="0">
                    <a:prstClr val="black">
                      <a:alpha val="40000"/>
                    </a:prstClr>
                  </a:outerShdw>
                </a:effectLst>
              </a:rPr>
              <a:t>Crabtree, Rohrbaugh &amp; Associates</a:t>
            </a:r>
          </a:p>
        </p:txBody>
      </p:sp>
      <p:sp>
        <p:nvSpPr>
          <p:cNvPr id="9" name="Rectangle 8"/>
          <p:cNvSpPr/>
          <p:nvPr userDrawn="1"/>
        </p:nvSpPr>
        <p:spPr>
          <a:xfrm>
            <a:off x="7868640" y="4657515"/>
            <a:ext cx="3499228" cy="584775"/>
          </a:xfrm>
          <a:prstGeom prst="rect">
            <a:avLst/>
          </a:prstGeom>
        </p:spPr>
        <p:txBody>
          <a:bodyPr wrap="none">
            <a:spAutoFit/>
          </a:bodyPr>
          <a:lstStyle/>
          <a:p>
            <a:pPr algn="ctr"/>
            <a:r>
              <a:rPr lang="en-US" sz="3200" b="1" kern="1400" spc="100" dirty="0">
                <a:solidFill>
                  <a:srgbClr val="E47E31"/>
                </a:solidFill>
                <a:effectLst>
                  <a:outerShdw blurRad="38100" dist="38100" dir="2700000" algn="tl">
                    <a:srgbClr val="000000">
                      <a:alpha val="43137"/>
                    </a:srgbClr>
                  </a:outerShdw>
                </a:effectLst>
              </a:rPr>
              <a:t>SCHOOL  DISTRICT</a:t>
            </a:r>
            <a:endParaRPr lang="en-US" sz="3200" b="1" kern="1400" spc="100" dirty="0">
              <a:solidFill>
                <a:srgbClr val="FFFFFF"/>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1556699"/>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rgbClr val="242424"/>
        </a:solidFill>
        <a:effectLst/>
      </p:bgPr>
    </p:bg>
    <p:spTree>
      <p:nvGrpSpPr>
        <p:cNvPr id="1" name=""/>
        <p:cNvGrpSpPr/>
        <p:nvPr/>
      </p:nvGrpSpPr>
      <p:grpSpPr>
        <a:xfrm>
          <a:off x="0" y="0"/>
          <a:ext cx="0" cy="0"/>
          <a:chOff x="0" y="0"/>
          <a:chExt cx="0" cy="0"/>
        </a:xfrm>
      </p:grpSpPr>
      <p:sp>
        <p:nvSpPr>
          <p:cNvPr id="3" name="Rectangle 2"/>
          <p:cNvSpPr/>
          <p:nvPr userDrawn="1"/>
        </p:nvSpPr>
        <p:spPr>
          <a:xfrm rot="16200000">
            <a:off x="8094460" y="2198781"/>
            <a:ext cx="7102446" cy="2215991"/>
          </a:xfrm>
          <a:prstGeom prst="rect">
            <a:avLst/>
          </a:prstGeom>
        </p:spPr>
        <p:txBody>
          <a:bodyPr wrap="square">
            <a:spAutoFit/>
          </a:bodyPr>
          <a:lstStyle/>
          <a:p>
            <a:pPr algn="just">
              <a:defRPr/>
            </a:pPr>
            <a:r>
              <a:rPr lang="en-US" altLang="en-US" sz="13800" b="1" spc="600" dirty="0">
                <a:solidFill>
                  <a:srgbClr val="515151"/>
                </a:solidFill>
              </a:rPr>
              <a:t>AGENDA</a:t>
            </a:r>
          </a:p>
        </p:txBody>
      </p:sp>
      <p:sp>
        <p:nvSpPr>
          <p:cNvPr id="7" name="Rectangle 6"/>
          <p:cNvSpPr/>
          <p:nvPr userDrawn="1"/>
        </p:nvSpPr>
        <p:spPr>
          <a:xfrm>
            <a:off x="3029447" y="1875052"/>
            <a:ext cx="6057749" cy="646331"/>
          </a:xfrm>
          <a:prstGeom prst="rect">
            <a:avLst/>
          </a:prstGeom>
          <a:ln>
            <a:noFill/>
          </a:ln>
        </p:spPr>
        <p:txBody>
          <a:bodyPr wrap="none">
            <a:spAutoFit/>
          </a:bodyPr>
          <a:lstStyle/>
          <a:p>
            <a:pPr>
              <a:defRPr/>
            </a:pPr>
            <a:r>
              <a:rPr lang="en-US" altLang="en-US" sz="3600" b="1" spc="300" dirty="0">
                <a:solidFill>
                  <a:srgbClr val="FFFFFF"/>
                </a:solidFill>
              </a:rPr>
              <a:t>2	EVALUATION PROCESS</a:t>
            </a:r>
          </a:p>
        </p:txBody>
      </p:sp>
      <p:sp>
        <p:nvSpPr>
          <p:cNvPr id="8" name="Rectangle 7"/>
          <p:cNvSpPr/>
          <p:nvPr userDrawn="1"/>
        </p:nvSpPr>
        <p:spPr>
          <a:xfrm>
            <a:off x="3029447" y="3078999"/>
            <a:ext cx="4761496" cy="646331"/>
          </a:xfrm>
          <a:prstGeom prst="rect">
            <a:avLst/>
          </a:prstGeom>
        </p:spPr>
        <p:txBody>
          <a:bodyPr wrap="none">
            <a:spAutoFit/>
          </a:bodyPr>
          <a:lstStyle/>
          <a:p>
            <a:pPr>
              <a:defRPr/>
            </a:pPr>
            <a:r>
              <a:rPr lang="en-US" altLang="en-US" sz="3600" b="1" spc="300" dirty="0">
                <a:solidFill>
                  <a:srgbClr val="FFFFFF"/>
                </a:solidFill>
              </a:rPr>
              <a:t>3	OPTION REVIEW</a:t>
            </a:r>
          </a:p>
        </p:txBody>
      </p:sp>
      <p:sp>
        <p:nvSpPr>
          <p:cNvPr id="9" name="Rectangle 8"/>
          <p:cNvSpPr/>
          <p:nvPr userDrawn="1"/>
        </p:nvSpPr>
        <p:spPr>
          <a:xfrm>
            <a:off x="3029447" y="4282946"/>
            <a:ext cx="3476657" cy="646331"/>
          </a:xfrm>
          <a:prstGeom prst="rect">
            <a:avLst/>
          </a:prstGeom>
        </p:spPr>
        <p:txBody>
          <a:bodyPr wrap="none">
            <a:spAutoFit/>
          </a:bodyPr>
          <a:lstStyle/>
          <a:p>
            <a:pPr>
              <a:defRPr/>
            </a:pPr>
            <a:r>
              <a:rPr lang="en-US" altLang="en-US" sz="3600" b="1" spc="300" dirty="0">
                <a:solidFill>
                  <a:srgbClr val="FFFFFF"/>
                </a:solidFill>
              </a:rPr>
              <a:t>4	SUMMARY</a:t>
            </a:r>
          </a:p>
        </p:txBody>
      </p:sp>
      <p:sp>
        <p:nvSpPr>
          <p:cNvPr id="11" name="Oval 10"/>
          <p:cNvSpPr/>
          <p:nvPr userDrawn="1"/>
        </p:nvSpPr>
        <p:spPr>
          <a:xfrm>
            <a:off x="2798858" y="537070"/>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414141"/>
              </a:solidFill>
            </a:endParaRPr>
          </a:p>
        </p:txBody>
      </p:sp>
      <p:sp>
        <p:nvSpPr>
          <p:cNvPr id="12" name="Oval 11"/>
          <p:cNvSpPr/>
          <p:nvPr userDrawn="1"/>
        </p:nvSpPr>
        <p:spPr>
          <a:xfrm>
            <a:off x="2798858" y="1741017"/>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Oval 12"/>
          <p:cNvSpPr/>
          <p:nvPr userDrawn="1"/>
        </p:nvSpPr>
        <p:spPr>
          <a:xfrm>
            <a:off x="2798858" y="2944964"/>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4" name="Oval 13"/>
          <p:cNvSpPr/>
          <p:nvPr userDrawn="1"/>
        </p:nvSpPr>
        <p:spPr>
          <a:xfrm>
            <a:off x="2798858" y="4148911"/>
            <a:ext cx="914400" cy="914400"/>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5" name="Rectangle 4"/>
          <p:cNvSpPr/>
          <p:nvPr userDrawn="1"/>
        </p:nvSpPr>
        <p:spPr>
          <a:xfrm>
            <a:off x="3029447" y="671104"/>
            <a:ext cx="6440557" cy="646331"/>
          </a:xfrm>
          <a:prstGeom prst="rect">
            <a:avLst/>
          </a:prstGeom>
        </p:spPr>
        <p:txBody>
          <a:bodyPr wrap="square">
            <a:spAutoFit/>
          </a:bodyPr>
          <a:lstStyle/>
          <a:p>
            <a:pPr>
              <a:defRPr/>
            </a:pPr>
            <a:r>
              <a:rPr lang="en-US" altLang="en-US" sz="3600" b="1" spc="300" dirty="0">
                <a:solidFill>
                  <a:srgbClr val="FFFFFF"/>
                </a:solidFill>
              </a:rPr>
              <a:t>1 	BASELINE COST UPDATE</a:t>
            </a:r>
          </a:p>
        </p:txBody>
      </p:sp>
    </p:spTree>
    <p:extLst>
      <p:ext uri="{BB962C8B-B14F-4D97-AF65-F5344CB8AC3E}">
        <p14:creationId xmlns:p14="http://schemas.microsoft.com/office/powerpoint/2010/main" val="15142785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par>
                          <p:cTn id="18" fill="hold">
                            <p:stCondLst>
                              <p:cond delay="1250"/>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175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animBg="1"/>
      <p:bldP spid="12" grpId="0" animBg="1"/>
      <p:bldP spid="13" grpId="0" animBg="1"/>
      <p:bldP spid="14" grpId="0" animBg="1"/>
      <p:bldP spid="5" grpId="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rgbClr val="242424"/>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25308" y="4515440"/>
            <a:ext cx="7277714" cy="939510"/>
          </a:xfrm>
        </p:spPr>
        <p:txBody>
          <a:bodyPr anchor="b">
            <a:noAutofit/>
          </a:bodyPr>
          <a:lstStyle>
            <a:lvl1pPr algn="r">
              <a:defRPr sz="6000" b="1" spc="300" baseline="0">
                <a:solidFill>
                  <a:schemeClr val="tx1"/>
                </a:solidFill>
                <a:latin typeface="+mn-lt"/>
              </a:defRPr>
            </a:lvl1pPr>
          </a:lstStyle>
          <a:p>
            <a:r>
              <a:rPr lang="en-US" dirty="0"/>
              <a:t>HEADER SLIDE</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
        <p:nvSpPr>
          <p:cNvPr id="3" name="Rectangle 2"/>
          <p:cNvSpPr/>
          <p:nvPr userDrawn="1"/>
        </p:nvSpPr>
        <p:spPr>
          <a:xfrm>
            <a:off x="0" y="5203596"/>
            <a:ext cx="12192000" cy="165440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Tree>
    <p:extLst>
      <p:ext uri="{BB962C8B-B14F-4D97-AF65-F5344CB8AC3E}">
        <p14:creationId xmlns:p14="http://schemas.microsoft.com/office/powerpoint/2010/main" val="340357390"/>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Slide Dark">
    <p:bg>
      <p:bgPr>
        <a:solidFill>
          <a:srgbClr val="24242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4544017"/>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Slide Light">
    <p:bg>
      <p:bgPr>
        <a:gradFill flip="none" rotWithShape="1">
          <a:gsLst>
            <a:gs pos="24000">
              <a:schemeClr val="tx1"/>
            </a:gs>
            <a:gs pos="83000">
              <a:schemeClr val="tx1"/>
            </a:gs>
            <a:gs pos="0">
              <a:schemeClr val="tx1"/>
            </a:gs>
            <a:gs pos="100000">
              <a:schemeClr val="tx1">
                <a:lumMod val="95000"/>
              </a:schemeClr>
            </a:gs>
          </a:gsLst>
          <a:lin ang="54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545233"/>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lient Quote Slide">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5094" r="16314"/>
          <a:stretch/>
        </p:blipFill>
        <p:spPr>
          <a:xfrm>
            <a:off x="4080095" y="0"/>
            <a:ext cx="8111905" cy="6890153"/>
          </a:xfrm>
          <a:prstGeom prst="rect">
            <a:avLst/>
          </a:prstGeom>
        </p:spPr>
      </p:pic>
      <p:sp>
        <p:nvSpPr>
          <p:cNvPr id="2" name="Rectangle 1"/>
          <p:cNvSpPr/>
          <p:nvPr userDrawn="1"/>
        </p:nvSpPr>
        <p:spPr>
          <a:xfrm rot="222519">
            <a:off x="6481799" y="3740801"/>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3" name="Rectangle 2"/>
          <p:cNvSpPr/>
          <p:nvPr userDrawn="1"/>
        </p:nvSpPr>
        <p:spPr>
          <a:xfrm rot="451437">
            <a:off x="1573031" y="-99668"/>
            <a:ext cx="1451038" cy="3154710"/>
          </a:xfrm>
          <a:prstGeom prst="rect">
            <a:avLst/>
          </a:prstGeom>
        </p:spPr>
        <p:txBody>
          <a:bodyPr wrap="none">
            <a:spAutoFit/>
          </a:bodyPr>
          <a:lstStyle/>
          <a:p>
            <a:r>
              <a:rPr lang="en-US" altLang="en-US" sz="19900" b="1" spc="100" dirty="0">
                <a:solidFill>
                  <a:srgbClr val="565656"/>
                </a:solidFill>
                <a:latin typeface="Batang" panose="02030600000101010101" pitchFamily="18" charset="-127"/>
                <a:ea typeface="Batang" panose="02030600000101010101" pitchFamily="18" charset="-127"/>
              </a:rPr>
              <a:t>“</a:t>
            </a:r>
            <a:endParaRPr lang="en-US" sz="19900" dirty="0">
              <a:solidFill>
                <a:srgbClr val="565656"/>
              </a:solidFill>
              <a:latin typeface="Batang" panose="02030600000101010101" pitchFamily="18" charset="-127"/>
              <a:ea typeface="Batang" panose="02030600000101010101" pitchFamily="18" charset="-127"/>
            </a:endParaRPr>
          </a:p>
        </p:txBody>
      </p:sp>
      <p:sp>
        <p:nvSpPr>
          <p:cNvPr id="4" name="Rectangle 3"/>
          <p:cNvSpPr/>
          <p:nvPr userDrawn="1"/>
        </p:nvSpPr>
        <p:spPr>
          <a:xfrm>
            <a:off x="2513481" y="776523"/>
            <a:ext cx="6934593" cy="5139869"/>
          </a:xfrm>
          <a:prstGeom prst="rect">
            <a:avLst/>
          </a:prstGeom>
        </p:spPr>
        <p:txBody>
          <a:bodyPr wrap="square">
            <a:spAutoFit/>
          </a:bodyPr>
          <a:lstStyle/>
          <a:p>
            <a:pPr algn="just" fontAlgn="base">
              <a:spcBef>
                <a:spcPct val="0"/>
              </a:spcBef>
              <a:spcAft>
                <a:spcPct val="0"/>
              </a:spcAft>
              <a:defRPr/>
            </a:pPr>
            <a:r>
              <a:rPr lang="en-US" altLang="en-US" sz="3200" b="1" spc="100" dirty="0">
                <a:solidFill>
                  <a:srgbClr val="FFFFFF"/>
                </a:solidFill>
              </a:rPr>
              <a:t>Our district initially hired this firm due to their </a:t>
            </a:r>
            <a:r>
              <a:rPr lang="en-US" altLang="en-US" sz="3200" b="1" spc="100" dirty="0">
                <a:solidFill>
                  <a:srgbClr val="E36F1E"/>
                </a:solidFill>
              </a:rPr>
              <a:t>outstanding reputation </a:t>
            </a:r>
            <a:r>
              <a:rPr lang="en-US" altLang="en-US" sz="3200" b="1" spc="100" dirty="0">
                <a:solidFill>
                  <a:srgbClr val="FFFFFF"/>
                </a:solidFill>
              </a:rPr>
              <a:t>in the area of school construction as well as their ability to design </a:t>
            </a:r>
            <a:r>
              <a:rPr lang="en-US" altLang="en-US" sz="3200" b="1" spc="100" dirty="0">
                <a:solidFill>
                  <a:srgbClr val="E36F1E"/>
                </a:solidFill>
              </a:rPr>
              <a:t>high quality </a:t>
            </a:r>
            <a:r>
              <a:rPr lang="en-US" altLang="en-US" sz="3200" b="1" spc="100" dirty="0">
                <a:solidFill>
                  <a:srgbClr val="FFFFFF"/>
                </a:solidFill>
              </a:rPr>
              <a:t>buildings in a </a:t>
            </a:r>
            <a:r>
              <a:rPr lang="en-US" altLang="en-US" sz="3200" b="1" spc="100" dirty="0">
                <a:solidFill>
                  <a:srgbClr val="E36F1E"/>
                </a:solidFill>
              </a:rPr>
              <a:t>cost effective </a:t>
            </a:r>
            <a:r>
              <a:rPr lang="en-US" altLang="en-US" sz="3200" b="1" spc="100" dirty="0">
                <a:solidFill>
                  <a:srgbClr val="FFFFFF"/>
                </a:solidFill>
              </a:rPr>
              <a:t>manner.  I am proud to report that the district has been very pleased with their final product.</a:t>
            </a:r>
          </a:p>
          <a:p>
            <a:pPr algn="just" fontAlgn="base">
              <a:spcBef>
                <a:spcPct val="0"/>
              </a:spcBef>
              <a:spcAft>
                <a:spcPct val="0"/>
              </a:spcAft>
              <a:defRPr/>
            </a:pPr>
            <a:endParaRPr lang="en-US" altLang="en-US" sz="3200" b="1" spc="100" dirty="0">
              <a:solidFill>
                <a:srgbClr val="FFFFFF"/>
              </a:solidFill>
            </a:endParaRPr>
          </a:p>
          <a:p>
            <a:pPr algn="r" fontAlgn="base">
              <a:spcBef>
                <a:spcPct val="0"/>
              </a:spcBef>
              <a:spcAft>
                <a:spcPct val="0"/>
              </a:spcAft>
              <a:defRPr/>
            </a:pPr>
            <a:r>
              <a:rPr lang="en-US" altLang="en-US" sz="2000" b="1" spc="100" dirty="0">
                <a:solidFill>
                  <a:srgbClr val="FFFFFF"/>
                </a:solidFill>
              </a:rPr>
              <a:t>Dr. Michael G. Leichliter, Superintendent</a:t>
            </a:r>
          </a:p>
          <a:p>
            <a:pPr algn="r" fontAlgn="base">
              <a:spcBef>
                <a:spcPct val="0"/>
              </a:spcBef>
              <a:spcAft>
                <a:spcPct val="0"/>
              </a:spcAft>
              <a:defRPr/>
            </a:pPr>
            <a:r>
              <a:rPr lang="en-US" altLang="en-US" sz="2000" b="1" spc="100" dirty="0">
                <a:solidFill>
                  <a:srgbClr val="FFFFFF"/>
                </a:solidFill>
              </a:rPr>
              <a:t>Penn Manor School District</a:t>
            </a:r>
          </a:p>
        </p:txBody>
      </p:sp>
    </p:spTree>
    <p:extLst>
      <p:ext uri="{BB962C8B-B14F-4D97-AF65-F5344CB8AC3E}">
        <p14:creationId xmlns:p14="http://schemas.microsoft.com/office/powerpoint/2010/main" val="425813101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750" fill="hold"/>
                                        <p:tgtEl>
                                          <p:spTgt spid="2"/>
                                        </p:tgtEl>
                                        <p:attrNameLst>
                                          <p:attrName>ppt_w</p:attrName>
                                        </p:attrNameLst>
                                      </p:cBhvr>
                                      <p:tavLst>
                                        <p:tav tm="0">
                                          <p:val>
                                            <p:fltVal val="0"/>
                                          </p:val>
                                        </p:tav>
                                        <p:tav tm="100000">
                                          <p:val>
                                            <p:strVal val="#ppt_w"/>
                                          </p:val>
                                        </p:tav>
                                      </p:tavLst>
                                    </p:anim>
                                    <p:anim calcmode="lin" valueType="num">
                                      <p:cBhvr>
                                        <p:cTn id="18" dur="750" fill="hold"/>
                                        <p:tgtEl>
                                          <p:spTgt spid="2"/>
                                        </p:tgtEl>
                                        <p:attrNameLst>
                                          <p:attrName>ppt_h</p:attrName>
                                        </p:attrNameLst>
                                      </p:cBhvr>
                                      <p:tavLst>
                                        <p:tav tm="0">
                                          <p:val>
                                            <p:fltVal val="0"/>
                                          </p:val>
                                        </p:tav>
                                        <p:tav tm="100000">
                                          <p:val>
                                            <p:strVal val="#ppt_h"/>
                                          </p:val>
                                        </p:tav>
                                      </p:tavLst>
                                    </p:anim>
                                    <p:animEffect transition="in" filter="fade">
                                      <p:cBhvr>
                                        <p:cTn id="19" dur="75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mph" presetSubtype="0" fill="hold" grpId="1" nodeType="clickEffect">
                                  <p:stCondLst>
                                    <p:cond delay="0"/>
                                  </p:stCondLst>
                                  <p:childTnLst>
                                    <p:animScale>
                                      <p:cBhvr>
                                        <p:cTn id="23" dur="500" fill="hold"/>
                                        <p:tgtEl>
                                          <p:spTgt spid="4"/>
                                        </p:tgtEl>
                                      </p:cBhvr>
                                      <p:by x="50000" y="50000"/>
                                    </p:animScale>
                                  </p:childTnLst>
                                </p:cTn>
                              </p:par>
                              <p:par>
                                <p:cTn id="24" presetID="22" presetClass="exit" presetSubtype="4" fill="hold" grpId="1" nodeType="withEffect">
                                  <p:stCondLst>
                                    <p:cond delay="0"/>
                                  </p:stCondLst>
                                  <p:childTnLst>
                                    <p:animEffect transition="out" filter="wipe(down)">
                                      <p:cBhvr>
                                        <p:cTn id="25" dur="1000"/>
                                        <p:tgtEl>
                                          <p:spTgt spid="3"/>
                                        </p:tgtEl>
                                      </p:cBhvr>
                                    </p:animEffect>
                                    <p:set>
                                      <p:cBhvr>
                                        <p:cTn id="26" dur="1" fill="hold">
                                          <p:stCondLst>
                                            <p:cond delay="999"/>
                                          </p:stCondLst>
                                        </p:cTn>
                                        <p:tgtEl>
                                          <p:spTgt spid="3"/>
                                        </p:tgtEl>
                                        <p:attrNameLst>
                                          <p:attrName>style.visibility</p:attrName>
                                        </p:attrNameLst>
                                      </p:cBhvr>
                                      <p:to>
                                        <p:strVal val="hidden"/>
                                      </p:to>
                                    </p:set>
                                  </p:childTnLst>
                                </p:cTn>
                              </p:par>
                              <p:par>
                                <p:cTn id="27" presetID="22" presetClass="exit" presetSubtype="4" fill="hold" grpId="1" nodeType="withEffect">
                                  <p:stCondLst>
                                    <p:cond delay="0"/>
                                  </p:stCondLst>
                                  <p:childTnLst>
                                    <p:animEffect transition="out" filter="wipe(down)">
                                      <p:cBhvr>
                                        <p:cTn id="28" dur="1000"/>
                                        <p:tgtEl>
                                          <p:spTgt spid="2"/>
                                        </p:tgtEl>
                                      </p:cBhvr>
                                    </p:animEffect>
                                    <p:set>
                                      <p:cBhvr>
                                        <p:cTn id="29" dur="1" fill="hold">
                                          <p:stCondLst>
                                            <p:cond delay="999"/>
                                          </p:stCondLst>
                                        </p:cTn>
                                        <p:tgtEl>
                                          <p:spTgt spid="2"/>
                                        </p:tgtEl>
                                        <p:attrNameLst>
                                          <p:attrName>style.visibility</p:attrName>
                                        </p:attrNameLst>
                                      </p:cBhvr>
                                      <p:to>
                                        <p:strVal val="hidden"/>
                                      </p:to>
                                    </p:set>
                                  </p:childTnLst>
                                </p:cTn>
                              </p:par>
                              <p:par>
                                <p:cTn id="30" presetID="0" presetClass="path" presetSubtype="0" accel="50000" decel="50000" fill="hold" grpId="2" nodeType="withEffect">
                                  <p:stCondLst>
                                    <p:cond delay="0"/>
                                  </p:stCondLst>
                                  <p:childTnLst>
                                    <p:animMotion origin="layout" path="M 0.00235 -0.02407 L -0.32135 -0.23102 " pathEditMode="relative" rAng="0" ptsTypes="AA">
                                      <p:cBhvr>
                                        <p:cTn id="31" dur="2000" fill="hold"/>
                                        <p:tgtEl>
                                          <p:spTgt spid="4"/>
                                        </p:tgtEl>
                                        <p:attrNameLst>
                                          <p:attrName>ppt_x</p:attrName>
                                          <p:attrName>ppt_y</p:attrName>
                                        </p:attrNameLst>
                                      </p:cBhvr>
                                      <p:rCtr x="-16185" y="-10347"/>
                                    </p:animMotion>
                                  </p:childTnLst>
                                </p:cTn>
                              </p:par>
                              <p:par>
                                <p:cTn id="32" presetID="2" presetClass="entr" presetSubtype="2" fill="hold" nodeType="withEffect">
                                  <p:stCondLst>
                                    <p:cond delay="50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1500" fill="hold"/>
                                        <p:tgtEl>
                                          <p:spTgt spid="5"/>
                                        </p:tgtEl>
                                        <p:attrNameLst>
                                          <p:attrName>ppt_x</p:attrName>
                                        </p:attrNameLst>
                                      </p:cBhvr>
                                      <p:tavLst>
                                        <p:tav tm="0">
                                          <p:val>
                                            <p:strVal val="1+#ppt_w/2"/>
                                          </p:val>
                                        </p:tav>
                                        <p:tav tm="100000">
                                          <p:val>
                                            <p:strVal val="#ppt_x"/>
                                          </p:val>
                                        </p:tav>
                                      </p:tavLst>
                                    </p:anim>
                                    <p:anim calcmode="lin" valueType="num">
                                      <p:cBhvr additive="base">
                                        <p:cTn id="35" dur="1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4" grpId="2"/>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ject Slide Option 1 Dar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dirty="0">
                <a:solidFill>
                  <a:srgbClr val="EA9358">
                    <a:lumMod val="75000"/>
                  </a:srgbClr>
                </a:solidFill>
              </a:rPr>
              <a:t>MIDDLETOWN AREA </a:t>
            </a:r>
            <a:r>
              <a:rPr lang="en-US" sz="2400" b="1" dirty="0">
                <a:solidFill>
                  <a:srgbClr val="EA9358">
                    <a:lumMod val="75000"/>
                  </a:srgb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26193191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roject Slide Option 1 Light">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31205" t="7154" r="1609" b="8504"/>
          <a:stretch/>
        </p:blipFill>
        <p:spPr>
          <a:xfrm>
            <a:off x="0" y="-4465"/>
            <a:ext cx="8191500" cy="6862465"/>
          </a:xfrm>
          <a:prstGeom prst="rect">
            <a:avLst/>
          </a:prstGeom>
        </p:spPr>
      </p:pic>
      <p:sp>
        <p:nvSpPr>
          <p:cNvPr id="4" name="TextBox 3"/>
          <p:cNvSpPr txBox="1"/>
          <p:nvPr userDrawn="1"/>
        </p:nvSpPr>
        <p:spPr>
          <a:xfrm>
            <a:off x="8386762" y="120015"/>
            <a:ext cx="3657600" cy="954107"/>
          </a:xfrm>
          <a:prstGeom prst="rect">
            <a:avLst/>
          </a:prstGeom>
          <a:noFill/>
        </p:spPr>
        <p:txBody>
          <a:bodyPr wrap="square" rtlCol="0">
            <a:spAutoFit/>
          </a:bodyPr>
          <a:lstStyle/>
          <a:p>
            <a:pPr algn="just"/>
            <a:r>
              <a:rPr lang="en-US" sz="3200" b="1" dirty="0">
                <a:solidFill>
                  <a:srgbClr val="EA9358">
                    <a:lumMod val="75000"/>
                  </a:srgbClr>
                </a:solidFill>
              </a:rPr>
              <a:t>MIDDLETOWN AREA </a:t>
            </a:r>
            <a:r>
              <a:rPr lang="en-US" sz="2400" b="1" dirty="0">
                <a:solidFill>
                  <a:srgbClr val="EA9358">
                    <a:lumMod val="75000"/>
                  </a:srgbClr>
                </a:solidFill>
              </a:rPr>
              <a:t>HIGH SCHOOL</a:t>
            </a:r>
          </a:p>
        </p:txBody>
      </p:sp>
      <p:sp>
        <p:nvSpPr>
          <p:cNvPr id="7" name="Text Placeholder 6"/>
          <p:cNvSpPr>
            <a:spLocks noGrp="1"/>
          </p:cNvSpPr>
          <p:nvPr>
            <p:ph type="body" sz="quarter" idx="10" hasCustomPrompt="1"/>
          </p:nvPr>
        </p:nvSpPr>
        <p:spPr>
          <a:xfrm>
            <a:off x="8386762" y="1342364"/>
            <a:ext cx="3657600" cy="5067300"/>
          </a:xfrm>
        </p:spPr>
        <p:txBody>
          <a:bodyPr>
            <a:normAutofit/>
          </a:bodyPr>
          <a:lstStyle>
            <a:lvl1pPr marL="0" indent="0">
              <a:lnSpc>
                <a:spcPct val="150000"/>
              </a:lnSpc>
              <a:buFont typeface="Arial" panose="020B0604020202020204" pitchFamily="34" charset="0"/>
              <a:buNone/>
              <a:defRPr sz="4000" baseline="30000"/>
            </a:lvl1pPr>
            <a:lvl2pPr>
              <a:defRPr sz="2000"/>
            </a:lvl2pPr>
            <a:lvl3pPr>
              <a:defRPr sz="1800"/>
            </a:lvl3pPr>
            <a:lvl4pPr>
              <a:defRPr sz="1600"/>
            </a:lvl4pPr>
            <a:lvl5pPr>
              <a:defRPr sz="1600"/>
            </a:lvl5pPr>
          </a:lstStyle>
          <a:p>
            <a:pPr lvl="0"/>
            <a:r>
              <a:rPr lang="en-US" dirty="0"/>
              <a:t>21st century design</a:t>
            </a:r>
          </a:p>
          <a:p>
            <a:pPr lvl="0"/>
            <a:r>
              <a:rPr lang="en-US" dirty="0"/>
              <a:t>800 students</a:t>
            </a:r>
          </a:p>
          <a:p>
            <a:pPr lvl="0"/>
            <a:r>
              <a:rPr lang="en-US" dirty="0"/>
              <a:t>Building Modernization</a:t>
            </a:r>
          </a:p>
          <a:p>
            <a:pPr lvl="0"/>
            <a:r>
              <a:rPr lang="en-US" dirty="0"/>
              <a:t>Flexible space</a:t>
            </a:r>
          </a:p>
        </p:txBody>
      </p:sp>
    </p:spTree>
    <p:extLst>
      <p:ext uri="{BB962C8B-B14F-4D97-AF65-F5344CB8AC3E}">
        <p14:creationId xmlns:p14="http://schemas.microsoft.com/office/powerpoint/2010/main" val="3084647944"/>
      </p:ext>
    </p:extLst>
  </p:cSld>
  <p:clrMapOvr>
    <a:overrideClrMapping bg1="lt1" tx1="dk1" bg2="lt2" tx2="dk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fade">
                                      <p:cBhvr>
                                        <p:cTn id="19"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ject Slide Option 2">
    <p:bg>
      <p:bgPr>
        <a:solidFill>
          <a:srgbClr val="242424"/>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t="7856" b="7346"/>
          <a:stretch/>
        </p:blipFill>
        <p:spPr>
          <a:xfrm>
            <a:off x="0" y="-33250"/>
            <a:ext cx="12192000" cy="6899564"/>
          </a:xfrm>
          <a:prstGeom prst="rect">
            <a:avLst/>
          </a:prstGeom>
        </p:spPr>
      </p:pic>
      <p:sp>
        <p:nvSpPr>
          <p:cNvPr id="10" name="TextBox 9"/>
          <p:cNvSpPr txBox="1"/>
          <p:nvPr userDrawn="1"/>
        </p:nvSpPr>
        <p:spPr>
          <a:xfrm>
            <a:off x="157941" y="91440"/>
            <a:ext cx="7032568" cy="523220"/>
          </a:xfrm>
          <a:prstGeom prst="rect">
            <a:avLst/>
          </a:prstGeom>
          <a:noFill/>
        </p:spPr>
        <p:txBody>
          <a:bodyPr wrap="square" rtlCol="0">
            <a:spAutoFit/>
          </a:bodyPr>
          <a:lstStyle/>
          <a:p>
            <a:r>
              <a:rPr lang="en-US" sz="2800" b="1" spc="300" dirty="0">
                <a:solidFill>
                  <a:srgbClr val="FFFFFF"/>
                </a:solidFill>
              </a:rPr>
              <a:t>MIDDLETOWN AREA HIGH SCHOOL</a:t>
            </a:r>
          </a:p>
        </p:txBody>
      </p:sp>
      <p:sp>
        <p:nvSpPr>
          <p:cNvPr id="5" name="Rectangle 4"/>
          <p:cNvSpPr/>
          <p:nvPr userDrawn="1"/>
        </p:nvSpPr>
        <p:spPr>
          <a:xfrm>
            <a:off x="1" y="-33250"/>
            <a:ext cx="12192000" cy="6899564"/>
          </a:xfrm>
          <a:prstGeom prst="rect">
            <a:avLst/>
          </a:prstGeom>
          <a:solidFill>
            <a:srgbClr val="0A0A0C">
              <a:alpha val="70980"/>
            </a:srgb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6" name="TextBox 5"/>
          <p:cNvSpPr txBox="1"/>
          <p:nvPr userDrawn="1"/>
        </p:nvSpPr>
        <p:spPr>
          <a:xfrm>
            <a:off x="3495915" y="846763"/>
            <a:ext cx="5200166" cy="646331"/>
          </a:xfrm>
          <a:prstGeom prst="rect">
            <a:avLst/>
          </a:prstGeom>
          <a:noFill/>
        </p:spPr>
        <p:txBody>
          <a:bodyPr wrap="square" rtlCol="0">
            <a:spAutoFit/>
          </a:bodyPr>
          <a:lstStyle/>
          <a:p>
            <a:pPr algn="ctr"/>
            <a:r>
              <a:rPr lang="en-US" sz="5400" b="1" spc="300" baseline="30000" dirty="0">
                <a:solidFill>
                  <a:srgbClr val="FFFFFF"/>
                </a:solidFill>
              </a:rPr>
              <a:t>21st CENTURY DESIGN</a:t>
            </a:r>
          </a:p>
        </p:txBody>
      </p:sp>
      <p:sp>
        <p:nvSpPr>
          <p:cNvPr id="7" name="TextBox 6"/>
          <p:cNvSpPr txBox="1"/>
          <p:nvPr userDrawn="1"/>
        </p:nvSpPr>
        <p:spPr>
          <a:xfrm>
            <a:off x="3934689" y="2256111"/>
            <a:ext cx="4322619" cy="923330"/>
          </a:xfrm>
          <a:prstGeom prst="rect">
            <a:avLst/>
          </a:prstGeom>
          <a:noFill/>
        </p:spPr>
        <p:txBody>
          <a:bodyPr wrap="square" rtlCol="0">
            <a:spAutoFit/>
          </a:bodyPr>
          <a:lstStyle/>
          <a:p>
            <a:pPr algn="ctr"/>
            <a:r>
              <a:rPr lang="en-US" sz="5400" b="1" spc="300" baseline="30000" dirty="0">
                <a:solidFill>
                  <a:srgbClr val="FFFFFF"/>
                </a:solidFill>
              </a:rPr>
              <a:t>800 STUDENTS</a:t>
            </a:r>
            <a:endParaRPr lang="en-US" dirty="0">
              <a:solidFill>
                <a:srgbClr val="FFFFFF"/>
              </a:solidFill>
            </a:endParaRPr>
          </a:p>
        </p:txBody>
      </p:sp>
      <p:sp>
        <p:nvSpPr>
          <p:cNvPr id="8" name="TextBox 7"/>
          <p:cNvSpPr txBox="1"/>
          <p:nvPr userDrawn="1"/>
        </p:nvSpPr>
        <p:spPr>
          <a:xfrm>
            <a:off x="2975725" y="3942458"/>
            <a:ext cx="6240545" cy="923330"/>
          </a:xfrm>
          <a:prstGeom prst="rect">
            <a:avLst/>
          </a:prstGeom>
          <a:noFill/>
        </p:spPr>
        <p:txBody>
          <a:bodyPr wrap="square" rtlCol="0">
            <a:spAutoFit/>
          </a:bodyPr>
          <a:lstStyle/>
          <a:p>
            <a:pPr algn="ctr"/>
            <a:r>
              <a:rPr lang="en-US" sz="5400" b="1" spc="300" baseline="30000" dirty="0">
                <a:solidFill>
                  <a:srgbClr val="FFFFFF"/>
                </a:solidFill>
              </a:rPr>
              <a:t>BUILDING MODERNIZATION</a:t>
            </a:r>
            <a:endParaRPr lang="en-US" dirty="0">
              <a:solidFill>
                <a:srgbClr val="FFFFFF"/>
              </a:solidFill>
            </a:endParaRPr>
          </a:p>
        </p:txBody>
      </p:sp>
      <p:sp>
        <p:nvSpPr>
          <p:cNvPr id="9" name="TextBox 8"/>
          <p:cNvSpPr txBox="1"/>
          <p:nvPr userDrawn="1"/>
        </p:nvSpPr>
        <p:spPr>
          <a:xfrm>
            <a:off x="3934689" y="5404386"/>
            <a:ext cx="4322619" cy="923330"/>
          </a:xfrm>
          <a:prstGeom prst="rect">
            <a:avLst/>
          </a:prstGeom>
          <a:noFill/>
        </p:spPr>
        <p:txBody>
          <a:bodyPr wrap="square" rtlCol="0">
            <a:spAutoFit/>
          </a:bodyPr>
          <a:lstStyle/>
          <a:p>
            <a:pPr algn="ctr"/>
            <a:r>
              <a:rPr lang="en-US" sz="5400" b="1" spc="600" baseline="30000" dirty="0">
                <a:solidFill>
                  <a:srgbClr val="FFFFFF"/>
                </a:solidFill>
              </a:rPr>
              <a:t>FLEXIBLE SPACE</a:t>
            </a:r>
            <a:endParaRPr lang="en-US" dirty="0">
              <a:solidFill>
                <a:srgbClr val="FFFFFF"/>
              </a:solidFill>
            </a:endParaRPr>
          </a:p>
        </p:txBody>
      </p:sp>
    </p:spTree>
    <p:extLst>
      <p:ext uri="{BB962C8B-B14F-4D97-AF65-F5344CB8AC3E}">
        <p14:creationId xmlns:p14="http://schemas.microsoft.com/office/powerpoint/2010/main" val="10569278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0-#ppt_w/2"/>
                                          </p:val>
                                        </p:tav>
                                        <p:tav tm="100000">
                                          <p:val>
                                            <p:strVal val="#ppt_x"/>
                                          </p:val>
                                        </p:tav>
                                      </p:tavLst>
                                    </p:anim>
                                    <p:anim calcmode="lin" valueType="num">
                                      <p:cBhvr additive="base">
                                        <p:cTn id="12" dur="7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0-#ppt_w/2"/>
                                          </p:val>
                                        </p:tav>
                                        <p:tav tm="100000">
                                          <p:val>
                                            <p:strVal val="#ppt_x"/>
                                          </p:val>
                                        </p:tav>
                                      </p:tavLst>
                                    </p:anim>
                                    <p:anim calcmode="lin" valueType="num">
                                      <p:cBhvr additive="base">
                                        <p:cTn id="17" dur="7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750" fill="hold"/>
                                        <p:tgtEl>
                                          <p:spTgt spid="8"/>
                                        </p:tgtEl>
                                        <p:attrNameLst>
                                          <p:attrName>ppt_x</p:attrName>
                                        </p:attrNameLst>
                                      </p:cBhvr>
                                      <p:tavLst>
                                        <p:tav tm="0">
                                          <p:val>
                                            <p:strVal val="0-#ppt_w/2"/>
                                          </p:val>
                                        </p:tav>
                                        <p:tav tm="100000">
                                          <p:val>
                                            <p:strVal val="#ppt_x"/>
                                          </p:val>
                                        </p:tav>
                                      </p:tavLst>
                                    </p:anim>
                                    <p:anim calcmode="lin" valueType="num">
                                      <p:cBhvr additive="base">
                                        <p:cTn id="22" dur="7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75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750" fill="hold"/>
                                        <p:tgtEl>
                                          <p:spTgt spid="9"/>
                                        </p:tgtEl>
                                        <p:attrNameLst>
                                          <p:attrName>ppt_x</p:attrName>
                                        </p:attrNameLst>
                                      </p:cBhvr>
                                      <p:tavLst>
                                        <p:tav tm="0">
                                          <p:val>
                                            <p:strVal val="0-#ppt_w/2"/>
                                          </p:val>
                                        </p:tav>
                                        <p:tav tm="100000">
                                          <p:val>
                                            <p:strVal val="#ppt_x"/>
                                          </p:val>
                                        </p:tav>
                                      </p:tavLst>
                                    </p:anim>
                                    <p:anim calcmode="lin" valueType="num">
                                      <p:cBhvr additive="base">
                                        <p:cTn id="27" dur="750" fill="hold"/>
                                        <p:tgtEl>
                                          <p:spTgt spid="9"/>
                                        </p:tgtEl>
                                        <p:attrNameLst>
                                          <p:attrName>ppt_y</p:attrName>
                                        </p:attrNameLst>
                                      </p:cBhvr>
                                      <p:tavLst>
                                        <p:tav tm="0">
                                          <p:val>
                                            <p:strVal val="#ppt_y"/>
                                          </p:val>
                                        </p:tav>
                                        <p:tav tm="100000">
                                          <p:val>
                                            <p:strVal val="#ppt_y"/>
                                          </p:val>
                                        </p:tav>
                                      </p:tavLst>
                                    </p:anim>
                                  </p:childTnLst>
                                </p:cTn>
                              </p:par>
                              <p:par>
                                <p:cTn id="28" presetID="47" presetClass="exit" presetSubtype="0" fill="hold" grpId="0" nodeType="withEffect">
                                  <p:stCondLst>
                                    <p:cond delay="0"/>
                                  </p:stCondLst>
                                  <p:childTnLst>
                                    <p:animEffect transition="out" filter="fade">
                                      <p:cBhvr>
                                        <p:cTn id="29" dur="1000"/>
                                        <p:tgtEl>
                                          <p:spTgt spid="10"/>
                                        </p:tgtEl>
                                      </p:cBhvr>
                                    </p:animEffect>
                                    <p:anim calcmode="lin" valueType="num">
                                      <p:cBhvr>
                                        <p:cTn id="30" dur="1000"/>
                                        <p:tgtEl>
                                          <p:spTgt spid="10"/>
                                        </p:tgtEl>
                                        <p:attrNameLst>
                                          <p:attrName>ppt_x</p:attrName>
                                        </p:attrNameLst>
                                      </p:cBhvr>
                                      <p:tavLst>
                                        <p:tav tm="0">
                                          <p:val>
                                            <p:strVal val="ppt_x"/>
                                          </p:val>
                                        </p:tav>
                                        <p:tav tm="100000">
                                          <p:val>
                                            <p:strVal val="ppt_x"/>
                                          </p:val>
                                        </p:tav>
                                      </p:tavLst>
                                    </p:anim>
                                    <p:anim calcmode="lin" valueType="num">
                                      <p:cBhvr>
                                        <p:cTn id="31" dur="1000"/>
                                        <p:tgtEl>
                                          <p:spTgt spid="10"/>
                                        </p:tgtEl>
                                        <p:attrNameLst>
                                          <p:attrName>ppt_y</p:attrName>
                                        </p:attrNameLst>
                                      </p:cBhvr>
                                      <p:tavLst>
                                        <p:tav tm="0">
                                          <p:val>
                                            <p:strVal val="ppt_y"/>
                                          </p:val>
                                        </p:tav>
                                        <p:tav tm="100000">
                                          <p:val>
                                            <p:strVal val="ppt_y-.1"/>
                                          </p:val>
                                        </p:tav>
                                      </p:tavLst>
                                    </p:anim>
                                    <p:set>
                                      <p:cBhvr>
                                        <p:cTn id="32" dur="1" fill="hold">
                                          <p:stCondLst>
                                            <p:cond delay="9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5" grpId="0" animBg="1"/>
      <p:bldP spid="6" grpId="0"/>
      <p:bldP spid="7" grpId="0"/>
      <p:bldP spid="8" grpId="0"/>
      <p:bldP spid="9" grpId="0"/>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oject Slide Option 3 Dark">
    <p:bg>
      <p:bgPr>
        <a:solidFill>
          <a:srgbClr val="242424"/>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algn="ctr" fontAlgn="base">
              <a:spcBef>
                <a:spcPct val="0"/>
              </a:spcBef>
              <a:spcAft>
                <a:spcPct val="0"/>
              </a:spcAft>
              <a:defRPr/>
            </a:pPr>
            <a:r>
              <a:rPr lang="en-US" altLang="en-US" sz="4400" b="1" spc="100" dirty="0">
                <a:solidFill>
                  <a:srgbClr val="E36F1E"/>
                </a:solidFill>
              </a:rPr>
              <a:t>MIDDLETOWN AREA </a:t>
            </a:r>
          </a:p>
          <a:p>
            <a:pPr algn="ctr" fontAlgn="base">
              <a:spcBef>
                <a:spcPct val="0"/>
              </a:spcBef>
              <a:spcAft>
                <a:spcPct val="0"/>
              </a:spcAft>
              <a:defRPr/>
            </a:pPr>
            <a:r>
              <a:rPr lang="en-US" altLang="en-US" sz="3600" b="1" spc="100" dirty="0">
                <a:solidFill>
                  <a:srgbClr val="E36F1E"/>
                </a:solidFill>
              </a:rPr>
              <a:t>HIGH SCHOOL</a:t>
            </a:r>
          </a:p>
          <a:p>
            <a:pPr algn="ctr" fontAlgn="base">
              <a:spcBef>
                <a:spcPct val="0"/>
              </a:spcBef>
              <a:spcAft>
                <a:spcPct val="0"/>
              </a:spcAft>
              <a:defRPr/>
            </a:pPr>
            <a:endParaRPr lang="en-US" altLang="en-US" sz="3200" b="1" spc="100" dirty="0">
              <a:solidFill>
                <a:srgbClr val="E36F1E"/>
              </a:solidFill>
            </a:endParaRPr>
          </a:p>
          <a:p>
            <a:pPr algn="just" fontAlgn="base">
              <a:spcBef>
                <a:spcPct val="0"/>
              </a:spcBef>
              <a:spcAft>
                <a:spcPct val="0"/>
              </a:spcAft>
              <a:defRPr/>
            </a:pPr>
            <a:r>
              <a:rPr lang="en-US" altLang="en-US" sz="2800" b="1" spc="100" dirty="0">
                <a:solidFill>
                  <a:srgbClr val="FFFFFF"/>
                </a:solidFill>
              </a:rPr>
              <a:t>The design of the new school features a Central Commons area with public access space to include library / media center, gymnasium, and administration</a:t>
            </a:r>
            <a:endParaRPr lang="en-US" altLang="en-US" sz="2800" b="1" spc="100" dirty="0">
              <a:solidFill>
                <a:srgbClr val="E36F1E"/>
              </a:solidFill>
            </a:endParaRPr>
          </a:p>
        </p:txBody>
      </p:sp>
      <p:sp>
        <p:nvSpPr>
          <p:cNvPr id="6" name="Rectangle 5"/>
          <p:cNvSpPr/>
          <p:nvPr userDrawn="1"/>
        </p:nvSpPr>
        <p:spPr>
          <a:xfrm>
            <a:off x="1" y="3429000"/>
            <a:ext cx="3433811" cy="2031325"/>
          </a:xfrm>
          <a:prstGeom prst="rect">
            <a:avLst/>
          </a:prstGeom>
        </p:spPr>
        <p:txBody>
          <a:bodyPr wrap="square">
            <a:spAutoFit/>
          </a:bodyPr>
          <a:lstStyle/>
          <a:p>
            <a:pPr algn="ctr" fontAlgn="base">
              <a:spcBef>
                <a:spcPct val="0"/>
              </a:spcBef>
              <a:spcAft>
                <a:spcPct val="0"/>
              </a:spcAft>
              <a:defRPr/>
            </a:pPr>
            <a:r>
              <a:rPr lang="en-US" altLang="en-US" b="1" spc="100" dirty="0">
                <a:solidFill>
                  <a:srgbClr val="FFFFFF"/>
                </a:solidFill>
              </a:rPr>
              <a:t>21</a:t>
            </a:r>
            <a:r>
              <a:rPr lang="en-US" altLang="en-US" b="1" spc="100" baseline="30000" dirty="0">
                <a:solidFill>
                  <a:srgbClr val="FFFFFF"/>
                </a:solidFill>
              </a:rPr>
              <a:t>st</a:t>
            </a:r>
            <a:r>
              <a:rPr lang="en-US" altLang="en-US" b="1" spc="100" dirty="0">
                <a:solidFill>
                  <a:srgbClr val="FFFFFF"/>
                </a:solidFill>
              </a:rPr>
              <a:t> Century Design</a:t>
            </a:r>
          </a:p>
          <a:p>
            <a:pPr algn="ctr" fontAlgn="base">
              <a:spcBef>
                <a:spcPct val="0"/>
              </a:spcBef>
              <a:spcAft>
                <a:spcPct val="0"/>
              </a:spcAft>
              <a:defRPr/>
            </a:pPr>
            <a:endParaRPr lang="en-US" altLang="en-US" b="1" spc="100" dirty="0">
              <a:solidFill>
                <a:srgbClr val="FFFFFF"/>
              </a:solidFill>
            </a:endParaRPr>
          </a:p>
          <a:p>
            <a:pPr algn="ctr" fontAlgn="base">
              <a:spcBef>
                <a:spcPct val="0"/>
              </a:spcBef>
              <a:spcAft>
                <a:spcPct val="0"/>
              </a:spcAft>
              <a:defRPr/>
            </a:pPr>
            <a:r>
              <a:rPr lang="en-US" altLang="en-US" b="1" spc="100" dirty="0">
                <a:solidFill>
                  <a:srgbClr val="FFFFFF"/>
                </a:solidFill>
              </a:rPr>
              <a:t>800 Students</a:t>
            </a:r>
          </a:p>
          <a:p>
            <a:pPr algn="ctr" fontAlgn="base">
              <a:spcBef>
                <a:spcPct val="0"/>
              </a:spcBef>
              <a:spcAft>
                <a:spcPct val="0"/>
              </a:spcAft>
              <a:defRPr/>
            </a:pPr>
            <a:endParaRPr lang="en-US" altLang="en-US" b="1" spc="100" dirty="0">
              <a:solidFill>
                <a:srgbClr val="FFFFFF"/>
              </a:solidFill>
            </a:endParaRPr>
          </a:p>
          <a:p>
            <a:pPr algn="ctr" fontAlgn="base">
              <a:spcBef>
                <a:spcPct val="0"/>
              </a:spcBef>
              <a:spcAft>
                <a:spcPct val="0"/>
              </a:spcAft>
              <a:defRPr/>
            </a:pPr>
            <a:r>
              <a:rPr lang="en-US" altLang="en-US" b="1" spc="100" dirty="0">
                <a:solidFill>
                  <a:srgbClr val="FFFFFF"/>
                </a:solidFill>
              </a:rPr>
              <a:t>Building Modernization</a:t>
            </a:r>
          </a:p>
          <a:p>
            <a:pPr algn="ctr" fontAlgn="base">
              <a:spcBef>
                <a:spcPct val="0"/>
              </a:spcBef>
              <a:spcAft>
                <a:spcPct val="0"/>
              </a:spcAft>
              <a:defRPr/>
            </a:pPr>
            <a:endParaRPr lang="en-US" altLang="en-US" b="1" spc="100" dirty="0">
              <a:solidFill>
                <a:srgbClr val="FFFFFF"/>
              </a:solidFill>
            </a:endParaRPr>
          </a:p>
          <a:p>
            <a:pPr algn="ctr" fontAlgn="base">
              <a:spcBef>
                <a:spcPct val="0"/>
              </a:spcBef>
              <a:spcAft>
                <a:spcPct val="0"/>
              </a:spcAft>
              <a:defRPr/>
            </a:pPr>
            <a:r>
              <a:rPr lang="en-US" altLang="en-US" b="1" spc="100" dirty="0">
                <a:solidFill>
                  <a:srgbClr val="FFFFFF"/>
                </a:solidFill>
              </a:rPr>
              <a:t>Flexible Space</a:t>
            </a:r>
            <a:endParaRPr lang="en-US" altLang="en-US" b="1" spc="100" dirty="0">
              <a:solidFill>
                <a:srgbClr val="E36F1E"/>
              </a:solidFill>
            </a:endParaRPr>
          </a:p>
        </p:txBody>
      </p:sp>
    </p:spTree>
    <p:extLst>
      <p:ext uri="{BB962C8B-B14F-4D97-AF65-F5344CB8AC3E}">
        <p14:creationId xmlns:p14="http://schemas.microsoft.com/office/powerpoint/2010/main" val="12695421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build="p" advAuto="0"/>
    </p:bld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ject Slide Option 3 Light">
    <p:bg>
      <p:bgPr>
        <a:solidFill>
          <a:schemeClr val="tx1"/>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l="11049" r="3716"/>
          <a:stretch/>
        </p:blipFill>
        <p:spPr>
          <a:xfrm>
            <a:off x="3433009" y="1"/>
            <a:ext cx="8758991" cy="6857999"/>
          </a:xfrm>
          <a:prstGeom prst="rect">
            <a:avLst/>
          </a:prstGeom>
        </p:spPr>
      </p:pic>
      <p:sp>
        <p:nvSpPr>
          <p:cNvPr id="4" name="Rectangle 3"/>
          <p:cNvSpPr/>
          <p:nvPr userDrawn="1"/>
        </p:nvSpPr>
        <p:spPr>
          <a:xfrm>
            <a:off x="3434615" y="1477687"/>
            <a:ext cx="5322771" cy="3970318"/>
          </a:xfrm>
          <a:prstGeom prst="rect">
            <a:avLst/>
          </a:prstGeom>
        </p:spPr>
        <p:txBody>
          <a:bodyPr wrap="square">
            <a:spAutoFit/>
          </a:bodyPr>
          <a:lstStyle/>
          <a:p>
            <a:pPr algn="ctr" fontAlgn="base">
              <a:spcBef>
                <a:spcPct val="0"/>
              </a:spcBef>
              <a:spcAft>
                <a:spcPct val="0"/>
              </a:spcAft>
              <a:defRPr/>
            </a:pPr>
            <a:r>
              <a:rPr lang="en-US" altLang="en-US" sz="4400" b="1" spc="100" dirty="0">
                <a:solidFill>
                  <a:srgbClr val="E36F1E"/>
                </a:solidFill>
              </a:rPr>
              <a:t>MIDDLETOWN AREA </a:t>
            </a:r>
          </a:p>
          <a:p>
            <a:pPr algn="ctr" fontAlgn="base">
              <a:spcBef>
                <a:spcPct val="0"/>
              </a:spcBef>
              <a:spcAft>
                <a:spcPct val="0"/>
              </a:spcAft>
              <a:defRPr/>
            </a:pPr>
            <a:r>
              <a:rPr lang="en-US" altLang="en-US" sz="3600" b="1" spc="100" dirty="0">
                <a:solidFill>
                  <a:srgbClr val="E36F1E"/>
                </a:solidFill>
              </a:rPr>
              <a:t>HIGH SCHOOL</a:t>
            </a:r>
          </a:p>
          <a:p>
            <a:pPr algn="ctr" fontAlgn="base">
              <a:spcBef>
                <a:spcPct val="0"/>
              </a:spcBef>
              <a:spcAft>
                <a:spcPct val="0"/>
              </a:spcAft>
              <a:defRPr/>
            </a:pPr>
            <a:endParaRPr lang="en-US" altLang="en-US" sz="3200" b="1" spc="100" dirty="0">
              <a:solidFill>
                <a:srgbClr val="E36F1E"/>
              </a:solidFill>
            </a:endParaRPr>
          </a:p>
          <a:p>
            <a:pPr algn="just" fontAlgn="base">
              <a:spcBef>
                <a:spcPct val="0"/>
              </a:spcBef>
              <a:spcAft>
                <a:spcPct val="0"/>
              </a:spcAft>
              <a:defRPr/>
            </a:pPr>
            <a:r>
              <a:rPr lang="en-US" altLang="en-US" sz="2800" b="1" spc="100" dirty="0">
                <a:solidFill>
                  <a:srgbClr val="002D62"/>
                </a:solidFill>
              </a:rPr>
              <a:t>The design of the new school features a Central Commons area with public access space to include library / media center, gymnasium, and administration</a:t>
            </a:r>
          </a:p>
        </p:txBody>
      </p:sp>
      <p:sp>
        <p:nvSpPr>
          <p:cNvPr id="6" name="Rectangle 5"/>
          <p:cNvSpPr/>
          <p:nvPr userDrawn="1"/>
        </p:nvSpPr>
        <p:spPr>
          <a:xfrm>
            <a:off x="1" y="3429000"/>
            <a:ext cx="3433811" cy="2031325"/>
          </a:xfrm>
          <a:prstGeom prst="rect">
            <a:avLst/>
          </a:prstGeom>
        </p:spPr>
        <p:txBody>
          <a:bodyPr wrap="square">
            <a:spAutoFit/>
          </a:bodyPr>
          <a:lstStyle/>
          <a:p>
            <a:pPr algn="ctr" fontAlgn="base">
              <a:spcBef>
                <a:spcPct val="0"/>
              </a:spcBef>
              <a:spcAft>
                <a:spcPct val="0"/>
              </a:spcAft>
              <a:defRPr/>
            </a:pPr>
            <a:r>
              <a:rPr lang="en-US" altLang="en-US" b="1" spc="100" dirty="0">
                <a:solidFill>
                  <a:srgbClr val="002D62"/>
                </a:solidFill>
              </a:rPr>
              <a:t>21</a:t>
            </a:r>
            <a:r>
              <a:rPr lang="en-US" altLang="en-US" b="1" spc="100" baseline="30000" dirty="0">
                <a:solidFill>
                  <a:srgbClr val="002D62"/>
                </a:solidFill>
              </a:rPr>
              <a:t>st</a:t>
            </a:r>
            <a:r>
              <a:rPr lang="en-US" altLang="en-US" b="1" spc="100" dirty="0">
                <a:solidFill>
                  <a:srgbClr val="002D62"/>
                </a:solidFill>
              </a:rPr>
              <a:t> Century Design</a:t>
            </a:r>
          </a:p>
          <a:p>
            <a:pPr algn="ctr" fontAlgn="base">
              <a:spcBef>
                <a:spcPct val="0"/>
              </a:spcBef>
              <a:spcAft>
                <a:spcPct val="0"/>
              </a:spcAft>
              <a:defRPr/>
            </a:pPr>
            <a:endParaRPr lang="en-US" altLang="en-US" b="1" spc="100" dirty="0">
              <a:solidFill>
                <a:srgbClr val="002D62"/>
              </a:solidFill>
            </a:endParaRPr>
          </a:p>
          <a:p>
            <a:pPr algn="ctr" fontAlgn="base">
              <a:spcBef>
                <a:spcPct val="0"/>
              </a:spcBef>
              <a:spcAft>
                <a:spcPct val="0"/>
              </a:spcAft>
              <a:defRPr/>
            </a:pPr>
            <a:r>
              <a:rPr lang="en-US" altLang="en-US" b="1" spc="100" dirty="0">
                <a:solidFill>
                  <a:srgbClr val="002D62"/>
                </a:solidFill>
              </a:rPr>
              <a:t>800 Students</a:t>
            </a:r>
          </a:p>
          <a:p>
            <a:pPr algn="ctr" fontAlgn="base">
              <a:spcBef>
                <a:spcPct val="0"/>
              </a:spcBef>
              <a:spcAft>
                <a:spcPct val="0"/>
              </a:spcAft>
              <a:defRPr/>
            </a:pPr>
            <a:endParaRPr lang="en-US" altLang="en-US" b="1" spc="100" dirty="0">
              <a:solidFill>
                <a:srgbClr val="002D62"/>
              </a:solidFill>
            </a:endParaRPr>
          </a:p>
          <a:p>
            <a:pPr algn="ctr" fontAlgn="base">
              <a:spcBef>
                <a:spcPct val="0"/>
              </a:spcBef>
              <a:spcAft>
                <a:spcPct val="0"/>
              </a:spcAft>
              <a:defRPr/>
            </a:pPr>
            <a:r>
              <a:rPr lang="en-US" altLang="en-US" b="1" spc="100" dirty="0">
                <a:solidFill>
                  <a:srgbClr val="002D62"/>
                </a:solidFill>
              </a:rPr>
              <a:t>Building Modernization</a:t>
            </a:r>
          </a:p>
          <a:p>
            <a:pPr algn="ctr" fontAlgn="base">
              <a:spcBef>
                <a:spcPct val="0"/>
              </a:spcBef>
              <a:spcAft>
                <a:spcPct val="0"/>
              </a:spcAft>
              <a:defRPr/>
            </a:pPr>
            <a:endParaRPr lang="en-US" altLang="en-US" b="1" spc="100" dirty="0">
              <a:solidFill>
                <a:srgbClr val="002D62"/>
              </a:solidFill>
            </a:endParaRPr>
          </a:p>
          <a:p>
            <a:pPr algn="ctr" fontAlgn="base">
              <a:spcBef>
                <a:spcPct val="0"/>
              </a:spcBef>
              <a:spcAft>
                <a:spcPct val="0"/>
              </a:spcAft>
              <a:defRPr/>
            </a:pPr>
            <a:r>
              <a:rPr lang="en-US" altLang="en-US" b="1" spc="100" dirty="0">
                <a:solidFill>
                  <a:srgbClr val="002D62"/>
                </a:solidFill>
              </a:rPr>
              <a:t>Flexible Space</a:t>
            </a:r>
          </a:p>
        </p:txBody>
      </p:sp>
    </p:spTree>
    <p:extLst>
      <p:ext uri="{BB962C8B-B14F-4D97-AF65-F5344CB8AC3E}">
        <p14:creationId xmlns:p14="http://schemas.microsoft.com/office/powerpoint/2010/main" val="993280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50" fill="hold"/>
                                        <p:tgtEl>
                                          <p:spTgt spid="4"/>
                                        </p:tgtEl>
                                        <p:attrNameLst>
                                          <p:attrName>ppt_w</p:attrName>
                                        </p:attrNameLst>
                                      </p:cBhvr>
                                      <p:tavLst>
                                        <p:tav tm="0">
                                          <p:val>
                                            <p:fltVal val="0"/>
                                          </p:val>
                                        </p:tav>
                                        <p:tav tm="100000">
                                          <p:val>
                                            <p:strVal val="#ppt_w"/>
                                          </p:val>
                                        </p:tav>
                                      </p:tavLst>
                                    </p:anim>
                                    <p:anim calcmode="lin" valueType="num">
                                      <p:cBhvr>
                                        <p:cTn id="8" dur="750" fill="hold"/>
                                        <p:tgtEl>
                                          <p:spTgt spid="4"/>
                                        </p:tgtEl>
                                        <p:attrNameLst>
                                          <p:attrName>ppt_h</p:attrName>
                                        </p:attrNameLst>
                                      </p:cBhvr>
                                      <p:tavLst>
                                        <p:tav tm="0">
                                          <p:val>
                                            <p:fltVal val="0"/>
                                          </p:val>
                                        </p:tav>
                                        <p:tav tm="100000">
                                          <p:val>
                                            <p:strVal val="#ppt_h"/>
                                          </p:val>
                                        </p:tav>
                                      </p:tavLst>
                                    </p:anim>
                                    <p:animEffect transition="in" filter="fade">
                                      <p:cBhvr>
                                        <p:cTn id="9" dur="75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mph" presetSubtype="0" fill="hold" grpId="1" nodeType="clickEffect">
                                  <p:stCondLst>
                                    <p:cond delay="0"/>
                                  </p:stCondLst>
                                  <p:childTnLst>
                                    <p:animScale>
                                      <p:cBhvr>
                                        <p:cTn id="13" dur="500" fill="hold"/>
                                        <p:tgtEl>
                                          <p:spTgt spid="4"/>
                                        </p:tgtEl>
                                      </p:cBhvr>
                                      <p:by x="50000" y="50000"/>
                                    </p:animScale>
                                  </p:childTnLst>
                                </p:cTn>
                              </p:par>
                              <p:par>
                                <p:cTn id="14" presetID="0" presetClass="path" presetSubtype="0" accel="50000" decel="50000" fill="hold" grpId="2" nodeType="withEffect">
                                  <p:stCondLst>
                                    <p:cond delay="0"/>
                                  </p:stCondLst>
                                  <p:childTnLst>
                                    <p:animMotion origin="layout" path="M -2.08333E-6 1.73472E-17 L -0.36341 -0.29398 " pathEditMode="relative" rAng="0" ptsTypes="AA">
                                      <p:cBhvr>
                                        <p:cTn id="15" dur="2000" fill="hold"/>
                                        <p:tgtEl>
                                          <p:spTgt spid="4"/>
                                        </p:tgtEl>
                                        <p:attrNameLst>
                                          <p:attrName>ppt_x</p:attrName>
                                          <p:attrName>ppt_y</p:attrName>
                                        </p:attrNameLst>
                                      </p:cBhvr>
                                      <p:rCtr x="-18242" y="-14468"/>
                                    </p:animMotion>
                                  </p:childTnLst>
                                </p:cTn>
                              </p:par>
                              <p:par>
                                <p:cTn id="16" presetID="2" presetClass="entr" presetSubtype="2" fill="hold" nodeType="withEffect">
                                  <p:stCondLst>
                                    <p:cond delay="25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500" fill="hold"/>
                                        <p:tgtEl>
                                          <p:spTgt spid="5"/>
                                        </p:tgtEl>
                                        <p:attrNameLst>
                                          <p:attrName>ppt_x</p:attrName>
                                        </p:attrNameLst>
                                      </p:cBhvr>
                                      <p:tavLst>
                                        <p:tav tm="0">
                                          <p:val>
                                            <p:strVal val="1+#ppt_w/2"/>
                                          </p:val>
                                        </p:tav>
                                        <p:tav tm="100000">
                                          <p:val>
                                            <p:strVal val="#ppt_x"/>
                                          </p:val>
                                        </p:tav>
                                      </p:tavLst>
                                    </p:anim>
                                    <p:anim calcmode="lin" valueType="num">
                                      <p:cBhvr additive="base">
                                        <p:cTn id="19" dur="1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6">
                                            <p:txEl>
                                              <p:pRg st="2" end="2"/>
                                            </p:txEl>
                                          </p:spTgt>
                                        </p:tgtEl>
                                        <p:attrNameLst>
                                          <p:attrName>style.visibility</p:attrName>
                                        </p:attrNameLst>
                                      </p:cBhvr>
                                      <p:to>
                                        <p:strVal val="visible"/>
                                      </p:to>
                                    </p:set>
                                    <p:animEffect transition="in" filter="fade">
                                      <p:cBhvr>
                                        <p:cTn id="28" dur="500"/>
                                        <p:tgtEl>
                                          <p:spTgt spid="6">
                                            <p:txEl>
                                              <p:pRg st="2" end="2"/>
                                            </p:txEl>
                                          </p:spTgt>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fade">
                                      <p:cBhvr>
                                        <p:cTn id="32" dur="500"/>
                                        <p:tgtEl>
                                          <p:spTgt spid="6">
                                            <p:txEl>
                                              <p:pRg st="4" end="4"/>
                                            </p:txEl>
                                          </p:spTgt>
                                        </p:tgtEl>
                                      </p:cBhvr>
                                    </p:animEffect>
                                  </p:childTnLst>
                                </p:cTn>
                              </p:par>
                            </p:childTnLst>
                          </p:cTn>
                        </p:par>
                        <p:par>
                          <p:cTn id="33" fill="hold">
                            <p:stCondLst>
                              <p:cond delay="1500"/>
                            </p:stCondLst>
                            <p:childTnLst>
                              <p:par>
                                <p:cTn id="34" presetID="10" presetClass="entr" presetSubtype="0" fill="hold" grpId="0" nodeType="afterEffect">
                                  <p:stCondLst>
                                    <p:cond delay="0"/>
                                  </p:stCondLst>
                                  <p:childTnLst>
                                    <p:set>
                                      <p:cBhvr>
                                        <p:cTn id="35" dur="1" fill="hold">
                                          <p:stCondLst>
                                            <p:cond delay="0"/>
                                          </p:stCondLst>
                                        </p:cTn>
                                        <p:tgtEl>
                                          <p:spTgt spid="6">
                                            <p:txEl>
                                              <p:pRg st="6" end="6"/>
                                            </p:txEl>
                                          </p:spTgt>
                                        </p:tgtEl>
                                        <p:attrNameLst>
                                          <p:attrName>style.visibility</p:attrName>
                                        </p:attrNameLst>
                                      </p:cBhvr>
                                      <p:to>
                                        <p:strVal val="visible"/>
                                      </p:to>
                                    </p:set>
                                    <p:animEffect transition="in" filter="fade">
                                      <p:cBhvr>
                                        <p:cTn id="36"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6" grpId="0" build="p" advAuto="0"/>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hy CRA Slide">
    <p:bg>
      <p:bgPr>
        <a:solidFill>
          <a:srgbClr val="242424"/>
        </a:solidFill>
        <a:effectLst/>
      </p:bgPr>
    </p:bg>
    <p:spTree>
      <p:nvGrpSpPr>
        <p:cNvPr id="1" name=""/>
        <p:cNvGrpSpPr/>
        <p:nvPr/>
      </p:nvGrpSpPr>
      <p:grpSpPr>
        <a:xfrm>
          <a:off x="0" y="0"/>
          <a:ext cx="0" cy="0"/>
          <a:chOff x="0" y="0"/>
          <a:chExt cx="0" cy="0"/>
        </a:xfrm>
      </p:grpSpPr>
      <p:sp>
        <p:nvSpPr>
          <p:cNvPr id="2" name="Rectangle 1"/>
          <p:cNvSpPr/>
          <p:nvPr userDrawn="1"/>
        </p:nvSpPr>
        <p:spPr>
          <a:xfrm>
            <a:off x="4684673" y="1598781"/>
            <a:ext cx="2762627" cy="584775"/>
          </a:xfrm>
          <a:prstGeom prst="rect">
            <a:avLst/>
          </a:prstGeom>
        </p:spPr>
        <p:txBody>
          <a:bodyPr wrap="square">
            <a:spAutoFit/>
          </a:bodyPr>
          <a:lstStyle/>
          <a:p>
            <a:pPr algn="ctr">
              <a:defRPr/>
            </a:pPr>
            <a:r>
              <a:rPr lang="en-US" altLang="en-US" sz="3200" b="1" spc="300" dirty="0">
                <a:solidFill>
                  <a:srgbClr val="FFFFFF"/>
                </a:solidFill>
              </a:rPr>
              <a:t>OUR </a:t>
            </a:r>
            <a:r>
              <a:rPr lang="en-US" altLang="en-US" sz="3200" b="1" spc="300" dirty="0">
                <a:solidFill>
                  <a:srgbClr val="E36F1E"/>
                </a:solidFill>
              </a:rPr>
              <a:t>PEOPLE</a:t>
            </a:r>
          </a:p>
        </p:txBody>
      </p:sp>
      <p:sp>
        <p:nvSpPr>
          <p:cNvPr id="3" name="Rectangle 2"/>
          <p:cNvSpPr/>
          <p:nvPr userDrawn="1"/>
        </p:nvSpPr>
        <p:spPr>
          <a:xfrm>
            <a:off x="3275928" y="581088"/>
            <a:ext cx="5580118" cy="584775"/>
          </a:xfrm>
          <a:prstGeom prst="rect">
            <a:avLst/>
          </a:prstGeom>
        </p:spPr>
        <p:txBody>
          <a:bodyPr wrap="none">
            <a:spAutoFit/>
          </a:bodyPr>
          <a:lstStyle/>
          <a:p>
            <a:pPr algn="ctr">
              <a:defRPr/>
            </a:pPr>
            <a:r>
              <a:rPr lang="en-US" altLang="en-US" sz="3200" b="1" spc="300" dirty="0">
                <a:solidFill>
                  <a:srgbClr val="E36F1E"/>
                </a:solidFill>
              </a:rPr>
              <a:t>UNIQUE </a:t>
            </a:r>
            <a:r>
              <a:rPr lang="en-US" altLang="en-US" sz="3200" b="1" spc="300" dirty="0">
                <a:solidFill>
                  <a:srgbClr val="FFFFFF"/>
                </a:solidFill>
              </a:rPr>
              <a:t>UNDERSTANDING </a:t>
            </a:r>
          </a:p>
        </p:txBody>
      </p:sp>
      <p:sp>
        <p:nvSpPr>
          <p:cNvPr id="4" name="Rectangle 3"/>
          <p:cNvSpPr/>
          <p:nvPr userDrawn="1"/>
        </p:nvSpPr>
        <p:spPr>
          <a:xfrm>
            <a:off x="3182834" y="2626902"/>
            <a:ext cx="5825762" cy="584775"/>
          </a:xfrm>
          <a:prstGeom prst="rect">
            <a:avLst/>
          </a:prstGeom>
        </p:spPr>
        <p:txBody>
          <a:bodyPr wrap="none">
            <a:spAutoFit/>
          </a:bodyPr>
          <a:lstStyle/>
          <a:p>
            <a:pPr algn="ctr">
              <a:defRPr/>
            </a:pPr>
            <a:r>
              <a:rPr lang="en-US" altLang="en-US" sz="3200" b="1" spc="300" dirty="0">
                <a:solidFill>
                  <a:srgbClr val="FFFFFF"/>
                </a:solidFill>
              </a:rPr>
              <a:t>COLLABORATIVE </a:t>
            </a:r>
            <a:r>
              <a:rPr lang="en-US" altLang="en-US" sz="3200" b="1" spc="300" dirty="0">
                <a:solidFill>
                  <a:srgbClr val="E36F1E"/>
                </a:solidFill>
              </a:rPr>
              <a:t>APPROACH</a:t>
            </a:r>
          </a:p>
        </p:txBody>
      </p:sp>
      <p:sp>
        <p:nvSpPr>
          <p:cNvPr id="5" name="Rectangle 4"/>
          <p:cNvSpPr/>
          <p:nvPr userDrawn="1"/>
        </p:nvSpPr>
        <p:spPr>
          <a:xfrm>
            <a:off x="3515001" y="3644595"/>
            <a:ext cx="5101974" cy="584775"/>
          </a:xfrm>
          <a:prstGeom prst="rect">
            <a:avLst/>
          </a:prstGeom>
        </p:spPr>
        <p:txBody>
          <a:bodyPr wrap="none">
            <a:spAutoFit/>
          </a:bodyPr>
          <a:lstStyle/>
          <a:p>
            <a:pPr algn="ctr">
              <a:defRPr/>
            </a:pPr>
            <a:r>
              <a:rPr lang="en-US" altLang="en-US" sz="3200" b="1" spc="300" dirty="0">
                <a:solidFill>
                  <a:srgbClr val="E36F1E"/>
                </a:solidFill>
              </a:rPr>
              <a:t>COST EFFECTIVE </a:t>
            </a:r>
            <a:r>
              <a:rPr lang="en-US" altLang="en-US" sz="3200" b="1" spc="300" dirty="0">
                <a:solidFill>
                  <a:srgbClr val="FFFFFF"/>
                </a:solidFill>
              </a:rPr>
              <a:t>DESIGN</a:t>
            </a:r>
          </a:p>
        </p:txBody>
      </p:sp>
      <p:sp>
        <p:nvSpPr>
          <p:cNvPr id="6" name="Rectangle 5"/>
          <p:cNvSpPr/>
          <p:nvPr userDrawn="1"/>
        </p:nvSpPr>
        <p:spPr>
          <a:xfrm>
            <a:off x="3699698" y="4662288"/>
            <a:ext cx="4732578" cy="584775"/>
          </a:xfrm>
          <a:prstGeom prst="rect">
            <a:avLst/>
          </a:prstGeom>
        </p:spPr>
        <p:txBody>
          <a:bodyPr wrap="none">
            <a:spAutoFit/>
          </a:bodyPr>
          <a:lstStyle/>
          <a:p>
            <a:pPr algn="ctr">
              <a:defRPr/>
            </a:pPr>
            <a:r>
              <a:rPr lang="en-US" altLang="en-US" sz="3200" b="1" spc="300" dirty="0">
                <a:solidFill>
                  <a:srgbClr val="FFFFFF"/>
                </a:solidFill>
              </a:rPr>
              <a:t>GUARANTEED </a:t>
            </a:r>
            <a:r>
              <a:rPr lang="en-US" altLang="en-US" sz="3200" b="1" spc="300" dirty="0">
                <a:solidFill>
                  <a:srgbClr val="E36F1E"/>
                </a:solidFill>
              </a:rPr>
              <a:t>BUDGET</a:t>
            </a:r>
          </a:p>
        </p:txBody>
      </p:sp>
      <p:sp>
        <p:nvSpPr>
          <p:cNvPr id="7" name="Rectangle 6"/>
          <p:cNvSpPr/>
          <p:nvPr userDrawn="1"/>
        </p:nvSpPr>
        <p:spPr>
          <a:xfrm>
            <a:off x="4800553" y="5679981"/>
            <a:ext cx="2590324" cy="584775"/>
          </a:xfrm>
          <a:prstGeom prst="rect">
            <a:avLst/>
          </a:prstGeom>
        </p:spPr>
        <p:txBody>
          <a:bodyPr wrap="none">
            <a:spAutoFit/>
          </a:bodyPr>
          <a:lstStyle/>
          <a:p>
            <a:pPr algn="ctr">
              <a:defRPr/>
            </a:pPr>
            <a:r>
              <a:rPr lang="en-US" altLang="en-US" sz="3200" b="1" spc="300" dirty="0">
                <a:solidFill>
                  <a:srgbClr val="FFFFFF"/>
                </a:solidFill>
              </a:rPr>
              <a:t>PROXIMITY </a:t>
            </a:r>
          </a:p>
        </p:txBody>
      </p:sp>
    </p:spTree>
    <p:extLst>
      <p:ext uri="{BB962C8B-B14F-4D97-AF65-F5344CB8AC3E}">
        <p14:creationId xmlns:p14="http://schemas.microsoft.com/office/powerpoint/2010/main" val="91056028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9" presetClass="emph" presetSubtype="0" grpId="1" nodeType="clickEffect">
                                  <p:stCondLst>
                                    <p:cond delay="0"/>
                                  </p:stCondLst>
                                  <p:childTnLst>
                                    <p:set>
                                      <p:cBhvr rctx="PPT">
                                        <p:cTn id="13" dur="indefinite"/>
                                        <p:tgtEl>
                                          <p:spTgt spid="3"/>
                                        </p:tgtEl>
                                        <p:attrNameLst>
                                          <p:attrName>style.opacity</p:attrName>
                                        </p:attrNameLst>
                                      </p:cBhvr>
                                      <p:to>
                                        <p:strVal val="0.1"/>
                                      </p:to>
                                    </p:set>
                                    <p:animEffect filter="image" prLst="opacity: 0.1">
                                      <p:cBhvr rctx="IE">
                                        <p:cTn id="14" dur="indefinite"/>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mph" presetSubtype="0" grpId="1" nodeType="clickEffect">
                                  <p:stCondLst>
                                    <p:cond delay="0"/>
                                  </p:stCondLst>
                                  <p:childTnLst>
                                    <p:set>
                                      <p:cBhvr rctx="PPT">
                                        <p:cTn id="23" dur="indefinite"/>
                                        <p:tgtEl>
                                          <p:spTgt spid="2"/>
                                        </p:tgtEl>
                                        <p:attrNameLst>
                                          <p:attrName>style.opacity</p:attrName>
                                        </p:attrNameLst>
                                      </p:cBhvr>
                                      <p:to>
                                        <p:strVal val="0.1"/>
                                      </p:to>
                                    </p:set>
                                    <p:animEffect filter="image" prLst="opacity: 0.1">
                                      <p:cBhvr rctx="IE">
                                        <p:cTn id="24" dur="indefinite"/>
                                        <p:tgtEl>
                                          <p:spTgt spid="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1000" fill="hold"/>
                                        <p:tgtEl>
                                          <p:spTgt spid="4"/>
                                        </p:tgtEl>
                                        <p:attrNameLst>
                                          <p:attrName>ppt_w</p:attrName>
                                        </p:attrNameLst>
                                      </p:cBhvr>
                                      <p:tavLst>
                                        <p:tav tm="0">
                                          <p:val>
                                            <p:fltVal val="0"/>
                                          </p:val>
                                        </p:tav>
                                        <p:tav tm="100000">
                                          <p:val>
                                            <p:strVal val="#ppt_w"/>
                                          </p:val>
                                        </p:tav>
                                      </p:tavLst>
                                    </p:anim>
                                    <p:anim calcmode="lin" valueType="num">
                                      <p:cBhvr>
                                        <p:cTn id="28" dur="1000" fill="hold"/>
                                        <p:tgtEl>
                                          <p:spTgt spid="4"/>
                                        </p:tgtEl>
                                        <p:attrNameLst>
                                          <p:attrName>ppt_h</p:attrName>
                                        </p:attrNameLst>
                                      </p:cBhvr>
                                      <p:tavLst>
                                        <p:tav tm="0">
                                          <p:val>
                                            <p:fltVal val="0"/>
                                          </p:val>
                                        </p:tav>
                                        <p:tav tm="100000">
                                          <p:val>
                                            <p:strVal val="#ppt_h"/>
                                          </p:val>
                                        </p:tav>
                                      </p:tavLst>
                                    </p:anim>
                                    <p:animEffect transition="in" filter="fade">
                                      <p:cBhvr>
                                        <p:cTn id="29" dur="10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mph" presetSubtype="0" grpId="1" nodeType="clickEffect">
                                  <p:stCondLst>
                                    <p:cond delay="0"/>
                                  </p:stCondLst>
                                  <p:childTnLst>
                                    <p:set>
                                      <p:cBhvr rctx="PPT">
                                        <p:cTn id="33" dur="indefinite"/>
                                        <p:tgtEl>
                                          <p:spTgt spid="4"/>
                                        </p:tgtEl>
                                        <p:attrNameLst>
                                          <p:attrName>style.opacity</p:attrName>
                                        </p:attrNameLst>
                                      </p:cBhvr>
                                      <p:to>
                                        <p:strVal val="0.1"/>
                                      </p:to>
                                    </p:set>
                                    <p:animEffect filter="image" prLst="opacity: 0.1">
                                      <p:cBhvr rctx="IE">
                                        <p:cTn id="34" dur="indefinite"/>
                                        <p:tgtEl>
                                          <p:spTgt spid="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p:cTn id="37" dur="1000" fill="hold"/>
                                        <p:tgtEl>
                                          <p:spTgt spid="5"/>
                                        </p:tgtEl>
                                        <p:attrNameLst>
                                          <p:attrName>ppt_w</p:attrName>
                                        </p:attrNameLst>
                                      </p:cBhvr>
                                      <p:tavLst>
                                        <p:tav tm="0">
                                          <p:val>
                                            <p:fltVal val="0"/>
                                          </p:val>
                                        </p:tav>
                                        <p:tav tm="100000">
                                          <p:val>
                                            <p:strVal val="#ppt_w"/>
                                          </p:val>
                                        </p:tav>
                                      </p:tavLst>
                                    </p:anim>
                                    <p:anim calcmode="lin" valueType="num">
                                      <p:cBhvr>
                                        <p:cTn id="38" dur="1000" fill="hold"/>
                                        <p:tgtEl>
                                          <p:spTgt spid="5"/>
                                        </p:tgtEl>
                                        <p:attrNameLst>
                                          <p:attrName>ppt_h</p:attrName>
                                        </p:attrNameLst>
                                      </p:cBhvr>
                                      <p:tavLst>
                                        <p:tav tm="0">
                                          <p:val>
                                            <p:fltVal val="0"/>
                                          </p:val>
                                        </p:tav>
                                        <p:tav tm="100000">
                                          <p:val>
                                            <p:strVal val="#ppt_h"/>
                                          </p:val>
                                        </p:tav>
                                      </p:tavLst>
                                    </p:anim>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mph" presetSubtype="0" grpId="1" nodeType="clickEffect">
                                  <p:stCondLst>
                                    <p:cond delay="0"/>
                                  </p:stCondLst>
                                  <p:childTnLst>
                                    <p:set>
                                      <p:cBhvr rctx="PPT">
                                        <p:cTn id="43" dur="indefinite"/>
                                        <p:tgtEl>
                                          <p:spTgt spid="5"/>
                                        </p:tgtEl>
                                        <p:attrNameLst>
                                          <p:attrName>style.opacity</p:attrName>
                                        </p:attrNameLst>
                                      </p:cBhvr>
                                      <p:to>
                                        <p:strVal val="0.1"/>
                                      </p:to>
                                    </p:set>
                                    <p:animEffect filter="image" prLst="opacity: 0.1">
                                      <p:cBhvr rctx="IE">
                                        <p:cTn id="44" dur="indefinite"/>
                                        <p:tgtEl>
                                          <p:spTgt spid="5"/>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mph" presetSubtype="0" grpId="1" nodeType="clickEffect">
                                  <p:stCondLst>
                                    <p:cond delay="0"/>
                                  </p:stCondLst>
                                  <p:childTnLst>
                                    <p:set>
                                      <p:cBhvr rctx="PPT">
                                        <p:cTn id="53" dur="indefinite"/>
                                        <p:tgtEl>
                                          <p:spTgt spid="6"/>
                                        </p:tgtEl>
                                        <p:attrNameLst>
                                          <p:attrName>style.opacity</p:attrName>
                                        </p:attrNameLst>
                                      </p:cBhvr>
                                      <p:to>
                                        <p:strVal val="0.1"/>
                                      </p:to>
                                    </p:set>
                                    <p:animEffect filter="image" prLst="opacity: 0.1">
                                      <p:cBhvr rctx="IE">
                                        <p:cTn id="54" dur="indefinite"/>
                                        <p:tgtEl>
                                          <p:spTgt spid="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Effect transition="in" filter="fade">
                                      <p:cBhvr>
                                        <p:cTn id="59" dur="1000"/>
                                        <p:tgtEl>
                                          <p:spTgt spid="7"/>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mph" presetSubtype="0" grpId="1" nodeType="clickEffect">
                                  <p:stCondLst>
                                    <p:cond delay="0"/>
                                  </p:stCondLst>
                                  <p:childTnLst>
                                    <p:set>
                                      <p:cBhvr rctx="PPT">
                                        <p:cTn id="63" dur="indefinite"/>
                                        <p:tgtEl>
                                          <p:spTgt spid="7"/>
                                        </p:tgtEl>
                                        <p:attrNameLst>
                                          <p:attrName>style.opacity</p:attrName>
                                        </p:attrNameLst>
                                      </p:cBhvr>
                                      <p:to>
                                        <p:strVal val="0.1"/>
                                      </p:to>
                                    </p:set>
                                    <p:animEffect filter="image" prLst="opacity: 0.1">
                                      <p:cBhvr rctx="IE">
                                        <p:cTn id="64" dur="indefinite"/>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4" grpId="1"/>
      <p:bldP spid="5" grpId="0"/>
      <p:bldP spid="5" grpId="1"/>
      <p:bldP spid="6" grpId="0"/>
      <p:bldP spid="6" grpId="1"/>
      <p:bldP spid="7" grpId="0"/>
      <p:bldP spid="7" grpId="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37414" y="4494998"/>
            <a:ext cx="1117172" cy="1117172"/>
          </a:xfrm>
          <a:prstGeom prst="rect">
            <a:avLst/>
          </a:prstGeom>
          <a:ln>
            <a:solidFill>
              <a:schemeClr val="tx1"/>
            </a:solidFill>
          </a:ln>
        </p:spPr>
      </p:pic>
      <p:sp>
        <p:nvSpPr>
          <p:cNvPr id="3" name="TextBox 2"/>
          <p:cNvSpPr txBox="1"/>
          <p:nvPr userDrawn="1"/>
        </p:nvSpPr>
        <p:spPr>
          <a:xfrm>
            <a:off x="3771499" y="5746282"/>
            <a:ext cx="4649002" cy="646331"/>
          </a:xfrm>
          <a:prstGeom prst="rect">
            <a:avLst/>
          </a:prstGeom>
          <a:noFill/>
        </p:spPr>
        <p:txBody>
          <a:bodyPr wrap="square" rtlCol="0">
            <a:spAutoFit/>
          </a:bodyPr>
          <a:lstStyle/>
          <a:p>
            <a:pPr algn="ctr"/>
            <a:r>
              <a:rPr lang="en-US" dirty="0">
                <a:solidFill>
                  <a:srgbClr val="FFFFFF"/>
                </a:solidFill>
              </a:rPr>
              <a:t>Crabtree, Rohrbaugh &amp; Associates</a:t>
            </a:r>
          </a:p>
          <a:p>
            <a:pPr algn="ctr"/>
            <a:r>
              <a:rPr lang="en-US" dirty="0">
                <a:solidFill>
                  <a:srgbClr val="FFFFFF"/>
                </a:solidFill>
              </a:rPr>
              <a:t>www.cra-architects.com</a:t>
            </a:r>
          </a:p>
        </p:txBody>
      </p:sp>
    </p:spTree>
    <p:extLst>
      <p:ext uri="{BB962C8B-B14F-4D97-AF65-F5344CB8AC3E}">
        <p14:creationId xmlns:p14="http://schemas.microsoft.com/office/powerpoint/2010/main" val="3804093562"/>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3348801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132188679"/>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802874850"/>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2666552248"/>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417260254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181674"/>
            <a:ext cx="2743200" cy="365125"/>
          </a:xfrm>
          <a:prstGeom prst="rect">
            <a:avLst/>
          </a:prstGeom>
        </p:spPr>
        <p:txBody>
          <a:bodyPr/>
          <a:lstStyle/>
          <a:p>
            <a:fld id="{C96C9789-C95D-45C5-860A-C63302F7B5F3}" type="datetimeFigureOut">
              <a:rPr lang="en-US" smtClean="0">
                <a:solidFill>
                  <a:srgbClr val="FFFFFF"/>
                </a:solidFill>
              </a:rPr>
              <a:pPr/>
              <a:t>5/1/2023</a:t>
            </a:fld>
            <a:endParaRPr lang="en-US" dirty="0">
              <a:solidFill>
                <a:srgbClr val="FFFFFF"/>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dirty="0">
              <a:solidFill>
                <a:srgbClr val="FFFFFF"/>
              </a:solidFill>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C20DCE7A-150F-4D18-AB70-1BF82DDDFA6D}"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322168429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387591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dirty="0">
              <a:solidFill>
                <a:srgbClr val="FFFFFF"/>
              </a:solidFill>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r>
              <a:rPr lang="en-US" dirty="0">
                <a:solidFill>
                  <a:srgbClr val="FFFFFF"/>
                </a:solidFill>
              </a:rPr>
              <a:t>Crabtree, Rohrbaugh &amp; Associates</a:t>
            </a:r>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218C3EBE-B54C-4CDF-8F15-1AA43C547F09}" type="slidenum">
              <a:rPr lang="en-US" smtClean="0">
                <a:solidFill>
                  <a:srgbClr val="FFFFFF"/>
                </a:solidFill>
              </a:rPr>
              <a:pPr/>
              <a:t>‹#›</a:t>
            </a:fld>
            <a:endParaRPr lang="en-US" dirty="0">
              <a:solidFill>
                <a:srgbClr val="FFFFFF"/>
              </a:solidFill>
            </a:endParaRPr>
          </a:p>
        </p:txBody>
      </p:sp>
    </p:spTree>
    <p:extLst>
      <p:ext uri="{BB962C8B-B14F-4D97-AF65-F5344CB8AC3E}">
        <p14:creationId xmlns:p14="http://schemas.microsoft.com/office/powerpoint/2010/main" val="157378140"/>
      </p:ext>
    </p:extLst>
  </p:cSld>
  <p:clrMapOvr>
    <a:masterClrMapping/>
  </p:clrMapOvr>
  <p:transition>
    <p:fade/>
  </p:transition>
  <p:extLst>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Footer Placeholder 2"/>
          <p:cNvSpPr>
            <a:spLocks noGrp="1"/>
          </p:cNvSpPr>
          <p:nvPr>
            <p:ph type="ftr" sz="quarter" idx="10"/>
          </p:nvPr>
        </p:nvSpPr>
        <p:spPr>
          <a:xfrm>
            <a:off x="813619" y="6189202"/>
            <a:ext cx="4114800" cy="365125"/>
          </a:xfrm>
          <a:prstGeom prst="rect">
            <a:avLst/>
          </a:prstGeom>
        </p:spPr>
        <p:txBody>
          <a:bodyPr/>
          <a:lstStyle/>
          <a:p>
            <a:r>
              <a:rPr lang="en-US" dirty="0">
                <a:solidFill>
                  <a:srgbClr val="FFFFFF"/>
                </a:solidFill>
              </a:rPr>
              <a:t>Crabtree, Rohrbaugh &amp; Associates</a:t>
            </a:r>
          </a:p>
        </p:txBody>
      </p:sp>
    </p:spTree>
    <p:extLst>
      <p:ext uri="{BB962C8B-B14F-4D97-AF65-F5344CB8AC3E}">
        <p14:creationId xmlns:p14="http://schemas.microsoft.com/office/powerpoint/2010/main" val="175425368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24242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CALIBRI (BODY) UPPERCASE SIZE 36</a:t>
            </a:r>
          </a:p>
        </p:txBody>
      </p:sp>
      <p:sp>
        <p:nvSpPr>
          <p:cNvPr id="3" name="Text Placeholder 2"/>
          <p:cNvSpPr>
            <a:spLocks noGrp="1"/>
          </p:cNvSpPr>
          <p:nvPr>
            <p:ph type="body" idx="1"/>
          </p:nvPr>
        </p:nvSpPr>
        <p:spPr>
          <a:xfrm>
            <a:off x="838200" y="2002971"/>
            <a:ext cx="10515600" cy="1959429"/>
          </a:xfrm>
          <a:prstGeom prst="rect">
            <a:avLst/>
          </a:prstGeom>
        </p:spPr>
        <p:txBody>
          <a:bodyPr vert="horz" lIns="91440" tIns="45720" rIns="91440" bIns="45720" rtlCol="0">
            <a:normAutofit/>
          </a:bodyPr>
          <a:lstStyle/>
          <a:p>
            <a:pPr lvl="0"/>
            <a:r>
              <a:rPr lang="en-US" dirty="0"/>
              <a:t>Calibri (body) Size 32</a:t>
            </a:r>
          </a:p>
        </p:txBody>
      </p:sp>
    </p:spTree>
    <p:extLst>
      <p:ext uri="{BB962C8B-B14F-4D97-AF65-F5344CB8AC3E}">
        <p14:creationId xmlns:p14="http://schemas.microsoft.com/office/powerpoint/2010/main" val="1017633227"/>
      </p:ext>
    </p:extLst>
  </p:cSld>
  <p:clrMap bg1="dk1" tx1="lt1" bg2="dk2" tx2="lt2" accent1="accent1" accent2="accent2" accent3="accent3" accent4="accent4" accent5="accent5" accent6="accent6" hlink="hlink" folHlink="folHlink"/>
  <p:sldLayoutIdLst>
    <p:sldLayoutId id="2147484346" r:id="rId1"/>
    <p:sldLayoutId id="2147484356" r:id="rId2"/>
    <p:sldLayoutId id="2147484347" r:id="rId3"/>
    <p:sldLayoutId id="2147484345" r:id="rId4"/>
    <p:sldLayoutId id="2147484360" r:id="rId5"/>
    <p:sldLayoutId id="2147484357" r:id="rId6"/>
    <p:sldLayoutId id="2147484348" r:id="rId7"/>
    <p:sldLayoutId id="2147484362" r:id="rId8"/>
    <p:sldLayoutId id="2147484358" r:id="rId9"/>
    <p:sldLayoutId id="2147484361" r:id="rId10"/>
    <p:sldLayoutId id="2147484363" r:id="rId11"/>
    <p:sldLayoutId id="2147484359" r:id="rId12"/>
    <p:sldLayoutId id="2147484349" r:id="rId13"/>
    <p:sldLayoutId id="2147484350" r:id="rId14"/>
    <p:sldLayoutId id="2147484351" r:id="rId15"/>
    <p:sldLayoutId id="2147484352" r:id="rId16"/>
    <p:sldLayoutId id="2147484353" r:id="rId17"/>
    <p:sldLayoutId id="2147484354" r:id="rId18"/>
    <p:sldLayoutId id="2147484355" r:id="rId19"/>
    <p:sldLayoutId id="2147484333" r:id="rId20"/>
    <p:sldLayoutId id="2147484334" r:id="rId21"/>
    <p:sldLayoutId id="2147484343" r:id="rId22"/>
  </p:sldLayoutIdLst>
  <p:transition>
    <p:fade/>
  </p:transition>
  <p:txStyles>
    <p:title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200" kern="120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24242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CALIBRI (BODY) UPPERCASE SIZE 36</a:t>
            </a:r>
          </a:p>
        </p:txBody>
      </p:sp>
      <p:sp>
        <p:nvSpPr>
          <p:cNvPr id="3" name="Text Placeholder 2"/>
          <p:cNvSpPr>
            <a:spLocks noGrp="1"/>
          </p:cNvSpPr>
          <p:nvPr>
            <p:ph type="body" idx="1"/>
          </p:nvPr>
        </p:nvSpPr>
        <p:spPr>
          <a:xfrm>
            <a:off x="838200" y="2002971"/>
            <a:ext cx="10515600" cy="1959429"/>
          </a:xfrm>
          <a:prstGeom prst="rect">
            <a:avLst/>
          </a:prstGeom>
        </p:spPr>
        <p:txBody>
          <a:bodyPr vert="horz" lIns="91440" tIns="45720" rIns="91440" bIns="45720" rtlCol="0">
            <a:normAutofit/>
          </a:bodyPr>
          <a:lstStyle/>
          <a:p>
            <a:pPr lvl="0"/>
            <a:r>
              <a:rPr lang="en-US" dirty="0"/>
              <a:t>Calibri (body) Size 32</a:t>
            </a:r>
          </a:p>
        </p:txBody>
      </p:sp>
    </p:spTree>
    <p:extLst>
      <p:ext uri="{BB962C8B-B14F-4D97-AF65-F5344CB8AC3E}">
        <p14:creationId xmlns:p14="http://schemas.microsoft.com/office/powerpoint/2010/main" val="320788980"/>
      </p:ext>
    </p:extLst>
  </p:cSld>
  <p:clrMap bg1="dk1" tx1="lt1" bg2="dk2" tx2="lt2" accent1="accent1" accent2="accent2" accent3="accent3" accent4="accent4" accent5="accent5" accent6="accent6" hlink="hlink" folHlink="folHlink"/>
  <p:sldLayoutIdLst>
    <p:sldLayoutId id="2147484365" r:id="rId1"/>
    <p:sldLayoutId id="2147484366" r:id="rId2"/>
    <p:sldLayoutId id="2147484367" r:id="rId3"/>
    <p:sldLayoutId id="2147484368" r:id="rId4"/>
    <p:sldLayoutId id="2147484369" r:id="rId5"/>
    <p:sldLayoutId id="2147484370" r:id="rId6"/>
    <p:sldLayoutId id="2147484371" r:id="rId7"/>
    <p:sldLayoutId id="2147484372" r:id="rId8"/>
    <p:sldLayoutId id="2147484373" r:id="rId9"/>
    <p:sldLayoutId id="2147484374" r:id="rId10"/>
    <p:sldLayoutId id="2147484375" r:id="rId11"/>
    <p:sldLayoutId id="2147484376" r:id="rId12"/>
    <p:sldLayoutId id="2147484377" r:id="rId13"/>
    <p:sldLayoutId id="2147484378" r:id="rId14"/>
    <p:sldLayoutId id="2147484379" r:id="rId15"/>
    <p:sldLayoutId id="2147484380" r:id="rId16"/>
    <p:sldLayoutId id="2147484381" r:id="rId17"/>
    <p:sldLayoutId id="2147484382" r:id="rId18"/>
    <p:sldLayoutId id="2147484383" r:id="rId19"/>
    <p:sldLayoutId id="2147484384" r:id="rId20"/>
    <p:sldLayoutId id="2147484385" r:id="rId21"/>
    <p:sldLayoutId id="2147484386" r:id="rId22"/>
  </p:sldLayoutIdLst>
  <p:transition>
    <p:fade/>
  </p:transition>
  <p:txStyles>
    <p:titleStyle>
      <a:lvl1pPr algn="l" defTabSz="914400" rtl="0" eaLnBrk="1" latinLnBrk="0" hangingPunct="1">
        <a:lnSpc>
          <a:spcPct val="90000"/>
        </a:lnSpc>
        <a:spcBef>
          <a:spcPct val="0"/>
        </a:spcBef>
        <a:buNone/>
        <a:defRPr sz="3600" kern="1200" spc="0" baseline="0">
          <a:solidFill>
            <a:schemeClr val="tx1"/>
          </a:solidFill>
          <a:latin typeface="+mn-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3200" kern="120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aiacontracts.com/contract-documents/25131-general-conditions-of-the-contract-for-construction"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8029" y="2505359"/>
            <a:ext cx="970559" cy="970559"/>
          </a:xfrm>
          <a:prstGeom prst="rect">
            <a:avLst/>
          </a:prstGeom>
          <a:ln w="3175">
            <a:solidFill>
              <a:schemeClr val="tx1"/>
            </a:solidFill>
          </a:ln>
        </p:spPr>
      </p:pic>
      <p:sp>
        <p:nvSpPr>
          <p:cNvPr id="9" name="TextBox 8"/>
          <p:cNvSpPr txBox="1"/>
          <p:nvPr/>
        </p:nvSpPr>
        <p:spPr>
          <a:xfrm>
            <a:off x="7537995" y="3579198"/>
            <a:ext cx="4114800" cy="400110"/>
          </a:xfrm>
          <a:prstGeom prst="rect">
            <a:avLst/>
          </a:prstGeom>
          <a:noFill/>
        </p:spPr>
        <p:txBody>
          <a:bodyPr wrap="square" rtlCol="0">
            <a:spAutoFit/>
          </a:bodyPr>
          <a:lstStyle/>
          <a:p>
            <a:pPr algn="ctr"/>
            <a:r>
              <a:rPr lang="en-US" sz="2000" kern="1400" dirty="0">
                <a:effectLst>
                  <a:outerShdw blurRad="50800" dist="38100" dir="2700000" algn="tl" rotWithShape="0">
                    <a:prstClr val="black">
                      <a:alpha val="40000"/>
                    </a:prstClr>
                  </a:outerShdw>
                </a:effectLst>
              </a:rPr>
              <a:t>Crabtree, Rohrbaugh &amp; Associates</a:t>
            </a:r>
          </a:p>
        </p:txBody>
      </p:sp>
    </p:spTree>
    <p:extLst>
      <p:ext uri="{BB962C8B-B14F-4D97-AF65-F5344CB8AC3E}">
        <p14:creationId xmlns:p14="http://schemas.microsoft.com/office/powerpoint/2010/main" val="8429381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rot="16200000">
            <a:off x="8094460" y="2375755"/>
            <a:ext cx="7102446" cy="1862048"/>
          </a:xfrm>
          <a:prstGeom prst="rect">
            <a:avLst/>
          </a:prstGeom>
        </p:spPr>
        <p:txBody>
          <a:bodyPr wrap="square">
            <a:spAutoFit/>
          </a:bodyPr>
          <a:lstStyle/>
          <a:p>
            <a:pPr algn="just">
              <a:defRPr/>
            </a:pPr>
            <a:r>
              <a:rPr lang="en-US" altLang="en-US" sz="11500" b="1" spc="600" dirty="0">
                <a:solidFill>
                  <a:srgbClr val="515151"/>
                </a:solidFill>
              </a:rPr>
              <a:t>AGENDA</a:t>
            </a:r>
          </a:p>
        </p:txBody>
      </p:sp>
      <p:sp>
        <p:nvSpPr>
          <p:cNvPr id="5" name="Rectangle 4"/>
          <p:cNvSpPr/>
          <p:nvPr/>
        </p:nvSpPr>
        <p:spPr>
          <a:xfrm>
            <a:off x="855674" y="2287075"/>
            <a:ext cx="9858985" cy="3970318"/>
          </a:xfrm>
          <a:prstGeom prst="rect">
            <a:avLst/>
          </a:prstGeom>
        </p:spPr>
        <p:txBody>
          <a:bodyPr wrap="square">
            <a:spAutoFit/>
          </a:bodyPr>
          <a:lstStyle/>
          <a:p>
            <a:pPr marL="571500" indent="-571500">
              <a:buFont typeface="Arial" panose="020B0604020202020204" pitchFamily="34" charset="0"/>
              <a:buChar char="•"/>
              <a:defRPr/>
            </a:pPr>
            <a:r>
              <a:rPr lang="en-US" altLang="en-US" sz="2400" b="1" spc="300" dirty="0"/>
              <a:t>WHAT IS A CHANGE ORDER?</a:t>
            </a:r>
          </a:p>
          <a:p>
            <a:pPr marL="571500" indent="-571500">
              <a:buFont typeface="Arial" panose="020B0604020202020204" pitchFamily="34" charset="0"/>
              <a:buChar char="•"/>
              <a:defRPr/>
            </a:pPr>
            <a:endParaRPr lang="en-US" altLang="en-US" sz="2400" b="1" spc="300" dirty="0"/>
          </a:p>
          <a:p>
            <a:pPr marL="571500" indent="-571500">
              <a:buFont typeface="Arial" panose="020B0604020202020204" pitchFamily="34" charset="0"/>
              <a:buChar char="•"/>
              <a:defRPr/>
            </a:pPr>
            <a:r>
              <a:rPr lang="en-US" altLang="en-US" sz="2400" b="1" spc="300" dirty="0"/>
              <a:t>CURRENT CHANGE ORDERS UNDER REVIEW</a:t>
            </a:r>
          </a:p>
          <a:p>
            <a:pPr>
              <a:defRPr/>
            </a:pPr>
            <a:endParaRPr lang="en-US" altLang="en-US" sz="2400" b="1" spc="300" dirty="0"/>
          </a:p>
          <a:p>
            <a:pPr marL="571500" indent="-571500">
              <a:buFont typeface="Arial" panose="020B0604020202020204" pitchFamily="34" charset="0"/>
              <a:buChar char="•"/>
              <a:defRPr/>
            </a:pPr>
            <a:r>
              <a:rPr lang="en-US" altLang="en-US" sz="2400" b="1" spc="300" dirty="0"/>
              <a:t>DETAIL REVIEW OF PROPOSED CHANGE ORDER 18r1</a:t>
            </a:r>
          </a:p>
          <a:p>
            <a:pPr marL="571500" indent="-571500">
              <a:buFont typeface="Arial" panose="020B0604020202020204" pitchFamily="34" charset="0"/>
              <a:buChar char="•"/>
              <a:defRPr/>
            </a:pPr>
            <a:endParaRPr lang="en-US" altLang="en-US" sz="2400" b="1" spc="300" dirty="0"/>
          </a:p>
          <a:p>
            <a:pPr marL="571500" indent="-571500">
              <a:buFont typeface="Arial" panose="020B0604020202020204" pitchFamily="34" charset="0"/>
              <a:buChar char="•"/>
              <a:defRPr/>
            </a:pPr>
            <a:endParaRPr lang="en-US" altLang="en-US" sz="2400" b="1" spc="300" dirty="0"/>
          </a:p>
          <a:p>
            <a:pPr marL="571500" indent="-571500">
              <a:buFont typeface="Arial" panose="020B0604020202020204" pitchFamily="34" charset="0"/>
              <a:buChar char="•"/>
              <a:defRPr/>
            </a:pPr>
            <a:endParaRPr lang="en-US" altLang="en-US" sz="2400" b="1" spc="300" dirty="0"/>
          </a:p>
          <a:p>
            <a:pPr marL="571500" indent="-571500">
              <a:buFont typeface="Arial" panose="020B0604020202020204" pitchFamily="34" charset="0"/>
              <a:buChar char="•"/>
              <a:defRPr/>
            </a:pPr>
            <a:endParaRPr lang="en-US" altLang="en-US" sz="2400" b="1" spc="300" dirty="0"/>
          </a:p>
          <a:p>
            <a:pPr>
              <a:defRPr/>
            </a:pPr>
            <a:r>
              <a:rPr lang="en-US" altLang="en-US" sz="3600" b="1" spc="300" baseline="0" dirty="0"/>
              <a:t>	</a:t>
            </a:r>
            <a:endParaRPr lang="en-US" altLang="en-US" sz="3600" b="1" spc="300" dirty="0"/>
          </a:p>
        </p:txBody>
      </p:sp>
    </p:spTree>
    <p:extLst>
      <p:ext uri="{BB962C8B-B14F-4D97-AF65-F5344CB8AC3E}">
        <p14:creationId xmlns:p14="http://schemas.microsoft.com/office/powerpoint/2010/main" val="27229440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831305" y="-17641"/>
            <a:ext cx="591193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DEFINITION</a:t>
            </a:r>
          </a:p>
        </p:txBody>
      </p:sp>
      <p:pic>
        <p:nvPicPr>
          <p:cNvPr id="1026" name="Picture 2">
            <a:extLst>
              <a:ext uri="{FF2B5EF4-FFF2-40B4-BE49-F238E27FC236}">
                <a16:creationId xmlns:a16="http://schemas.microsoft.com/office/drawing/2014/main" id="{9FAF1538-EC80-8F26-FBF0-DEA4432A44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5910" y="351691"/>
            <a:ext cx="6592757" cy="288738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37F4FD2-CD1C-FF21-71EE-73BE2FBB1741}"/>
              </a:ext>
            </a:extLst>
          </p:cNvPr>
          <p:cNvSpPr txBox="1"/>
          <p:nvPr/>
        </p:nvSpPr>
        <p:spPr>
          <a:xfrm>
            <a:off x="430184" y="3239075"/>
            <a:ext cx="11559886" cy="3416320"/>
          </a:xfrm>
          <a:prstGeom prst="rect">
            <a:avLst/>
          </a:prstGeom>
          <a:noFill/>
        </p:spPr>
        <p:txBody>
          <a:bodyPr wrap="square" rtlCol="0">
            <a:spAutoFit/>
          </a:bodyPr>
          <a:lstStyle/>
          <a:p>
            <a:r>
              <a:rPr lang="en-US" sz="2400" b="0" i="0" dirty="0">
                <a:effectLst/>
                <a:latin typeface="Architype"/>
              </a:rPr>
              <a:t>The change order is fundamental to construction contracting as the primary means to modify the contract for construction. In fact, the term “change order” is found 23 times in the text of the </a:t>
            </a:r>
            <a:r>
              <a:rPr lang="en-US" sz="2400" b="0" i="0" strike="noStrike" dirty="0">
                <a:effectLst/>
                <a:latin typeface="Architype"/>
                <a:hlinkClick r:id="rId4">
                  <a:extLst>
                    <a:ext uri="{A12FA001-AC4F-418D-AE19-62706E023703}">
                      <ahyp:hlinkClr xmlns:ahyp="http://schemas.microsoft.com/office/drawing/2018/hyperlinkcolor" val="tx"/>
                    </a:ext>
                  </a:extLst>
                </a:hlinkClick>
              </a:rPr>
              <a:t>AIA’s A201™ General Conditions of the Contract for Construction (2017)</a:t>
            </a:r>
            <a:r>
              <a:rPr lang="en-US" sz="2400" b="0" i="0" dirty="0">
                <a:effectLst/>
                <a:latin typeface="Architype"/>
              </a:rPr>
              <a:t> and is defined therein as </a:t>
            </a:r>
            <a:r>
              <a:rPr lang="en-US" sz="2400" b="0" i="1" dirty="0">
                <a:effectLst/>
                <a:latin typeface="Architype"/>
              </a:rPr>
              <a:t>“A written instrument prepared by the Architect and signed by the Owner, Contractor, and Architect stating their agreement upon all of the following: 1) the change in the Work; 2) the amount of the adjustment, if any, in the Contract Sum; and 3) the extent of the adjustment, if any, in the Contract Time.”</a:t>
            </a:r>
            <a:r>
              <a:rPr lang="en-US" sz="2400" b="0" i="0" dirty="0">
                <a:effectLst/>
                <a:latin typeface="Architype"/>
              </a:rPr>
              <a:t>  The operative language is that a change order is an “agreement” amongst the parties and, therefore, the terms are settled and become a part of the contract.         </a:t>
            </a:r>
            <a:r>
              <a:rPr lang="en-US" sz="1600" b="0" i="1" dirty="0">
                <a:effectLst/>
                <a:latin typeface="Architype"/>
              </a:rPr>
              <a:t>AIA CONTRACT DOCUMENTS (AIACONTRACTS.COM)</a:t>
            </a:r>
            <a:endParaRPr lang="en-US" sz="1600" dirty="0"/>
          </a:p>
        </p:txBody>
      </p:sp>
    </p:spTree>
    <p:extLst>
      <p:ext uri="{BB962C8B-B14F-4D97-AF65-F5344CB8AC3E}">
        <p14:creationId xmlns:p14="http://schemas.microsoft.com/office/powerpoint/2010/main" val="573161505"/>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831305" y="-17641"/>
            <a:ext cx="591193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ORIGINS OF CHANGE ORDERS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4" y="552024"/>
            <a:ext cx="11559886" cy="6124754"/>
          </a:xfrm>
          <a:prstGeom prst="rect">
            <a:avLst/>
          </a:prstGeom>
          <a:noFill/>
        </p:spPr>
        <p:txBody>
          <a:bodyPr wrap="square" rtlCol="0">
            <a:spAutoFit/>
          </a:bodyPr>
          <a:lstStyle/>
          <a:p>
            <a:pPr marL="342900" indent="-342900">
              <a:buFontTx/>
              <a:buChar char="-"/>
            </a:pPr>
            <a:r>
              <a:rPr lang="en-US" sz="2400" dirty="0">
                <a:latin typeface="Architype"/>
              </a:rPr>
              <a:t>UNFORESEEN OR DIFFERING CONDITIONS</a:t>
            </a:r>
          </a:p>
          <a:p>
            <a:pPr marL="800100" lvl="1" indent="-342900">
              <a:buFontTx/>
              <a:buChar char="-"/>
            </a:pPr>
            <a:r>
              <a:rPr lang="en-US" sz="2400" b="0" i="0" dirty="0">
                <a:effectLst/>
                <a:latin typeface="Architype"/>
              </a:rPr>
              <a:t>SITE CONDITIONS</a:t>
            </a:r>
          </a:p>
          <a:p>
            <a:pPr marL="800100" lvl="1" indent="-342900">
              <a:buFontTx/>
              <a:buChar char="-"/>
            </a:pPr>
            <a:r>
              <a:rPr lang="en-US" sz="2400" b="0" i="0" dirty="0">
                <a:effectLst/>
                <a:latin typeface="Architype"/>
              </a:rPr>
              <a:t>SEVERE ADVERSE W</a:t>
            </a:r>
            <a:r>
              <a:rPr lang="en-US" sz="2400" dirty="0">
                <a:latin typeface="Architype"/>
              </a:rPr>
              <a:t>EATHER </a:t>
            </a:r>
          </a:p>
          <a:p>
            <a:pPr marL="800100" lvl="1" indent="-342900">
              <a:buFontTx/>
              <a:buChar char="-"/>
            </a:pPr>
            <a:r>
              <a:rPr lang="en-US" sz="2400" b="0" i="0" dirty="0">
                <a:effectLst/>
                <a:latin typeface="Architype"/>
              </a:rPr>
              <a:t>DAMAGE (FIRE)</a:t>
            </a:r>
          </a:p>
          <a:p>
            <a:pPr marL="800100" lvl="1" indent="-342900">
              <a:buFontTx/>
              <a:buChar char="-"/>
            </a:pPr>
            <a:r>
              <a:rPr lang="en-US" sz="2400" dirty="0">
                <a:latin typeface="Architype"/>
              </a:rPr>
              <a:t>OTHER ISSUES NOT CAUSED BY ANY PARTY</a:t>
            </a:r>
          </a:p>
          <a:p>
            <a:pPr marL="1257300" lvl="2" indent="-342900">
              <a:buFontTx/>
              <a:buChar char="-"/>
            </a:pPr>
            <a:r>
              <a:rPr lang="en-US" sz="2400" dirty="0">
                <a:latin typeface="Architype"/>
              </a:rPr>
              <a:t>SUPPLY CHAIN ISSUES</a:t>
            </a:r>
          </a:p>
          <a:p>
            <a:pPr marL="1257300" lvl="2" indent="-342900">
              <a:buFontTx/>
              <a:buChar char="-"/>
            </a:pPr>
            <a:r>
              <a:rPr lang="en-US" sz="2400" dirty="0">
                <a:latin typeface="Architype"/>
              </a:rPr>
              <a:t>COVID</a:t>
            </a:r>
          </a:p>
          <a:p>
            <a:pPr marL="800100" lvl="1" indent="-342900">
              <a:buFontTx/>
              <a:buChar char="-"/>
            </a:pPr>
            <a:endParaRPr lang="en-US" sz="2400" b="0" i="0" dirty="0">
              <a:effectLst/>
              <a:latin typeface="Architype"/>
            </a:endParaRPr>
          </a:p>
          <a:p>
            <a:pPr marL="342900" indent="-342900">
              <a:buFontTx/>
              <a:buChar char="-"/>
            </a:pPr>
            <a:r>
              <a:rPr lang="en-US" sz="2400" b="0" i="0" dirty="0">
                <a:effectLst/>
                <a:latin typeface="Architype"/>
              </a:rPr>
              <a:t>OWNER / ARCHITECT / CONTRACTORS</a:t>
            </a:r>
          </a:p>
          <a:p>
            <a:pPr marL="800100" lvl="1" indent="-342900">
              <a:buFontTx/>
              <a:buChar char="-"/>
            </a:pPr>
            <a:r>
              <a:rPr lang="en-US" sz="2400" dirty="0">
                <a:latin typeface="Architype"/>
              </a:rPr>
              <a:t>OWNER-DIRECTED CHANGES</a:t>
            </a:r>
          </a:p>
          <a:p>
            <a:pPr marL="800100" lvl="1" indent="-342900">
              <a:buFontTx/>
              <a:buChar char="-"/>
            </a:pPr>
            <a:r>
              <a:rPr lang="en-US" sz="2400" dirty="0">
                <a:latin typeface="Architype"/>
              </a:rPr>
              <a:t>DIFFERING INTERPRETATION OF DOCUMENTS</a:t>
            </a:r>
          </a:p>
          <a:p>
            <a:pPr marL="800100" lvl="1" indent="-342900">
              <a:buFontTx/>
              <a:buChar char="-"/>
            </a:pPr>
            <a:endParaRPr lang="en-US" sz="2400" b="0" i="0" dirty="0">
              <a:effectLst/>
              <a:latin typeface="Architype"/>
            </a:endParaRPr>
          </a:p>
          <a:p>
            <a:pPr marL="342900" indent="-342900">
              <a:buFontTx/>
              <a:buChar char="-"/>
            </a:pPr>
            <a:r>
              <a:rPr lang="en-US" sz="2400" b="0" i="0" dirty="0">
                <a:effectLst/>
                <a:latin typeface="Architype"/>
              </a:rPr>
              <a:t>CODE OFFICIAL  (LATE DRAWING REVIEW COMMENTS RECEIVED)</a:t>
            </a:r>
          </a:p>
          <a:p>
            <a:pPr marL="342900" indent="-342900">
              <a:buFontTx/>
              <a:buChar char="-"/>
            </a:pPr>
            <a:endParaRPr lang="en-US" sz="2400" b="0" i="0" dirty="0">
              <a:effectLst/>
              <a:latin typeface="Architype"/>
            </a:endParaRPr>
          </a:p>
          <a:p>
            <a:pPr marL="285750" indent="-285750">
              <a:buFontTx/>
              <a:buChar char="-"/>
            </a:pPr>
            <a:r>
              <a:rPr lang="en-US" sz="2400" dirty="0">
                <a:latin typeface="Architype"/>
              </a:rPr>
              <a:t>MUNICIPAL AUTHORITY (ADDITIONAL WATER/SEWER REQUIREMENTS)</a:t>
            </a:r>
          </a:p>
          <a:p>
            <a:pPr marL="285750" indent="-285750">
              <a:buFontTx/>
              <a:buChar char="-"/>
            </a:pPr>
            <a:endParaRPr lang="en-US" sz="1600" dirty="0"/>
          </a:p>
          <a:p>
            <a:pPr marL="285750" indent="-285750">
              <a:buFontTx/>
              <a:buChar char="-"/>
            </a:pPr>
            <a:endParaRPr lang="en-US" sz="1600" dirty="0"/>
          </a:p>
        </p:txBody>
      </p:sp>
    </p:spTree>
    <p:extLst>
      <p:ext uri="{BB962C8B-B14F-4D97-AF65-F5344CB8AC3E}">
        <p14:creationId xmlns:p14="http://schemas.microsoft.com/office/powerpoint/2010/main" val="1236147479"/>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831305" y="-17641"/>
            <a:ext cx="591193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ORIGINS OF CHANGE ORDERS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4" y="1971750"/>
            <a:ext cx="11559886" cy="2677656"/>
          </a:xfrm>
          <a:prstGeom prst="rect">
            <a:avLst/>
          </a:prstGeom>
          <a:noFill/>
        </p:spPr>
        <p:txBody>
          <a:bodyPr wrap="square" rtlCol="0">
            <a:spAutoFit/>
          </a:bodyPr>
          <a:lstStyle/>
          <a:p>
            <a:pPr marL="342900" indent="-342900">
              <a:buFontTx/>
              <a:buChar char="-"/>
            </a:pPr>
            <a:r>
              <a:rPr lang="en-US" sz="4000" dirty="0">
                <a:latin typeface="Architype"/>
              </a:rPr>
              <a:t>NOT ALL CHANGE ORDERS ARE ADDS</a:t>
            </a:r>
          </a:p>
          <a:p>
            <a:pPr marL="342900" indent="-342900">
              <a:buFontTx/>
              <a:buChar char="-"/>
            </a:pPr>
            <a:endParaRPr lang="en-US" sz="2400" dirty="0">
              <a:latin typeface="Architype"/>
            </a:endParaRPr>
          </a:p>
          <a:p>
            <a:pPr marL="800100" lvl="1" indent="-342900">
              <a:buFontTx/>
              <a:buChar char="-"/>
            </a:pPr>
            <a:r>
              <a:rPr lang="en-US" sz="2400" dirty="0">
                <a:latin typeface="Architype"/>
              </a:rPr>
              <a:t>DEDUCTS ARE PURSUED WHEN POSSIBLE </a:t>
            </a:r>
          </a:p>
          <a:p>
            <a:pPr marL="800100" lvl="1" indent="-342900">
              <a:buFontTx/>
              <a:buChar char="-"/>
            </a:pPr>
            <a:endParaRPr lang="en-US" sz="2400" dirty="0">
              <a:latin typeface="Architype"/>
            </a:endParaRPr>
          </a:p>
          <a:p>
            <a:pPr marL="800100" lvl="1" indent="-342900">
              <a:buFontTx/>
              <a:buChar char="-"/>
            </a:pPr>
            <a:r>
              <a:rPr lang="en-US" sz="2400" dirty="0">
                <a:latin typeface="Architype"/>
              </a:rPr>
              <a:t>A NO-COST CHANGE ORDER COULD MODIFY PROJECT DURATION </a:t>
            </a:r>
          </a:p>
          <a:p>
            <a:pPr marL="285750" indent="-285750">
              <a:buFontTx/>
              <a:buChar char="-"/>
            </a:pPr>
            <a:endParaRPr lang="en-US" sz="1600" dirty="0"/>
          </a:p>
          <a:p>
            <a:pPr marL="285750" indent="-285750">
              <a:buFontTx/>
              <a:buChar char="-"/>
            </a:pPr>
            <a:endParaRPr lang="en-US" sz="1600" dirty="0"/>
          </a:p>
        </p:txBody>
      </p:sp>
    </p:spTree>
    <p:extLst>
      <p:ext uri="{BB962C8B-B14F-4D97-AF65-F5344CB8AC3E}">
        <p14:creationId xmlns:p14="http://schemas.microsoft.com/office/powerpoint/2010/main" val="1948271462"/>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831305" y="-17641"/>
            <a:ext cx="591193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CATEGORIES OF CHANGE ORDERS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4" y="1971750"/>
            <a:ext cx="11559886" cy="3293209"/>
          </a:xfrm>
          <a:prstGeom prst="rect">
            <a:avLst/>
          </a:prstGeom>
          <a:noFill/>
        </p:spPr>
        <p:txBody>
          <a:bodyPr wrap="square" rtlCol="0">
            <a:spAutoFit/>
          </a:bodyPr>
          <a:lstStyle/>
          <a:p>
            <a:pPr marL="342900" indent="-342900">
              <a:buFontTx/>
              <a:buChar char="-"/>
            </a:pPr>
            <a:r>
              <a:rPr lang="en-US" sz="2400" dirty="0">
                <a:latin typeface="Architype"/>
              </a:rPr>
              <a:t>OMISSIONS:		IF INCLUDED, WOULD HAVE BEEN REALIZED ON BID DAY</a:t>
            </a:r>
          </a:p>
          <a:p>
            <a:pPr marL="342900" indent="-342900">
              <a:buFontTx/>
              <a:buChar char="-"/>
            </a:pPr>
            <a:endParaRPr lang="en-US" sz="2400" dirty="0">
              <a:latin typeface="Architype"/>
            </a:endParaRPr>
          </a:p>
          <a:p>
            <a:pPr marL="342900" indent="-342900">
              <a:buFontTx/>
              <a:buChar char="-"/>
            </a:pPr>
            <a:r>
              <a:rPr lang="en-US" sz="2400" dirty="0">
                <a:latin typeface="Architype"/>
              </a:rPr>
              <a:t>UNFORESEEN:		SUBSURFACE CONDITIONS, ANTICIPATED CONDITIONS 					DIFFERENT THAN ANTICIPATED; GEOTECH</a:t>
            </a:r>
          </a:p>
          <a:p>
            <a:pPr marL="285750" indent="-285750">
              <a:buFontTx/>
              <a:buChar char="-"/>
            </a:pPr>
            <a:endParaRPr lang="en-US" sz="1600" dirty="0"/>
          </a:p>
          <a:p>
            <a:pPr marL="285750" indent="-285750">
              <a:buFontTx/>
              <a:buChar char="-"/>
            </a:pPr>
            <a:r>
              <a:rPr lang="en-US" sz="2400" dirty="0">
                <a:latin typeface="Architype"/>
              </a:rPr>
              <a:t>VALUE ADDED:		OWNER REQUESTED CHANGES</a:t>
            </a:r>
          </a:p>
          <a:p>
            <a:pPr marL="285750" indent="-285750">
              <a:buFontTx/>
              <a:buChar char="-"/>
            </a:pPr>
            <a:endParaRPr lang="en-US" sz="2400" dirty="0">
              <a:latin typeface="Architype"/>
            </a:endParaRPr>
          </a:p>
          <a:p>
            <a:pPr marL="285750" indent="-285750">
              <a:buFontTx/>
              <a:buChar char="-"/>
            </a:pPr>
            <a:r>
              <a:rPr lang="en-US" sz="2400" dirty="0">
                <a:latin typeface="Architype"/>
              </a:rPr>
              <a:t>NO VALUE ADDED:		DESIGN TEAM CHANGES (ERROR)</a:t>
            </a:r>
          </a:p>
          <a:p>
            <a:pPr marL="285750" indent="-285750">
              <a:buFontTx/>
              <a:buChar char="-"/>
            </a:pPr>
            <a:endParaRPr lang="en-US" sz="2400" dirty="0">
              <a:latin typeface="Architype"/>
            </a:endParaRPr>
          </a:p>
        </p:txBody>
      </p:sp>
    </p:spTree>
    <p:extLst>
      <p:ext uri="{BB962C8B-B14F-4D97-AF65-F5344CB8AC3E}">
        <p14:creationId xmlns:p14="http://schemas.microsoft.com/office/powerpoint/2010/main" val="175087661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PROCESS / OVERSIGHT OF CHANGE ORDERS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3" y="1490487"/>
            <a:ext cx="11665563" cy="4154984"/>
          </a:xfrm>
          <a:prstGeom prst="rect">
            <a:avLst/>
          </a:prstGeom>
          <a:noFill/>
        </p:spPr>
        <p:txBody>
          <a:bodyPr wrap="square" rtlCol="0">
            <a:spAutoFit/>
          </a:bodyPr>
          <a:lstStyle/>
          <a:p>
            <a:pPr marL="342900" indent="-342900">
              <a:buFontTx/>
              <a:buChar char="-"/>
            </a:pPr>
            <a:r>
              <a:rPr lang="en-US" sz="2400" dirty="0">
                <a:latin typeface="Architype"/>
              </a:rPr>
              <a:t>INITIATED BY ONE OR MORE OF THE FOLLOWING DOCUMENTS</a:t>
            </a:r>
          </a:p>
          <a:p>
            <a:pPr marL="800100" lvl="1" indent="-342900">
              <a:buFontTx/>
              <a:buChar char="-"/>
            </a:pPr>
            <a:endParaRPr lang="en-US" sz="2400" dirty="0">
              <a:latin typeface="Architype"/>
            </a:endParaRPr>
          </a:p>
          <a:p>
            <a:pPr marL="800100" lvl="1" indent="-342900">
              <a:buFontTx/>
              <a:buChar char="-"/>
            </a:pPr>
            <a:r>
              <a:rPr lang="en-US" sz="2400" dirty="0">
                <a:latin typeface="Architype"/>
              </a:rPr>
              <a:t>PROPOSAL REQUEST</a:t>
            </a:r>
          </a:p>
          <a:p>
            <a:pPr marL="800100" lvl="1" indent="-342900">
              <a:buFontTx/>
              <a:buChar char="-"/>
            </a:pPr>
            <a:r>
              <a:rPr lang="en-US" sz="2400" dirty="0">
                <a:latin typeface="Architype"/>
              </a:rPr>
              <a:t>ARCHITECT’S SUPPLEMENTAL INSTRUCTIONS (ASI)</a:t>
            </a:r>
          </a:p>
          <a:p>
            <a:pPr marL="800100" lvl="1" indent="-342900">
              <a:buFontTx/>
              <a:buChar char="-"/>
            </a:pPr>
            <a:r>
              <a:rPr lang="en-US" sz="2400" dirty="0">
                <a:latin typeface="Architype"/>
              </a:rPr>
              <a:t>CONSTRUCTION CHANGE DIRECTIVE (CCD)</a:t>
            </a:r>
          </a:p>
          <a:p>
            <a:pPr marL="800100" lvl="1" indent="-342900">
              <a:buFontTx/>
              <a:buChar char="-"/>
            </a:pPr>
            <a:r>
              <a:rPr lang="en-US" sz="2400" dirty="0">
                <a:latin typeface="Architype"/>
              </a:rPr>
              <a:t>REQUEST FOR INFORMATION (RFI)</a:t>
            </a:r>
          </a:p>
          <a:p>
            <a:pPr marL="800100" lvl="1" indent="-342900">
              <a:buFontTx/>
              <a:buChar char="-"/>
            </a:pPr>
            <a:r>
              <a:rPr lang="en-US" sz="2400" dirty="0">
                <a:latin typeface="Architype"/>
              </a:rPr>
              <a:t>REQUEST FOR A CHANGE ORDER</a:t>
            </a:r>
          </a:p>
          <a:p>
            <a:pPr marL="800100" lvl="1" indent="-342900">
              <a:buFontTx/>
              <a:buChar char="-"/>
            </a:pPr>
            <a:endParaRPr lang="en-US" sz="2400" dirty="0">
              <a:latin typeface="Architype"/>
            </a:endParaRPr>
          </a:p>
          <a:p>
            <a:pPr marL="342900" indent="-342900">
              <a:buFontTx/>
              <a:buChar char="-"/>
            </a:pPr>
            <a:r>
              <a:rPr lang="en-US" sz="2400" dirty="0">
                <a:latin typeface="Architype"/>
              </a:rPr>
              <a:t>ALL CHANGE ORDERS ARE REVIEWED BY THE DESIGN TEAM FOR ACCURACY AND VALIDITY</a:t>
            </a:r>
          </a:p>
          <a:p>
            <a:pPr marL="342900" indent="-342900">
              <a:buFontTx/>
              <a:buChar char="-"/>
            </a:pPr>
            <a:endParaRPr lang="en-US" sz="2400" dirty="0">
              <a:latin typeface="Architype"/>
            </a:endParaRPr>
          </a:p>
          <a:p>
            <a:pPr marL="342900" indent="-342900">
              <a:buFontTx/>
              <a:buChar char="-"/>
            </a:pPr>
            <a:r>
              <a:rPr lang="en-US" sz="2400" dirty="0">
                <a:latin typeface="Architype"/>
              </a:rPr>
              <a:t>ALL CHANGE ORDERS ARE REVIEWED BY THE OWNERS REPRESENTATIVE</a:t>
            </a:r>
          </a:p>
        </p:txBody>
      </p:sp>
    </p:spTree>
    <p:extLst>
      <p:ext uri="{BB962C8B-B14F-4D97-AF65-F5344CB8AC3E}">
        <p14:creationId xmlns:p14="http://schemas.microsoft.com/office/powerpoint/2010/main" val="113238927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PROJECT CHANGE ORDER STATUS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3" y="848803"/>
            <a:ext cx="11665563" cy="5632311"/>
          </a:xfrm>
          <a:prstGeom prst="rect">
            <a:avLst/>
          </a:prstGeom>
          <a:noFill/>
        </p:spPr>
        <p:txBody>
          <a:bodyPr wrap="square" rtlCol="0">
            <a:spAutoFit/>
          </a:bodyPr>
          <a:lstStyle/>
          <a:p>
            <a:pPr marL="342900" indent="-342900">
              <a:buFontTx/>
              <a:buChar char="-"/>
            </a:pPr>
            <a:r>
              <a:rPr lang="en-US" sz="2400" u="sng" dirty="0">
                <a:latin typeface="Architype"/>
              </a:rPr>
              <a:t>CHANGE ORDER REQUESTS RECEIVED:		25</a:t>
            </a:r>
          </a:p>
          <a:p>
            <a:pPr marL="342900" indent="-342900">
              <a:buFontTx/>
              <a:buChar char="-"/>
            </a:pPr>
            <a:endParaRPr lang="en-US" sz="2400" dirty="0">
              <a:latin typeface="Architype"/>
            </a:endParaRPr>
          </a:p>
          <a:p>
            <a:pPr marL="800100" lvl="1" indent="-342900">
              <a:buFontTx/>
              <a:buChar char="-"/>
            </a:pPr>
            <a:r>
              <a:rPr lang="en-US" sz="2400" dirty="0">
                <a:latin typeface="Architype"/>
              </a:rPr>
              <a:t>CHANGE ORDER CREDITS:			3</a:t>
            </a:r>
          </a:p>
          <a:p>
            <a:pPr marL="800100" lvl="1" indent="-342900">
              <a:buFontTx/>
              <a:buChar char="-"/>
            </a:pPr>
            <a:endParaRPr lang="en-US" sz="2400" dirty="0">
              <a:latin typeface="Architype"/>
            </a:endParaRPr>
          </a:p>
          <a:p>
            <a:pPr marL="800100" lvl="1" indent="-342900">
              <a:buFontTx/>
              <a:buChar char="-"/>
            </a:pPr>
            <a:r>
              <a:rPr lang="en-US" sz="2400" dirty="0">
                <a:latin typeface="Architype"/>
              </a:rPr>
              <a:t>CODE / MUNICIPALITY COMMENTS:		7</a:t>
            </a:r>
          </a:p>
          <a:p>
            <a:pPr marL="800100" lvl="1" indent="-342900">
              <a:buFontTx/>
              <a:buChar char="-"/>
            </a:pPr>
            <a:endParaRPr lang="en-US" sz="2400" dirty="0">
              <a:latin typeface="Architype"/>
            </a:endParaRPr>
          </a:p>
          <a:p>
            <a:pPr marL="800100" lvl="1" indent="-342900">
              <a:buFontTx/>
              <a:buChar char="-"/>
            </a:pPr>
            <a:r>
              <a:rPr lang="en-US" sz="2400" dirty="0">
                <a:latin typeface="Architype"/>
              </a:rPr>
              <a:t>REJECTED / VOIDED:				3</a:t>
            </a:r>
          </a:p>
          <a:p>
            <a:pPr marL="342900" indent="-342900">
              <a:buFontTx/>
              <a:buChar char="-"/>
            </a:pPr>
            <a:endParaRPr lang="en-US" sz="2400" dirty="0">
              <a:latin typeface="Architype"/>
            </a:endParaRPr>
          </a:p>
          <a:p>
            <a:pPr marL="800100" lvl="1" indent="-342900">
              <a:buFontTx/>
              <a:buChar char="-"/>
            </a:pPr>
            <a:r>
              <a:rPr lang="en-US" sz="2400" dirty="0">
                <a:latin typeface="Architype"/>
              </a:rPr>
              <a:t>ACTIVELY CONTESTED:				3</a:t>
            </a:r>
          </a:p>
          <a:p>
            <a:pPr marL="800100" lvl="1" indent="-342900">
              <a:buFontTx/>
              <a:buChar char="-"/>
            </a:pPr>
            <a:endParaRPr lang="en-US" sz="2400" dirty="0">
              <a:latin typeface="Architype"/>
            </a:endParaRPr>
          </a:p>
          <a:p>
            <a:pPr marL="800100" lvl="1" indent="-342900">
              <a:buFontTx/>
              <a:buChar char="-"/>
            </a:pPr>
            <a:r>
              <a:rPr lang="en-US" sz="2400" dirty="0">
                <a:latin typeface="Architype"/>
              </a:rPr>
              <a:t>DETAIL COORDINATION:			8</a:t>
            </a:r>
          </a:p>
          <a:p>
            <a:pPr marL="800100" lvl="1" indent="-342900">
              <a:buFontTx/>
              <a:buChar char="-"/>
            </a:pPr>
            <a:endParaRPr lang="en-US" sz="2400" dirty="0">
              <a:latin typeface="Architype"/>
            </a:endParaRPr>
          </a:p>
          <a:p>
            <a:pPr marL="800100" lvl="1" indent="-342900">
              <a:buFontTx/>
              <a:buChar char="-"/>
            </a:pPr>
            <a:r>
              <a:rPr lang="en-US" sz="2400" dirty="0">
                <a:latin typeface="Architype"/>
              </a:rPr>
              <a:t>OMISSIONS					1</a:t>
            </a:r>
          </a:p>
          <a:p>
            <a:pPr marL="342900" indent="-342900">
              <a:buFontTx/>
              <a:buChar char="-"/>
            </a:pPr>
            <a:endParaRPr lang="en-US" sz="2400" dirty="0">
              <a:latin typeface="Architype"/>
            </a:endParaRPr>
          </a:p>
          <a:p>
            <a:pPr marL="342900" indent="-342900">
              <a:buFontTx/>
              <a:buChar char="-"/>
            </a:pPr>
            <a:endParaRPr lang="en-US" sz="2400" dirty="0">
              <a:latin typeface="Architype"/>
            </a:endParaRPr>
          </a:p>
        </p:txBody>
      </p:sp>
    </p:spTree>
    <p:extLst>
      <p:ext uri="{BB962C8B-B14F-4D97-AF65-F5344CB8AC3E}">
        <p14:creationId xmlns:p14="http://schemas.microsoft.com/office/powerpoint/2010/main" val="48209849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PROJECT CHANGE ORDER STATUS</a:t>
            </a:r>
          </a:p>
        </p:txBody>
      </p:sp>
      <p:graphicFrame>
        <p:nvGraphicFramePr>
          <p:cNvPr id="2" name="Table 1">
            <a:extLst>
              <a:ext uri="{FF2B5EF4-FFF2-40B4-BE49-F238E27FC236}">
                <a16:creationId xmlns:a16="http://schemas.microsoft.com/office/drawing/2014/main" id="{A7C630DF-C880-DE98-B96F-E5B6CC71CED4}"/>
              </a:ext>
            </a:extLst>
          </p:cNvPr>
          <p:cNvGraphicFramePr>
            <a:graphicFrameLocks noGrp="1"/>
          </p:cNvGraphicFramePr>
          <p:nvPr>
            <p:extLst>
              <p:ext uri="{D42A27DB-BD31-4B8C-83A1-F6EECF244321}">
                <p14:modId xmlns:p14="http://schemas.microsoft.com/office/powerpoint/2010/main" val="2408584654"/>
              </p:ext>
            </p:extLst>
          </p:nvPr>
        </p:nvGraphicFramePr>
        <p:xfrm>
          <a:off x="914395" y="351691"/>
          <a:ext cx="10627899" cy="6424600"/>
        </p:xfrm>
        <a:graphic>
          <a:graphicData uri="http://schemas.openxmlformats.org/drawingml/2006/table">
            <a:tbl>
              <a:tblPr>
                <a:tableStyleId>{5C22544A-7EE6-4342-B048-85BDC9FD1C3A}</a:tableStyleId>
              </a:tblPr>
              <a:tblGrid>
                <a:gridCol w="754398">
                  <a:extLst>
                    <a:ext uri="{9D8B030D-6E8A-4147-A177-3AD203B41FA5}">
                      <a16:colId xmlns:a16="http://schemas.microsoft.com/office/drawing/2014/main" val="601537608"/>
                    </a:ext>
                  </a:extLst>
                </a:gridCol>
                <a:gridCol w="2710860">
                  <a:extLst>
                    <a:ext uri="{9D8B030D-6E8A-4147-A177-3AD203B41FA5}">
                      <a16:colId xmlns:a16="http://schemas.microsoft.com/office/drawing/2014/main" val="607382661"/>
                    </a:ext>
                  </a:extLst>
                </a:gridCol>
                <a:gridCol w="1038333">
                  <a:extLst>
                    <a:ext uri="{9D8B030D-6E8A-4147-A177-3AD203B41FA5}">
                      <a16:colId xmlns:a16="http://schemas.microsoft.com/office/drawing/2014/main" val="513688358"/>
                    </a:ext>
                  </a:extLst>
                </a:gridCol>
                <a:gridCol w="513988">
                  <a:extLst>
                    <a:ext uri="{9D8B030D-6E8A-4147-A177-3AD203B41FA5}">
                      <a16:colId xmlns:a16="http://schemas.microsoft.com/office/drawing/2014/main" val="2570421367"/>
                    </a:ext>
                  </a:extLst>
                </a:gridCol>
                <a:gridCol w="364763">
                  <a:extLst>
                    <a:ext uri="{9D8B030D-6E8A-4147-A177-3AD203B41FA5}">
                      <a16:colId xmlns:a16="http://schemas.microsoft.com/office/drawing/2014/main" val="441583814"/>
                    </a:ext>
                  </a:extLst>
                </a:gridCol>
                <a:gridCol w="663207">
                  <a:extLst>
                    <a:ext uri="{9D8B030D-6E8A-4147-A177-3AD203B41FA5}">
                      <a16:colId xmlns:a16="http://schemas.microsoft.com/office/drawing/2014/main" val="2353818501"/>
                    </a:ext>
                  </a:extLst>
                </a:gridCol>
                <a:gridCol w="1187555">
                  <a:extLst>
                    <a:ext uri="{9D8B030D-6E8A-4147-A177-3AD203B41FA5}">
                      <a16:colId xmlns:a16="http://schemas.microsoft.com/office/drawing/2014/main" val="2425961919"/>
                    </a:ext>
                  </a:extLst>
                </a:gridCol>
                <a:gridCol w="938855">
                  <a:extLst>
                    <a:ext uri="{9D8B030D-6E8A-4147-A177-3AD203B41FA5}">
                      <a16:colId xmlns:a16="http://schemas.microsoft.com/office/drawing/2014/main" val="239097435"/>
                    </a:ext>
                  </a:extLst>
                </a:gridCol>
                <a:gridCol w="853878">
                  <a:extLst>
                    <a:ext uri="{9D8B030D-6E8A-4147-A177-3AD203B41FA5}">
                      <a16:colId xmlns:a16="http://schemas.microsoft.com/office/drawing/2014/main" val="1384834242"/>
                    </a:ext>
                  </a:extLst>
                </a:gridCol>
                <a:gridCol w="938855">
                  <a:extLst>
                    <a:ext uri="{9D8B030D-6E8A-4147-A177-3AD203B41FA5}">
                      <a16:colId xmlns:a16="http://schemas.microsoft.com/office/drawing/2014/main" val="1319383608"/>
                    </a:ext>
                  </a:extLst>
                </a:gridCol>
                <a:gridCol w="663207">
                  <a:extLst>
                    <a:ext uri="{9D8B030D-6E8A-4147-A177-3AD203B41FA5}">
                      <a16:colId xmlns:a16="http://schemas.microsoft.com/office/drawing/2014/main" val="3691429670"/>
                    </a:ext>
                  </a:extLst>
                </a:gridCol>
              </a:tblGrid>
              <a:tr h="99114">
                <a:tc>
                  <a:txBody>
                    <a:bodyPr/>
                    <a:lstStyle/>
                    <a:p>
                      <a:pPr algn="ctr" fontAlgn="ct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gridSpan="3">
                  <a:txBody>
                    <a:bodyPr/>
                    <a:lstStyle/>
                    <a:p>
                      <a:pPr algn="l" fontAlgn="b"/>
                      <a:r>
                        <a:rPr lang="en-US" sz="900" u="none" strike="noStrike" dirty="0">
                          <a:solidFill>
                            <a:schemeClr val="tx1"/>
                          </a:solidFill>
                          <a:effectLst/>
                          <a:latin typeface="+mn-lt"/>
                        </a:rPr>
                        <a:t>CHANGE ORDER STATUS LEGEND</a:t>
                      </a:r>
                      <a:endParaRPr lang="en-US" sz="900" b="1" i="0" u="none" strike="noStrike" dirty="0">
                        <a:solidFill>
                          <a:schemeClr val="tx1"/>
                        </a:solidFill>
                        <a:effectLst/>
                        <a:latin typeface="+mn-lt"/>
                      </a:endParaRPr>
                    </a:p>
                  </a:txBody>
                  <a:tcPr marL="1320" marR="1320" marT="1320" marB="0" anchor="b">
                    <a:solidFill>
                      <a:srgbClr val="242424"/>
                    </a:solidFill>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1210847545"/>
                  </a:ext>
                </a:extLst>
              </a:tr>
              <a:tr h="99114">
                <a:tc rowSpan="2" gridSpan="3">
                  <a:txBody>
                    <a:bodyPr/>
                    <a:lstStyle/>
                    <a:p>
                      <a:pPr algn="l" fontAlgn="b"/>
                      <a:r>
                        <a:rPr lang="en-US" sz="900" u="none" strike="noStrike" dirty="0">
                          <a:solidFill>
                            <a:schemeClr val="tx1"/>
                          </a:solidFill>
                          <a:effectLst/>
                          <a:latin typeface="+mn-lt"/>
                        </a:rPr>
                        <a:t>PROJECT NAME: PEQUEA VALLEY MS/HS</a:t>
                      </a:r>
                      <a:endParaRPr lang="en-US" sz="900" b="1" i="0" u="none" strike="noStrike" dirty="0">
                        <a:solidFill>
                          <a:schemeClr val="tx1"/>
                        </a:solidFill>
                        <a:effectLst/>
                        <a:latin typeface="+mn-lt"/>
                      </a:endParaRPr>
                    </a:p>
                  </a:txBody>
                  <a:tcPr marL="1320" marR="1320" marT="1320" marB="0" anchor="b">
                    <a:solidFill>
                      <a:srgbClr val="242424"/>
                    </a:solidFill>
                  </a:tcPr>
                </a:tc>
                <a:tc rowSpan="2" hMerge="1">
                  <a:txBody>
                    <a:bodyPr/>
                    <a:lstStyle/>
                    <a:p>
                      <a:endParaRPr lang="en-US"/>
                    </a:p>
                  </a:txBody>
                  <a:tcPr/>
                </a:tc>
                <a:tc rowSpan="2" hMerge="1">
                  <a:txBody>
                    <a:bodyPr/>
                    <a:lstStyle/>
                    <a:p>
                      <a:endParaRPr lang="en-US"/>
                    </a:p>
                  </a:txBody>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882578648"/>
                  </a:ext>
                </a:extLst>
              </a:tr>
              <a:tr h="102885">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b">
                    <a:solidFill>
                      <a:srgbClr val="92D050"/>
                    </a:solidFill>
                  </a:tcPr>
                </a:tc>
                <a:tc gridSpan="4">
                  <a:txBody>
                    <a:bodyPr/>
                    <a:lstStyle/>
                    <a:p>
                      <a:pPr algn="l" fontAlgn="b"/>
                      <a:r>
                        <a:rPr lang="en-US" sz="900" u="none" strike="noStrike" dirty="0">
                          <a:solidFill>
                            <a:schemeClr val="tx1"/>
                          </a:solidFill>
                          <a:effectLst/>
                          <a:latin typeface="+mn-lt"/>
                        </a:rPr>
                        <a:t>CHANGE ORDERS FULLY PROCESSED (BOARD APPROVED)</a:t>
                      </a:r>
                      <a:endParaRPr lang="en-US" sz="900" b="1" i="0" u="none" strike="noStrike" dirty="0">
                        <a:solidFill>
                          <a:schemeClr val="tx1"/>
                        </a:solidFill>
                        <a:effectLst/>
                        <a:latin typeface="+mn-lt"/>
                      </a:endParaRPr>
                    </a:p>
                  </a:txBody>
                  <a:tcPr marL="1320" marR="1320" marT="1320" marB="0" anchor="b">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3894607871"/>
                  </a:ext>
                </a:extLst>
              </a:tr>
              <a:tr h="102885">
                <a:tc gridSpan="2">
                  <a:txBody>
                    <a:bodyPr/>
                    <a:lstStyle/>
                    <a:p>
                      <a:pPr algn="l" fontAlgn="b"/>
                      <a:r>
                        <a:rPr lang="en-US" sz="900" u="none" strike="noStrike" dirty="0">
                          <a:solidFill>
                            <a:schemeClr val="tx1"/>
                          </a:solidFill>
                          <a:effectLst/>
                          <a:latin typeface="+mn-lt"/>
                        </a:rPr>
                        <a:t>CRA JOB NO: 3448</a:t>
                      </a:r>
                      <a:endParaRPr lang="en-US" sz="900" b="1" i="0" u="none" strike="noStrike" dirty="0">
                        <a:solidFill>
                          <a:schemeClr val="tx1"/>
                        </a:solidFill>
                        <a:effectLst/>
                        <a:latin typeface="+mn-lt"/>
                      </a:endParaRPr>
                    </a:p>
                  </a:txBody>
                  <a:tcPr marL="1320" marR="1320" marT="1320" marB="0" anchor="b">
                    <a:solidFill>
                      <a:srgbClr val="242424"/>
                    </a:solidFill>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479496841"/>
                  </a:ext>
                </a:extLst>
              </a:tr>
              <a:tr h="99114">
                <a:tc gridSpan="3">
                  <a:txBody>
                    <a:bodyPr/>
                    <a:lstStyle/>
                    <a:p>
                      <a:pPr algn="l" fontAlgn="ctr"/>
                      <a:r>
                        <a:rPr lang="en-US" sz="900" u="none" strike="noStrike" dirty="0">
                          <a:solidFill>
                            <a:schemeClr val="tx1"/>
                          </a:solidFill>
                          <a:effectLst/>
                          <a:latin typeface="+mn-lt"/>
                        </a:rPr>
                        <a:t>CONSTRUCTION ADMINISTRATOR: John Yarnall</a:t>
                      </a:r>
                      <a:endParaRPr lang="en-US" sz="900" b="1" i="0" u="none" strike="noStrike" dirty="0">
                        <a:solidFill>
                          <a:schemeClr val="tx1"/>
                        </a:solidFill>
                        <a:effectLst/>
                        <a:latin typeface="+mn-lt"/>
                      </a:endParaRPr>
                    </a:p>
                  </a:txBody>
                  <a:tcPr marL="1320" marR="1320" marT="1320" marB="0" anchor="ctr">
                    <a:solidFill>
                      <a:srgbClr val="242424"/>
                    </a:solidFill>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b">
                    <a:solidFill>
                      <a:schemeClr val="tx1">
                        <a:lumMod val="50000"/>
                      </a:schemeClr>
                    </a:solidFill>
                  </a:tcPr>
                </a:tc>
                <a:tc gridSpan="4">
                  <a:txBody>
                    <a:bodyPr/>
                    <a:lstStyle/>
                    <a:p>
                      <a:pPr algn="l" fontAlgn="b"/>
                      <a:r>
                        <a:rPr lang="en-US" sz="900" u="none" strike="noStrike" dirty="0">
                          <a:solidFill>
                            <a:schemeClr val="tx1"/>
                          </a:solidFill>
                          <a:effectLst/>
                          <a:latin typeface="+mn-lt"/>
                        </a:rPr>
                        <a:t>CHANGE ORDERS APPROVED BY OWNER (READY FOR BOARD)</a:t>
                      </a:r>
                      <a:endParaRPr lang="en-US" sz="900" b="1" i="0" u="none" strike="noStrike" dirty="0">
                        <a:solidFill>
                          <a:schemeClr val="tx1"/>
                        </a:solidFill>
                        <a:effectLst/>
                        <a:latin typeface="+mn-lt"/>
                      </a:endParaRPr>
                    </a:p>
                  </a:txBody>
                  <a:tcPr marL="1320" marR="1320" marT="1320" marB="0" anchor="b">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2622342703"/>
                  </a:ext>
                </a:extLst>
              </a:tr>
              <a:tr h="138006">
                <a:tc gridSpan="2">
                  <a:txBody>
                    <a:bodyPr/>
                    <a:lstStyle/>
                    <a:p>
                      <a:pPr algn="r" fontAlgn="ctr"/>
                      <a:endParaRPr lang="en-US" sz="900" b="1" i="0" u="none" strike="noStrike" dirty="0">
                        <a:solidFill>
                          <a:schemeClr val="tx1"/>
                        </a:solidFill>
                        <a:effectLst/>
                        <a:latin typeface="+mn-lt"/>
                      </a:endParaRPr>
                    </a:p>
                  </a:txBody>
                  <a:tcPr marL="1320" marR="31690" marT="1320" marB="0" anchor="ctr">
                    <a:solidFill>
                      <a:srgbClr val="242424"/>
                    </a:solidFill>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743241040"/>
                  </a:ext>
                </a:extLst>
              </a:tr>
              <a:tr h="102885">
                <a:tc>
                  <a:txBody>
                    <a:bodyPr/>
                    <a:lstStyle/>
                    <a:p>
                      <a:pPr algn="ctr" fontAlgn="ct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b">
                    <a:solidFill>
                      <a:schemeClr val="accent4">
                        <a:lumMod val="50000"/>
                      </a:schemeClr>
                    </a:solidFill>
                  </a:tcPr>
                </a:tc>
                <a:tc gridSpan="4">
                  <a:txBody>
                    <a:bodyPr/>
                    <a:lstStyle/>
                    <a:p>
                      <a:pPr algn="l" fontAlgn="b"/>
                      <a:r>
                        <a:rPr lang="en-US" sz="900" u="none" strike="noStrike" dirty="0">
                          <a:solidFill>
                            <a:schemeClr val="tx1"/>
                          </a:solidFill>
                          <a:effectLst/>
                          <a:latin typeface="+mn-lt"/>
                        </a:rPr>
                        <a:t>CHANGE ORDERS UNDER REVIEW (PENDING APPROVAL)</a:t>
                      </a:r>
                      <a:endParaRPr lang="en-US" sz="900" b="1" i="0" u="none" strike="noStrike" dirty="0">
                        <a:solidFill>
                          <a:schemeClr val="tx1"/>
                        </a:solidFill>
                        <a:effectLst/>
                        <a:latin typeface="+mn-lt"/>
                      </a:endParaRPr>
                    </a:p>
                  </a:txBody>
                  <a:tcPr marL="1320" marR="1320" marT="1320" marB="0" anchor="b">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2491872756"/>
                  </a:ext>
                </a:extLst>
              </a:tr>
              <a:tr h="99114">
                <a:tc>
                  <a:txBody>
                    <a:bodyPr/>
                    <a:lstStyle/>
                    <a:p>
                      <a:pPr algn="ctr" fontAlgn="ct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r" fontAlgn="ctr"/>
                      <a:r>
                        <a:rPr lang="en-US" sz="900" u="none" strike="noStrike" dirty="0">
                          <a:solidFill>
                            <a:schemeClr val="tx1"/>
                          </a:solidFill>
                          <a:effectLst/>
                          <a:latin typeface="+mn-lt"/>
                        </a:rPr>
                        <a:t>CURRENT PCO LOG DATE:</a:t>
                      </a:r>
                      <a:endParaRPr lang="en-US" sz="900" b="1" i="0" u="none" strike="noStrike" dirty="0">
                        <a:solidFill>
                          <a:schemeClr val="tx1"/>
                        </a:solidFill>
                        <a:effectLst/>
                        <a:latin typeface="+mn-lt"/>
                      </a:endParaRPr>
                    </a:p>
                  </a:txBody>
                  <a:tcPr marL="1320" marR="31690" marT="1320" marB="0" anchor="ctr">
                    <a:solidFill>
                      <a:srgbClr val="242424"/>
                    </a:solidFill>
                  </a:tcPr>
                </a:tc>
                <a:tc>
                  <a:txBody>
                    <a:bodyPr/>
                    <a:lstStyle/>
                    <a:p>
                      <a:pPr algn="l" fontAlgn="b"/>
                      <a:r>
                        <a:rPr lang="en-US" sz="900" u="none" strike="noStrike" dirty="0">
                          <a:solidFill>
                            <a:schemeClr val="tx1"/>
                          </a:solidFill>
                          <a:effectLst/>
                          <a:latin typeface="+mn-lt"/>
                        </a:rPr>
                        <a:t>5/1/2023</a:t>
                      </a:r>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1701521850"/>
                  </a:ext>
                </a:extLst>
              </a:tr>
              <a:tr h="102885">
                <a:tc>
                  <a:txBody>
                    <a:bodyPr/>
                    <a:lstStyle/>
                    <a:p>
                      <a:pPr algn="ctr" fontAlgn="ct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1"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4230678893"/>
                  </a:ext>
                </a:extLst>
              </a:tr>
              <a:tr h="276834">
                <a:tc gridSpan="4">
                  <a:txBody>
                    <a:bodyPr/>
                    <a:lstStyle/>
                    <a:p>
                      <a:pPr algn="ctr" fontAlgn="ctr"/>
                      <a:r>
                        <a:rPr lang="en-US" sz="900" u="none" strike="noStrike" dirty="0">
                          <a:solidFill>
                            <a:schemeClr val="tx1"/>
                          </a:solidFill>
                          <a:effectLst/>
                          <a:latin typeface="+mn-lt"/>
                        </a:rPr>
                        <a:t>GENERAL INFORMATION</a:t>
                      </a:r>
                      <a:endParaRPr lang="en-US" sz="900" b="1" i="0" u="none" strike="noStrike" dirty="0">
                        <a:solidFill>
                          <a:schemeClr val="tx1"/>
                        </a:solidFill>
                        <a:effectLst/>
                        <a:latin typeface="+mn-lt"/>
                      </a:endParaRPr>
                    </a:p>
                  </a:txBody>
                  <a:tcPr marL="1320" marR="1320" marT="1320"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ctr" fontAlgn="ctr"/>
                      <a:r>
                        <a:rPr lang="en-US" sz="900" u="none" strike="noStrike" dirty="0">
                          <a:solidFill>
                            <a:schemeClr val="tx1"/>
                          </a:solidFill>
                          <a:effectLst/>
                          <a:latin typeface="+mn-lt"/>
                        </a:rPr>
                        <a:t>STATUS</a:t>
                      </a:r>
                      <a:endParaRPr lang="en-US" sz="900" b="1" i="0" u="none" strike="noStrike" dirty="0">
                        <a:solidFill>
                          <a:schemeClr val="tx1"/>
                        </a:solidFill>
                        <a:effectLst/>
                        <a:latin typeface="+mn-lt"/>
                      </a:endParaRPr>
                    </a:p>
                  </a:txBody>
                  <a:tcPr marL="1320" marR="1320" marT="1320" marB="0" anchor="ctr">
                    <a:solidFill>
                      <a:srgbClr val="242424"/>
                    </a:solidFill>
                  </a:tcPr>
                </a:tc>
                <a:tc gridSpan="3">
                  <a:txBody>
                    <a:bodyPr/>
                    <a:lstStyle/>
                    <a:p>
                      <a:pPr algn="ctr" fontAlgn="ctr"/>
                      <a:r>
                        <a:rPr lang="en-US" sz="900" u="none" strike="noStrike" dirty="0">
                          <a:solidFill>
                            <a:schemeClr val="tx1"/>
                          </a:solidFill>
                          <a:effectLst/>
                          <a:latin typeface="+mn-lt"/>
                        </a:rPr>
                        <a:t>REASON FOR CHANGE ORDER</a:t>
                      </a:r>
                      <a:endParaRPr lang="en-US" sz="900" b="1" i="0" u="none" strike="noStrike" dirty="0">
                        <a:solidFill>
                          <a:schemeClr val="tx1"/>
                        </a:solidFill>
                        <a:effectLst/>
                        <a:latin typeface="+mn-lt"/>
                      </a:endParaRPr>
                    </a:p>
                  </a:txBody>
                  <a:tcPr marL="1320" marR="1320" marT="1320" marB="0" anchor="ctr">
                    <a:solidFill>
                      <a:srgbClr val="242424"/>
                    </a:solidFill>
                  </a:tcPr>
                </a:tc>
                <a:tc hMerge="1">
                  <a:txBody>
                    <a:bodyPr/>
                    <a:lstStyle/>
                    <a:p>
                      <a:endParaRPr lang="en-US"/>
                    </a:p>
                  </a:txBody>
                  <a:tcPr/>
                </a:tc>
                <a:tc hMerge="1">
                  <a:txBody>
                    <a:bodyPr/>
                    <a:lstStyle/>
                    <a:p>
                      <a:endParaRPr lang="en-US"/>
                    </a:p>
                  </a:txBody>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rgbClr val="242424"/>
                    </a:solidFill>
                  </a:tcPr>
                </a:tc>
                <a:extLst>
                  <a:ext uri="{0D108BD9-81ED-4DB2-BD59-A6C34878D82A}">
                    <a16:rowId xmlns:a16="http://schemas.microsoft.com/office/drawing/2014/main" val="2942869738"/>
                  </a:ext>
                </a:extLst>
              </a:tr>
              <a:tr h="674941">
                <a:tc>
                  <a:txBody>
                    <a:bodyPr/>
                    <a:lstStyle/>
                    <a:p>
                      <a:pPr algn="ctr" fontAlgn="ctr"/>
                      <a:r>
                        <a:rPr lang="en-US" sz="900" u="none" strike="noStrike" dirty="0">
                          <a:solidFill>
                            <a:schemeClr val="tx1"/>
                          </a:solidFill>
                          <a:effectLst/>
                          <a:latin typeface="+mn-lt"/>
                        </a:rPr>
                        <a:t>CONTRACTOR  PCO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DESCRIPTION</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COST</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CRA  C0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ctr" fontAlgn="ctr"/>
                      <a:r>
                        <a:rPr lang="en-US" sz="900" u="none" strike="noStrike" dirty="0">
                          <a:solidFill>
                            <a:schemeClr val="tx1"/>
                          </a:solidFill>
                          <a:effectLst/>
                          <a:latin typeface="+mn-lt"/>
                        </a:rPr>
                        <a:t>DATE  PCO RECEIVED</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CURRENT STATUS OF PCO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OWNER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UNFORESEEN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OMISSION</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ERROR</a:t>
                      </a:r>
                      <a:endParaRPr lang="en-US" sz="900" b="0" i="0" u="none" strike="noStrike" dirty="0">
                        <a:solidFill>
                          <a:schemeClr val="tx1"/>
                        </a:solidFill>
                        <a:effectLst/>
                        <a:latin typeface="+mn-lt"/>
                      </a:endParaRPr>
                    </a:p>
                  </a:txBody>
                  <a:tcPr marL="1320" marR="1320" marT="1320" marB="0" anchor="ctr">
                    <a:solidFill>
                      <a:srgbClr val="242424"/>
                    </a:solidFill>
                  </a:tcPr>
                </a:tc>
                <a:extLst>
                  <a:ext uri="{0D108BD9-81ED-4DB2-BD59-A6C34878D82A}">
                    <a16:rowId xmlns:a16="http://schemas.microsoft.com/office/drawing/2014/main" val="695404449"/>
                  </a:ext>
                </a:extLst>
              </a:tr>
              <a:tr h="263391">
                <a:tc gridSpan="4">
                  <a:txBody>
                    <a:bodyPr/>
                    <a:lstStyle/>
                    <a:p>
                      <a:pPr algn="ctr" fontAlgn="ctr"/>
                      <a:r>
                        <a:rPr lang="en-US" sz="1200" b="1" u="none" strike="noStrike" dirty="0">
                          <a:solidFill>
                            <a:schemeClr val="tx1"/>
                          </a:solidFill>
                          <a:effectLst/>
                          <a:latin typeface="+mn-lt"/>
                        </a:rPr>
                        <a:t>GENERAL CONTRACTOR </a:t>
                      </a:r>
                      <a:endParaRPr lang="en-US" sz="1200" b="1" i="0" u="none" strike="noStrike" dirty="0">
                        <a:solidFill>
                          <a:schemeClr val="tx1"/>
                        </a:solidFill>
                        <a:effectLst/>
                        <a:latin typeface="+mn-lt"/>
                      </a:endParaRPr>
                    </a:p>
                  </a:txBody>
                  <a:tcPr marL="1320" marR="1320" marT="1320"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b">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gridSpan="3">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rgbClr val="242424"/>
                    </a:solidFill>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b">
                    <a:solidFill>
                      <a:srgbClr val="242424"/>
                    </a:solidFill>
                  </a:tcPr>
                </a:tc>
                <a:extLst>
                  <a:ext uri="{0D108BD9-81ED-4DB2-BD59-A6C34878D82A}">
                    <a16:rowId xmlns:a16="http://schemas.microsoft.com/office/drawing/2014/main" val="3717252839"/>
                  </a:ext>
                </a:extLst>
              </a:tr>
              <a:tr h="263391">
                <a:tc>
                  <a:txBody>
                    <a:bodyPr/>
                    <a:lstStyle/>
                    <a:p>
                      <a:pPr algn="ctr" fontAlgn="ctr"/>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Change Door A148C Stage Sliding Door to OH Type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b="1" u="none" strike="noStrike" dirty="0">
                          <a:solidFill>
                            <a:srgbClr val="C00000"/>
                          </a:solidFill>
                          <a:effectLst/>
                          <a:latin typeface="+mn-lt"/>
                        </a:rPr>
                        <a:t>($85,000.00)</a:t>
                      </a:r>
                      <a:endParaRPr lang="en-US" sz="900" b="1" i="0" u="none" strike="noStrike" dirty="0">
                        <a:solidFill>
                          <a:srgbClr val="C00000"/>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10/11/2022</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b="1" u="none" strike="noStrike" dirty="0">
                          <a:solidFill>
                            <a:srgbClr val="C00000"/>
                          </a:solidFill>
                          <a:effectLst/>
                          <a:latin typeface="+mn-lt"/>
                        </a:rPr>
                        <a:t>($85,000.00)</a:t>
                      </a:r>
                      <a:endParaRPr lang="en-US" sz="900" b="1" i="0" u="none" strike="noStrike" dirty="0">
                        <a:solidFill>
                          <a:srgbClr val="C00000"/>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3815527748"/>
                  </a:ext>
                </a:extLst>
              </a:tr>
              <a:tr h="263391">
                <a:tc>
                  <a:txBody>
                    <a:bodyPr/>
                    <a:lstStyle/>
                    <a:p>
                      <a:pPr algn="ctr" fontAlgn="ctr"/>
                      <a:r>
                        <a:rPr lang="en-US" sz="900" u="none" strike="noStrike" dirty="0">
                          <a:solidFill>
                            <a:schemeClr val="tx1"/>
                          </a:solidFill>
                          <a:effectLst/>
                          <a:latin typeface="+mn-lt"/>
                        </a:rPr>
                        <a:t>2</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#01 WON Door Changes per Code Review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$60,836.96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2/6/2023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$60,836.96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1268143022"/>
                  </a:ext>
                </a:extLst>
              </a:tr>
              <a:tr h="263391">
                <a:tc>
                  <a:txBody>
                    <a:bodyPr/>
                    <a:lstStyle/>
                    <a:p>
                      <a:pPr algn="ctr" fontAlgn="ctr"/>
                      <a:r>
                        <a:rPr lang="en-US" sz="900" u="none" strike="noStrike" dirty="0">
                          <a:solidFill>
                            <a:schemeClr val="tx1"/>
                          </a:solidFill>
                          <a:effectLst/>
                          <a:latin typeface="+mn-lt"/>
                        </a:rPr>
                        <a:t>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#05 Concrete Elevator Lid per Code Review</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$8,347.64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2/7/2023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$8,347.64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4136391442"/>
                  </a:ext>
                </a:extLst>
              </a:tr>
              <a:tr h="263391">
                <a:tc>
                  <a:txBody>
                    <a:bodyPr/>
                    <a:lstStyle/>
                    <a:p>
                      <a:pPr algn="ctr" fontAlgn="ctr"/>
                      <a:r>
                        <a:rPr lang="en-US" sz="900" u="none" strike="noStrike" dirty="0">
                          <a:solidFill>
                            <a:schemeClr val="tx1"/>
                          </a:solidFill>
                          <a:effectLst/>
                          <a:latin typeface="+mn-lt"/>
                        </a:rPr>
                        <a:t>4</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#02 Relocate Door A140B per Code Review</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$3,468.33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2/8/2023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$3,468.33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3327706017"/>
                  </a:ext>
                </a:extLst>
              </a:tr>
              <a:tr h="263391">
                <a:tc>
                  <a:txBody>
                    <a:bodyPr/>
                    <a:lstStyle/>
                    <a:p>
                      <a:pPr algn="ctr" fontAlgn="ctr"/>
                      <a:r>
                        <a:rPr lang="en-US" sz="900" u="none" strike="noStrike" dirty="0">
                          <a:solidFill>
                            <a:schemeClr val="tx1"/>
                          </a:solidFill>
                          <a:effectLst/>
                          <a:latin typeface="+mn-lt"/>
                        </a:rPr>
                        <a:t>5R</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#06 Unit D Fire Rating per Code - windows were deleted so just other fire rated items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$19,282.94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2/10/2023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$19,282.94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263446236"/>
                  </a:ext>
                </a:extLst>
              </a:tr>
              <a:tr h="263391">
                <a:tc>
                  <a:txBody>
                    <a:bodyPr/>
                    <a:lstStyle/>
                    <a:p>
                      <a:pPr algn="ctr" fontAlgn="ctr"/>
                      <a:r>
                        <a:rPr lang="en-US" sz="900" u="none" strike="noStrike" dirty="0">
                          <a:solidFill>
                            <a:schemeClr val="tx1"/>
                          </a:solidFill>
                          <a:effectLst/>
                          <a:latin typeface="+mn-lt"/>
                        </a:rPr>
                        <a:t>6</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RFI #06 Revised Openings B172 &amp; B186B</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$50,360.25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2/10/2023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2617973228"/>
                  </a:ext>
                </a:extLst>
              </a:tr>
              <a:tr h="263391">
                <a:tc>
                  <a:txBody>
                    <a:bodyPr/>
                    <a:lstStyle/>
                    <a:p>
                      <a:pPr algn="ctr" fontAlgn="ctr"/>
                      <a:r>
                        <a:rPr lang="en-US" sz="900" u="none" strike="noStrike" dirty="0">
                          <a:solidFill>
                            <a:schemeClr val="tx1"/>
                          </a:solidFill>
                          <a:effectLst/>
                          <a:latin typeface="+mn-lt"/>
                        </a:rPr>
                        <a:t>7</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#15 Revised Foundation at Pre-Engineered Building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$6,476.15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2/13/2023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$6,476.15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82502491"/>
                  </a:ext>
                </a:extLst>
              </a:tr>
              <a:tr h="263391">
                <a:tc>
                  <a:txBody>
                    <a:bodyPr/>
                    <a:lstStyle/>
                    <a:p>
                      <a:pPr algn="ctr" fontAlgn="ctr"/>
                      <a:r>
                        <a:rPr lang="en-US" sz="900" u="none" strike="noStrike" dirty="0">
                          <a:solidFill>
                            <a:schemeClr val="tx1"/>
                          </a:solidFill>
                          <a:effectLst/>
                          <a:latin typeface="+mn-lt"/>
                        </a:rPr>
                        <a:t>8</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#12 Test Ports at Concession Grease Interceptor</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$2,473.43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2/16/2023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$2,473.43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500736392"/>
                  </a:ext>
                </a:extLst>
              </a:tr>
              <a:tr h="263391">
                <a:tc>
                  <a:txBody>
                    <a:bodyPr/>
                    <a:lstStyle/>
                    <a:p>
                      <a:pPr algn="ctr" fontAlgn="ctr"/>
                      <a:r>
                        <a:rPr lang="en-US" sz="900" u="none" strike="noStrike" dirty="0">
                          <a:solidFill>
                            <a:schemeClr val="tx1"/>
                          </a:solidFill>
                          <a:effectLst/>
                          <a:latin typeface="+mn-lt"/>
                        </a:rPr>
                        <a:t>9</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#13 Water Vault Changes</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$25,890.91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2/16/2023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$25,890.91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2297948227"/>
                  </a:ext>
                </a:extLst>
              </a:tr>
              <a:tr h="263391">
                <a:tc>
                  <a:txBody>
                    <a:bodyPr/>
                    <a:lstStyle/>
                    <a:p>
                      <a:pPr algn="ctr" fontAlgn="ctr"/>
                      <a:r>
                        <a:rPr lang="en-US" sz="900" u="none" strike="noStrike" dirty="0">
                          <a:solidFill>
                            <a:schemeClr val="tx1"/>
                          </a:solidFill>
                          <a:effectLst/>
                          <a:latin typeface="+mn-lt"/>
                        </a:rPr>
                        <a:t>10</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#16 Misc. Foundation and Chase Changes</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$23,962.80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2/17/2023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$23,962.80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19066959"/>
                  </a:ext>
                </a:extLst>
              </a:tr>
              <a:tr h="263391">
                <a:tc>
                  <a:txBody>
                    <a:bodyPr/>
                    <a:lstStyle/>
                    <a:p>
                      <a:pPr algn="ctr" fontAlgn="ctr"/>
                      <a:r>
                        <a:rPr lang="en-US" sz="900" u="none" strike="noStrike" dirty="0">
                          <a:solidFill>
                            <a:schemeClr val="tx1"/>
                          </a:solidFill>
                          <a:effectLst/>
                          <a:latin typeface="+mn-lt"/>
                        </a:rPr>
                        <a:t>11</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Additional Step Footer for Plumber ??? CCD #16??</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$26,729.18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2/23/2023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$26,729.18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3328095824"/>
                  </a:ext>
                </a:extLst>
              </a:tr>
              <a:tr h="263391">
                <a:tc>
                  <a:txBody>
                    <a:bodyPr/>
                    <a:lstStyle/>
                    <a:p>
                      <a:pPr algn="ctr" fontAlgn="ctr"/>
                      <a:r>
                        <a:rPr lang="en-US" sz="900" u="none" strike="noStrike" dirty="0">
                          <a:solidFill>
                            <a:schemeClr val="tx1"/>
                          </a:solidFill>
                          <a:effectLst/>
                          <a:latin typeface="+mn-lt"/>
                        </a:rPr>
                        <a:t>12</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#26 Ag Science Top of Wall Sound Detail</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$12,664.69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2/24/2023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3562275236"/>
                  </a:ext>
                </a:extLst>
              </a:tr>
              <a:tr h="263391">
                <a:tc>
                  <a:txBody>
                    <a:bodyPr/>
                    <a:lstStyle/>
                    <a:p>
                      <a:pPr algn="ctr" fontAlgn="ctr"/>
                      <a:r>
                        <a:rPr lang="en-US" sz="900" u="none" strike="noStrike" dirty="0">
                          <a:solidFill>
                            <a:schemeClr val="tx1"/>
                          </a:solidFill>
                          <a:effectLst/>
                          <a:latin typeface="+mn-lt"/>
                        </a:rPr>
                        <a:t>13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277853641"/>
                  </a:ext>
                </a:extLst>
              </a:tr>
              <a:tr h="263391">
                <a:tc>
                  <a:txBody>
                    <a:bodyPr/>
                    <a:lstStyle/>
                    <a:p>
                      <a:pPr algn="ctr" fontAlgn="ctr"/>
                      <a:r>
                        <a:rPr lang="en-US" sz="900" u="none" strike="noStrike" dirty="0">
                          <a:solidFill>
                            <a:schemeClr val="tx1"/>
                          </a:solidFill>
                          <a:effectLst/>
                          <a:latin typeface="+mn-lt"/>
                        </a:rPr>
                        <a:t>14</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#29 Chiller Line Footer Steps</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$3,570.27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2/28/2023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$3,570.27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4182209173"/>
                  </a:ext>
                </a:extLst>
              </a:tr>
              <a:tr h="263391">
                <a:tc>
                  <a:txBody>
                    <a:bodyPr/>
                    <a:lstStyle/>
                    <a:p>
                      <a:pPr algn="ctr" fontAlgn="ctr"/>
                      <a:r>
                        <a:rPr lang="en-US" sz="900" u="none" strike="noStrike" dirty="0">
                          <a:solidFill>
                            <a:schemeClr val="tx1"/>
                          </a:solidFill>
                          <a:effectLst/>
                          <a:latin typeface="+mn-lt"/>
                        </a:rPr>
                        <a:t>15</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#23 Mullion Mate at Folding Partition</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$4,946.53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rgbClr val="242424"/>
                    </a:solidFill>
                  </a:tcPr>
                </a:tc>
                <a:tc>
                  <a:txBody>
                    <a:bodyPr/>
                    <a:lstStyle/>
                    <a:p>
                      <a:pPr algn="ctr" fontAlgn="ctr"/>
                      <a:r>
                        <a:rPr lang="en-US" sz="900" u="none" strike="noStrike" dirty="0">
                          <a:solidFill>
                            <a:schemeClr val="tx1"/>
                          </a:solidFill>
                          <a:effectLst/>
                          <a:latin typeface="+mn-lt"/>
                        </a:rPr>
                        <a:t>2/28/2023</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$4,946.53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320" marR="1320" marT="1320" marB="0" anchor="ctr">
                    <a:solidFill>
                      <a:schemeClr val="accent4">
                        <a:lumMod val="50000"/>
                      </a:schemeClr>
                    </a:solidFill>
                  </a:tcPr>
                </a:tc>
                <a:extLst>
                  <a:ext uri="{0D108BD9-81ED-4DB2-BD59-A6C34878D82A}">
                    <a16:rowId xmlns:a16="http://schemas.microsoft.com/office/drawing/2014/main" val="3887199850"/>
                  </a:ext>
                </a:extLst>
              </a:tr>
            </a:tbl>
          </a:graphicData>
        </a:graphic>
      </p:graphicFrame>
    </p:spTree>
    <p:extLst>
      <p:ext uri="{BB962C8B-B14F-4D97-AF65-F5344CB8AC3E}">
        <p14:creationId xmlns:p14="http://schemas.microsoft.com/office/powerpoint/2010/main" val="2614249794"/>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PROJECT CHANGE ORDER STATUS</a:t>
            </a:r>
          </a:p>
        </p:txBody>
      </p:sp>
      <p:graphicFrame>
        <p:nvGraphicFramePr>
          <p:cNvPr id="2" name="Table 1">
            <a:extLst>
              <a:ext uri="{FF2B5EF4-FFF2-40B4-BE49-F238E27FC236}">
                <a16:creationId xmlns:a16="http://schemas.microsoft.com/office/drawing/2014/main" id="{A6F667B6-BEBF-2F82-EB61-EBB344CF07E6}"/>
              </a:ext>
            </a:extLst>
          </p:cNvPr>
          <p:cNvGraphicFramePr>
            <a:graphicFrameLocks noGrp="1"/>
          </p:cNvGraphicFramePr>
          <p:nvPr>
            <p:extLst>
              <p:ext uri="{D42A27DB-BD31-4B8C-83A1-F6EECF244321}">
                <p14:modId xmlns:p14="http://schemas.microsoft.com/office/powerpoint/2010/main" val="374721592"/>
              </p:ext>
            </p:extLst>
          </p:nvPr>
        </p:nvGraphicFramePr>
        <p:xfrm>
          <a:off x="786062" y="786685"/>
          <a:ext cx="10627896" cy="5924883"/>
        </p:xfrm>
        <a:graphic>
          <a:graphicData uri="http://schemas.openxmlformats.org/drawingml/2006/table">
            <a:tbl>
              <a:tblPr>
                <a:tableStyleId>{5C22544A-7EE6-4342-B048-85BDC9FD1C3A}</a:tableStyleId>
              </a:tblPr>
              <a:tblGrid>
                <a:gridCol w="754398">
                  <a:extLst>
                    <a:ext uri="{9D8B030D-6E8A-4147-A177-3AD203B41FA5}">
                      <a16:colId xmlns:a16="http://schemas.microsoft.com/office/drawing/2014/main" val="2987712422"/>
                    </a:ext>
                  </a:extLst>
                </a:gridCol>
                <a:gridCol w="2710860">
                  <a:extLst>
                    <a:ext uri="{9D8B030D-6E8A-4147-A177-3AD203B41FA5}">
                      <a16:colId xmlns:a16="http://schemas.microsoft.com/office/drawing/2014/main" val="515767307"/>
                    </a:ext>
                  </a:extLst>
                </a:gridCol>
                <a:gridCol w="1038332">
                  <a:extLst>
                    <a:ext uri="{9D8B030D-6E8A-4147-A177-3AD203B41FA5}">
                      <a16:colId xmlns:a16="http://schemas.microsoft.com/office/drawing/2014/main" val="3212600018"/>
                    </a:ext>
                  </a:extLst>
                </a:gridCol>
                <a:gridCol w="513985">
                  <a:extLst>
                    <a:ext uri="{9D8B030D-6E8A-4147-A177-3AD203B41FA5}">
                      <a16:colId xmlns:a16="http://schemas.microsoft.com/office/drawing/2014/main" val="2846015540"/>
                    </a:ext>
                  </a:extLst>
                </a:gridCol>
                <a:gridCol w="364764">
                  <a:extLst>
                    <a:ext uri="{9D8B030D-6E8A-4147-A177-3AD203B41FA5}">
                      <a16:colId xmlns:a16="http://schemas.microsoft.com/office/drawing/2014/main" val="381173820"/>
                    </a:ext>
                  </a:extLst>
                </a:gridCol>
                <a:gridCol w="663208">
                  <a:extLst>
                    <a:ext uri="{9D8B030D-6E8A-4147-A177-3AD203B41FA5}">
                      <a16:colId xmlns:a16="http://schemas.microsoft.com/office/drawing/2014/main" val="3212349648"/>
                    </a:ext>
                  </a:extLst>
                </a:gridCol>
                <a:gridCol w="1187555">
                  <a:extLst>
                    <a:ext uri="{9D8B030D-6E8A-4147-A177-3AD203B41FA5}">
                      <a16:colId xmlns:a16="http://schemas.microsoft.com/office/drawing/2014/main" val="2467655515"/>
                    </a:ext>
                  </a:extLst>
                </a:gridCol>
                <a:gridCol w="938852">
                  <a:extLst>
                    <a:ext uri="{9D8B030D-6E8A-4147-A177-3AD203B41FA5}">
                      <a16:colId xmlns:a16="http://schemas.microsoft.com/office/drawing/2014/main" val="636866223"/>
                    </a:ext>
                  </a:extLst>
                </a:gridCol>
                <a:gridCol w="853882">
                  <a:extLst>
                    <a:ext uri="{9D8B030D-6E8A-4147-A177-3AD203B41FA5}">
                      <a16:colId xmlns:a16="http://schemas.microsoft.com/office/drawing/2014/main" val="2690749337"/>
                    </a:ext>
                  </a:extLst>
                </a:gridCol>
                <a:gridCol w="938852">
                  <a:extLst>
                    <a:ext uri="{9D8B030D-6E8A-4147-A177-3AD203B41FA5}">
                      <a16:colId xmlns:a16="http://schemas.microsoft.com/office/drawing/2014/main" val="859417980"/>
                    </a:ext>
                  </a:extLst>
                </a:gridCol>
                <a:gridCol w="663208">
                  <a:extLst>
                    <a:ext uri="{9D8B030D-6E8A-4147-A177-3AD203B41FA5}">
                      <a16:colId xmlns:a16="http://schemas.microsoft.com/office/drawing/2014/main" val="3716316539"/>
                    </a:ext>
                  </a:extLst>
                </a:gridCol>
              </a:tblGrid>
              <a:tr h="133429">
                <a:tc>
                  <a:txBody>
                    <a:bodyPr/>
                    <a:lstStyle/>
                    <a:p>
                      <a:pPr algn="ctr" fontAlgn="ctr"/>
                      <a:r>
                        <a:rPr lang="en-US" sz="900" u="none" strike="noStrike" dirty="0">
                          <a:solidFill>
                            <a:schemeClr val="tx1"/>
                          </a:solidFill>
                          <a:effectLst/>
                          <a:latin typeface="+mn-lt"/>
                        </a:rPr>
                        <a:t>16</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3710538821"/>
                  </a:ext>
                </a:extLst>
              </a:tr>
              <a:tr h="133429">
                <a:tc>
                  <a:txBody>
                    <a:bodyPr/>
                    <a:lstStyle/>
                    <a:p>
                      <a:pPr algn="ctr" fontAlgn="ctr"/>
                      <a:r>
                        <a:rPr lang="en-US" sz="900" u="none" strike="noStrike" dirty="0">
                          <a:solidFill>
                            <a:schemeClr val="tx1"/>
                          </a:solidFill>
                          <a:effectLst/>
                          <a:latin typeface="+mn-lt"/>
                        </a:rPr>
                        <a:t>17R1</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VOID</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2527875264"/>
                  </a:ext>
                </a:extLst>
              </a:tr>
              <a:tr h="133429">
                <a:tc>
                  <a:txBody>
                    <a:bodyPr/>
                    <a:lstStyle/>
                    <a:p>
                      <a:pPr algn="ctr" fontAlgn="ctr"/>
                      <a:r>
                        <a:rPr lang="en-US" sz="900" u="none" strike="noStrike" dirty="0">
                          <a:solidFill>
                            <a:schemeClr val="tx1"/>
                          </a:solidFill>
                          <a:effectLst/>
                          <a:latin typeface="+mn-lt"/>
                        </a:rPr>
                        <a:t>18R1</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#22 Change Roof Insulation rom 4" to 6"</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$426,300.00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3/17/2023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$426,300.00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580610384"/>
                  </a:ext>
                </a:extLst>
              </a:tr>
              <a:tr h="133429">
                <a:tc>
                  <a:txBody>
                    <a:bodyPr/>
                    <a:lstStyle/>
                    <a:p>
                      <a:pPr algn="ctr" fontAlgn="ctr"/>
                      <a:r>
                        <a:rPr lang="en-US" sz="900" u="none" strike="noStrike" dirty="0">
                          <a:solidFill>
                            <a:schemeClr val="tx1"/>
                          </a:solidFill>
                          <a:effectLst/>
                          <a:latin typeface="+mn-lt"/>
                        </a:rPr>
                        <a:t>19</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#077 P7 Change Door Fire Rating</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$10,770.17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3/14/2023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4065961781"/>
                  </a:ext>
                </a:extLst>
              </a:tr>
              <a:tr h="133429">
                <a:tc>
                  <a:txBody>
                    <a:bodyPr/>
                    <a:lstStyle/>
                    <a:p>
                      <a:pPr algn="ctr" fontAlgn="ctr"/>
                      <a:r>
                        <a:rPr lang="en-US" sz="900" u="none" strike="noStrike" dirty="0">
                          <a:solidFill>
                            <a:schemeClr val="tx1"/>
                          </a:solidFill>
                          <a:effectLst/>
                          <a:latin typeface="+mn-lt"/>
                        </a:rPr>
                        <a:t>20</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#35 RFIs 34 35 and Lowered Piers for Elec Work</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$4,613.39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3/28/2023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$4,613.39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2908727701"/>
                  </a:ext>
                </a:extLst>
              </a:tr>
              <a:tr h="133429">
                <a:tc>
                  <a:txBody>
                    <a:bodyPr/>
                    <a:lstStyle/>
                    <a:p>
                      <a:pPr algn="ctr" fontAlgn="ctr"/>
                      <a:r>
                        <a:rPr lang="en-US" sz="900" u="none" strike="noStrike" dirty="0">
                          <a:solidFill>
                            <a:schemeClr val="tx1"/>
                          </a:solidFill>
                          <a:effectLst/>
                          <a:latin typeface="+mn-lt"/>
                        </a:rPr>
                        <a:t>21</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#32 Pipe Chase in Room A217</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$1,340.03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3/29/2023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$1,340.03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3598938361"/>
                  </a:ext>
                </a:extLst>
              </a:tr>
              <a:tr h="133429">
                <a:tc>
                  <a:txBody>
                    <a:bodyPr/>
                    <a:lstStyle/>
                    <a:p>
                      <a:pPr algn="ctr" fontAlgn="ctr"/>
                      <a:r>
                        <a:rPr lang="en-US" sz="900" u="none" strike="noStrike" dirty="0">
                          <a:solidFill>
                            <a:schemeClr val="tx1"/>
                          </a:solidFill>
                          <a:effectLst/>
                          <a:latin typeface="+mn-lt"/>
                        </a:rPr>
                        <a:t>22</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#33 - Add Wall Type S1 to A201 A205</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$6,231.82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3/29/2023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1856933088"/>
                  </a:ext>
                </a:extLst>
              </a:tr>
              <a:tr h="133429">
                <a:tc>
                  <a:txBody>
                    <a:bodyPr/>
                    <a:lstStyle/>
                    <a:p>
                      <a:pPr algn="ctr" fontAlgn="ctr"/>
                      <a:r>
                        <a:rPr lang="en-US" sz="900" u="none" strike="noStrike" dirty="0">
                          <a:solidFill>
                            <a:schemeClr val="tx1"/>
                          </a:solidFill>
                          <a:effectLst/>
                          <a:latin typeface="+mn-lt"/>
                        </a:rPr>
                        <a:t>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CCD #34 Dock Canopy Bulkhead</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$2,596.55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4/4/2023</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$2,596.55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accent4">
                        <a:lumMod val="50000"/>
                      </a:schemeClr>
                    </a:solidFill>
                  </a:tcPr>
                </a:tc>
                <a:extLst>
                  <a:ext uri="{0D108BD9-81ED-4DB2-BD59-A6C34878D82A}">
                    <a16:rowId xmlns:a16="http://schemas.microsoft.com/office/drawing/2014/main" val="1337782051"/>
                  </a:ext>
                </a:extLst>
              </a:tr>
              <a:tr h="133429">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ALLOWANCES -NONE</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3309646436"/>
                  </a:ext>
                </a:extLst>
              </a:tr>
              <a:tr h="133429">
                <a:tc gridSpan="4">
                  <a:txBody>
                    <a:bodyPr/>
                    <a:lstStyle/>
                    <a:p>
                      <a:pPr algn="ctr" fontAlgn="ctr"/>
                      <a:r>
                        <a:rPr lang="en-US" sz="1200" b="1" u="none" strike="noStrike" dirty="0">
                          <a:solidFill>
                            <a:schemeClr val="tx1"/>
                          </a:solidFill>
                          <a:effectLst/>
                          <a:latin typeface="+mn-lt"/>
                        </a:rPr>
                        <a:t>HVAC CONTRACTOR </a:t>
                      </a:r>
                      <a:endParaRPr lang="en-US" sz="1200" b="1" i="0" u="none" strike="noStrike" dirty="0">
                        <a:solidFill>
                          <a:schemeClr val="tx1"/>
                        </a:solidFill>
                        <a:effectLst/>
                        <a:latin typeface="+mn-lt"/>
                      </a:endParaRPr>
                    </a:p>
                  </a:txBody>
                  <a:tcPr marL="1125" marR="1125" marT="1125"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3927060695"/>
                  </a:ext>
                </a:extLst>
              </a:tr>
              <a:tr h="340867">
                <a:tc>
                  <a:txBody>
                    <a:bodyPr/>
                    <a:lstStyle/>
                    <a:p>
                      <a:pPr algn="ctr" fontAlgn="ctr"/>
                      <a:r>
                        <a:rPr lang="en-US" sz="900" u="none" strike="noStrike" dirty="0">
                          <a:solidFill>
                            <a:schemeClr val="tx1"/>
                          </a:solidFill>
                          <a:effectLst/>
                          <a:latin typeface="+mn-lt"/>
                        </a:rPr>
                        <a:t>1</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HVAC equipment pre-pay discount </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b="1" u="none" strike="noStrike" dirty="0">
                          <a:solidFill>
                            <a:srgbClr val="242424"/>
                          </a:solidFill>
                          <a:effectLst/>
                          <a:latin typeface="+mn-lt"/>
                        </a:rPr>
                        <a:t>($23,600.00)</a:t>
                      </a:r>
                      <a:endParaRPr lang="en-US" sz="900" b="1" i="0" u="none" strike="noStrike" dirty="0">
                        <a:solidFill>
                          <a:srgbClr val="242424"/>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1</a:t>
                      </a:r>
                      <a:endParaRPr lang="en-US" sz="200" b="1" i="0" u="none" strike="noStrike" dirty="0">
                        <a:effectLst/>
                        <a:latin typeface="Arial" panose="020B0604020202020204" pitchFamily="34" charset="0"/>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10/28/2022</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Approved </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b="1" u="none" strike="noStrike" dirty="0">
                          <a:solidFill>
                            <a:srgbClr val="242424"/>
                          </a:solidFill>
                          <a:effectLst/>
                          <a:latin typeface="+mn-lt"/>
                        </a:rPr>
                        <a:t>($23,600.00)</a:t>
                      </a:r>
                      <a:endParaRPr lang="en-US" sz="900" b="1" i="0" u="none" strike="noStrike" dirty="0">
                        <a:solidFill>
                          <a:srgbClr val="242424"/>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6CA410"/>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6CA410"/>
                    </a:solidFill>
                  </a:tcPr>
                </a:tc>
                <a:extLst>
                  <a:ext uri="{0D108BD9-81ED-4DB2-BD59-A6C34878D82A}">
                    <a16:rowId xmlns:a16="http://schemas.microsoft.com/office/drawing/2014/main" val="2817519912"/>
                  </a:ext>
                </a:extLst>
              </a:tr>
              <a:tr h="340867">
                <a:tc>
                  <a:txBody>
                    <a:bodyPr/>
                    <a:lstStyle/>
                    <a:p>
                      <a:pPr algn="ctr" fontAlgn="ctr"/>
                      <a:r>
                        <a:rPr lang="en-US" sz="900" u="none" strike="noStrike" dirty="0">
                          <a:solidFill>
                            <a:schemeClr val="tx1"/>
                          </a:solidFill>
                          <a:effectLst/>
                          <a:latin typeface="+mn-lt"/>
                        </a:rPr>
                        <a:t>2</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Heat pump room wall insulation change </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b="1" u="none" strike="noStrike" dirty="0">
                          <a:solidFill>
                            <a:srgbClr val="242424"/>
                          </a:solidFill>
                          <a:effectLst/>
                          <a:latin typeface="+mn-lt"/>
                        </a:rPr>
                        <a:t>($40,000.00</a:t>
                      </a:r>
                      <a:r>
                        <a:rPr lang="en-US" sz="900" u="none" strike="noStrike" dirty="0">
                          <a:solidFill>
                            <a:srgbClr val="242424"/>
                          </a:solidFill>
                          <a:effectLst/>
                          <a:latin typeface="+mn-lt"/>
                        </a:rPr>
                        <a:t>)</a:t>
                      </a:r>
                      <a:endParaRPr lang="en-US" sz="900" b="0" i="0" u="none" strike="noStrike" dirty="0">
                        <a:solidFill>
                          <a:srgbClr val="242424"/>
                        </a:solidFill>
                        <a:effectLst/>
                        <a:latin typeface="+mn-lt"/>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200" b="1" i="0" u="none" strike="noStrike" dirty="0">
                        <a:effectLst/>
                        <a:latin typeface="Arial" panose="020B0604020202020204" pitchFamily="34" charset="0"/>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3/20/2023</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b="1" u="none" strike="noStrike" kern="1200" dirty="0">
                          <a:solidFill>
                            <a:srgbClr val="242424"/>
                          </a:solidFill>
                          <a:effectLst/>
                          <a:latin typeface="+mn-lt"/>
                          <a:ea typeface="+mn-ea"/>
                          <a:cs typeface="+mn-cs"/>
                        </a:rPr>
                        <a:t>($40,000.00)</a:t>
                      </a: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chemeClr val="tx1">
                        <a:lumMod val="50000"/>
                      </a:schemeClr>
                    </a:solidFill>
                  </a:tcPr>
                </a:tc>
                <a:extLst>
                  <a:ext uri="{0D108BD9-81ED-4DB2-BD59-A6C34878D82A}">
                    <a16:rowId xmlns:a16="http://schemas.microsoft.com/office/drawing/2014/main" val="1873627437"/>
                  </a:ext>
                </a:extLst>
              </a:tr>
              <a:tr h="133429">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ALLOWANCES-SEE TAB</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200" b="1" i="0" u="none" strike="noStrike" dirty="0">
                        <a:effectLst/>
                        <a:latin typeface="Arial" panose="020B0604020202020204" pitchFamily="34" charset="0"/>
                      </a:endParaRPr>
                    </a:p>
                  </a:txBody>
                  <a:tcPr marL="1125" marR="1125" marT="1125" marB="0" anchor="ctr">
                    <a:solidFill>
                      <a:srgbClr val="242424"/>
                    </a:solidFill>
                  </a:tcPr>
                </a:tc>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353820551"/>
                  </a:ext>
                </a:extLst>
              </a:tr>
              <a:tr h="133429">
                <a:tc gridSpan="4">
                  <a:txBody>
                    <a:bodyPr/>
                    <a:lstStyle/>
                    <a:p>
                      <a:pPr algn="ctr" fontAlgn="ctr"/>
                      <a:r>
                        <a:rPr lang="en-US" sz="1200" b="1" u="none" strike="noStrike" dirty="0">
                          <a:solidFill>
                            <a:schemeClr val="tx1"/>
                          </a:solidFill>
                          <a:effectLst/>
                          <a:latin typeface="+mn-lt"/>
                        </a:rPr>
                        <a:t>PLUMBING CONTRACTOR</a:t>
                      </a:r>
                      <a:endParaRPr lang="en-US" sz="1200" b="1" i="0" u="none" strike="noStrike" dirty="0">
                        <a:solidFill>
                          <a:schemeClr val="tx1"/>
                        </a:solidFill>
                        <a:effectLst/>
                        <a:latin typeface="+mn-lt"/>
                      </a:endParaRPr>
                    </a:p>
                  </a:txBody>
                  <a:tcPr marL="1125" marR="1125" marT="1125"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5354522"/>
                  </a:ext>
                </a:extLst>
              </a:tr>
              <a:tr h="133429">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ALLOWANCES-SEE TAB</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2723665664"/>
                  </a:ext>
                </a:extLst>
              </a:tr>
              <a:tr h="133429">
                <a:tc gridSpan="4">
                  <a:txBody>
                    <a:bodyPr/>
                    <a:lstStyle/>
                    <a:p>
                      <a:pPr algn="ctr" fontAlgn="ctr"/>
                      <a:r>
                        <a:rPr lang="en-US" sz="1200" b="1" u="none" strike="noStrike" dirty="0">
                          <a:solidFill>
                            <a:schemeClr val="tx1"/>
                          </a:solidFill>
                          <a:effectLst/>
                          <a:latin typeface="+mn-lt"/>
                        </a:rPr>
                        <a:t>ELECTRICAL CONTRACTOR </a:t>
                      </a:r>
                      <a:endParaRPr lang="en-US" sz="1200" b="1" i="0" u="none" strike="noStrike" dirty="0">
                        <a:solidFill>
                          <a:schemeClr val="tx1"/>
                        </a:solidFill>
                        <a:effectLst/>
                        <a:latin typeface="+mn-lt"/>
                      </a:endParaRPr>
                    </a:p>
                  </a:txBody>
                  <a:tcPr marL="1125" marR="1125" marT="1125"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3873123900"/>
                  </a:ext>
                </a:extLst>
              </a:tr>
              <a:tr h="133429">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ALLOWANCES-SEE TAB</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l"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ctr">
                    <a:solidFill>
                      <a:srgbClr val="242424"/>
                    </a:solidFill>
                  </a:tcPr>
                </a:tc>
                <a:extLst>
                  <a:ext uri="{0D108BD9-81ED-4DB2-BD59-A6C34878D82A}">
                    <a16:rowId xmlns:a16="http://schemas.microsoft.com/office/drawing/2014/main" val="1862320889"/>
                  </a:ext>
                </a:extLst>
              </a:tr>
              <a:tr h="58548">
                <a:tc gridSpan="4">
                  <a:txBody>
                    <a:bodyPr/>
                    <a:lstStyle/>
                    <a:p>
                      <a:pPr algn="l"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379309328"/>
                  </a:ext>
                </a:extLst>
              </a:tr>
              <a:tr h="360829">
                <a:tc>
                  <a:txBody>
                    <a:bodyPr/>
                    <a:lstStyle/>
                    <a:p>
                      <a:pPr algn="ctr" fontAlgn="ctr"/>
                      <a:r>
                        <a:rPr lang="en-US" sz="1000" b="1" u="none" strike="noStrike" dirty="0">
                          <a:solidFill>
                            <a:schemeClr val="tx1"/>
                          </a:solidFill>
                          <a:effectLst/>
                          <a:latin typeface="+mn-lt"/>
                        </a:rPr>
                        <a:t>CONTRACTOR</a:t>
                      </a:r>
                      <a:endParaRPr lang="en-US" sz="10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1200" b="1" u="none" strike="noStrike" dirty="0">
                          <a:solidFill>
                            <a:schemeClr val="tx1"/>
                          </a:solidFill>
                          <a:effectLst/>
                          <a:latin typeface="+mn-lt"/>
                        </a:rPr>
                        <a:t>TOTAL CONTRACT AMOUNTS</a:t>
                      </a:r>
                      <a:endParaRPr lang="en-US" sz="12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1200" b="1" u="none" strike="noStrike" dirty="0">
                          <a:solidFill>
                            <a:schemeClr val="tx1"/>
                          </a:solidFill>
                          <a:effectLst/>
                          <a:latin typeface="+mn-lt"/>
                        </a:rPr>
                        <a:t>CO's ACCEPTED</a:t>
                      </a:r>
                      <a:endParaRPr lang="en-US" sz="1200" b="1"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ctr"/>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($148,600.00)</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$126,776.36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$494,058.75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$0.00 </a:t>
                      </a:r>
                      <a:endParaRPr lang="en-US" sz="900" b="1"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3319493150"/>
                  </a:ext>
                </a:extLst>
              </a:tr>
              <a:tr h="69911">
                <a:tc>
                  <a:txBody>
                    <a:bodyPr/>
                    <a:lstStyle/>
                    <a:p>
                      <a:pPr algn="ctr" fontAlgn="ctr"/>
                      <a:r>
                        <a:rPr lang="en-US" sz="900" u="none" strike="noStrike" dirty="0">
                          <a:solidFill>
                            <a:schemeClr val="tx1"/>
                          </a:solidFill>
                          <a:effectLst/>
                          <a:latin typeface="+mn-lt"/>
                        </a:rPr>
                        <a:t>GENERAL</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r" fontAlgn="b"/>
                      <a:r>
                        <a:rPr lang="en-US" sz="900" u="none" strike="noStrike" dirty="0">
                          <a:solidFill>
                            <a:schemeClr val="tx1"/>
                          </a:solidFill>
                          <a:effectLst/>
                          <a:latin typeface="+mn-lt"/>
                        </a:rPr>
                        <a:t>$51,793,500.00</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$615,862.04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448247793"/>
                  </a:ext>
                </a:extLst>
              </a:tr>
              <a:tr h="69911">
                <a:tc>
                  <a:txBody>
                    <a:bodyPr/>
                    <a:lstStyle/>
                    <a:p>
                      <a:pPr algn="ctr" fontAlgn="ctr"/>
                      <a:r>
                        <a:rPr lang="en-US" sz="900" u="none" strike="noStrike" dirty="0">
                          <a:solidFill>
                            <a:schemeClr val="tx1"/>
                          </a:solidFill>
                          <a:effectLst/>
                          <a:latin typeface="+mn-lt"/>
                        </a:rPr>
                        <a:t>HVAC</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r" fontAlgn="b"/>
                      <a:r>
                        <a:rPr lang="en-US" sz="900" u="none" strike="noStrike" dirty="0">
                          <a:solidFill>
                            <a:schemeClr val="tx1"/>
                          </a:solidFill>
                          <a:effectLst/>
                          <a:latin typeface="+mn-lt"/>
                        </a:rPr>
                        <a:t>$11,368,000.00</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($63,600.00)</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000517657"/>
                  </a:ext>
                </a:extLst>
              </a:tr>
              <a:tr h="77138">
                <a:tc>
                  <a:txBody>
                    <a:bodyPr/>
                    <a:lstStyle/>
                    <a:p>
                      <a:pPr algn="ctr" fontAlgn="ctr"/>
                      <a:r>
                        <a:rPr lang="en-US" sz="900" u="none" strike="noStrike" dirty="0">
                          <a:solidFill>
                            <a:schemeClr val="tx1"/>
                          </a:solidFill>
                          <a:effectLst/>
                          <a:latin typeface="+mn-lt"/>
                        </a:rPr>
                        <a:t>PLUMBING</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r" fontAlgn="b"/>
                      <a:r>
                        <a:rPr lang="en-US" sz="900" u="none" strike="noStrike" dirty="0">
                          <a:solidFill>
                            <a:schemeClr val="tx1"/>
                          </a:solidFill>
                          <a:effectLst/>
                          <a:latin typeface="+mn-lt"/>
                        </a:rPr>
                        <a:t>$4,165,300.00</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$0.00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4194665551"/>
                  </a:ext>
                </a:extLst>
              </a:tr>
              <a:tr h="69911">
                <a:tc>
                  <a:txBody>
                    <a:bodyPr/>
                    <a:lstStyle/>
                    <a:p>
                      <a:pPr algn="ctr" fontAlgn="ctr"/>
                      <a:r>
                        <a:rPr lang="en-US" sz="900" u="none" strike="noStrike" dirty="0">
                          <a:solidFill>
                            <a:schemeClr val="tx1"/>
                          </a:solidFill>
                          <a:effectLst/>
                          <a:latin typeface="+mn-lt"/>
                        </a:rPr>
                        <a:t>ELECTRIC</a:t>
                      </a: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r" fontAlgn="b"/>
                      <a:r>
                        <a:rPr lang="en-US" sz="900" u="none" strike="noStrike" dirty="0">
                          <a:solidFill>
                            <a:schemeClr val="tx1"/>
                          </a:solidFill>
                          <a:effectLst/>
                          <a:latin typeface="+mn-lt"/>
                        </a:rPr>
                        <a:t>$9,475,500.00</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r" fontAlgn="b"/>
                      <a:r>
                        <a:rPr lang="en-US" sz="900" u="none" strike="noStrike" dirty="0">
                          <a:solidFill>
                            <a:schemeClr val="tx1"/>
                          </a:solidFill>
                          <a:effectLst/>
                          <a:latin typeface="+mn-lt"/>
                        </a:rPr>
                        <a:t>$0.00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3575902880"/>
                  </a:ext>
                </a:extLst>
              </a:tr>
              <a:tr h="69911">
                <a:tc gridSpan="2">
                  <a:txBody>
                    <a:bodyPr/>
                    <a:lstStyle/>
                    <a:p>
                      <a:pPr algn="r" fontAlgn="b"/>
                      <a:r>
                        <a:rPr lang="en-US" sz="1000" b="1" u="none" strike="noStrike" dirty="0">
                          <a:solidFill>
                            <a:schemeClr val="tx1"/>
                          </a:solidFill>
                          <a:effectLst/>
                          <a:latin typeface="+mn-lt"/>
                        </a:rPr>
                        <a:t> TOTAL ORIGINAL COMBINED CONTRACT AMOUNT</a:t>
                      </a:r>
                      <a:endParaRPr lang="en-US" sz="1000" b="1" i="0" u="none" strike="noStrike" dirty="0">
                        <a:solidFill>
                          <a:schemeClr val="tx1"/>
                        </a:solidFill>
                        <a:effectLst/>
                        <a:latin typeface="+mn-lt"/>
                      </a:endParaRPr>
                    </a:p>
                  </a:txBody>
                  <a:tcPr marL="1125" marR="1125" marT="1125" marB="0" anchor="b">
                    <a:solidFill>
                      <a:srgbClr val="242424"/>
                    </a:solidFill>
                  </a:tcPr>
                </a:tc>
                <a:tc hMerge="1">
                  <a:txBody>
                    <a:bodyPr/>
                    <a:lstStyle/>
                    <a:p>
                      <a:endParaRPr lang="en-US"/>
                    </a:p>
                  </a:txBody>
                  <a:tcPr/>
                </a:tc>
                <a:tc>
                  <a:txBody>
                    <a:bodyPr/>
                    <a:lstStyle/>
                    <a:p>
                      <a:pPr algn="r" fontAlgn="b"/>
                      <a:r>
                        <a:rPr lang="en-US" sz="1200" b="1" u="none" strike="noStrike" kern="1200" dirty="0">
                          <a:solidFill>
                            <a:srgbClr val="242424"/>
                          </a:solidFill>
                          <a:effectLst/>
                          <a:latin typeface="+mn-lt"/>
                          <a:ea typeface="+mn-ea"/>
                          <a:cs typeface="+mn-cs"/>
                        </a:rPr>
                        <a:t>$76,802,300.00</a:t>
                      </a:r>
                    </a:p>
                  </a:txBody>
                  <a:tcPr marL="1125" marR="1125" marT="1125" marB="0" anchor="b">
                    <a:solidFill>
                      <a:srgbClr val="FFC000"/>
                    </a:solidFill>
                  </a:tcPr>
                </a:tc>
                <a:tc>
                  <a:txBody>
                    <a:bodyPr/>
                    <a:lstStyle/>
                    <a:p>
                      <a:pPr algn="ctr"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3121101276"/>
                  </a:ext>
                </a:extLst>
              </a:tr>
              <a:tr h="69911">
                <a:tc gridSpan="2">
                  <a:txBody>
                    <a:bodyPr/>
                    <a:lstStyle/>
                    <a:p>
                      <a:pPr algn="r" fontAlgn="b"/>
                      <a:r>
                        <a:rPr lang="en-US" sz="1000" b="1" u="none" strike="noStrike" dirty="0">
                          <a:solidFill>
                            <a:schemeClr val="tx1"/>
                          </a:solidFill>
                          <a:effectLst/>
                          <a:latin typeface="+mn-lt"/>
                        </a:rPr>
                        <a:t>TOTAL ACCEPTED / PENDING CHANGE ORDERS (ALL TRADES):</a:t>
                      </a:r>
                      <a:endParaRPr lang="en-US" sz="1000" b="1" i="0" u="none" strike="noStrike" dirty="0">
                        <a:solidFill>
                          <a:schemeClr val="tx1"/>
                        </a:solidFill>
                        <a:effectLst/>
                        <a:latin typeface="+mn-lt"/>
                      </a:endParaRPr>
                    </a:p>
                  </a:txBody>
                  <a:tcPr marL="1125" marR="1125" marT="1125" marB="0" anchor="b">
                    <a:solidFill>
                      <a:srgbClr val="242424"/>
                    </a:solidFill>
                  </a:tcPr>
                </a:tc>
                <a:tc hMerge="1">
                  <a:txBody>
                    <a:bodyPr/>
                    <a:lstStyle/>
                    <a:p>
                      <a:endParaRPr lang="en-US"/>
                    </a:p>
                  </a:txBody>
                  <a:tcPr/>
                </a:tc>
                <a:tc>
                  <a:txBody>
                    <a:bodyPr/>
                    <a:lstStyle/>
                    <a:p>
                      <a:pPr algn="r" fontAlgn="b"/>
                      <a:r>
                        <a:rPr lang="en-US" sz="1200" b="1" u="none" strike="noStrike" kern="1200" dirty="0">
                          <a:solidFill>
                            <a:srgbClr val="242424"/>
                          </a:solidFill>
                          <a:effectLst/>
                          <a:latin typeface="+mn-lt"/>
                          <a:ea typeface="+mn-ea"/>
                          <a:cs typeface="+mn-cs"/>
                        </a:rPr>
                        <a:t>$552,262.04</a:t>
                      </a:r>
                    </a:p>
                  </a:txBody>
                  <a:tcPr marL="1125" marR="1125" marT="1125" marB="0" anchor="b">
                    <a:solidFill>
                      <a:srgbClr val="FFC000"/>
                    </a:solidFill>
                  </a:tcPr>
                </a:tc>
                <a:tc>
                  <a:txBody>
                    <a:bodyPr/>
                    <a:lstStyle/>
                    <a:p>
                      <a:pPr algn="ctr"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1918619968"/>
                  </a:ext>
                </a:extLst>
              </a:tr>
              <a:tr h="68383">
                <a:tc gridSpan="2">
                  <a:txBody>
                    <a:bodyPr/>
                    <a:lstStyle/>
                    <a:p>
                      <a:pPr algn="r" fontAlgn="b"/>
                      <a:r>
                        <a:rPr lang="en-US" sz="1000" b="1" u="none" strike="noStrike" dirty="0">
                          <a:solidFill>
                            <a:schemeClr val="tx1"/>
                          </a:solidFill>
                          <a:effectLst/>
                          <a:latin typeface="+mn-lt"/>
                        </a:rPr>
                        <a:t>TOTAL AMOUNT ALL CONTRACTS AND ALL COS</a:t>
                      </a:r>
                      <a:endParaRPr lang="en-US" sz="1000" b="1" i="0" u="none" strike="noStrike" dirty="0">
                        <a:solidFill>
                          <a:schemeClr val="tx1"/>
                        </a:solidFill>
                        <a:effectLst/>
                        <a:latin typeface="+mn-lt"/>
                      </a:endParaRPr>
                    </a:p>
                  </a:txBody>
                  <a:tcPr marL="1125" marR="1125" marT="1125" marB="0" anchor="b">
                    <a:solidFill>
                      <a:srgbClr val="242424"/>
                    </a:solidFill>
                  </a:tcPr>
                </a:tc>
                <a:tc hMerge="1">
                  <a:txBody>
                    <a:bodyPr/>
                    <a:lstStyle/>
                    <a:p>
                      <a:endParaRPr lang="en-US"/>
                    </a:p>
                  </a:txBody>
                  <a:tcPr/>
                </a:tc>
                <a:tc>
                  <a:txBody>
                    <a:bodyPr/>
                    <a:lstStyle/>
                    <a:p>
                      <a:pPr algn="r" fontAlgn="b"/>
                      <a:r>
                        <a:rPr lang="en-US" sz="1200" b="1" u="none" strike="noStrike" kern="1200" dirty="0">
                          <a:solidFill>
                            <a:srgbClr val="242424"/>
                          </a:solidFill>
                          <a:effectLst/>
                          <a:latin typeface="+mn-lt"/>
                          <a:ea typeface="+mn-ea"/>
                          <a:cs typeface="+mn-cs"/>
                        </a:rPr>
                        <a:t>$77,354,562.04</a:t>
                      </a:r>
                    </a:p>
                  </a:txBody>
                  <a:tcPr marL="1125" marR="1125" marT="1125" marB="0" anchor="b">
                    <a:solidFill>
                      <a:srgbClr val="FFC000"/>
                    </a:solidFill>
                  </a:tcPr>
                </a:tc>
                <a:tc>
                  <a:txBody>
                    <a:bodyPr/>
                    <a:lstStyle/>
                    <a:p>
                      <a:pPr algn="ctr"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1346688427"/>
                  </a:ext>
                </a:extLst>
              </a:tr>
              <a:tr h="0">
                <a:tc gridSpan="2">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hMerge="1">
                  <a:txBody>
                    <a:bodyPr/>
                    <a:lstStyle/>
                    <a:p>
                      <a:endParaRPr lang="en-US"/>
                    </a:p>
                  </a:txBody>
                  <a:tcPr/>
                </a:tc>
                <a:tc>
                  <a:txBody>
                    <a:bodyPr/>
                    <a:lstStyle/>
                    <a:p>
                      <a:pPr algn="r"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r>
                        <a:rPr lang="en-US" sz="900" u="none" strike="noStrike" dirty="0">
                          <a:solidFill>
                            <a:schemeClr val="tx1"/>
                          </a:solidFill>
                          <a:effectLst/>
                          <a:latin typeface="+mn-lt"/>
                        </a:rPr>
                        <a:t> </a:t>
                      </a:r>
                      <a:endParaRPr lang="en-US" sz="900" b="1" i="0" u="none" strike="noStrike" dirty="0">
                        <a:solidFill>
                          <a:schemeClr val="tx1"/>
                        </a:solidFill>
                        <a:effectLst/>
                        <a:latin typeface="+mn-lt"/>
                      </a:endParaRPr>
                    </a:p>
                  </a:txBody>
                  <a:tcPr marL="1125" marR="1125" marT="1125" marB="0" anchor="b">
                    <a:solidFill>
                      <a:srgbClr val="242424"/>
                    </a:solidFill>
                  </a:tcPr>
                </a:tc>
                <a:tc>
                  <a:txBody>
                    <a:bodyPr/>
                    <a:lstStyle/>
                    <a:p>
                      <a:pPr algn="l" fontAlgn="b"/>
                      <a:r>
                        <a:rPr lang="en-US" sz="900" u="none" strike="noStrike" dirty="0">
                          <a:solidFill>
                            <a:schemeClr val="tx1"/>
                          </a:solidFill>
                          <a:effectLst/>
                          <a:latin typeface="+mn-lt"/>
                        </a:rPr>
                        <a:t> </a:t>
                      </a:r>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l"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4075934391"/>
                  </a:ext>
                </a:extLst>
              </a:tr>
              <a:tr h="58548">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3644517332"/>
                  </a:ext>
                </a:extLst>
              </a:tr>
              <a:tr h="83393">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4916042"/>
                  </a:ext>
                </a:extLst>
              </a:tr>
              <a:tr h="58548">
                <a:tc>
                  <a:txBody>
                    <a:bodyPr/>
                    <a:lstStyle/>
                    <a:p>
                      <a:pPr algn="l"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763056186"/>
                  </a:ext>
                </a:extLst>
              </a:tr>
              <a:tr h="58548">
                <a:tc>
                  <a:txBody>
                    <a:bodyPr/>
                    <a:lstStyle/>
                    <a:p>
                      <a:pPr algn="l"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3956458010"/>
                  </a:ext>
                </a:extLst>
              </a:tr>
              <a:tr h="93400">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r>
                        <a:rPr lang="en-US" sz="1200" b="1" u="none" strike="noStrike" dirty="0">
                          <a:solidFill>
                            <a:srgbClr val="242424"/>
                          </a:solidFill>
                          <a:effectLst/>
                          <a:latin typeface="+mn-lt"/>
                        </a:rPr>
                        <a:t>CONTINGENCY $2,138,000.00</a:t>
                      </a:r>
                      <a:endParaRPr lang="en-US" sz="1200" b="1" i="0" u="none" strike="noStrike" dirty="0">
                        <a:solidFill>
                          <a:srgbClr val="242424"/>
                        </a:solidFill>
                        <a:effectLst/>
                        <a:latin typeface="+mn-lt"/>
                      </a:endParaRPr>
                    </a:p>
                  </a:txBody>
                  <a:tcPr marL="1125" marR="1125" marT="1125" marB="0" anchor="b">
                    <a:solidFill>
                      <a:srgbClr val="FFC000"/>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778325595"/>
                  </a:ext>
                </a:extLst>
              </a:tr>
              <a:tr h="49137">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12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1916829510"/>
                  </a:ext>
                </a:extLst>
              </a:tr>
              <a:tr h="49137">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endParaRPr lang="en-US" sz="12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2349714519"/>
                  </a:ext>
                </a:extLst>
              </a:tr>
              <a:tr h="171475">
                <a:tc>
                  <a:txBody>
                    <a:bodyPr/>
                    <a:lstStyle/>
                    <a:p>
                      <a:pPr algn="ctr" fontAlgn="ctr"/>
                      <a:endParaRPr lang="en-US" sz="900" b="0" i="0" u="none" strike="noStrike" dirty="0">
                        <a:solidFill>
                          <a:schemeClr val="tx1"/>
                        </a:solidFill>
                        <a:effectLst/>
                        <a:latin typeface="+mn-lt"/>
                      </a:endParaRPr>
                    </a:p>
                  </a:txBody>
                  <a:tcPr marL="1125" marR="1125" marT="1125" marB="0" anchor="ctr">
                    <a:solidFill>
                      <a:srgbClr val="242424"/>
                    </a:solidFill>
                  </a:tcPr>
                </a:tc>
                <a:tc>
                  <a:txBody>
                    <a:bodyPr/>
                    <a:lstStyle/>
                    <a:p>
                      <a:pPr algn="ctr" fontAlgn="b"/>
                      <a:r>
                        <a:rPr lang="en-US" sz="1200" b="1" u="none" strike="noStrike" dirty="0">
                          <a:solidFill>
                            <a:srgbClr val="242424"/>
                          </a:solidFill>
                          <a:effectLst/>
                          <a:latin typeface="+mn-lt"/>
                        </a:rPr>
                        <a:t>ALLOWANCE BALANCE ($148,627.00)</a:t>
                      </a:r>
                      <a:endParaRPr lang="en-US" sz="1200" b="1" i="0" u="none" strike="noStrike" dirty="0">
                        <a:solidFill>
                          <a:srgbClr val="242424"/>
                        </a:solidFill>
                        <a:effectLst/>
                        <a:latin typeface="+mn-lt"/>
                      </a:endParaRPr>
                    </a:p>
                  </a:txBody>
                  <a:tcPr marL="1125" marR="1125" marT="1125" marB="0" anchor="b">
                    <a:solidFill>
                      <a:srgbClr val="FFC000"/>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ctr"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tc>
                  <a:txBody>
                    <a:bodyPr/>
                    <a:lstStyle/>
                    <a:p>
                      <a:pPr algn="l" fontAlgn="b"/>
                      <a:endParaRPr lang="en-US" sz="900" b="0" i="0" u="none" strike="noStrike" dirty="0">
                        <a:solidFill>
                          <a:schemeClr val="tx1"/>
                        </a:solidFill>
                        <a:effectLst/>
                        <a:latin typeface="+mn-lt"/>
                      </a:endParaRPr>
                    </a:p>
                  </a:txBody>
                  <a:tcPr marL="1125" marR="1125" marT="1125" marB="0" anchor="b">
                    <a:solidFill>
                      <a:srgbClr val="242424"/>
                    </a:solidFill>
                  </a:tcPr>
                </a:tc>
                <a:extLst>
                  <a:ext uri="{0D108BD9-81ED-4DB2-BD59-A6C34878D82A}">
                    <a16:rowId xmlns:a16="http://schemas.microsoft.com/office/drawing/2014/main" val="4177456505"/>
                  </a:ext>
                </a:extLst>
              </a:tr>
            </a:tbl>
          </a:graphicData>
        </a:graphic>
      </p:graphicFrame>
      <p:pic>
        <p:nvPicPr>
          <p:cNvPr id="6" name="Picture 5">
            <a:extLst>
              <a:ext uri="{FF2B5EF4-FFF2-40B4-BE49-F238E27FC236}">
                <a16:creationId xmlns:a16="http://schemas.microsoft.com/office/drawing/2014/main" id="{1BEF224B-37EB-6E55-D9C1-4683C2C7321A}"/>
              </a:ext>
            </a:extLst>
          </p:cNvPr>
          <p:cNvPicPr>
            <a:picLocks noChangeAspect="1"/>
          </p:cNvPicPr>
          <p:nvPr/>
        </p:nvPicPr>
        <p:blipFill>
          <a:blip r:embed="rId3"/>
          <a:stretch>
            <a:fillRect/>
          </a:stretch>
        </p:blipFill>
        <p:spPr>
          <a:xfrm>
            <a:off x="753978" y="351691"/>
            <a:ext cx="10692063" cy="434994"/>
          </a:xfrm>
          <a:prstGeom prst="rect">
            <a:avLst/>
          </a:prstGeom>
        </p:spPr>
      </p:pic>
    </p:spTree>
    <p:extLst>
      <p:ext uri="{BB962C8B-B14F-4D97-AF65-F5344CB8AC3E}">
        <p14:creationId xmlns:p14="http://schemas.microsoft.com/office/powerpoint/2010/main" val="195664401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PROJECT CHANGE ORDER STATUS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3" y="1490487"/>
            <a:ext cx="11665563" cy="3046988"/>
          </a:xfrm>
          <a:prstGeom prst="rect">
            <a:avLst/>
          </a:prstGeom>
          <a:noFill/>
        </p:spPr>
        <p:txBody>
          <a:bodyPr wrap="square" rtlCol="0">
            <a:spAutoFit/>
          </a:bodyPr>
          <a:lstStyle/>
          <a:p>
            <a:pPr marL="342900" indent="-342900">
              <a:buFontTx/>
              <a:buChar char="-"/>
            </a:pPr>
            <a:r>
              <a:rPr lang="en-US" sz="2400" dirty="0">
                <a:latin typeface="Architype"/>
              </a:rPr>
              <a:t>PROJECT BUDGET INCLUDES CONSTRUCTION CONTINGENCY / ALLOWANCES = $2.3M</a:t>
            </a:r>
          </a:p>
          <a:p>
            <a:pPr marL="800100" lvl="1" indent="-342900">
              <a:buFontTx/>
              <a:buChar char="-"/>
            </a:pPr>
            <a:endParaRPr lang="en-US" sz="2400" dirty="0">
              <a:latin typeface="Architype"/>
            </a:endParaRPr>
          </a:p>
          <a:p>
            <a:pPr marL="342900" indent="-342900">
              <a:buFontTx/>
              <a:buChar char="-"/>
            </a:pPr>
            <a:r>
              <a:rPr lang="en-US" sz="2400" dirty="0">
                <a:latin typeface="Architype"/>
              </a:rPr>
              <a:t>BUDGETED 3% OF CONSTRUCTION COST: INDUSTRY STANDARD IS 3-5%</a:t>
            </a:r>
          </a:p>
          <a:p>
            <a:pPr marL="800100" lvl="1" indent="-342900">
              <a:buFontTx/>
              <a:buChar char="-"/>
            </a:pPr>
            <a:r>
              <a:rPr lang="en-US" sz="2400" dirty="0">
                <a:latin typeface="Architype"/>
              </a:rPr>
              <a:t>CHANGE ORDERS ARE ANTICIPATED AND PROCESS IN PLACE (CRA B101 REQ’S)</a:t>
            </a:r>
          </a:p>
          <a:p>
            <a:pPr marL="342900" indent="-342900">
              <a:buFontTx/>
              <a:buChar char="-"/>
            </a:pPr>
            <a:endParaRPr lang="en-US" sz="2400" dirty="0">
              <a:latin typeface="Architype"/>
            </a:endParaRPr>
          </a:p>
          <a:p>
            <a:pPr marL="342900" indent="-342900">
              <a:buFontTx/>
              <a:buChar char="-"/>
            </a:pPr>
            <a:r>
              <a:rPr lang="en-US" sz="2400" dirty="0">
                <a:latin typeface="Architype"/>
              </a:rPr>
              <a:t>CHANGE ORDERS RECEIVED TO DATE:	0.7% OF TOTAL PROJECT VALUE</a:t>
            </a:r>
          </a:p>
          <a:p>
            <a:pPr lvl="8"/>
            <a:r>
              <a:rPr lang="en-US" sz="2400" dirty="0">
                <a:latin typeface="Architype"/>
              </a:rPr>
              <a:t>		24% OF PROJECT CONTINGENCY </a:t>
            </a:r>
          </a:p>
          <a:p>
            <a:pPr lvl="8"/>
            <a:r>
              <a:rPr lang="en-US" sz="2400" dirty="0">
                <a:latin typeface="Architype"/>
              </a:rPr>
              <a:t>			(NOT APPROVED)</a:t>
            </a:r>
          </a:p>
        </p:txBody>
      </p:sp>
    </p:spTree>
    <p:extLst>
      <p:ext uri="{BB962C8B-B14F-4D97-AF65-F5344CB8AC3E}">
        <p14:creationId xmlns:p14="http://schemas.microsoft.com/office/powerpoint/2010/main" val="110200874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KNOWNS / UNKNOWNS</a:t>
            </a:r>
          </a:p>
        </p:txBody>
      </p:sp>
      <p:sp>
        <p:nvSpPr>
          <p:cNvPr id="6" name="TextBox 5">
            <a:extLst>
              <a:ext uri="{FF2B5EF4-FFF2-40B4-BE49-F238E27FC236}">
                <a16:creationId xmlns:a16="http://schemas.microsoft.com/office/drawing/2014/main" id="{437F4FD2-CD1C-FF21-71EE-73BE2FBB1741}"/>
              </a:ext>
            </a:extLst>
          </p:cNvPr>
          <p:cNvSpPr txBox="1"/>
          <p:nvPr/>
        </p:nvSpPr>
        <p:spPr>
          <a:xfrm>
            <a:off x="430183" y="1490487"/>
            <a:ext cx="11665563" cy="3416320"/>
          </a:xfrm>
          <a:prstGeom prst="rect">
            <a:avLst/>
          </a:prstGeom>
          <a:noFill/>
        </p:spPr>
        <p:txBody>
          <a:bodyPr wrap="square" rtlCol="0">
            <a:spAutoFit/>
          </a:bodyPr>
          <a:lstStyle/>
          <a:p>
            <a:pPr marL="342900" indent="-342900">
              <a:buFontTx/>
              <a:buChar char="-"/>
            </a:pPr>
            <a:r>
              <a:rPr lang="en-US" sz="2400" dirty="0">
                <a:latin typeface="Architype"/>
              </a:rPr>
              <a:t>MOST UNFORESEEN CONDITIONS OCCUR AT THE START OF CONSTRUCTION</a:t>
            </a:r>
          </a:p>
          <a:p>
            <a:pPr marL="800100" lvl="1" indent="-342900">
              <a:buFontTx/>
              <a:buChar char="-"/>
            </a:pPr>
            <a:r>
              <a:rPr lang="en-US" sz="2400" dirty="0">
                <a:latin typeface="Architype"/>
              </a:rPr>
              <a:t>SOIL CONDITIONS (ADDRESSED FOR THIS PROJECT)</a:t>
            </a:r>
          </a:p>
          <a:p>
            <a:pPr marL="800100" lvl="1" indent="-342900">
              <a:buFontTx/>
              <a:buChar char="-"/>
            </a:pPr>
            <a:r>
              <a:rPr lang="en-US" sz="2400" dirty="0">
                <a:latin typeface="Architype"/>
              </a:rPr>
              <a:t>EXISTING UTILITY COORDINATION</a:t>
            </a:r>
          </a:p>
          <a:p>
            <a:pPr marL="800100" lvl="1" indent="-342900">
              <a:buFontTx/>
              <a:buChar char="-"/>
            </a:pPr>
            <a:r>
              <a:rPr lang="en-US" sz="2400" dirty="0">
                <a:latin typeface="Architype"/>
              </a:rPr>
              <a:t>NEW UTILITY COORDINATION</a:t>
            </a:r>
          </a:p>
          <a:p>
            <a:pPr marL="800100" lvl="1" indent="-342900">
              <a:buFontTx/>
              <a:buChar char="-"/>
            </a:pPr>
            <a:r>
              <a:rPr lang="en-US" sz="2400" dirty="0">
                <a:latin typeface="Architype"/>
              </a:rPr>
              <a:t>INITIAL COORDINATION </a:t>
            </a:r>
          </a:p>
          <a:p>
            <a:pPr marL="800100" lvl="1" indent="-342900">
              <a:buFontTx/>
              <a:buChar char="-"/>
            </a:pPr>
            <a:endParaRPr lang="en-US" sz="2400" dirty="0">
              <a:latin typeface="Architype"/>
            </a:endParaRPr>
          </a:p>
          <a:p>
            <a:pPr marL="342900" indent="-342900">
              <a:buFontTx/>
              <a:buChar char="-"/>
            </a:pPr>
            <a:r>
              <a:rPr lang="en-US" sz="2400" dirty="0">
                <a:latin typeface="Architype"/>
              </a:rPr>
              <a:t>SHOP DRAWINGS ARE +/- 90% APPROVED</a:t>
            </a:r>
          </a:p>
          <a:p>
            <a:pPr marL="342900" indent="-342900">
              <a:buFontTx/>
              <a:buChar char="-"/>
            </a:pPr>
            <a:endParaRPr lang="en-US" sz="2400" dirty="0">
              <a:latin typeface="Architype"/>
            </a:endParaRPr>
          </a:p>
          <a:p>
            <a:pPr marL="342900" indent="-342900">
              <a:buFontTx/>
              <a:buChar char="-"/>
            </a:pPr>
            <a:r>
              <a:rPr lang="en-US" sz="2400" dirty="0">
                <a:latin typeface="Architype"/>
              </a:rPr>
              <a:t>CRA’s TYPICAL PROJECT CHANGE ORDERS FOR NEW CONSTRUCTION: 2 – 2.5% </a:t>
            </a:r>
            <a:r>
              <a:rPr lang="en-US" sz="2000" dirty="0">
                <a:latin typeface="Architype"/>
              </a:rPr>
              <a:t>(BUDGET 3%)</a:t>
            </a:r>
          </a:p>
        </p:txBody>
      </p:sp>
    </p:spTree>
    <p:extLst>
      <p:ext uri="{BB962C8B-B14F-4D97-AF65-F5344CB8AC3E}">
        <p14:creationId xmlns:p14="http://schemas.microsoft.com/office/powerpoint/2010/main" val="1724701103"/>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30DEC4A-6A7C-4BA6-B12F-7811C0D82194}"/>
              </a:ext>
            </a:extLst>
          </p:cNvPr>
          <p:cNvSpPr txBox="1"/>
          <p:nvPr/>
        </p:nvSpPr>
        <p:spPr>
          <a:xfrm>
            <a:off x="5293895" y="-17641"/>
            <a:ext cx="6449345" cy="369332"/>
          </a:xfrm>
          <a:prstGeom prst="rect">
            <a:avLst/>
          </a:prstGeom>
          <a:noFill/>
        </p:spPr>
        <p:txBody>
          <a:bodyPr wrap="square" rtlCol="0">
            <a:spAutoFit/>
          </a:bodyPr>
          <a:lstStyle/>
          <a:p>
            <a:pPr algn="r"/>
            <a:r>
              <a:rPr lang="en-US" b="1" u="sng" kern="1400" spc="350" dirty="0">
                <a:solidFill>
                  <a:srgbClr val="E47E31"/>
                </a:solidFill>
                <a:effectLst>
                  <a:outerShdw blurRad="38100" dist="38100" dir="2700000" algn="tl">
                    <a:srgbClr val="000000">
                      <a:alpha val="43137"/>
                    </a:srgbClr>
                  </a:outerShdw>
                </a:effectLst>
              </a:rPr>
              <a:t>OMISSION: ROOF INSULATION</a:t>
            </a:r>
          </a:p>
        </p:txBody>
      </p:sp>
      <p:sp>
        <p:nvSpPr>
          <p:cNvPr id="6" name="TextBox 5">
            <a:extLst>
              <a:ext uri="{FF2B5EF4-FFF2-40B4-BE49-F238E27FC236}">
                <a16:creationId xmlns:a16="http://schemas.microsoft.com/office/drawing/2014/main" id="{437F4FD2-CD1C-FF21-71EE-73BE2FBB1741}"/>
              </a:ext>
            </a:extLst>
          </p:cNvPr>
          <p:cNvSpPr txBox="1"/>
          <p:nvPr/>
        </p:nvSpPr>
        <p:spPr>
          <a:xfrm>
            <a:off x="6238874" y="829753"/>
            <a:ext cx="5953125" cy="5262979"/>
          </a:xfrm>
          <a:prstGeom prst="rect">
            <a:avLst/>
          </a:prstGeom>
          <a:noFill/>
        </p:spPr>
        <p:txBody>
          <a:bodyPr wrap="square" rtlCol="0">
            <a:spAutoFit/>
          </a:bodyPr>
          <a:lstStyle/>
          <a:p>
            <a:pPr marL="342900" indent="-342900">
              <a:buFontTx/>
              <a:buChar char="-"/>
            </a:pPr>
            <a:r>
              <a:rPr lang="en-US" sz="2400" dirty="0">
                <a:latin typeface="Architype"/>
              </a:rPr>
              <a:t>CODE REQUIRE ROOF INSULATION:       R-30</a:t>
            </a:r>
          </a:p>
          <a:p>
            <a:pPr marL="342900" indent="-342900">
              <a:buFontTx/>
              <a:buChar char="-"/>
            </a:pPr>
            <a:endParaRPr lang="en-US" sz="2400" dirty="0">
              <a:latin typeface="Architype"/>
            </a:endParaRPr>
          </a:p>
          <a:p>
            <a:pPr marL="342900" indent="-342900">
              <a:buFontTx/>
              <a:buChar char="-"/>
            </a:pPr>
            <a:r>
              <a:rPr lang="en-US" sz="2400" dirty="0">
                <a:latin typeface="Architype"/>
              </a:rPr>
              <a:t>METAL ROOF:		6” @ R-5 PER/IN</a:t>
            </a:r>
          </a:p>
          <a:p>
            <a:pPr marL="342900" indent="-342900">
              <a:buFontTx/>
              <a:buChar char="-"/>
            </a:pPr>
            <a:endParaRPr lang="en-US" sz="2400" dirty="0">
              <a:latin typeface="Architype"/>
            </a:endParaRPr>
          </a:p>
          <a:p>
            <a:pPr marL="342900" indent="-342900">
              <a:buFontTx/>
              <a:buChar char="-"/>
            </a:pPr>
            <a:r>
              <a:rPr lang="en-US" sz="2400" dirty="0">
                <a:latin typeface="Architype"/>
              </a:rPr>
              <a:t>MEMBRANE ROOF:       SEE SPECIFICATIONS</a:t>
            </a:r>
          </a:p>
          <a:p>
            <a:pPr marL="342900" indent="-342900">
              <a:buFontTx/>
              <a:buChar char="-"/>
            </a:pPr>
            <a:endParaRPr lang="en-US" sz="2400" dirty="0">
              <a:latin typeface="Architype"/>
            </a:endParaRPr>
          </a:p>
          <a:p>
            <a:pPr marL="342900" indent="-342900">
              <a:buFontTx/>
              <a:buChar char="-"/>
            </a:pPr>
            <a:r>
              <a:rPr lang="en-US" sz="2400" dirty="0">
                <a:latin typeface="Architype"/>
              </a:rPr>
              <a:t>SPECIFICATIONS:		                     R-20</a:t>
            </a:r>
          </a:p>
          <a:p>
            <a:endParaRPr lang="en-US" sz="2400" dirty="0">
              <a:latin typeface="Architype"/>
            </a:endParaRPr>
          </a:p>
          <a:p>
            <a:pPr marL="342900" indent="-342900">
              <a:buFontTx/>
              <a:buChar char="-"/>
            </a:pPr>
            <a:r>
              <a:rPr lang="en-US" sz="2400" dirty="0">
                <a:latin typeface="Architype"/>
              </a:rPr>
              <a:t>PROPOSED CHANGE ORDER:          $426,300</a:t>
            </a:r>
          </a:p>
          <a:p>
            <a:pPr marL="342900" indent="-342900">
              <a:buFontTx/>
              <a:buChar char="-"/>
            </a:pPr>
            <a:endParaRPr lang="en-US" sz="2400" dirty="0">
              <a:latin typeface="Architype"/>
            </a:endParaRPr>
          </a:p>
          <a:p>
            <a:pPr marL="342900" indent="-342900">
              <a:buFontTx/>
              <a:buChar char="-"/>
            </a:pPr>
            <a:r>
              <a:rPr lang="en-US" sz="2400" dirty="0">
                <a:latin typeface="Architype"/>
              </a:rPr>
              <a:t>OMISSION – IF INCLUDED WOULD HAVE 			 BEEN REALIZED IN THE BID</a:t>
            </a:r>
          </a:p>
          <a:p>
            <a:pPr marL="342900" indent="-342900">
              <a:buFontTx/>
              <a:buChar char="-"/>
            </a:pPr>
            <a:endParaRPr lang="en-US" sz="2400" dirty="0">
              <a:latin typeface="Architype"/>
            </a:endParaRPr>
          </a:p>
          <a:p>
            <a:pPr marL="342900" indent="-342900">
              <a:buFontTx/>
              <a:buChar char="-"/>
            </a:pPr>
            <a:r>
              <a:rPr lang="en-US" sz="2400" dirty="0">
                <a:latin typeface="Architype"/>
              </a:rPr>
              <a:t>CONTINUED EFFORTS TO MITIGATE IMPACT</a:t>
            </a:r>
          </a:p>
        </p:txBody>
      </p:sp>
      <p:pic>
        <p:nvPicPr>
          <p:cNvPr id="3" name="Picture 2">
            <a:extLst>
              <a:ext uri="{FF2B5EF4-FFF2-40B4-BE49-F238E27FC236}">
                <a16:creationId xmlns:a16="http://schemas.microsoft.com/office/drawing/2014/main" id="{B0DC0A9C-0F1A-69BD-9FEB-DE650666611A}"/>
              </a:ext>
            </a:extLst>
          </p:cNvPr>
          <p:cNvPicPr>
            <a:picLocks noChangeAspect="1"/>
          </p:cNvPicPr>
          <p:nvPr/>
        </p:nvPicPr>
        <p:blipFill>
          <a:blip r:embed="rId3"/>
          <a:stretch>
            <a:fillRect/>
          </a:stretch>
        </p:blipFill>
        <p:spPr>
          <a:xfrm>
            <a:off x="142875" y="235973"/>
            <a:ext cx="6449345" cy="6386053"/>
          </a:xfrm>
          <a:prstGeom prst="rect">
            <a:avLst/>
          </a:prstGeom>
        </p:spPr>
      </p:pic>
    </p:spTree>
    <p:extLst>
      <p:ext uri="{BB962C8B-B14F-4D97-AF65-F5344CB8AC3E}">
        <p14:creationId xmlns:p14="http://schemas.microsoft.com/office/powerpoint/2010/main" val="149407397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F216618-8589-4DD7-A888-AEAC1F8A40B6}"/>
              </a:ext>
            </a:extLst>
          </p:cNvPr>
          <p:cNvPicPr>
            <a:picLocks noChangeAspect="1"/>
          </p:cNvPicPr>
          <p:nvPr/>
        </p:nvPicPr>
        <p:blipFill>
          <a:blip r:embed="rId3"/>
          <a:stretch>
            <a:fillRect/>
          </a:stretch>
        </p:blipFill>
        <p:spPr>
          <a:xfrm>
            <a:off x="2964892" y="2494711"/>
            <a:ext cx="6520032" cy="1205384"/>
          </a:xfrm>
          <a:prstGeom prst="rect">
            <a:avLst/>
          </a:prstGeom>
        </p:spPr>
      </p:pic>
    </p:spTree>
    <p:extLst>
      <p:ext uri="{BB962C8B-B14F-4D97-AF65-F5344CB8AC3E}">
        <p14:creationId xmlns:p14="http://schemas.microsoft.com/office/powerpoint/2010/main" val="1999564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Custom Design">
  <a:themeElements>
    <a:clrScheme name="Custom 1">
      <a:dk1>
        <a:srgbClr val="002D62"/>
      </a:dk1>
      <a:lt1>
        <a:srgbClr val="FFFFFF"/>
      </a:lt1>
      <a:dk2>
        <a:srgbClr val="82217F"/>
      </a:dk2>
      <a:lt2>
        <a:srgbClr val="E36F1E"/>
      </a:lt2>
      <a:accent1>
        <a:srgbClr val="6CA410"/>
      </a:accent1>
      <a:accent2>
        <a:srgbClr val="82217F"/>
      </a:accent2>
      <a:accent3>
        <a:srgbClr val="002D62"/>
      </a:accent3>
      <a:accent4>
        <a:srgbClr val="0070C0"/>
      </a:accent4>
      <a:accent5>
        <a:srgbClr val="11B7CD"/>
      </a:accent5>
      <a:accent6>
        <a:srgbClr val="EA9358"/>
      </a:accent6>
      <a:hlink>
        <a:srgbClr val="67AABF"/>
      </a:hlink>
      <a:folHlink>
        <a:srgbClr val="ABAF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Custom 1">
      <a:dk1>
        <a:srgbClr val="002D62"/>
      </a:dk1>
      <a:lt1>
        <a:srgbClr val="FFFFFF"/>
      </a:lt1>
      <a:dk2>
        <a:srgbClr val="82217F"/>
      </a:dk2>
      <a:lt2>
        <a:srgbClr val="E36F1E"/>
      </a:lt2>
      <a:accent1>
        <a:srgbClr val="6CA410"/>
      </a:accent1>
      <a:accent2>
        <a:srgbClr val="82217F"/>
      </a:accent2>
      <a:accent3>
        <a:srgbClr val="002D62"/>
      </a:accent3>
      <a:accent4>
        <a:srgbClr val="0070C0"/>
      </a:accent4>
      <a:accent5>
        <a:srgbClr val="11B7CD"/>
      </a:accent5>
      <a:accent6>
        <a:srgbClr val="EA9358"/>
      </a:accent6>
      <a:hlink>
        <a:srgbClr val="67AABF"/>
      </a:hlink>
      <a:folHlink>
        <a:srgbClr val="ABAFA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30841</TotalTime>
  <Words>1406</Words>
  <Application>Microsoft Office PowerPoint</Application>
  <PresentationFormat>Widescreen</PresentationFormat>
  <Paragraphs>545</Paragraphs>
  <Slides>14</Slides>
  <Notes>13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Batang</vt:lpstr>
      <vt:lpstr>Architype</vt:lpstr>
      <vt:lpstr>Arial</vt:lpstr>
      <vt:lpstr>Calibri</vt:lpstr>
      <vt:lpstr>Custom Design</vt:lpstr>
      <vt:lpstr>1_Custom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CRA Architects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Randy Davis</dc:creator>
  <cp:lastModifiedBy>Seth Wentz</cp:lastModifiedBy>
  <cp:revision>1043</cp:revision>
  <cp:lastPrinted>2022-08-02T02:27:54Z</cp:lastPrinted>
  <dcterms:created xsi:type="dcterms:W3CDTF">2017-01-26T21:34:17Z</dcterms:created>
  <dcterms:modified xsi:type="dcterms:W3CDTF">2023-05-01T15:08:17Z</dcterms:modified>
</cp:coreProperties>
</file>