
<file path=[Content_Types].xml><?xml version="1.0" encoding="utf-8"?>
<Types xmlns="http://schemas.openxmlformats.org/package/2006/content-types">
  <Default Extension="fntdata" ContentType="application/x-fontdata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5143500" type="screen16x9"/>
  <p:notesSz cx="6858000" cy="9144000"/>
  <p:embeddedFontLst>
    <p:embeddedFont>
      <p:font typeface="Oswald" pitchFamily="2" charset="77"/>
      <p:regular r:id="rId12"/>
      <p:bold r:id="rId1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944"/>
    <p:restoredTop sz="94674"/>
  </p:normalViewPr>
  <p:slideViewPr>
    <p:cSldViewPr snapToGrid="0">
      <p:cViewPr varScale="1">
        <p:scale>
          <a:sx n="159" d="100"/>
          <a:sy n="159" d="100"/>
        </p:scale>
        <p:origin x="320" y="1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e3988d3b05_0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e3988d3b05_0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1e3988d3b05_0_2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1e3988d3b05_0_2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1e3988d3b05_0_2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1e3988d3b05_0_2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1e3988d3b05_0_2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1e3988d3b05_0_2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41c7ece20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241c7ece20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241c7ece20a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241c7ece20a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41c7ece20a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41c7ece20a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41c7ece20a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241c7ece20a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spreadsheets/d/1oLQm3DFroRehP_cUX7PP8mDH0E0OV6ZP8q7fmMlluHg/edit#gid=1169360933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drive/u/0/folders/1wQ5TmW1dPoUTf49mPs0fI4RkvoKte7qQ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CV2kC4icj6IZctcgnTUd8K60Jk7JM7bpnjpBmyVOsgI/edit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docs.google.com/document/d/1hp15JY3s2Mb9VCS9t7cX0hN7i_e9SvPxXvb6iMg9Ph4/edit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dreports.org/reports/overview/myperspectives-2023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docs.google.com/spreadsheets/d/1_RVH_ERCS6FgNCieurzpTujN0q4R1NUTc0Ia_PpNTGw/edit#gid=1111107390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English Language Arts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7th and 8th Grades</a:t>
            </a:r>
            <a:endParaRPr dirty="0"/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 dirty="0">
                <a:solidFill>
                  <a:schemeClr val="hlink"/>
                </a:solidFill>
                <a:hlinkClick r:id="rId3"/>
              </a:rPr>
              <a:t>Expectations Crosswalk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English Language Arts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7th and 8th Grade</a:t>
            </a:r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ubTitle" idx="1"/>
          </p:nvPr>
        </p:nvSpPr>
        <p:spPr>
          <a:xfrm>
            <a:off x="311700" y="2924000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Eligible Content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English Language Arts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7th and 8th Grade</a:t>
            </a:r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subTitle" idx="1"/>
          </p:nvPr>
        </p:nvSpPr>
        <p:spPr>
          <a:xfrm>
            <a:off x="311700" y="2924000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85000"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Curriculum Maps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4"/>
              </a:rPr>
              <a:t>Social Studies Cross-curricular Connection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English Language Arts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7th and 8th Grade</a:t>
            </a:r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subTitle" idx="1"/>
          </p:nvPr>
        </p:nvSpPr>
        <p:spPr>
          <a:xfrm>
            <a:off x="311700" y="2924000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u="sng" dirty="0">
                <a:solidFill>
                  <a:schemeClr val="hlink"/>
                </a:solidFill>
                <a:hlinkClick r:id="rId3"/>
              </a:rPr>
              <a:t>Vetting</a:t>
            </a:r>
            <a:endParaRPr sz="160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/>
              <a:t>Districts - Samples - Multi-Cultural - Lead Facilitator</a:t>
            </a:r>
            <a:endParaRPr sz="160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u="sng" dirty="0">
                <a:solidFill>
                  <a:schemeClr val="hlink"/>
                </a:solidFill>
                <a:hlinkClick r:id="rId4"/>
              </a:rPr>
              <a:t>Example</a:t>
            </a:r>
            <a:endParaRPr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7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SAVVAS Realize</a:t>
            </a:r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85000"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Previously Pearson K-12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*All Encompassing*</a:t>
            </a: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220">
                <a:latin typeface="Oswald"/>
                <a:ea typeface="Oswald"/>
                <a:cs typeface="Oswald"/>
                <a:sym typeface="Oswald"/>
              </a:rPr>
              <a:t>OVERVIEW</a:t>
            </a:r>
            <a:endParaRPr sz="3220"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400" b="1">
                <a:latin typeface="Oswald"/>
                <a:ea typeface="Oswald"/>
                <a:cs typeface="Oswald"/>
                <a:sym typeface="Oswald"/>
              </a:rPr>
              <a:t>“myPerspectives English Language Arts is a standards- aligned next generation program that includes a flexible instructional model; multi-genre texts; integrated reading, writing, speaking and listening, and language skills instruction; and collaborative activities to prepare students for success in college and career.” - </a:t>
            </a:r>
            <a:r>
              <a:rPr lang="en" sz="2000" b="1">
                <a:latin typeface="Oswald"/>
                <a:ea typeface="Oswald"/>
                <a:cs typeface="Oswald"/>
                <a:sym typeface="Oswald"/>
              </a:rPr>
              <a:t>SAVVAS Learning Company</a:t>
            </a:r>
            <a:endParaRPr sz="2000" b="1"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Includes:</a:t>
            </a:r>
            <a:endParaRPr/>
          </a:p>
        </p:txBody>
      </p:sp>
      <p:sp>
        <p:nvSpPr>
          <p:cNvPr id="91" name="Google Shape;91;p1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76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 sz="2200"/>
              <a:t>Digital Version</a:t>
            </a:r>
            <a:endParaRPr sz="2200"/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Student and Teacher Resources</a:t>
            </a:r>
            <a:endParaRPr sz="1800"/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Assigned Texts and Digital Novels</a:t>
            </a:r>
            <a:endParaRPr sz="1800"/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Assessments</a:t>
            </a:r>
            <a:endParaRPr sz="1800"/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Downloadable Student PDF’s</a:t>
            </a:r>
            <a:endParaRPr sz="1800"/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Unit Opener Videos</a:t>
            </a:r>
            <a:endParaRPr sz="1800"/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Plagiarism Checking Tools</a:t>
            </a:r>
            <a:endParaRPr sz="1800"/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Essay Scorer</a:t>
            </a:r>
            <a:endParaRPr sz="1800"/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Digital Lessons and Skills Videos</a:t>
            </a:r>
            <a:endParaRPr sz="1800"/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Rubric Scoring Tool</a:t>
            </a:r>
            <a:endParaRPr sz="1800"/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Content Creator</a:t>
            </a:r>
            <a:endParaRPr sz="18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0"/>
          <p:cNvSpPr txBox="1">
            <a:spLocks noGrp="1"/>
          </p:cNvSpPr>
          <p:nvPr>
            <p:ph type="title"/>
          </p:nvPr>
        </p:nvSpPr>
        <p:spPr>
          <a:xfrm>
            <a:off x="0" y="4622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Oswald"/>
                <a:ea typeface="Oswald"/>
                <a:cs typeface="Oswald"/>
                <a:sym typeface="Oswald"/>
              </a:rPr>
              <a:t>Program and Unit Resources</a:t>
            </a:r>
            <a:endParaRPr b="1"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97" name="Google Shape;97;p2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Oswald"/>
              <a:buChar char="●"/>
            </a:pPr>
            <a:r>
              <a:rPr lang="en" sz="2400" b="1">
                <a:latin typeface="Oswald"/>
                <a:ea typeface="Oswald"/>
                <a:cs typeface="Oswald"/>
                <a:sym typeface="Oswald"/>
              </a:rPr>
              <a:t>First Read Guides - Apply Reading Strategies</a:t>
            </a:r>
            <a:endParaRPr sz="2400" b="1">
              <a:latin typeface="Oswald"/>
              <a:ea typeface="Oswald"/>
              <a:cs typeface="Oswald"/>
              <a:sym typeface="Oswald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Oswald"/>
              <a:buChar char="●"/>
            </a:pPr>
            <a:r>
              <a:rPr lang="en" sz="2400" b="1">
                <a:latin typeface="Oswald"/>
                <a:ea typeface="Oswald"/>
                <a:cs typeface="Oswald"/>
                <a:sym typeface="Oswald"/>
              </a:rPr>
              <a:t>Close Read Guides - Critical Analysis</a:t>
            </a:r>
            <a:endParaRPr sz="2400" b="1">
              <a:latin typeface="Oswald"/>
              <a:ea typeface="Oswald"/>
              <a:cs typeface="Oswald"/>
              <a:sym typeface="Oswald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Oswald"/>
              <a:buChar char="●"/>
            </a:pPr>
            <a:r>
              <a:rPr lang="en" sz="2400" b="1">
                <a:latin typeface="Oswald"/>
                <a:ea typeface="Oswald"/>
                <a:cs typeface="Oswald"/>
                <a:sym typeface="Oswald"/>
              </a:rPr>
              <a:t>Word Network - Academic Vocabulary</a:t>
            </a:r>
            <a:endParaRPr sz="2400" b="1">
              <a:latin typeface="Oswald"/>
              <a:ea typeface="Oswald"/>
              <a:cs typeface="Oswald"/>
              <a:sym typeface="Oswald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Oswald"/>
              <a:buChar char="●"/>
            </a:pPr>
            <a:r>
              <a:rPr lang="en" sz="2400" b="1">
                <a:latin typeface="Oswald"/>
                <a:ea typeface="Oswald"/>
                <a:cs typeface="Oswald"/>
                <a:sym typeface="Oswald"/>
              </a:rPr>
              <a:t>Evidence Log - Track Understanding of Essential Question</a:t>
            </a:r>
            <a:endParaRPr sz="2400" b="1">
              <a:latin typeface="Oswald"/>
              <a:ea typeface="Oswald"/>
              <a:cs typeface="Oswald"/>
              <a:sym typeface="Oswald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Oswald"/>
              <a:buChar char="●"/>
            </a:pPr>
            <a:r>
              <a:rPr lang="en" sz="2400" b="1">
                <a:latin typeface="Oswald"/>
                <a:ea typeface="Oswald"/>
                <a:cs typeface="Oswald"/>
                <a:sym typeface="Oswald"/>
              </a:rPr>
              <a:t>Home Connection Letters - Communicate with Parents/Guardians</a:t>
            </a:r>
            <a:endParaRPr sz="2400" b="1"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Oswald"/>
                <a:ea typeface="Oswald"/>
                <a:cs typeface="Oswald"/>
                <a:sym typeface="Oswald"/>
              </a:rPr>
              <a:t>Selection Resources</a:t>
            </a:r>
            <a:endParaRPr b="1"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90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marL="457200" lvl="0" indent="-369570" algn="l" rtl="0">
              <a:spcBef>
                <a:spcPts val="0"/>
              </a:spcBef>
              <a:spcAft>
                <a:spcPts val="0"/>
              </a:spcAft>
              <a:buSzPct val="100000"/>
              <a:buFont typeface="Oswald"/>
              <a:buChar char="●"/>
            </a:pPr>
            <a:r>
              <a:rPr lang="en" sz="2400" b="1">
                <a:latin typeface="Oswald"/>
                <a:ea typeface="Oswald"/>
                <a:cs typeface="Oswald"/>
                <a:sym typeface="Oswald"/>
              </a:rPr>
              <a:t>Leveled Texts - to aid struggling readers and meet others at their specific level</a:t>
            </a:r>
            <a:endParaRPr sz="2400" b="1">
              <a:latin typeface="Oswald"/>
              <a:ea typeface="Oswald"/>
              <a:cs typeface="Oswald"/>
              <a:sym typeface="Oswald"/>
            </a:endParaRPr>
          </a:p>
          <a:p>
            <a:pPr marL="457200" lvl="0" indent="-369570" algn="l" rtl="0">
              <a:spcBef>
                <a:spcPts val="0"/>
              </a:spcBef>
              <a:spcAft>
                <a:spcPts val="0"/>
              </a:spcAft>
              <a:buSzPct val="100000"/>
              <a:buFont typeface="Oswald"/>
              <a:buChar char="●"/>
            </a:pPr>
            <a:r>
              <a:rPr lang="en" sz="2400" b="1">
                <a:latin typeface="Oswald"/>
                <a:ea typeface="Oswald"/>
                <a:cs typeface="Oswald"/>
                <a:sym typeface="Oswald"/>
              </a:rPr>
              <a:t>First Read Extension Questions - dig deeper to find textual evidence</a:t>
            </a:r>
            <a:endParaRPr sz="2400" b="1">
              <a:latin typeface="Oswald"/>
              <a:ea typeface="Oswald"/>
              <a:cs typeface="Oswald"/>
              <a:sym typeface="Oswald"/>
            </a:endParaRPr>
          </a:p>
          <a:p>
            <a:pPr marL="457200" lvl="0" indent="-369570" algn="l" rtl="0">
              <a:spcBef>
                <a:spcPts val="0"/>
              </a:spcBef>
              <a:spcAft>
                <a:spcPts val="0"/>
              </a:spcAft>
              <a:buSzPct val="100000"/>
              <a:buFont typeface="Oswald"/>
              <a:buChar char="●"/>
            </a:pPr>
            <a:r>
              <a:rPr lang="en" sz="2400" b="1">
                <a:latin typeface="Oswald"/>
                <a:ea typeface="Oswald"/>
                <a:cs typeface="Oswald"/>
                <a:sym typeface="Oswald"/>
              </a:rPr>
              <a:t>ELL Support Lessons - mini activities and instruction</a:t>
            </a:r>
            <a:endParaRPr sz="2400" b="1">
              <a:latin typeface="Oswald"/>
              <a:ea typeface="Oswald"/>
              <a:cs typeface="Oswald"/>
              <a:sym typeface="Oswald"/>
            </a:endParaRPr>
          </a:p>
          <a:p>
            <a:pPr marL="457200" lvl="0" indent="-369570" algn="l" rtl="0">
              <a:spcBef>
                <a:spcPts val="0"/>
              </a:spcBef>
              <a:spcAft>
                <a:spcPts val="0"/>
              </a:spcAft>
              <a:buSzPct val="100000"/>
              <a:buFont typeface="Oswald"/>
              <a:buChar char="●"/>
            </a:pPr>
            <a:r>
              <a:rPr lang="en" sz="2400" b="1">
                <a:latin typeface="Oswald"/>
                <a:ea typeface="Oswald"/>
                <a:cs typeface="Oswald"/>
                <a:sym typeface="Oswald"/>
              </a:rPr>
              <a:t>On-Level and Reteach and Practice (Skills)</a:t>
            </a:r>
            <a:endParaRPr sz="2400" b="1">
              <a:latin typeface="Oswald"/>
              <a:ea typeface="Oswald"/>
              <a:cs typeface="Oswald"/>
              <a:sym typeface="Oswald"/>
            </a:endParaRPr>
          </a:p>
          <a:p>
            <a:pPr marL="914400" lvl="1" indent="-341260" algn="l" rtl="0">
              <a:spcBef>
                <a:spcPts val="0"/>
              </a:spcBef>
              <a:spcAft>
                <a:spcPts val="0"/>
              </a:spcAft>
              <a:buSzPct val="100000"/>
              <a:buFont typeface="Oswald"/>
              <a:buChar char="○"/>
            </a:pPr>
            <a:r>
              <a:rPr lang="en" sz="1918" b="1">
                <a:latin typeface="Oswald"/>
                <a:ea typeface="Oswald"/>
                <a:cs typeface="Oswald"/>
                <a:sym typeface="Oswald"/>
              </a:rPr>
              <a:t>Literary/Text Elements</a:t>
            </a:r>
            <a:endParaRPr sz="1918" b="1">
              <a:latin typeface="Oswald"/>
              <a:ea typeface="Oswald"/>
              <a:cs typeface="Oswald"/>
              <a:sym typeface="Oswald"/>
            </a:endParaRPr>
          </a:p>
          <a:p>
            <a:pPr marL="914400" lvl="1" indent="-341260" algn="l" rtl="0">
              <a:spcBef>
                <a:spcPts val="0"/>
              </a:spcBef>
              <a:spcAft>
                <a:spcPts val="0"/>
              </a:spcAft>
              <a:buSzPct val="100000"/>
              <a:buFont typeface="Oswald"/>
              <a:buChar char="○"/>
            </a:pPr>
            <a:r>
              <a:rPr lang="en" sz="1918" b="1">
                <a:latin typeface="Oswald"/>
                <a:ea typeface="Oswald"/>
                <a:cs typeface="Oswald"/>
                <a:sym typeface="Oswald"/>
              </a:rPr>
              <a:t>Word Study</a:t>
            </a:r>
            <a:endParaRPr sz="1918" b="1">
              <a:latin typeface="Oswald"/>
              <a:ea typeface="Oswald"/>
              <a:cs typeface="Oswald"/>
              <a:sym typeface="Oswald"/>
            </a:endParaRPr>
          </a:p>
          <a:p>
            <a:pPr marL="914400" lvl="1" indent="-341260" algn="l" rtl="0">
              <a:spcBef>
                <a:spcPts val="0"/>
              </a:spcBef>
              <a:spcAft>
                <a:spcPts val="0"/>
              </a:spcAft>
              <a:buSzPct val="100000"/>
              <a:buFont typeface="Oswald"/>
              <a:buChar char="○"/>
            </a:pPr>
            <a:r>
              <a:rPr lang="en" sz="1918" b="1">
                <a:latin typeface="Oswald"/>
                <a:ea typeface="Oswald"/>
                <a:cs typeface="Oswald"/>
                <a:sym typeface="Oswald"/>
              </a:rPr>
              <a:t>Composition</a:t>
            </a:r>
            <a:endParaRPr sz="1918" b="1">
              <a:latin typeface="Oswald"/>
              <a:ea typeface="Oswald"/>
              <a:cs typeface="Oswald"/>
              <a:sym typeface="Oswald"/>
            </a:endParaRPr>
          </a:p>
          <a:p>
            <a:pPr marL="914400" lvl="1" indent="-341260" algn="l" rtl="0">
              <a:spcBef>
                <a:spcPts val="0"/>
              </a:spcBef>
              <a:spcAft>
                <a:spcPts val="0"/>
              </a:spcAft>
              <a:buSzPct val="100000"/>
              <a:buFont typeface="Oswald"/>
              <a:buChar char="○"/>
            </a:pPr>
            <a:r>
              <a:rPr lang="en" sz="1918" b="1">
                <a:latin typeface="Oswald"/>
                <a:ea typeface="Oswald"/>
                <a:cs typeface="Oswald"/>
                <a:sym typeface="Oswald"/>
              </a:rPr>
              <a:t>Author’s Craft / Conventions</a:t>
            </a:r>
            <a:endParaRPr sz="1918" b="1">
              <a:latin typeface="Oswald"/>
              <a:ea typeface="Oswald"/>
              <a:cs typeface="Oswald"/>
              <a:sym typeface="Oswald"/>
            </a:endParaRPr>
          </a:p>
          <a:p>
            <a:pPr marL="914400" lvl="1" indent="-341260" algn="l" rtl="0">
              <a:spcBef>
                <a:spcPts val="0"/>
              </a:spcBef>
              <a:spcAft>
                <a:spcPts val="0"/>
              </a:spcAft>
              <a:buSzPct val="100000"/>
              <a:buFont typeface="Oswald"/>
              <a:buChar char="○"/>
            </a:pPr>
            <a:r>
              <a:rPr lang="en" sz="1918" b="1">
                <a:latin typeface="Oswald"/>
                <a:ea typeface="Oswald"/>
                <a:cs typeface="Oswald"/>
                <a:sym typeface="Oswald"/>
              </a:rPr>
              <a:t>Speaking and Listening</a:t>
            </a:r>
            <a:endParaRPr sz="1918" b="1">
              <a:latin typeface="Oswald"/>
              <a:ea typeface="Oswald"/>
              <a:cs typeface="Oswald"/>
              <a:sym typeface="Oswald"/>
            </a:endParaRPr>
          </a:p>
          <a:p>
            <a:pPr marL="914400" lvl="1" indent="-341260" algn="l" rtl="0">
              <a:spcBef>
                <a:spcPts val="0"/>
              </a:spcBef>
              <a:spcAft>
                <a:spcPts val="0"/>
              </a:spcAft>
              <a:buSzPct val="100000"/>
              <a:buFont typeface="Oswald"/>
              <a:buChar char="○"/>
            </a:pPr>
            <a:r>
              <a:rPr lang="en" sz="1918" b="1">
                <a:latin typeface="Oswald"/>
                <a:ea typeface="Oswald"/>
                <a:cs typeface="Oswald"/>
                <a:sym typeface="Oswald"/>
              </a:rPr>
              <a:t>Research</a:t>
            </a:r>
            <a:endParaRPr sz="1918" b="1">
              <a:latin typeface="Oswald"/>
              <a:ea typeface="Oswald"/>
              <a:cs typeface="Oswald"/>
              <a:sym typeface="Oswald"/>
            </a:endParaRPr>
          </a:p>
          <a:p>
            <a:pPr marL="914400" lvl="1" indent="-341260" algn="l" rtl="0">
              <a:spcBef>
                <a:spcPts val="0"/>
              </a:spcBef>
              <a:spcAft>
                <a:spcPts val="0"/>
              </a:spcAft>
              <a:buSzPct val="100000"/>
              <a:buFont typeface="Oswald"/>
              <a:buChar char="○"/>
            </a:pPr>
            <a:r>
              <a:rPr lang="en" sz="1918" b="1">
                <a:latin typeface="Oswald"/>
                <a:ea typeface="Oswald"/>
                <a:cs typeface="Oswald"/>
                <a:sym typeface="Oswald"/>
              </a:rPr>
              <a:t>Writing</a:t>
            </a:r>
            <a:endParaRPr sz="1918" b="1"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244</Words>
  <Application>Microsoft Macintosh PowerPoint</Application>
  <PresentationFormat>On-screen Show (16:9)</PresentationFormat>
  <Paragraphs>50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Oswald</vt:lpstr>
      <vt:lpstr>Arial</vt:lpstr>
      <vt:lpstr>Simple Light</vt:lpstr>
      <vt:lpstr>English Language Arts 7th and 8th Grades</vt:lpstr>
      <vt:lpstr>English Language Arts 7th and 8th Grade</vt:lpstr>
      <vt:lpstr>English Language Arts 7th and 8th Grade</vt:lpstr>
      <vt:lpstr>English Language Arts 7th and 8th Grade</vt:lpstr>
      <vt:lpstr>SAVVAS Realize</vt:lpstr>
      <vt:lpstr>OVERVIEW</vt:lpstr>
      <vt:lpstr>Includes:</vt:lpstr>
      <vt:lpstr>Program and Unit Resources</vt:lpstr>
      <vt:lpstr>Selection Resources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English Language Arts 7th and 8th Grades</dc:title>
  <cp:lastModifiedBy>Hoover, Vicki</cp:lastModifiedBy>
  <cp:revision>2</cp:revision>
  <dcterms:modified xsi:type="dcterms:W3CDTF">2023-06-06T12:26:56Z</dcterms:modified>
</cp:coreProperties>
</file>