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071" r:id="rId5"/>
  </p:sldMasterIdLst>
  <p:notesMasterIdLst>
    <p:notesMasterId r:id="rId18"/>
  </p:notesMasterIdLst>
  <p:handoutMasterIdLst>
    <p:handoutMasterId r:id="rId19"/>
  </p:handoutMasterIdLst>
  <p:sldIdLst>
    <p:sldId id="495" r:id="rId6"/>
    <p:sldId id="575" r:id="rId7"/>
    <p:sldId id="581" r:id="rId8"/>
    <p:sldId id="638" r:id="rId9"/>
    <p:sldId id="582" r:id="rId10"/>
    <p:sldId id="639" r:id="rId11"/>
    <p:sldId id="636" r:id="rId12"/>
    <p:sldId id="579" r:id="rId13"/>
    <p:sldId id="580" r:id="rId14"/>
    <p:sldId id="583" r:id="rId15"/>
    <p:sldId id="635" r:id="rId16"/>
    <p:sldId id="395" r:id="rId17"/>
  </p:sldIdLst>
  <p:sldSz cx="9144000" cy="6858000" type="screen4x3"/>
  <p:notesSz cx="7315200" cy="9601200"/>
  <p:defaultTextStyle>
    <a:defPPr>
      <a:defRPr lang="en-US"/>
    </a:defPPr>
    <a:lvl1pPr algn="l" defTabSz="457200" rtl="0" fontAlgn="base">
      <a:spcBef>
        <a:spcPct val="0"/>
      </a:spcBef>
      <a:spcAft>
        <a:spcPct val="0"/>
      </a:spcAft>
      <a:defRPr kern="1200">
        <a:solidFill>
          <a:schemeClr val="tx1"/>
        </a:solidFill>
        <a:latin typeface="Arial"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3667">
          <p15:clr>
            <a:srgbClr val="A4A3A4"/>
          </p15:clr>
        </p15:guide>
        <p15:guide id="2" pos="2830">
          <p15:clr>
            <a:srgbClr val="A4A3A4"/>
          </p15:clr>
        </p15:guide>
        <p15:guide id="3" orient="horz" pos="1680" userDrawn="1">
          <p15:clr>
            <a:srgbClr val="A4A3A4"/>
          </p15:clr>
        </p15:guide>
        <p15:guide id="4" orient="horz" pos="4018">
          <p15:clr>
            <a:srgbClr val="A4A3A4"/>
          </p15:clr>
        </p15:guide>
        <p15:guide id="5" pos="37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xa Gedigian" initials="AG" lastIdx="5" clrIdx="0"/>
  <p:cmAuthor id="1" name="Wesley Nealy" initials="WN" lastIdx="1" clrIdx="1">
    <p:extLst>
      <p:ext uri="{19B8F6BF-5375-455C-9EA6-DF929625EA0E}">
        <p15:presenceInfo xmlns:p15="http://schemas.microsoft.com/office/powerpoint/2012/main" userId="S-1-5-21-78261551-996293542-518595180-41979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2949"/>
    <a:srgbClr val="077F0A"/>
    <a:srgbClr val="09A70D"/>
    <a:srgbClr val="568AB4"/>
    <a:srgbClr val="998542"/>
    <a:srgbClr val="383C3E"/>
    <a:srgbClr val="6F7274"/>
    <a:srgbClr val="DDE8F0"/>
    <a:srgbClr val="D3D6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4" autoAdjust="0"/>
    <p:restoredTop sz="96395" autoAdjust="0"/>
  </p:normalViewPr>
  <p:slideViewPr>
    <p:cSldViewPr snapToGrid="0" showGuides="1">
      <p:cViewPr varScale="1">
        <p:scale>
          <a:sx n="114" d="100"/>
          <a:sy n="114" d="100"/>
        </p:scale>
        <p:origin x="1554" y="102"/>
      </p:cViewPr>
      <p:guideLst>
        <p:guide orient="horz" pos="3667"/>
        <p:guide pos="2830"/>
        <p:guide orient="horz" pos="1680"/>
        <p:guide orient="horz" pos="4018"/>
        <p:guide pos="371"/>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6" d="100"/>
          <a:sy n="86" d="100"/>
        </p:scale>
        <p:origin x="3822"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388"/>
          </a:xfrm>
          <a:prstGeom prst="rect">
            <a:avLst/>
          </a:prstGeom>
        </p:spPr>
        <p:txBody>
          <a:bodyPr vert="horz" lIns="95178" tIns="47588" rIns="95178" bIns="47588" rtlCol="0"/>
          <a:lstStyle>
            <a:lvl1pPr algn="l">
              <a:defRPr sz="1200">
                <a:latin typeface="Arial" charset="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4143587" y="1"/>
            <a:ext cx="3169920" cy="480388"/>
          </a:xfrm>
          <a:prstGeom prst="rect">
            <a:avLst/>
          </a:prstGeom>
        </p:spPr>
        <p:txBody>
          <a:bodyPr vert="horz" wrap="square" lIns="95178" tIns="47588" rIns="95178" bIns="47588" numCol="1" anchor="t" anchorCtr="0" compatLnSpc="1">
            <a:prstTxWarp prst="textNoShape">
              <a:avLst/>
            </a:prstTxWarp>
          </a:bodyPr>
          <a:lstStyle>
            <a:lvl1pPr algn="r">
              <a:defRPr sz="1200"/>
            </a:lvl1pPr>
          </a:lstStyle>
          <a:p>
            <a:pPr>
              <a:defRPr/>
            </a:pPr>
            <a:fld id="{0E136C02-E364-4264-8ADC-F3988839591A}" type="datetime1">
              <a:rPr lang="en-US"/>
              <a:pPr>
                <a:defRPr/>
              </a:pPr>
              <a:t>6/6/2023</a:t>
            </a:fld>
            <a:endParaRPr lang="en-US"/>
          </a:p>
        </p:txBody>
      </p:sp>
      <p:sp>
        <p:nvSpPr>
          <p:cNvPr id="4" name="Footer Placeholder 3"/>
          <p:cNvSpPr>
            <a:spLocks noGrp="1"/>
          </p:cNvSpPr>
          <p:nvPr>
            <p:ph type="ftr" sz="quarter" idx="2"/>
          </p:nvPr>
        </p:nvSpPr>
        <p:spPr>
          <a:xfrm>
            <a:off x="0" y="9119173"/>
            <a:ext cx="3169920" cy="480388"/>
          </a:xfrm>
          <a:prstGeom prst="rect">
            <a:avLst/>
          </a:prstGeom>
        </p:spPr>
        <p:txBody>
          <a:bodyPr vert="horz" lIns="95178" tIns="47588" rIns="95178" bIns="47588" rtlCol="0" anchor="b"/>
          <a:lstStyle>
            <a:lvl1pPr algn="l">
              <a:defRPr sz="1200">
                <a:latin typeface="Arial" charset="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4143587" y="9119173"/>
            <a:ext cx="3169920" cy="480388"/>
          </a:xfrm>
          <a:prstGeom prst="rect">
            <a:avLst/>
          </a:prstGeom>
        </p:spPr>
        <p:txBody>
          <a:bodyPr vert="horz" wrap="square" lIns="95178" tIns="47588" rIns="95178" bIns="47588" numCol="1" anchor="b" anchorCtr="0" compatLnSpc="1">
            <a:prstTxWarp prst="textNoShape">
              <a:avLst/>
            </a:prstTxWarp>
          </a:bodyPr>
          <a:lstStyle>
            <a:lvl1pPr algn="r">
              <a:defRPr sz="1200"/>
            </a:lvl1pPr>
          </a:lstStyle>
          <a:p>
            <a:pPr>
              <a:defRPr/>
            </a:pPr>
            <a:fld id="{5961A441-A097-4546-B35D-805C4BABF42D}" type="slidenum">
              <a:rPr lang="en-US"/>
              <a:pPr>
                <a:defRPr/>
              </a:pPr>
              <a:t>‹#›</a:t>
            </a:fld>
            <a:endParaRPr lang="en-US"/>
          </a:p>
        </p:txBody>
      </p:sp>
    </p:spTree>
    <p:extLst>
      <p:ext uri="{BB962C8B-B14F-4D97-AF65-F5344CB8AC3E}">
        <p14:creationId xmlns:p14="http://schemas.microsoft.com/office/powerpoint/2010/main" val="383023013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388"/>
          </a:xfrm>
          <a:prstGeom prst="rect">
            <a:avLst/>
          </a:prstGeom>
        </p:spPr>
        <p:txBody>
          <a:bodyPr vert="horz" lIns="95178" tIns="47588" rIns="95178" bIns="47588" rtlCol="0"/>
          <a:lstStyle>
            <a:lvl1pPr algn="l">
              <a:defRPr sz="1200">
                <a:latin typeface="Arial" charset="0"/>
                <a:ea typeface="ＭＳ Ｐゴシック" charset="-128"/>
                <a:cs typeface="ＭＳ Ｐゴシック" charset="-128"/>
              </a:defRPr>
            </a:lvl1pPr>
          </a:lstStyle>
          <a:p>
            <a:pPr>
              <a:defRPr/>
            </a:pPr>
            <a:endParaRPr lang="en-US"/>
          </a:p>
        </p:txBody>
      </p:sp>
      <p:sp>
        <p:nvSpPr>
          <p:cNvPr id="3" name="Date Placeholder 2"/>
          <p:cNvSpPr>
            <a:spLocks noGrp="1"/>
          </p:cNvSpPr>
          <p:nvPr>
            <p:ph type="dt" idx="1"/>
          </p:nvPr>
        </p:nvSpPr>
        <p:spPr>
          <a:xfrm>
            <a:off x="4143587" y="1"/>
            <a:ext cx="3169920" cy="480388"/>
          </a:xfrm>
          <a:prstGeom prst="rect">
            <a:avLst/>
          </a:prstGeom>
        </p:spPr>
        <p:txBody>
          <a:bodyPr vert="horz" wrap="square" lIns="95178" tIns="47588" rIns="95178" bIns="47588" numCol="1" anchor="t" anchorCtr="0" compatLnSpc="1">
            <a:prstTxWarp prst="textNoShape">
              <a:avLst/>
            </a:prstTxWarp>
          </a:bodyPr>
          <a:lstStyle>
            <a:lvl1pPr algn="r">
              <a:defRPr sz="1200"/>
            </a:lvl1pPr>
          </a:lstStyle>
          <a:p>
            <a:pPr>
              <a:defRPr/>
            </a:pPr>
            <a:fld id="{C5DED27F-07B4-4066-95AA-C55D4A2BF3DE}" type="datetime1">
              <a:rPr lang="en-US"/>
              <a:pPr>
                <a:defRPr/>
              </a:pPr>
              <a:t>6/6/2023</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5178" tIns="47588" rIns="95178" bIns="47588" rtlCol="0" anchor="ctr"/>
          <a:lstStyle/>
          <a:p>
            <a:pPr lvl="0"/>
            <a:endParaRPr lang="en-US" noProof="0"/>
          </a:p>
        </p:txBody>
      </p:sp>
      <p:sp>
        <p:nvSpPr>
          <p:cNvPr id="5" name="Notes Placeholder 4"/>
          <p:cNvSpPr>
            <a:spLocks noGrp="1"/>
          </p:cNvSpPr>
          <p:nvPr>
            <p:ph type="body" sz="quarter" idx="3"/>
          </p:nvPr>
        </p:nvSpPr>
        <p:spPr>
          <a:xfrm>
            <a:off x="731520" y="4561233"/>
            <a:ext cx="5852160" cy="4320213"/>
          </a:xfrm>
          <a:prstGeom prst="rect">
            <a:avLst/>
          </a:prstGeom>
        </p:spPr>
        <p:txBody>
          <a:bodyPr vert="horz" lIns="95178" tIns="47588" rIns="95178" bIns="4758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9173"/>
            <a:ext cx="3169920" cy="480388"/>
          </a:xfrm>
          <a:prstGeom prst="rect">
            <a:avLst/>
          </a:prstGeom>
        </p:spPr>
        <p:txBody>
          <a:bodyPr vert="horz" lIns="95178" tIns="47588" rIns="95178" bIns="47588" rtlCol="0" anchor="b"/>
          <a:lstStyle>
            <a:lvl1pPr algn="l">
              <a:defRPr sz="1200">
                <a:latin typeface="Arial" charset="0"/>
                <a:ea typeface="ＭＳ Ｐゴシック" charset="-128"/>
                <a:cs typeface="ＭＳ Ｐゴシック" charset="-128"/>
              </a:defRPr>
            </a:lvl1pPr>
          </a:lstStyle>
          <a:p>
            <a:pPr>
              <a:defRPr/>
            </a:pPr>
            <a:endParaRPr lang="en-US"/>
          </a:p>
        </p:txBody>
      </p:sp>
      <p:sp>
        <p:nvSpPr>
          <p:cNvPr id="7" name="Slide Number Placeholder 6"/>
          <p:cNvSpPr>
            <a:spLocks noGrp="1"/>
          </p:cNvSpPr>
          <p:nvPr>
            <p:ph type="sldNum" sz="quarter" idx="5"/>
          </p:nvPr>
        </p:nvSpPr>
        <p:spPr>
          <a:xfrm>
            <a:off x="4143587" y="9119173"/>
            <a:ext cx="3169920" cy="480388"/>
          </a:xfrm>
          <a:prstGeom prst="rect">
            <a:avLst/>
          </a:prstGeom>
        </p:spPr>
        <p:txBody>
          <a:bodyPr vert="horz" wrap="square" lIns="95178" tIns="47588" rIns="95178" bIns="47588" numCol="1" anchor="b" anchorCtr="0" compatLnSpc="1">
            <a:prstTxWarp prst="textNoShape">
              <a:avLst/>
            </a:prstTxWarp>
          </a:bodyPr>
          <a:lstStyle>
            <a:lvl1pPr algn="r">
              <a:defRPr sz="1200"/>
            </a:lvl1pPr>
          </a:lstStyle>
          <a:p>
            <a:pPr>
              <a:defRPr/>
            </a:pPr>
            <a:fld id="{474A7F82-E3E7-4E10-999F-29D8C49D9E01}" type="slidenum">
              <a:rPr lang="en-US"/>
              <a:pPr>
                <a:defRPr/>
              </a:pPr>
              <a:t>‹#›</a:t>
            </a:fld>
            <a:endParaRPr lang="en-US"/>
          </a:p>
        </p:txBody>
      </p:sp>
    </p:spTree>
    <p:extLst>
      <p:ext uri="{BB962C8B-B14F-4D97-AF65-F5344CB8AC3E}">
        <p14:creationId xmlns:p14="http://schemas.microsoft.com/office/powerpoint/2010/main" val="3080156984"/>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4184">
              <a:defRPr/>
            </a:pPr>
            <a:r>
              <a:rPr lang="en-US" dirty="0"/>
              <a:t>Update date.</a:t>
            </a:r>
          </a:p>
          <a:p>
            <a:endParaRPr lang="en-US" dirty="0"/>
          </a:p>
        </p:txBody>
      </p:sp>
      <p:sp>
        <p:nvSpPr>
          <p:cNvPr id="4" name="Slide Number Placeholder 3"/>
          <p:cNvSpPr>
            <a:spLocks noGrp="1"/>
          </p:cNvSpPr>
          <p:nvPr>
            <p:ph type="sldNum" sz="quarter" idx="10"/>
          </p:nvPr>
        </p:nvSpPr>
        <p:spPr/>
        <p:txBody>
          <a:bodyPr/>
          <a:lstStyle/>
          <a:p>
            <a:pPr>
              <a:defRPr/>
            </a:pPr>
            <a:fld id="{474A7F82-E3E7-4E10-999F-29D8C49D9E01}"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1021922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0516">
              <a:defRPr/>
            </a:pPr>
            <a:r>
              <a:rPr lang="en-US" dirty="0"/>
              <a:t>Share\GDNT\Rate History</a:t>
            </a:r>
            <a:r>
              <a:rPr lang="en-US" baseline="0" dirty="0"/>
              <a:t> Charts (New RJMK)</a:t>
            </a:r>
            <a:r>
              <a:rPr lang="en-US" dirty="0"/>
              <a:t> main file – Chart Pack Charts tab</a:t>
            </a:r>
          </a:p>
        </p:txBody>
      </p:sp>
      <p:sp>
        <p:nvSpPr>
          <p:cNvPr id="4" name="Slide Number Placeholder 3"/>
          <p:cNvSpPr>
            <a:spLocks noGrp="1"/>
          </p:cNvSpPr>
          <p:nvPr>
            <p:ph type="sldNum" sz="quarter" idx="10"/>
          </p:nvPr>
        </p:nvSpPr>
        <p:spPr/>
        <p:txBody>
          <a:bodyPr/>
          <a:lstStyle/>
          <a:p>
            <a:pPr>
              <a:defRPr/>
            </a:pPr>
            <a:fld id="{474A7F82-E3E7-4E10-999F-29D8C49D9E01}" type="slidenum">
              <a:rPr lang="en-US" smtClean="0"/>
              <a:pPr>
                <a:defRPr/>
              </a:pPr>
              <a:t>2</a:t>
            </a:fld>
            <a:endParaRPr lang="en-US" dirty="0"/>
          </a:p>
        </p:txBody>
      </p:sp>
    </p:spTree>
    <p:extLst>
      <p:ext uri="{BB962C8B-B14F-4D97-AF65-F5344CB8AC3E}">
        <p14:creationId xmlns:p14="http://schemas.microsoft.com/office/powerpoint/2010/main" val="2940679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89038" y="695325"/>
            <a:ext cx="4646612" cy="3486150"/>
          </a:xfrm>
          <a:ln/>
        </p:spPr>
      </p:sp>
      <p:sp>
        <p:nvSpPr>
          <p:cNvPr id="71683" name="Rectangle 3"/>
          <p:cNvSpPr>
            <a:spLocks noGrp="1" noChangeArrowheads="1"/>
          </p:cNvSpPr>
          <p:nvPr>
            <p:ph type="body" idx="1"/>
          </p:nvPr>
        </p:nvSpPr>
        <p:spPr>
          <a:xfrm>
            <a:off x="701041" y="4416434"/>
            <a:ext cx="5608320" cy="4183062"/>
          </a:xfrm>
          <a:noFill/>
          <a:ln/>
        </p:spPr>
        <p:txBody>
          <a:bodyPr/>
          <a:lstStyle/>
          <a:p>
            <a:endParaRPr lang="en-US" dirty="0">
              <a:latin typeface="Arial" pitchFamily="34" charset="0"/>
            </a:endParaRPr>
          </a:p>
        </p:txBody>
      </p:sp>
    </p:spTree>
    <p:extLst>
      <p:ext uri="{BB962C8B-B14F-4D97-AF65-F5344CB8AC3E}">
        <p14:creationId xmlns:p14="http://schemas.microsoft.com/office/powerpoint/2010/main" val="3667705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0516">
              <a:defRPr/>
            </a:pPr>
            <a:r>
              <a:rPr lang="en-US" dirty="0"/>
              <a:t>Share\GDNT\Rate History</a:t>
            </a:r>
            <a:r>
              <a:rPr lang="en-US" baseline="0" dirty="0"/>
              <a:t> Charts (New RJMK)</a:t>
            </a:r>
            <a:r>
              <a:rPr lang="en-US" dirty="0"/>
              <a:t> main file – Chart Pack Charts tab</a:t>
            </a:r>
          </a:p>
        </p:txBody>
      </p:sp>
      <p:sp>
        <p:nvSpPr>
          <p:cNvPr id="4" name="Slide Number Placeholder 3"/>
          <p:cNvSpPr>
            <a:spLocks noGrp="1"/>
          </p:cNvSpPr>
          <p:nvPr>
            <p:ph type="sldNum" sz="quarter" idx="10"/>
          </p:nvPr>
        </p:nvSpPr>
        <p:spPr/>
        <p:txBody>
          <a:bodyPr/>
          <a:lstStyle/>
          <a:p>
            <a:pPr>
              <a:defRPr/>
            </a:pPr>
            <a:fld id="{474A7F82-E3E7-4E10-999F-29D8C49D9E01}" type="slidenum">
              <a:rPr lang="en-US" smtClean="0"/>
              <a:pPr>
                <a:defRPr/>
              </a:pPr>
              <a:t>5</a:t>
            </a:fld>
            <a:endParaRPr lang="en-US" dirty="0"/>
          </a:p>
        </p:txBody>
      </p:sp>
    </p:spTree>
    <p:extLst>
      <p:ext uri="{BB962C8B-B14F-4D97-AF65-F5344CB8AC3E}">
        <p14:creationId xmlns:p14="http://schemas.microsoft.com/office/powerpoint/2010/main" val="1472602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0516">
              <a:defRPr/>
            </a:pPr>
            <a:r>
              <a:rPr lang="en-US" dirty="0"/>
              <a:t>Share\GDNT\Rate History</a:t>
            </a:r>
            <a:r>
              <a:rPr lang="en-US" baseline="0" dirty="0"/>
              <a:t> Charts (New RJMK)</a:t>
            </a:r>
            <a:r>
              <a:rPr lang="en-US" dirty="0"/>
              <a:t> main file – Chart Pack Charts tab</a:t>
            </a:r>
          </a:p>
        </p:txBody>
      </p:sp>
      <p:sp>
        <p:nvSpPr>
          <p:cNvPr id="4" name="Slide Number Placeholder 3"/>
          <p:cNvSpPr>
            <a:spLocks noGrp="1"/>
          </p:cNvSpPr>
          <p:nvPr>
            <p:ph type="sldNum" sz="quarter" idx="10"/>
          </p:nvPr>
        </p:nvSpPr>
        <p:spPr/>
        <p:txBody>
          <a:bodyPr/>
          <a:lstStyle/>
          <a:p>
            <a:pPr>
              <a:defRPr/>
            </a:pPr>
            <a:fld id="{474A7F82-E3E7-4E10-999F-29D8C49D9E01}" type="slidenum">
              <a:rPr lang="en-US" smtClean="0"/>
              <a:pPr>
                <a:defRPr/>
              </a:pPr>
              <a:t>7</a:t>
            </a:fld>
            <a:endParaRPr lang="en-US" dirty="0"/>
          </a:p>
        </p:txBody>
      </p:sp>
    </p:spTree>
    <p:extLst>
      <p:ext uri="{BB962C8B-B14F-4D97-AF65-F5344CB8AC3E}">
        <p14:creationId xmlns:p14="http://schemas.microsoft.com/office/powerpoint/2010/main" val="889139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263650" y="717550"/>
            <a:ext cx="4800600" cy="3600450"/>
          </a:xfrm>
          <a:ln/>
        </p:spPr>
      </p:sp>
      <p:sp>
        <p:nvSpPr>
          <p:cNvPr id="71683" name="Rectangle 3"/>
          <p:cNvSpPr>
            <a:spLocks noGrp="1" noChangeArrowheads="1"/>
          </p:cNvSpPr>
          <p:nvPr>
            <p:ph type="body" idx="1"/>
          </p:nvPr>
        </p:nvSpPr>
        <p:spPr>
          <a:xfrm>
            <a:off x="731521" y="4561235"/>
            <a:ext cx="5852160" cy="4320212"/>
          </a:xfrm>
          <a:noFill/>
          <a:ln/>
        </p:spPr>
        <p:txBody>
          <a:bodyPr/>
          <a:lstStyle/>
          <a:p>
            <a:endParaRPr lang="en-US" dirty="0">
              <a:latin typeface="Arial" pitchFamily="34" charset="0"/>
            </a:endParaRPr>
          </a:p>
        </p:txBody>
      </p:sp>
    </p:spTree>
    <p:extLst>
      <p:ext uri="{BB962C8B-B14F-4D97-AF65-F5344CB8AC3E}">
        <p14:creationId xmlns:p14="http://schemas.microsoft.com/office/powerpoint/2010/main" val="1774037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263650" y="717550"/>
            <a:ext cx="4800600" cy="3600450"/>
          </a:xfrm>
          <a:ln/>
        </p:spPr>
      </p:sp>
      <p:sp>
        <p:nvSpPr>
          <p:cNvPr id="71683" name="Rectangle 3"/>
          <p:cNvSpPr>
            <a:spLocks noGrp="1" noChangeArrowheads="1"/>
          </p:cNvSpPr>
          <p:nvPr>
            <p:ph type="body" idx="1"/>
          </p:nvPr>
        </p:nvSpPr>
        <p:spPr>
          <a:xfrm>
            <a:off x="731521" y="4561235"/>
            <a:ext cx="5852160" cy="4320212"/>
          </a:xfrm>
          <a:noFill/>
          <a:ln/>
        </p:spPr>
        <p:txBody>
          <a:bodyPr/>
          <a:lstStyle/>
          <a:p>
            <a:endParaRPr lang="en-US" dirty="0">
              <a:latin typeface="Arial" pitchFamily="34" charset="0"/>
            </a:endParaRPr>
          </a:p>
        </p:txBody>
      </p:sp>
    </p:spTree>
    <p:extLst>
      <p:ext uri="{BB962C8B-B14F-4D97-AF65-F5344CB8AC3E}">
        <p14:creationId xmlns:p14="http://schemas.microsoft.com/office/powerpoint/2010/main" val="4170851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 name="Rectangle 2"/>
          <p:cNvSpPr/>
          <p:nvPr userDrawn="1"/>
        </p:nvSpPr>
        <p:spPr>
          <a:xfrm>
            <a:off x="475702" y="3432111"/>
            <a:ext cx="8199065" cy="13525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 name="Straight Connector 3"/>
          <p:cNvCxnSpPr/>
          <p:nvPr userDrawn="1"/>
        </p:nvCxnSpPr>
        <p:spPr>
          <a:xfrm>
            <a:off x="475703" y="5886704"/>
            <a:ext cx="8192595"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85725" y="6177558"/>
            <a:ext cx="2079304" cy="215698"/>
          </a:xfrm>
          <a:prstGeom prst="rect">
            <a:avLst/>
          </a:prstGeom>
        </p:spPr>
      </p:pic>
      <p:sp>
        <p:nvSpPr>
          <p:cNvPr id="7" name="Content Placeholder 6"/>
          <p:cNvSpPr>
            <a:spLocks noGrp="1"/>
          </p:cNvSpPr>
          <p:nvPr>
            <p:ph sz="quarter" idx="10" hasCustomPrompt="1"/>
          </p:nvPr>
        </p:nvSpPr>
        <p:spPr>
          <a:xfrm>
            <a:off x="512258" y="1264604"/>
            <a:ext cx="7637463" cy="1225550"/>
          </a:xfrm>
          <a:prstGeom prst="rect">
            <a:avLst/>
          </a:prstGeom>
        </p:spPr>
        <p:txBody>
          <a:bodyPr/>
          <a:lstStyle>
            <a:lvl1pPr marL="0" marR="0" indent="0" algn="l" defTabSz="457200" rtl="0" eaLnBrk="1" fontAlgn="base" latinLnBrk="0" hangingPunct="1">
              <a:lnSpc>
                <a:spcPct val="90000"/>
              </a:lnSpc>
              <a:spcBef>
                <a:spcPct val="0"/>
              </a:spcBef>
              <a:spcAft>
                <a:spcPct val="0"/>
              </a:spcAft>
              <a:buClrTx/>
              <a:buSzTx/>
              <a:buFontTx/>
              <a:buNone/>
              <a:tabLst/>
              <a:defRPr sz="2400">
                <a:solidFill>
                  <a:srgbClr val="002949"/>
                </a:solidFill>
                <a:latin typeface="+mn-lt"/>
              </a:defRPr>
            </a:lvl1pPr>
          </a:lstStyle>
          <a:p>
            <a:pPr marL="0" marR="0" lvl="0" indent="0" algn="l" defTabSz="457200"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2949"/>
                </a:solidFill>
                <a:effectLst/>
                <a:uLnTx/>
                <a:uFillTx/>
                <a:latin typeface="+mn-lt"/>
                <a:ea typeface="MS PGothic" pitchFamily="34" charset="-128"/>
                <a:cs typeface="Arial"/>
              </a:rPr>
              <a:t>PRESENTATION TITLE CAN GO ON TWO LINES </a:t>
            </a:r>
            <a:br>
              <a:rPr kumimoji="0" lang="en-US" sz="2400" b="0" i="0" u="none" strike="noStrike" kern="1200" cap="none" spc="0" normalizeH="0" baseline="0" noProof="0" dirty="0">
                <a:ln>
                  <a:noFill/>
                </a:ln>
                <a:solidFill>
                  <a:srgbClr val="002949"/>
                </a:solidFill>
                <a:effectLst/>
                <a:uLnTx/>
                <a:uFillTx/>
                <a:latin typeface="+mn-lt"/>
                <a:ea typeface="MS PGothic" pitchFamily="34" charset="-128"/>
                <a:cs typeface="Arial"/>
              </a:rPr>
            </a:br>
            <a:r>
              <a:rPr kumimoji="0" lang="en-US" sz="2400" b="0" i="0" u="none" strike="noStrike" kern="1200" cap="none" spc="0" normalizeH="0" baseline="0" noProof="0" dirty="0">
                <a:ln>
                  <a:noFill/>
                </a:ln>
                <a:solidFill>
                  <a:srgbClr val="002949"/>
                </a:solidFill>
                <a:effectLst/>
                <a:uLnTx/>
                <a:uFillTx/>
                <a:latin typeface="+mn-lt"/>
                <a:ea typeface="MS PGothic" pitchFamily="34" charset="-128"/>
                <a:cs typeface="Arial"/>
              </a:rPr>
              <a:t>IF NEEDED </a:t>
            </a:r>
          </a:p>
        </p:txBody>
      </p:sp>
      <p:sp>
        <p:nvSpPr>
          <p:cNvPr id="8" name="Content Placeholder 6"/>
          <p:cNvSpPr>
            <a:spLocks noGrp="1"/>
          </p:cNvSpPr>
          <p:nvPr>
            <p:ph sz="quarter" idx="11" hasCustomPrompt="1"/>
          </p:nvPr>
        </p:nvSpPr>
        <p:spPr>
          <a:xfrm>
            <a:off x="512258" y="2221287"/>
            <a:ext cx="7637463" cy="1225550"/>
          </a:xfrm>
          <a:prstGeom prst="rect">
            <a:avLst/>
          </a:prstGeom>
        </p:spPr>
        <p:txBody>
          <a:bodyPr/>
          <a:lstStyle>
            <a:lvl1pPr marL="0" marR="0" indent="0" algn="l" defTabSz="457200" rtl="0" eaLnBrk="1" fontAlgn="base" latinLnBrk="0" hangingPunct="1">
              <a:lnSpc>
                <a:spcPct val="100000"/>
              </a:lnSpc>
              <a:spcBef>
                <a:spcPct val="0"/>
              </a:spcBef>
              <a:spcAft>
                <a:spcPct val="0"/>
              </a:spcAft>
              <a:buClrTx/>
              <a:buSzTx/>
              <a:buFontTx/>
              <a:buNone/>
              <a:tabLst/>
              <a:defRPr sz="2000" baseline="0">
                <a:solidFill>
                  <a:srgbClr val="568AB4"/>
                </a:solidFill>
                <a:latin typeface="+mj-lt"/>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568AB4"/>
                </a:solidFill>
                <a:effectLst/>
                <a:uLnTx/>
                <a:uFillTx/>
                <a:latin typeface="Arial" pitchFamily="34" charset="0"/>
                <a:ea typeface="MS PGothic" pitchFamily="34" charset="-128"/>
                <a:cs typeface="+mn-cs"/>
              </a:rPr>
              <a:t>Raymond James Public Finance</a:t>
            </a:r>
          </a:p>
        </p:txBody>
      </p:sp>
      <p:sp>
        <p:nvSpPr>
          <p:cNvPr id="9" name="Content Placeholder 6"/>
          <p:cNvSpPr>
            <a:spLocks noGrp="1"/>
          </p:cNvSpPr>
          <p:nvPr>
            <p:ph sz="quarter" idx="12" hasCustomPrompt="1"/>
          </p:nvPr>
        </p:nvSpPr>
        <p:spPr>
          <a:xfrm>
            <a:off x="502210" y="2752810"/>
            <a:ext cx="7637463" cy="1225550"/>
          </a:xfrm>
          <a:prstGeom prst="rect">
            <a:avLst/>
          </a:prstGeom>
        </p:spPr>
        <p:txBody>
          <a:bodyPr/>
          <a:lstStyle>
            <a:lvl1pPr marL="0" marR="0" indent="0" algn="l" defTabSz="457200" rtl="0" eaLnBrk="1" fontAlgn="base" latinLnBrk="0" hangingPunct="1">
              <a:lnSpc>
                <a:spcPct val="100000"/>
              </a:lnSpc>
              <a:spcBef>
                <a:spcPct val="0"/>
              </a:spcBef>
              <a:spcAft>
                <a:spcPct val="0"/>
              </a:spcAft>
              <a:buClrTx/>
              <a:buSzTx/>
              <a:buFontTx/>
              <a:buNone/>
              <a:tabLst/>
              <a:defRPr sz="1100" baseline="0">
                <a:solidFill>
                  <a:srgbClr val="6F7274"/>
                </a:solidFill>
                <a:latin typeface="+mn-lt"/>
              </a:defRPr>
            </a:lvl1pPr>
          </a:lstStyle>
          <a:p>
            <a:pPr marL="0" marR="0" lvl="0" indent="0" algn="l" defTabSz="457200" rtl="0" eaLnBrk="1" fontAlgn="base" latinLnBrk="0" hangingPunct="1">
              <a:lnSpc>
                <a:spcPct val="12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6F7274"/>
                </a:solidFill>
                <a:effectLst/>
                <a:uLnTx/>
                <a:uFillTx/>
                <a:latin typeface="+mn-lt"/>
                <a:ea typeface="MS PGothic" pitchFamily="34" charset="-128"/>
                <a:cs typeface="Arial"/>
              </a:rPr>
              <a:t>PREPARED BY: </a:t>
            </a:r>
            <a:r>
              <a:rPr kumimoji="0" lang="en-US" sz="1100" b="0" i="0" u="none" strike="noStrike" kern="1200" cap="none" spc="0" normalizeH="0" baseline="0" noProof="0" dirty="0">
                <a:ln>
                  <a:noFill/>
                </a:ln>
                <a:solidFill>
                  <a:srgbClr val="6F7274"/>
                </a:solidFill>
                <a:effectLst/>
                <a:uLnTx/>
                <a:uFillTx/>
                <a:latin typeface="+mn-lt"/>
                <a:ea typeface="MS PGothic" pitchFamily="34" charset="-128"/>
                <a:cs typeface="Arial"/>
              </a:rPr>
              <a:t>FIRST LASTNAME, TITLE</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6F7274"/>
              </a:solidFill>
              <a:effectLst/>
              <a:uLnTx/>
              <a:uFillTx/>
              <a:latin typeface="+mn-lt"/>
              <a:ea typeface="MS PGothic" pitchFamily="34" charset="-128"/>
              <a:cs typeface="Arial"/>
            </a:endParaRP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6F7274"/>
              </a:solidFill>
              <a:effectLst/>
              <a:uLnTx/>
              <a:uFillTx/>
              <a:latin typeface="+mn-lt"/>
              <a:ea typeface="MS PGothic" pitchFamily="34" charset="-128"/>
              <a:cs typeface="Arial"/>
            </a:endParaRPr>
          </a:p>
        </p:txBody>
      </p:sp>
      <p:sp>
        <p:nvSpPr>
          <p:cNvPr id="13" name="Content Placeholder 6"/>
          <p:cNvSpPr>
            <a:spLocks noGrp="1"/>
          </p:cNvSpPr>
          <p:nvPr>
            <p:ph sz="quarter" idx="13" hasCustomPrompt="1"/>
          </p:nvPr>
        </p:nvSpPr>
        <p:spPr>
          <a:xfrm>
            <a:off x="522829" y="3968133"/>
            <a:ext cx="7637463" cy="1225550"/>
          </a:xfrm>
          <a:prstGeom prst="rect">
            <a:avLst/>
          </a:prstGeom>
        </p:spPr>
        <p:txBody>
          <a:bodyPr/>
          <a:lstStyle>
            <a:lvl1pPr marL="0" marR="0" indent="0" algn="l" defTabSz="457200" rtl="0" eaLnBrk="1" fontAlgn="base" latinLnBrk="0" hangingPunct="1">
              <a:lnSpc>
                <a:spcPct val="100000"/>
              </a:lnSpc>
              <a:spcBef>
                <a:spcPct val="0"/>
              </a:spcBef>
              <a:spcAft>
                <a:spcPct val="0"/>
              </a:spcAft>
              <a:buClrTx/>
              <a:buSzTx/>
              <a:buFontTx/>
              <a:buNone/>
              <a:tabLst/>
              <a:defRPr sz="900">
                <a:solidFill>
                  <a:srgbClr val="6F7274"/>
                </a:solidFill>
                <a:latin typeface="+mj-lt"/>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6F7274"/>
                </a:solidFill>
                <a:effectLst/>
                <a:uLnTx/>
                <a:uFillTx/>
                <a:latin typeface="+mn-lt"/>
                <a:ea typeface="MS PGothic" pitchFamily="34" charset="-128"/>
                <a:cs typeface="Arial"/>
              </a:rPr>
              <a:t>PREPARED FOR:</a:t>
            </a:r>
          </a:p>
        </p:txBody>
      </p:sp>
      <p:sp>
        <p:nvSpPr>
          <p:cNvPr id="14" name="Content Placeholder 6"/>
          <p:cNvSpPr>
            <a:spLocks noGrp="1"/>
          </p:cNvSpPr>
          <p:nvPr>
            <p:ph sz="quarter" idx="14" hasCustomPrompt="1"/>
          </p:nvPr>
        </p:nvSpPr>
        <p:spPr>
          <a:xfrm>
            <a:off x="522830" y="4108296"/>
            <a:ext cx="2070168" cy="1225550"/>
          </a:xfrm>
          <a:prstGeom prst="rect">
            <a:avLst/>
          </a:prstGeom>
        </p:spPr>
        <p:txBody>
          <a:bodyPr/>
          <a:lstStyle>
            <a:lvl1pPr marL="182880" marR="0" indent="0" algn="l" defTabSz="457200" rtl="0" eaLnBrk="1" fontAlgn="base" latinLnBrk="0" hangingPunct="1">
              <a:lnSpc>
                <a:spcPct val="140000"/>
              </a:lnSpc>
              <a:spcBef>
                <a:spcPct val="0"/>
              </a:spcBef>
              <a:spcAft>
                <a:spcPct val="0"/>
              </a:spcAft>
              <a:buClrTx/>
              <a:buSzTx/>
              <a:buFontTx/>
              <a:buNone/>
              <a:tabLst/>
              <a:defRPr sz="1100">
                <a:solidFill>
                  <a:srgbClr val="6F7274"/>
                </a:solidFill>
                <a:latin typeface="+mn-lt"/>
              </a:defRPr>
            </a:lvl1pPr>
          </a:lstStyle>
          <a:p>
            <a:pPr marL="182880" marR="0" lvl="0" indent="0" algn="l" defTabSz="457200" rtl="0" eaLnBrk="1" fontAlgn="base" latinLnBrk="0" hangingPunct="1">
              <a:lnSpc>
                <a:spcPct val="14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6F7274"/>
                </a:solidFill>
                <a:effectLst/>
                <a:uLnTx/>
                <a:uFillTx/>
                <a:latin typeface="+mj-lt"/>
                <a:ea typeface="MS PGothic" pitchFamily="34" charset="-128"/>
                <a:cs typeface="Arial"/>
              </a:rPr>
              <a:t>ANDREW S. TOWNSEND</a:t>
            </a:r>
          </a:p>
          <a:p>
            <a:pPr marL="182880" marR="0" lvl="0" indent="0" algn="l" defTabSz="457200" rtl="0" eaLnBrk="1" fontAlgn="base" latinLnBrk="0" hangingPunct="1">
              <a:lnSpc>
                <a:spcPct val="14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6F7274"/>
                </a:solidFill>
                <a:effectLst/>
                <a:uLnTx/>
                <a:uFillTx/>
                <a:latin typeface="+mj-lt"/>
                <a:ea typeface="MS PGothic" pitchFamily="34" charset="-128"/>
                <a:cs typeface="Arial"/>
              </a:rPr>
              <a:t>27 ASHLAND COURT</a:t>
            </a:r>
          </a:p>
          <a:p>
            <a:pPr marL="182880" marR="0" lvl="0" indent="0" algn="l" defTabSz="457200" rtl="0" eaLnBrk="1" fontAlgn="base" latinLnBrk="0" hangingPunct="1">
              <a:lnSpc>
                <a:spcPct val="14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6F7274"/>
                </a:solidFill>
                <a:effectLst/>
                <a:uLnTx/>
                <a:uFillTx/>
                <a:latin typeface="+mj-lt"/>
                <a:ea typeface="MS PGothic" pitchFamily="34" charset="-128"/>
                <a:cs typeface="Arial"/>
              </a:rPr>
              <a:t>MONTH DAY, 2018</a:t>
            </a:r>
          </a:p>
        </p:txBody>
      </p:sp>
      <p:sp>
        <p:nvSpPr>
          <p:cNvPr id="16" name="Content Placeholder 6"/>
          <p:cNvSpPr>
            <a:spLocks noGrp="1"/>
          </p:cNvSpPr>
          <p:nvPr>
            <p:ph sz="quarter" idx="15" hasCustomPrompt="1"/>
          </p:nvPr>
        </p:nvSpPr>
        <p:spPr>
          <a:xfrm>
            <a:off x="3358349" y="4108296"/>
            <a:ext cx="2070168" cy="1225550"/>
          </a:xfrm>
          <a:prstGeom prst="rect">
            <a:avLst/>
          </a:prstGeom>
        </p:spPr>
        <p:txBody>
          <a:bodyPr/>
          <a:lstStyle>
            <a:lvl1pPr marL="182880" marR="0" indent="0" algn="l" defTabSz="457200" rtl="0" eaLnBrk="1" fontAlgn="base" latinLnBrk="0" hangingPunct="1">
              <a:lnSpc>
                <a:spcPct val="140000"/>
              </a:lnSpc>
              <a:spcBef>
                <a:spcPct val="0"/>
              </a:spcBef>
              <a:spcAft>
                <a:spcPct val="0"/>
              </a:spcAft>
              <a:buClrTx/>
              <a:buSzTx/>
              <a:buFontTx/>
              <a:buNone/>
              <a:tabLst/>
              <a:defRPr sz="1100">
                <a:solidFill>
                  <a:srgbClr val="6F7274"/>
                </a:solidFill>
                <a:latin typeface="+mn-lt"/>
              </a:defRPr>
            </a:lvl1pPr>
          </a:lstStyle>
          <a:p>
            <a:pPr marL="182880" marR="0" lvl="0" indent="0" algn="l" defTabSz="457200" rtl="0" eaLnBrk="1" fontAlgn="base" latinLnBrk="0" hangingPunct="1">
              <a:lnSpc>
                <a:spcPct val="14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6F7274"/>
                </a:solidFill>
                <a:effectLst/>
                <a:uLnTx/>
                <a:uFillTx/>
                <a:latin typeface="+mj-lt"/>
                <a:ea typeface="MS PGothic" pitchFamily="34" charset="-128"/>
                <a:cs typeface="Arial"/>
              </a:rPr>
              <a:t>ANDREW S. TOWNSEND</a:t>
            </a:r>
          </a:p>
          <a:p>
            <a:pPr marL="182880" marR="0" lvl="0" indent="0" algn="l" defTabSz="457200" rtl="0" eaLnBrk="1" fontAlgn="base" latinLnBrk="0" hangingPunct="1">
              <a:lnSpc>
                <a:spcPct val="14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6F7274"/>
                </a:solidFill>
                <a:effectLst/>
                <a:uLnTx/>
                <a:uFillTx/>
                <a:latin typeface="+mj-lt"/>
                <a:ea typeface="MS PGothic" pitchFamily="34" charset="-128"/>
                <a:cs typeface="Arial"/>
              </a:rPr>
              <a:t>27 ASHLAND COURT</a:t>
            </a:r>
          </a:p>
          <a:p>
            <a:pPr marL="182880" marR="0" lvl="0" indent="0" algn="l" defTabSz="457200" rtl="0" eaLnBrk="1" fontAlgn="base" latinLnBrk="0" hangingPunct="1">
              <a:lnSpc>
                <a:spcPct val="14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6F7274"/>
                </a:solidFill>
                <a:effectLst/>
                <a:uLnTx/>
                <a:uFillTx/>
                <a:latin typeface="+mj-lt"/>
                <a:ea typeface="MS PGothic" pitchFamily="34" charset="-128"/>
                <a:cs typeface="Arial"/>
              </a:rPr>
              <a:t>MONTH DAY, 2018</a:t>
            </a:r>
          </a:p>
        </p:txBody>
      </p:sp>
      <p:sp>
        <p:nvSpPr>
          <p:cNvPr id="17" name="Content Placeholder 6"/>
          <p:cNvSpPr>
            <a:spLocks noGrp="1"/>
          </p:cNvSpPr>
          <p:nvPr>
            <p:ph sz="quarter" idx="16" hasCustomPrompt="1"/>
          </p:nvPr>
        </p:nvSpPr>
        <p:spPr>
          <a:xfrm>
            <a:off x="6174819" y="4108296"/>
            <a:ext cx="2070168" cy="1225550"/>
          </a:xfrm>
          <a:prstGeom prst="rect">
            <a:avLst/>
          </a:prstGeom>
        </p:spPr>
        <p:txBody>
          <a:bodyPr/>
          <a:lstStyle>
            <a:lvl1pPr marL="182880" marR="0" indent="0" algn="l" defTabSz="457200" rtl="0" eaLnBrk="1" fontAlgn="base" latinLnBrk="0" hangingPunct="1">
              <a:lnSpc>
                <a:spcPct val="140000"/>
              </a:lnSpc>
              <a:spcBef>
                <a:spcPct val="0"/>
              </a:spcBef>
              <a:spcAft>
                <a:spcPct val="0"/>
              </a:spcAft>
              <a:buClrTx/>
              <a:buSzTx/>
              <a:buFontTx/>
              <a:buNone/>
              <a:tabLst/>
              <a:defRPr sz="1100">
                <a:solidFill>
                  <a:srgbClr val="6F7274"/>
                </a:solidFill>
                <a:latin typeface="+mn-lt"/>
              </a:defRPr>
            </a:lvl1pPr>
          </a:lstStyle>
          <a:p>
            <a:pPr marL="182880" marR="0" lvl="0" indent="0" algn="l" defTabSz="457200" rtl="0" eaLnBrk="1" fontAlgn="base" latinLnBrk="0" hangingPunct="1">
              <a:lnSpc>
                <a:spcPct val="14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6F7274"/>
                </a:solidFill>
                <a:effectLst/>
                <a:uLnTx/>
                <a:uFillTx/>
                <a:latin typeface="+mj-lt"/>
                <a:ea typeface="MS PGothic" pitchFamily="34" charset="-128"/>
                <a:cs typeface="Arial"/>
              </a:rPr>
              <a:t>ANDREW S. TOWNSEND</a:t>
            </a:r>
          </a:p>
          <a:p>
            <a:pPr marL="182880" marR="0" lvl="0" indent="0" algn="l" defTabSz="457200" rtl="0" eaLnBrk="1" fontAlgn="base" latinLnBrk="0" hangingPunct="1">
              <a:lnSpc>
                <a:spcPct val="14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6F7274"/>
                </a:solidFill>
                <a:effectLst/>
                <a:uLnTx/>
                <a:uFillTx/>
                <a:latin typeface="+mj-lt"/>
                <a:ea typeface="MS PGothic" pitchFamily="34" charset="-128"/>
                <a:cs typeface="Arial"/>
              </a:rPr>
              <a:t>27 ASHLAND COURT</a:t>
            </a:r>
          </a:p>
          <a:p>
            <a:pPr marL="182880" marR="0" lvl="0" indent="0" algn="l" defTabSz="457200" rtl="0" eaLnBrk="1" fontAlgn="base" latinLnBrk="0" hangingPunct="1">
              <a:lnSpc>
                <a:spcPct val="14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6F7274"/>
                </a:solidFill>
                <a:effectLst/>
                <a:uLnTx/>
                <a:uFillTx/>
                <a:latin typeface="+mj-lt"/>
                <a:ea typeface="MS PGothic" pitchFamily="34" charset="-128"/>
                <a:cs typeface="Arial"/>
              </a:rPr>
              <a:t>MONTH DAY, 2018</a:t>
            </a:r>
          </a:p>
        </p:txBody>
      </p:sp>
      <p:sp>
        <p:nvSpPr>
          <p:cNvPr id="19" name="Picture Placeholder 18"/>
          <p:cNvSpPr>
            <a:spLocks noGrp="1"/>
          </p:cNvSpPr>
          <p:nvPr>
            <p:ph type="pic" sz="quarter" idx="17" hasCustomPrompt="1"/>
          </p:nvPr>
        </p:nvSpPr>
        <p:spPr>
          <a:xfrm>
            <a:off x="476250" y="5284788"/>
            <a:ext cx="2366963" cy="452437"/>
          </a:xfrm>
          <a:prstGeom prst="rect">
            <a:avLst/>
          </a:prstGeom>
        </p:spPr>
        <p:txBody>
          <a:bodyPr/>
          <a:lstStyle>
            <a:lvl1pPr marL="0" indent="0">
              <a:buNone/>
              <a:defRPr sz="1200">
                <a:solidFill>
                  <a:srgbClr val="6F7274"/>
                </a:solidFill>
              </a:defRPr>
            </a:lvl1pPr>
          </a:lstStyle>
          <a:p>
            <a:r>
              <a:rPr lang="en-US" dirty="0"/>
              <a:t>INSERT CLIENT LOGO HERE</a:t>
            </a:r>
          </a:p>
        </p:txBody>
      </p:sp>
    </p:spTree>
    <p:extLst>
      <p:ext uri="{BB962C8B-B14F-4D97-AF65-F5344CB8AC3E}">
        <p14:creationId xmlns:p14="http://schemas.microsoft.com/office/powerpoint/2010/main" val="443914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7" name="Picture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5900" y="6351469"/>
            <a:ext cx="2032004" cy="508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Connector 7"/>
          <p:cNvCxnSpPr/>
          <p:nvPr userDrawn="1"/>
        </p:nvCxnSpPr>
        <p:spPr>
          <a:xfrm>
            <a:off x="363538" y="6370860"/>
            <a:ext cx="8412480" cy="1588"/>
          </a:xfrm>
          <a:prstGeom prst="line">
            <a:avLst/>
          </a:prstGeom>
          <a:ln w="12700" cap="flat" cmpd="sng" algn="ctr">
            <a:solidFill>
              <a:srgbClr val="C8C8C8"/>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userDrawn="1"/>
        </p:nvSpPr>
        <p:spPr>
          <a:xfrm>
            <a:off x="6564947" y="6486937"/>
            <a:ext cx="2209800" cy="230832"/>
          </a:xfrm>
          <a:prstGeom prst="rect">
            <a:avLst/>
          </a:prstGeom>
          <a:noFill/>
        </p:spPr>
        <p:txBody>
          <a:bodyPr wrap="square" rtlCol="0">
            <a:spAutoFit/>
          </a:bodyPr>
          <a:lstStyle/>
          <a:p>
            <a:pPr algn="r" fontAlgn="auto">
              <a:spcBef>
                <a:spcPts val="0"/>
              </a:spcBef>
              <a:spcAft>
                <a:spcPts val="0"/>
              </a:spcAft>
            </a:pPr>
            <a:fld id="{F99836FB-8CDC-4A76-9C18-18EDB7AAB49E}" type="slidenum">
              <a:rPr lang="en-US" sz="900" smtClean="0">
                <a:solidFill>
                  <a:srgbClr val="6F7274"/>
                </a:solidFill>
                <a:latin typeface="Arial"/>
                <a:ea typeface="ＭＳ Ｐゴシック" pitchFamily="34" charset="-128"/>
              </a:rPr>
              <a:pPr algn="r" fontAlgn="auto">
                <a:spcBef>
                  <a:spcPts val="0"/>
                </a:spcBef>
                <a:spcAft>
                  <a:spcPts val="0"/>
                </a:spcAft>
              </a:pPr>
              <a:t>‹#›</a:t>
            </a:fld>
            <a:endParaRPr lang="en-US" sz="700" dirty="0">
              <a:solidFill>
                <a:srgbClr val="6F7274"/>
              </a:solidFill>
              <a:latin typeface="Arial"/>
              <a:ea typeface="ＭＳ Ｐゴシック" pitchFamily="34" charset="-128"/>
            </a:endParaRPr>
          </a:p>
        </p:txBody>
      </p:sp>
      <p:sp>
        <p:nvSpPr>
          <p:cNvPr id="12" name="Title 1"/>
          <p:cNvSpPr>
            <a:spLocks noGrp="1"/>
          </p:cNvSpPr>
          <p:nvPr>
            <p:ph type="title" hasCustomPrompt="1"/>
          </p:nvPr>
        </p:nvSpPr>
        <p:spPr>
          <a:xfrm>
            <a:off x="401274" y="193523"/>
            <a:ext cx="6165275" cy="374940"/>
          </a:xfrm>
          <a:prstGeom prst="rect">
            <a:avLst/>
          </a:prstGeom>
        </p:spPr>
        <p:txBody>
          <a:bodyPr>
            <a:normAutofit/>
          </a:bodyPr>
          <a:lstStyle>
            <a:lvl1pPr marL="0" algn="l" defTabSz="457200" rtl="0" eaLnBrk="1" latinLnBrk="0" hangingPunct="1">
              <a:spcBef>
                <a:spcPct val="0"/>
              </a:spcBef>
              <a:buNone/>
              <a:defRPr lang="en-US" sz="1400" b="1" kern="1200" cap="all" dirty="0">
                <a:solidFill>
                  <a:schemeClr val="accent1"/>
                </a:solidFill>
                <a:latin typeface="Arial"/>
                <a:ea typeface="+mj-ea"/>
                <a:cs typeface="Arial"/>
              </a:defRPr>
            </a:lvl1pPr>
          </a:lstStyle>
          <a:p>
            <a:r>
              <a:rPr lang="en-US" dirty="0"/>
              <a:t>Slide Title</a:t>
            </a:r>
          </a:p>
        </p:txBody>
      </p:sp>
      <p:cxnSp>
        <p:nvCxnSpPr>
          <p:cNvPr id="13" name="Straight Connector 12"/>
          <p:cNvCxnSpPr/>
          <p:nvPr userDrawn="1"/>
        </p:nvCxnSpPr>
        <p:spPr>
          <a:xfrm>
            <a:off x="475703" y="589044"/>
            <a:ext cx="8192595" cy="0"/>
          </a:xfrm>
          <a:prstGeom prst="line">
            <a:avLst/>
          </a:prstGeom>
          <a:ln w="12700">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10" name="Rectangle 9"/>
          <p:cNvSpPr/>
          <p:nvPr userDrawn="1"/>
        </p:nvSpPr>
        <p:spPr>
          <a:xfrm>
            <a:off x="7613057" y="265577"/>
            <a:ext cx="1140056" cy="230832"/>
          </a:xfrm>
          <a:prstGeom prst="rect">
            <a:avLst/>
          </a:prstGeom>
        </p:spPr>
        <p:txBody>
          <a:bodyPr wrap="none">
            <a:spAutoFit/>
          </a:bodyPr>
          <a:lstStyle/>
          <a:p>
            <a:pPr algn="r"/>
            <a:r>
              <a:rPr lang="en-US" sz="900" dirty="0">
                <a:solidFill>
                  <a:srgbClr val="6F7274"/>
                </a:solidFill>
                <a:latin typeface="Arial"/>
                <a:ea typeface="ＭＳ Ｐゴシック" pitchFamily="34" charset="-128"/>
                <a:cs typeface="Arial"/>
              </a:rPr>
              <a:t>PUBLIC FINANCE</a:t>
            </a:r>
            <a:endParaRPr lang="en-US" sz="900" dirty="0">
              <a:solidFill>
                <a:srgbClr val="6F7274"/>
              </a:solidFill>
              <a:ea typeface="ＭＳ Ｐゴシック" pitchFamily="34" charset="-128"/>
            </a:endParaRPr>
          </a:p>
        </p:txBody>
      </p:sp>
    </p:spTree>
    <p:extLst>
      <p:ext uri="{BB962C8B-B14F-4D97-AF65-F5344CB8AC3E}">
        <p14:creationId xmlns:p14="http://schemas.microsoft.com/office/powerpoint/2010/main" val="196124422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5900" y="6351469"/>
            <a:ext cx="2032004" cy="508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userDrawn="1"/>
        </p:nvCxnSpPr>
        <p:spPr>
          <a:xfrm>
            <a:off x="363538" y="6370860"/>
            <a:ext cx="8412480" cy="1588"/>
          </a:xfrm>
          <a:prstGeom prst="line">
            <a:avLst/>
          </a:prstGeom>
          <a:ln w="12700" cap="flat" cmpd="sng" algn="ctr">
            <a:solidFill>
              <a:srgbClr val="C8C8C8"/>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userDrawn="1"/>
        </p:nvSpPr>
        <p:spPr>
          <a:xfrm>
            <a:off x="6564947" y="6486937"/>
            <a:ext cx="2209800" cy="230832"/>
          </a:xfrm>
          <a:prstGeom prst="rect">
            <a:avLst/>
          </a:prstGeom>
          <a:noFill/>
        </p:spPr>
        <p:txBody>
          <a:bodyPr wrap="square" rtlCol="0">
            <a:spAutoFit/>
          </a:bodyPr>
          <a:lstStyle/>
          <a:p>
            <a:pPr algn="r" fontAlgn="auto">
              <a:spcBef>
                <a:spcPts val="0"/>
              </a:spcBef>
              <a:spcAft>
                <a:spcPts val="0"/>
              </a:spcAft>
            </a:pPr>
            <a:fld id="{F99836FB-8CDC-4A76-9C18-18EDB7AAB49E}" type="slidenum">
              <a:rPr lang="en-US" sz="900" smtClean="0">
                <a:solidFill>
                  <a:srgbClr val="6F7274"/>
                </a:solidFill>
                <a:latin typeface="Arial"/>
                <a:ea typeface="ＭＳ Ｐゴシック" pitchFamily="34" charset="-128"/>
              </a:rPr>
              <a:pPr algn="r" fontAlgn="auto">
                <a:spcBef>
                  <a:spcPts val="0"/>
                </a:spcBef>
                <a:spcAft>
                  <a:spcPts val="0"/>
                </a:spcAft>
              </a:pPr>
              <a:t>‹#›</a:t>
            </a:fld>
            <a:endParaRPr lang="en-US" sz="700" dirty="0">
              <a:solidFill>
                <a:srgbClr val="6F7274"/>
              </a:solidFill>
              <a:latin typeface="Arial"/>
              <a:ea typeface="ＭＳ Ｐゴシック" pitchFamily="34" charset="-128"/>
            </a:endParaRPr>
          </a:p>
        </p:txBody>
      </p:sp>
      <p:cxnSp>
        <p:nvCxnSpPr>
          <p:cNvPr id="7" name="Straight Connector 6"/>
          <p:cNvCxnSpPr/>
          <p:nvPr userDrawn="1"/>
        </p:nvCxnSpPr>
        <p:spPr>
          <a:xfrm>
            <a:off x="475703" y="589044"/>
            <a:ext cx="8192595" cy="0"/>
          </a:xfrm>
          <a:prstGeom prst="line">
            <a:avLst/>
          </a:prstGeom>
          <a:ln w="12700">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8" name="Rectangle 7"/>
          <p:cNvSpPr/>
          <p:nvPr userDrawn="1"/>
        </p:nvSpPr>
        <p:spPr>
          <a:xfrm>
            <a:off x="7613057" y="265577"/>
            <a:ext cx="1140056" cy="230832"/>
          </a:xfrm>
          <a:prstGeom prst="rect">
            <a:avLst/>
          </a:prstGeom>
        </p:spPr>
        <p:txBody>
          <a:bodyPr wrap="none">
            <a:spAutoFit/>
          </a:bodyPr>
          <a:lstStyle/>
          <a:p>
            <a:pPr algn="r"/>
            <a:r>
              <a:rPr lang="en-US" sz="900" dirty="0">
                <a:solidFill>
                  <a:srgbClr val="6F7274"/>
                </a:solidFill>
                <a:latin typeface="Arial"/>
                <a:ea typeface="ＭＳ Ｐゴシック" pitchFamily="34" charset="-128"/>
                <a:cs typeface="Arial"/>
              </a:rPr>
              <a:t>PUBLIC FINANCE</a:t>
            </a:r>
            <a:endParaRPr lang="en-US" sz="900" dirty="0">
              <a:solidFill>
                <a:srgbClr val="6F7274"/>
              </a:solidFill>
              <a:ea typeface="ＭＳ Ｐゴシック" pitchFamily="34" charset="-128"/>
            </a:endParaRPr>
          </a:p>
        </p:txBody>
      </p:sp>
      <p:sp>
        <p:nvSpPr>
          <p:cNvPr id="9" name="Rectangle 8"/>
          <p:cNvSpPr/>
          <p:nvPr userDrawn="1"/>
        </p:nvSpPr>
        <p:spPr>
          <a:xfrm>
            <a:off x="475702" y="3432111"/>
            <a:ext cx="8199065" cy="45720"/>
          </a:xfrm>
          <a:prstGeom prst="rect">
            <a:avLst/>
          </a:prstGeom>
          <a:solidFill>
            <a:srgbClr val="0029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Content Placeholder 6"/>
          <p:cNvSpPr>
            <a:spLocks noGrp="1"/>
          </p:cNvSpPr>
          <p:nvPr>
            <p:ph sz="quarter" idx="10" hasCustomPrompt="1"/>
          </p:nvPr>
        </p:nvSpPr>
        <p:spPr>
          <a:xfrm>
            <a:off x="469065" y="2982019"/>
            <a:ext cx="7637463" cy="1225550"/>
          </a:xfrm>
          <a:prstGeom prst="rect">
            <a:avLst/>
          </a:prstGeom>
        </p:spPr>
        <p:txBody>
          <a:bodyPr/>
          <a:lstStyle>
            <a:lvl1pPr marL="0" marR="0" indent="0" algn="l" defTabSz="457200" rtl="0" eaLnBrk="1" fontAlgn="base" latinLnBrk="0" hangingPunct="1">
              <a:lnSpc>
                <a:spcPct val="90000"/>
              </a:lnSpc>
              <a:spcBef>
                <a:spcPct val="0"/>
              </a:spcBef>
              <a:spcAft>
                <a:spcPct val="0"/>
              </a:spcAft>
              <a:buClrTx/>
              <a:buSzTx/>
              <a:buFontTx/>
              <a:buNone/>
              <a:tabLst/>
              <a:defRPr sz="2400" baseline="0">
                <a:solidFill>
                  <a:srgbClr val="002949"/>
                </a:solidFill>
                <a:latin typeface="+mn-lt"/>
              </a:defRPr>
            </a:lvl1pPr>
          </a:lstStyle>
          <a:p>
            <a:pPr marL="0" marR="0" lvl="0" indent="0" algn="l" defTabSz="457200"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2949"/>
                </a:solidFill>
                <a:effectLst/>
                <a:uLnTx/>
                <a:uFillTx/>
                <a:latin typeface="+mn-lt"/>
                <a:ea typeface="MS PGothic" pitchFamily="34" charset="-128"/>
                <a:cs typeface="Arial"/>
              </a:rPr>
              <a:t>SECTION #</a:t>
            </a:r>
          </a:p>
        </p:txBody>
      </p:sp>
      <p:sp>
        <p:nvSpPr>
          <p:cNvPr id="11" name="Content Placeholder 6"/>
          <p:cNvSpPr>
            <a:spLocks noGrp="1"/>
          </p:cNvSpPr>
          <p:nvPr>
            <p:ph sz="quarter" idx="11" hasCustomPrompt="1"/>
          </p:nvPr>
        </p:nvSpPr>
        <p:spPr>
          <a:xfrm>
            <a:off x="469065" y="3609342"/>
            <a:ext cx="7637463" cy="1225550"/>
          </a:xfrm>
          <a:prstGeom prst="rect">
            <a:avLst/>
          </a:prstGeom>
        </p:spPr>
        <p:txBody>
          <a:bodyPr/>
          <a:lstStyle>
            <a:lvl1pPr marL="0" marR="0" indent="0" algn="l" defTabSz="457200" rtl="0" eaLnBrk="1" fontAlgn="base" latinLnBrk="0" hangingPunct="1">
              <a:lnSpc>
                <a:spcPct val="100000"/>
              </a:lnSpc>
              <a:spcBef>
                <a:spcPct val="0"/>
              </a:spcBef>
              <a:spcAft>
                <a:spcPct val="0"/>
              </a:spcAft>
              <a:buClrTx/>
              <a:buSzTx/>
              <a:buFontTx/>
              <a:buNone/>
              <a:tabLst/>
              <a:defRPr sz="2000" baseline="0">
                <a:solidFill>
                  <a:srgbClr val="568AB4"/>
                </a:solidFill>
                <a:latin typeface="+mn-lt"/>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568AB4"/>
                </a:solidFill>
                <a:effectLst/>
                <a:uLnTx/>
                <a:uFillTx/>
                <a:latin typeface="Arial" pitchFamily="34" charset="0"/>
                <a:ea typeface="MS PGothic" pitchFamily="34" charset="-128"/>
                <a:cs typeface="+mn-cs"/>
              </a:rPr>
              <a:t>Section title here</a:t>
            </a:r>
          </a:p>
        </p:txBody>
      </p:sp>
    </p:spTree>
    <p:extLst>
      <p:ext uri="{BB962C8B-B14F-4D97-AF65-F5344CB8AC3E}">
        <p14:creationId xmlns:p14="http://schemas.microsoft.com/office/powerpoint/2010/main" val="1406317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5760" y="457200"/>
            <a:ext cx="8412480" cy="50292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419225"/>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5932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ll Text 1">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112816"/>
            <a:ext cx="7620000" cy="3953745"/>
          </a:xfrm>
          <a:prstGeom prst="rect">
            <a:avLst/>
          </a:prstGeom>
        </p:spPr>
        <p:txBody>
          <a:bodyPr>
            <a:normAutofit/>
          </a:bodyPr>
          <a:lstStyle>
            <a:lvl1pPr marL="118872" indent="-118872" algn="l">
              <a:buSzPct val="100000"/>
              <a:buFont typeface="Arial"/>
              <a:buChar char="•"/>
              <a:defRPr sz="1000" baseline="0">
                <a:solidFill>
                  <a:schemeClr val="tx2"/>
                </a:solidFill>
              </a:defRPr>
            </a:lvl1pPr>
            <a:lvl2pPr algn="ctr">
              <a:defRPr sz="1800"/>
            </a:lvl2pPr>
            <a:lvl3pPr algn="ctr">
              <a:defRPr sz="1800"/>
            </a:lvl3pPr>
            <a:lvl4pPr algn="ctr">
              <a:defRPr sz="1800"/>
            </a:lvl4pPr>
            <a:lvl5pPr algn="ctr">
              <a:defRPr sz="1800"/>
            </a:lvl5pPr>
          </a:lstStyle>
          <a:p>
            <a:pPr lvl="0"/>
            <a:r>
              <a:rPr lang="en-US" dirty="0"/>
              <a:t>Click to edit Master text styles</a:t>
            </a:r>
          </a:p>
        </p:txBody>
      </p:sp>
      <p:sp>
        <p:nvSpPr>
          <p:cNvPr id="2" name="Title 1"/>
          <p:cNvSpPr>
            <a:spLocks noGrp="1"/>
          </p:cNvSpPr>
          <p:nvPr>
            <p:ph type="title"/>
          </p:nvPr>
        </p:nvSpPr>
        <p:spPr>
          <a:xfrm>
            <a:off x="365760" y="457200"/>
            <a:ext cx="8412480" cy="502920"/>
          </a:xfrm>
          <a:prstGeom prst="rect">
            <a:avLst/>
          </a:prstGeom>
        </p:spPr>
        <p:txBody>
          <a:bodyPr/>
          <a:lstStyle>
            <a:lvl1pPr>
              <a:defRPr sz="2000" cap="all">
                <a:solidFill>
                  <a:schemeClr val="tx1"/>
                </a:solidFill>
              </a:defRPr>
            </a:lvl1pPr>
          </a:lstStyle>
          <a:p>
            <a:r>
              <a:rPr lang="en-US" dirty="0"/>
              <a:t>Click to edit Master title style</a:t>
            </a:r>
          </a:p>
        </p:txBody>
      </p:sp>
      <p:sp>
        <p:nvSpPr>
          <p:cNvPr id="10" name="Text Placeholder 12"/>
          <p:cNvSpPr>
            <a:spLocks noGrp="1"/>
          </p:cNvSpPr>
          <p:nvPr>
            <p:ph type="body" sz="quarter" idx="19"/>
          </p:nvPr>
        </p:nvSpPr>
        <p:spPr>
          <a:xfrm>
            <a:off x="365760" y="164680"/>
            <a:ext cx="7315200" cy="209550"/>
          </a:xfrm>
          <a:prstGeom prst="rect">
            <a:avLst/>
          </a:prstGeom>
        </p:spPr>
        <p:txBody>
          <a:bodyPr vert="horz"/>
          <a:lstStyle>
            <a:lvl1pPr marL="0" indent="0">
              <a:buFontTx/>
              <a:buNone/>
              <a:defRPr sz="1000" b="1" i="0" baseline="0">
                <a:solidFill>
                  <a:srgbClr val="002D62"/>
                </a:solidFill>
              </a:defRPr>
            </a:lvl1pPr>
          </a:lstStyle>
          <a:p>
            <a:pPr lvl="0"/>
            <a:r>
              <a:rPr lang="en-US" dirty="0"/>
              <a:t>Click to edit Master text styles</a:t>
            </a:r>
          </a:p>
        </p:txBody>
      </p:sp>
      <p:sp>
        <p:nvSpPr>
          <p:cNvPr id="11" name="Content Placeholder 4"/>
          <p:cNvSpPr>
            <a:spLocks noGrp="1"/>
          </p:cNvSpPr>
          <p:nvPr>
            <p:ph sz="quarter" idx="11"/>
          </p:nvPr>
        </p:nvSpPr>
        <p:spPr>
          <a:xfrm>
            <a:off x="365760" y="1143000"/>
            <a:ext cx="7324547" cy="400110"/>
          </a:xfrm>
          <a:prstGeom prst="rect">
            <a:avLst/>
          </a:prstGeom>
          <a:solidFill>
            <a:srgbClr val="002D62"/>
          </a:solidFill>
          <a:ln w="12700">
            <a:noFill/>
          </a:ln>
          <a:effectLst/>
        </p:spPr>
        <p:txBody>
          <a:bodyPr wrap="square" lIns="91440" tIns="91440" rIns="91440" bIns="91440" anchor="ctr" anchorCtr="0">
            <a:spAutoFit/>
          </a:bodyPr>
          <a:lstStyle>
            <a:lvl1pPr marL="0" indent="0" algn="ctr">
              <a:buFontTx/>
              <a:buNone/>
              <a:defRPr sz="1400" b="1" i="0" cap="all">
                <a:solidFill>
                  <a:schemeClr val="bg1"/>
                </a:solidFill>
                <a:effectLst/>
              </a:defRPr>
            </a:lvl1pPr>
          </a:lstStyle>
          <a:p>
            <a:pPr lvl="0"/>
            <a:r>
              <a:rPr lang="en-US" dirty="0"/>
              <a:t>Click to edit Master text styles</a:t>
            </a:r>
          </a:p>
        </p:txBody>
      </p:sp>
      <p:sp>
        <p:nvSpPr>
          <p:cNvPr id="6" name="Slide Number Placeholder 5"/>
          <p:cNvSpPr>
            <a:spLocks noGrp="1"/>
          </p:cNvSpPr>
          <p:nvPr>
            <p:ph type="sldNum" sz="quarter" idx="20"/>
          </p:nvPr>
        </p:nvSpPr>
        <p:spPr>
          <a:xfrm>
            <a:off x="6638925" y="6356350"/>
            <a:ext cx="2133600" cy="365125"/>
          </a:xfrm>
          <a:prstGeom prst="rect">
            <a:avLst/>
          </a:prstGeom>
        </p:spPr>
        <p:txBody>
          <a:bodyPr/>
          <a:lstStyle>
            <a:lvl1pPr>
              <a:defRPr/>
            </a:lvl1pPr>
          </a:lstStyle>
          <a:p>
            <a:pPr>
              <a:defRPr/>
            </a:pPr>
            <a:fld id="{4D28CAA7-8B2C-4EE5-A1F0-24FA35E410EF}" type="slidenum">
              <a:rPr lang="en-US"/>
              <a:pPr>
                <a:defRPr/>
              </a:pPr>
              <a:t>‹#›</a:t>
            </a:fld>
            <a:endParaRPr lang="en-US" dirty="0"/>
          </a:p>
        </p:txBody>
      </p:sp>
    </p:spTree>
    <p:extLst>
      <p:ext uri="{BB962C8B-B14F-4D97-AF65-F5344CB8AC3E}">
        <p14:creationId xmlns:p14="http://schemas.microsoft.com/office/powerpoint/2010/main" val="5739297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5867530"/>
      </p:ext>
    </p:extLst>
  </p:cSld>
  <p:clrMap bg1="lt1" tx1="dk1" bg2="lt2" tx2="dk2" accent1="accent1" accent2="accent2" accent3="accent3" accent4="accent4" accent5="accent5" accent6="accent6" hlink="hlink" folHlink="folHlink"/>
  <p:sldLayoutIdLst>
    <p:sldLayoutId id="2147485084" r:id="rId1"/>
    <p:sldLayoutId id="2147485072" r:id="rId2"/>
    <p:sldLayoutId id="2147485088" r:id="rId3"/>
    <p:sldLayoutId id="2147485089" r:id="rId4"/>
    <p:sldLayoutId id="2147485090" r:id="rId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ClrTx/>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emf"/><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502210" y="1255079"/>
            <a:ext cx="8197907" cy="1225550"/>
          </a:xfrm>
        </p:spPr>
        <p:txBody>
          <a:bodyPr/>
          <a:lstStyle/>
          <a:p>
            <a:pPr lvl="0"/>
            <a:r>
              <a:rPr lang="en-US" dirty="0" err="1">
                <a:ea typeface="MS PGothic" pitchFamily="34" charset="-128"/>
                <a:cs typeface="Arial"/>
              </a:rPr>
              <a:t>Pequea</a:t>
            </a:r>
            <a:r>
              <a:rPr lang="en-US" dirty="0">
                <a:ea typeface="MS PGothic" pitchFamily="34" charset="-128"/>
                <a:cs typeface="Arial"/>
              </a:rPr>
              <a:t> Valley School District (Pennsylvania)</a:t>
            </a:r>
          </a:p>
          <a:p>
            <a:pPr lvl="0"/>
            <a:r>
              <a:rPr lang="en-US" dirty="0">
                <a:ea typeface="MS PGothic" pitchFamily="34" charset="-128"/>
                <a:cs typeface="Arial"/>
              </a:rPr>
              <a:t>Series of 2021 and 2022 Bonds Investment Discussion</a:t>
            </a:r>
          </a:p>
        </p:txBody>
      </p:sp>
      <p:sp>
        <p:nvSpPr>
          <p:cNvPr id="3" name="Content Placeholder 2"/>
          <p:cNvSpPr>
            <a:spLocks noGrp="1"/>
          </p:cNvSpPr>
          <p:nvPr>
            <p:ph sz="quarter" idx="11"/>
          </p:nvPr>
        </p:nvSpPr>
        <p:spPr>
          <a:xfrm>
            <a:off x="502210" y="2211762"/>
            <a:ext cx="7637463" cy="1225550"/>
          </a:xfrm>
        </p:spPr>
        <p:txBody>
          <a:bodyPr/>
          <a:lstStyle/>
          <a:p>
            <a:pPr lvl="0"/>
            <a:r>
              <a:rPr lang="en-US" dirty="0">
                <a:latin typeface="Arial" pitchFamily="34" charset="0"/>
                <a:ea typeface="MS PGothic" pitchFamily="34" charset="-128"/>
              </a:rPr>
              <a:t>Public Finance Investment Strategies Group</a:t>
            </a:r>
          </a:p>
          <a:p>
            <a:pPr lvl="0"/>
            <a:endParaRPr lang="en-US" dirty="0">
              <a:latin typeface="Arial" pitchFamily="34" charset="0"/>
              <a:ea typeface="MS PGothic" pitchFamily="34" charset="-128"/>
            </a:endParaRPr>
          </a:p>
          <a:p>
            <a:endParaRPr lang="en-US" dirty="0"/>
          </a:p>
        </p:txBody>
      </p:sp>
      <p:sp>
        <p:nvSpPr>
          <p:cNvPr id="4" name="Content Placeholder 3"/>
          <p:cNvSpPr>
            <a:spLocks noGrp="1"/>
          </p:cNvSpPr>
          <p:nvPr>
            <p:ph sz="quarter" idx="12"/>
          </p:nvPr>
        </p:nvSpPr>
        <p:spPr>
          <a:xfrm>
            <a:off x="502210" y="2752810"/>
            <a:ext cx="7637463" cy="1225550"/>
          </a:xfrm>
        </p:spPr>
        <p:txBody>
          <a:bodyPr/>
          <a:lstStyle/>
          <a:p>
            <a:pPr lvl="0">
              <a:lnSpc>
                <a:spcPct val="120000"/>
              </a:lnSpc>
            </a:pPr>
            <a:r>
              <a:rPr lang="en-US" sz="900" dirty="0">
                <a:cs typeface="Arial"/>
              </a:rPr>
              <a:t>Discussion Materials</a:t>
            </a:r>
          </a:p>
          <a:p>
            <a:pPr>
              <a:lnSpc>
                <a:spcPct val="120000"/>
              </a:lnSpc>
            </a:pPr>
            <a:r>
              <a:rPr lang="en-US" sz="900" dirty="0">
                <a:cs typeface="Arial"/>
              </a:rPr>
              <a:t>Confidential | June 2023</a:t>
            </a:r>
            <a:endParaRPr lang="en-US" sz="900" dirty="0">
              <a:ea typeface="MS PGothic" pitchFamily="34" charset="-128"/>
              <a:cs typeface="Arial"/>
            </a:endParaRPr>
          </a:p>
          <a:p>
            <a:pPr lvl="0"/>
            <a:endParaRPr lang="en-US" sz="1000" dirty="0">
              <a:ea typeface="MS PGothic" pitchFamily="34" charset="-128"/>
              <a:cs typeface="Arial"/>
            </a:endParaRPr>
          </a:p>
          <a:p>
            <a:pPr lvl="0"/>
            <a:endParaRPr lang="en-US" sz="1000" dirty="0">
              <a:ea typeface="MS PGothic" pitchFamily="34" charset="-128"/>
              <a:cs typeface="Arial"/>
            </a:endParaRPr>
          </a:p>
          <a:p>
            <a:endParaRPr lang="en-US" dirty="0"/>
          </a:p>
        </p:txBody>
      </p:sp>
      <p:pic>
        <p:nvPicPr>
          <p:cNvPr id="6" name="Picture 5">
            <a:extLst>
              <a:ext uri="{FF2B5EF4-FFF2-40B4-BE49-F238E27FC236}">
                <a16:creationId xmlns:a16="http://schemas.microsoft.com/office/drawing/2014/main" id="{9E2A4B0C-9410-9C29-058F-88A03CCCBF75}"/>
              </a:ext>
            </a:extLst>
          </p:cNvPr>
          <p:cNvPicPr>
            <a:picLocks noChangeAspect="1"/>
          </p:cNvPicPr>
          <p:nvPr/>
        </p:nvPicPr>
        <p:blipFill>
          <a:blip r:embed="rId3"/>
          <a:stretch>
            <a:fillRect/>
          </a:stretch>
        </p:blipFill>
        <p:spPr>
          <a:xfrm>
            <a:off x="502210" y="3883943"/>
            <a:ext cx="1545755" cy="1660255"/>
          </a:xfrm>
          <a:prstGeom prst="rect">
            <a:avLst/>
          </a:prstGeom>
        </p:spPr>
      </p:pic>
    </p:spTree>
    <p:extLst>
      <p:ext uri="{BB962C8B-B14F-4D97-AF65-F5344CB8AC3E}">
        <p14:creationId xmlns:p14="http://schemas.microsoft.com/office/powerpoint/2010/main" val="1387400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Situational background</a:t>
            </a:r>
          </a:p>
        </p:txBody>
      </p:sp>
      <p:sp>
        <p:nvSpPr>
          <p:cNvPr id="8" name="TextBox 7"/>
          <p:cNvSpPr txBox="1"/>
          <p:nvPr/>
        </p:nvSpPr>
        <p:spPr>
          <a:xfrm>
            <a:off x="435895" y="817945"/>
            <a:ext cx="8272209" cy="3971600"/>
          </a:xfrm>
          <a:prstGeom prst="rect">
            <a:avLst/>
          </a:prstGeom>
          <a:noFill/>
        </p:spPr>
        <p:txBody>
          <a:bodyPr wrap="square" rtlCol="0">
            <a:spAutoFit/>
          </a:bodyPr>
          <a:lstStyle/>
          <a:p>
            <a:pPr marL="342900" indent="-342900" algn="just">
              <a:lnSpc>
                <a:spcPct val="114000"/>
              </a:lnSpc>
              <a:spcBef>
                <a:spcPts val="600"/>
              </a:spcBef>
              <a:spcAft>
                <a:spcPts val="600"/>
              </a:spcAft>
              <a:buSzPct val="100000"/>
              <a:buBlip>
                <a:blip r:embed="rId3"/>
              </a:buBlip>
            </a:pPr>
            <a:r>
              <a:rPr lang="en-US" sz="1400" dirty="0" err="1">
                <a:solidFill>
                  <a:srgbClr val="000000"/>
                </a:solidFill>
                <a:latin typeface="Arial"/>
                <a:ea typeface="Times New Roman" panose="02020603050405020304" pitchFamily="18" charset="0"/>
              </a:rPr>
              <a:t>Pequea</a:t>
            </a:r>
            <a:r>
              <a:rPr lang="en-US" sz="1400" dirty="0">
                <a:solidFill>
                  <a:srgbClr val="000000"/>
                </a:solidFill>
                <a:latin typeface="Arial"/>
                <a:ea typeface="Times New Roman" panose="02020603050405020304" pitchFamily="18" charset="0"/>
              </a:rPr>
              <a:t> School District (the “District”) issued its General Obligation Bonds, Series of 2021 (the “Series 2021 Bonds”) in April 2021 in the par amount of $55,400,000 and issued its General Obligation Bonds, Series of 2022 (the “Series 2022 Bonds”) in May 2022 in the par amount of $29,265,000.</a:t>
            </a:r>
          </a:p>
          <a:p>
            <a:pPr marL="342900" indent="-342900" algn="just">
              <a:lnSpc>
                <a:spcPct val="114000"/>
              </a:lnSpc>
              <a:spcBef>
                <a:spcPts val="600"/>
              </a:spcBef>
              <a:spcAft>
                <a:spcPts val="600"/>
              </a:spcAft>
              <a:buSzPct val="100000"/>
              <a:buBlip>
                <a:blip r:embed="rId3"/>
              </a:buBlip>
            </a:pPr>
            <a:r>
              <a:rPr lang="en-US" sz="1400" dirty="0">
                <a:solidFill>
                  <a:srgbClr val="000000"/>
                </a:solidFill>
                <a:latin typeface="Arial"/>
              </a:rPr>
              <a:t>Due to the low interest rate environment over the last few years, the District was able to issue the Series 2021 Bonds with a federal arbitrage yield of 2.0265% and the Series 2022 Bonds with an arbitrage yield of 3.8043%.</a:t>
            </a:r>
          </a:p>
          <a:p>
            <a:pPr marL="342900" indent="-342900" algn="just">
              <a:lnSpc>
                <a:spcPct val="114000"/>
              </a:lnSpc>
              <a:spcBef>
                <a:spcPts val="600"/>
              </a:spcBef>
              <a:spcAft>
                <a:spcPts val="600"/>
              </a:spcAft>
              <a:buSzPct val="100000"/>
              <a:buBlip>
                <a:blip r:embed="rId3"/>
              </a:buBlip>
            </a:pPr>
            <a:r>
              <a:rPr lang="en-US" sz="1400" dirty="0">
                <a:solidFill>
                  <a:srgbClr val="000000"/>
                </a:solidFill>
                <a:latin typeface="Arial"/>
              </a:rPr>
              <a:t>As a result of supply chain issues from COVID, the District has approximately $47.7 million remaining in its Series 2021 project fund and $28.9 million in its Series 2022 project fund. As discussed on the next slide, because the District has been unable to achieve the IRS spend-down benchmarks required to retain positive arbitrage, it will be required to rebate any positive arbitrage earned above its respective arbitrage yields of 2.03% and 3.80%.</a:t>
            </a:r>
          </a:p>
          <a:p>
            <a:pPr marL="342900" indent="-342900" algn="just">
              <a:lnSpc>
                <a:spcPct val="114000"/>
              </a:lnSpc>
              <a:spcBef>
                <a:spcPts val="600"/>
              </a:spcBef>
              <a:spcAft>
                <a:spcPts val="600"/>
              </a:spcAft>
              <a:buSzPct val="100000"/>
              <a:buBlip>
                <a:blip r:embed="rId3"/>
              </a:buBlip>
            </a:pPr>
            <a:r>
              <a:rPr lang="en-US" sz="1400" dirty="0">
                <a:latin typeface="Arial"/>
              </a:rPr>
              <a:t>Currently, the District has accrued approximately $1.4 million in negative arbitrage on its Series 2021 project fund and approximately $56,000 on its Series 2022 project fund. </a:t>
            </a:r>
          </a:p>
        </p:txBody>
      </p:sp>
    </p:spTree>
    <p:extLst>
      <p:ext uri="{BB962C8B-B14F-4D97-AF65-F5344CB8AC3E}">
        <p14:creationId xmlns:p14="http://schemas.microsoft.com/office/powerpoint/2010/main" val="3460095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dirty="0"/>
              <a:t>Arbitrage and Rebate Basics</a:t>
            </a:r>
          </a:p>
        </p:txBody>
      </p:sp>
      <p:sp>
        <p:nvSpPr>
          <p:cNvPr id="6" name="TextBox 5"/>
          <p:cNvSpPr txBox="1"/>
          <p:nvPr/>
        </p:nvSpPr>
        <p:spPr>
          <a:xfrm>
            <a:off x="401274" y="648362"/>
            <a:ext cx="8350840" cy="4724691"/>
          </a:xfrm>
          <a:prstGeom prst="rect">
            <a:avLst/>
          </a:prstGeom>
          <a:noFill/>
        </p:spPr>
        <p:txBody>
          <a:bodyPr wrap="square" rtlCol="0">
            <a:spAutoFit/>
          </a:bodyPr>
          <a:lstStyle/>
          <a:p>
            <a:pPr marL="342900" indent="-342900" algn="just">
              <a:lnSpc>
                <a:spcPct val="114000"/>
              </a:lnSpc>
              <a:spcBef>
                <a:spcPts val="600"/>
              </a:spcBef>
              <a:spcAft>
                <a:spcPts val="600"/>
              </a:spcAft>
              <a:buSzPct val="100000"/>
              <a:buBlip>
                <a:blip r:embed="rId3"/>
              </a:buBlip>
            </a:pPr>
            <a:r>
              <a:rPr lang="en-US" sz="1200" dirty="0">
                <a:solidFill>
                  <a:srgbClr val="000000"/>
                </a:solidFill>
                <a:latin typeface="+mn-lt"/>
                <a:ea typeface="+mn-ea"/>
              </a:rPr>
              <a:t>Temporary Period (Usually 3-year capital projects) — Ability to invest bond proceeds at an unrestricted rate for 3 years after issuance of the bonds.</a:t>
            </a:r>
          </a:p>
          <a:p>
            <a:pPr marL="342900" indent="-342900" algn="just">
              <a:lnSpc>
                <a:spcPct val="114000"/>
              </a:lnSpc>
              <a:spcBef>
                <a:spcPts val="600"/>
              </a:spcBef>
              <a:spcAft>
                <a:spcPts val="600"/>
              </a:spcAft>
              <a:buSzPct val="100000"/>
              <a:buBlip>
                <a:blip r:embed="rId3"/>
              </a:buBlip>
            </a:pPr>
            <a:r>
              <a:rPr lang="en-US" sz="1200" dirty="0">
                <a:solidFill>
                  <a:srgbClr val="000000"/>
                </a:solidFill>
                <a:latin typeface="+mn-lt"/>
                <a:ea typeface="+mn-ea"/>
              </a:rPr>
              <a:t>Rebate — Computation should be conducted utilizing the elected schedule pattern from those identified below, and if investment returns result in a higher rate than the arbitrage yield, the issuer will owe the difference back to the U.S. Treasury after five years if unable to meet the selected schedule.</a:t>
            </a:r>
          </a:p>
          <a:p>
            <a:pPr marL="800100" lvl="1" indent="-342900" algn="just">
              <a:lnSpc>
                <a:spcPct val="150000"/>
              </a:lnSpc>
              <a:spcBef>
                <a:spcPts val="0"/>
              </a:spcBef>
              <a:spcAft>
                <a:spcPts val="0"/>
              </a:spcAft>
              <a:buSzPct val="100000"/>
              <a:buFont typeface="+mj-lt"/>
              <a:buAutoNum type="arabicPeriod"/>
            </a:pPr>
            <a:r>
              <a:rPr lang="en-US" sz="1200" b="1" dirty="0">
                <a:solidFill>
                  <a:srgbClr val="000000"/>
                </a:solidFill>
                <a:latin typeface="+mn-lt"/>
                <a:ea typeface="+mn-ea"/>
              </a:rPr>
              <a:t>6-Month exception </a:t>
            </a:r>
            <a:r>
              <a:rPr lang="en-US" sz="1200" dirty="0">
                <a:solidFill>
                  <a:srgbClr val="000000"/>
                </a:solidFill>
                <a:latin typeface="+mn-lt"/>
                <a:ea typeface="+mn-ea"/>
              </a:rPr>
              <a:t>requires the issuer to spend 100% of the proceeds within the first six months from the date of issuance.</a:t>
            </a:r>
          </a:p>
          <a:p>
            <a:pPr marL="800100" lvl="1" indent="-342900" algn="just">
              <a:lnSpc>
                <a:spcPct val="150000"/>
              </a:lnSpc>
              <a:spcBef>
                <a:spcPts val="0"/>
              </a:spcBef>
              <a:spcAft>
                <a:spcPts val="0"/>
              </a:spcAft>
              <a:buSzPct val="100000"/>
              <a:buFont typeface="+mj-lt"/>
              <a:buAutoNum type="arabicPeriod"/>
            </a:pPr>
            <a:r>
              <a:rPr lang="en-US" sz="1200" b="1" dirty="0">
                <a:solidFill>
                  <a:srgbClr val="000000"/>
                </a:solidFill>
                <a:latin typeface="+mn-lt"/>
                <a:ea typeface="+mn-ea"/>
              </a:rPr>
              <a:t>18-Month exception </a:t>
            </a:r>
            <a:r>
              <a:rPr lang="en-US" sz="1200" dirty="0">
                <a:solidFill>
                  <a:srgbClr val="000000"/>
                </a:solidFill>
                <a:latin typeface="+mn-lt"/>
                <a:ea typeface="+mn-ea"/>
              </a:rPr>
              <a:t>requires the issuer to spend based on the below schedule:</a:t>
            </a:r>
          </a:p>
          <a:p>
            <a:pPr marL="1257300" lvl="2" indent="-342900" algn="just">
              <a:lnSpc>
                <a:spcPct val="150000"/>
              </a:lnSpc>
              <a:spcBef>
                <a:spcPts val="0"/>
              </a:spcBef>
              <a:spcAft>
                <a:spcPts val="0"/>
              </a:spcAft>
              <a:buSzPct val="100000"/>
              <a:buFont typeface="+mj-lt"/>
              <a:buAutoNum type="alphaLcParenR"/>
            </a:pPr>
            <a:r>
              <a:rPr lang="en-US" sz="1200" dirty="0">
                <a:solidFill>
                  <a:srgbClr val="000000"/>
                </a:solidFill>
                <a:latin typeface="+mn-lt"/>
                <a:ea typeface="+mn-ea"/>
              </a:rPr>
              <a:t>6 months – 15%</a:t>
            </a:r>
          </a:p>
          <a:p>
            <a:pPr marL="1257300" lvl="2" indent="-342900" algn="just">
              <a:lnSpc>
                <a:spcPct val="150000"/>
              </a:lnSpc>
              <a:spcBef>
                <a:spcPts val="0"/>
              </a:spcBef>
              <a:spcAft>
                <a:spcPts val="0"/>
              </a:spcAft>
              <a:buSzPct val="100000"/>
              <a:buFont typeface="+mj-lt"/>
              <a:buAutoNum type="alphaLcParenR"/>
            </a:pPr>
            <a:r>
              <a:rPr lang="en-US" sz="1200" dirty="0">
                <a:solidFill>
                  <a:srgbClr val="000000"/>
                </a:solidFill>
                <a:latin typeface="+mn-lt"/>
                <a:ea typeface="+mn-ea"/>
              </a:rPr>
              <a:t>12 months – 60%</a:t>
            </a:r>
          </a:p>
          <a:p>
            <a:pPr marL="1257300" lvl="2" indent="-342900" algn="just">
              <a:lnSpc>
                <a:spcPct val="150000"/>
              </a:lnSpc>
              <a:spcBef>
                <a:spcPts val="0"/>
              </a:spcBef>
              <a:spcAft>
                <a:spcPts val="0"/>
              </a:spcAft>
              <a:buSzPct val="100000"/>
              <a:buFont typeface="+mj-lt"/>
              <a:buAutoNum type="alphaLcParenR"/>
            </a:pPr>
            <a:r>
              <a:rPr lang="en-US" sz="1200" dirty="0">
                <a:solidFill>
                  <a:srgbClr val="000000"/>
                </a:solidFill>
                <a:latin typeface="+mn-lt"/>
                <a:ea typeface="+mn-ea"/>
              </a:rPr>
              <a:t>18 months – 100%</a:t>
            </a:r>
          </a:p>
          <a:p>
            <a:pPr marL="800100" lvl="1" indent="-342900" algn="just">
              <a:lnSpc>
                <a:spcPct val="150000"/>
              </a:lnSpc>
              <a:spcBef>
                <a:spcPts val="0"/>
              </a:spcBef>
              <a:spcAft>
                <a:spcPts val="0"/>
              </a:spcAft>
              <a:buSzPct val="100000"/>
              <a:buFont typeface="+mj-lt"/>
              <a:buAutoNum type="arabicPeriod"/>
            </a:pPr>
            <a:r>
              <a:rPr lang="en-US" sz="1200" b="1" dirty="0">
                <a:solidFill>
                  <a:srgbClr val="000000"/>
                </a:solidFill>
                <a:latin typeface="+mn-lt"/>
                <a:ea typeface="+mn-ea"/>
              </a:rPr>
              <a:t>24-Month exception </a:t>
            </a:r>
            <a:r>
              <a:rPr lang="en-US" sz="1200" dirty="0">
                <a:solidFill>
                  <a:srgbClr val="000000"/>
                </a:solidFill>
                <a:latin typeface="+mn-lt"/>
                <a:ea typeface="+mn-ea"/>
              </a:rPr>
              <a:t>requires the issuer to spend based on the below schedule:</a:t>
            </a:r>
          </a:p>
          <a:p>
            <a:pPr marL="1257300" lvl="2" indent="-342900" algn="just">
              <a:lnSpc>
                <a:spcPct val="150000"/>
              </a:lnSpc>
              <a:spcBef>
                <a:spcPts val="0"/>
              </a:spcBef>
              <a:spcAft>
                <a:spcPts val="0"/>
              </a:spcAft>
              <a:buSzPct val="100000"/>
              <a:buFont typeface="+mj-lt"/>
              <a:buAutoNum type="alphaLcParenR"/>
            </a:pPr>
            <a:r>
              <a:rPr lang="en-US" sz="1200" dirty="0">
                <a:solidFill>
                  <a:srgbClr val="000000"/>
                </a:solidFill>
                <a:latin typeface="+mn-lt"/>
                <a:ea typeface="+mn-ea"/>
              </a:rPr>
              <a:t>6 months – 10%</a:t>
            </a:r>
          </a:p>
          <a:p>
            <a:pPr marL="1257300" lvl="2" indent="-342900" algn="just">
              <a:lnSpc>
                <a:spcPct val="150000"/>
              </a:lnSpc>
              <a:spcBef>
                <a:spcPts val="0"/>
              </a:spcBef>
              <a:spcAft>
                <a:spcPts val="0"/>
              </a:spcAft>
              <a:buSzPct val="100000"/>
              <a:buFont typeface="+mj-lt"/>
              <a:buAutoNum type="alphaLcParenR"/>
            </a:pPr>
            <a:r>
              <a:rPr lang="en-US" sz="1200" dirty="0">
                <a:solidFill>
                  <a:srgbClr val="000000"/>
                </a:solidFill>
                <a:latin typeface="+mn-lt"/>
                <a:ea typeface="+mn-ea"/>
              </a:rPr>
              <a:t>12 months – 45%</a:t>
            </a:r>
          </a:p>
          <a:p>
            <a:pPr marL="1257300" lvl="2" indent="-342900" algn="just">
              <a:lnSpc>
                <a:spcPct val="150000"/>
              </a:lnSpc>
              <a:spcBef>
                <a:spcPts val="0"/>
              </a:spcBef>
              <a:spcAft>
                <a:spcPts val="0"/>
              </a:spcAft>
              <a:buSzPct val="100000"/>
              <a:buFont typeface="+mj-lt"/>
              <a:buAutoNum type="alphaLcParenR"/>
            </a:pPr>
            <a:r>
              <a:rPr lang="en-US" sz="1200" dirty="0">
                <a:solidFill>
                  <a:srgbClr val="000000"/>
                </a:solidFill>
                <a:latin typeface="+mn-lt"/>
                <a:ea typeface="+mn-ea"/>
              </a:rPr>
              <a:t>18 months – 75%</a:t>
            </a:r>
          </a:p>
          <a:p>
            <a:pPr marL="1257300" lvl="2" indent="-342900" algn="just">
              <a:lnSpc>
                <a:spcPct val="150000"/>
              </a:lnSpc>
              <a:spcBef>
                <a:spcPts val="0"/>
              </a:spcBef>
              <a:spcAft>
                <a:spcPts val="0"/>
              </a:spcAft>
              <a:buSzPct val="100000"/>
              <a:buFont typeface="+mj-lt"/>
              <a:buAutoNum type="alphaLcParenR"/>
            </a:pPr>
            <a:r>
              <a:rPr lang="en-US" sz="1200" dirty="0">
                <a:solidFill>
                  <a:srgbClr val="000000"/>
                </a:solidFill>
                <a:latin typeface="+mn-lt"/>
                <a:ea typeface="+mn-ea"/>
              </a:rPr>
              <a:t>24 months – 100% </a:t>
            </a:r>
          </a:p>
          <a:p>
            <a:pPr algn="just">
              <a:lnSpc>
                <a:spcPct val="114000"/>
              </a:lnSpc>
              <a:spcBef>
                <a:spcPts val="600"/>
              </a:spcBef>
              <a:spcAft>
                <a:spcPts val="600"/>
              </a:spcAft>
              <a:buSzPct val="100000"/>
            </a:pPr>
            <a:endParaRPr lang="en-US" sz="1400" dirty="0">
              <a:solidFill>
                <a:srgbClr val="000000"/>
              </a:solidFill>
              <a:latin typeface="+mn-lt"/>
              <a:ea typeface="+mn-ea"/>
            </a:endParaRPr>
          </a:p>
        </p:txBody>
      </p:sp>
      <p:cxnSp>
        <p:nvCxnSpPr>
          <p:cNvPr id="7" name="Straight Connector 6"/>
          <p:cNvCxnSpPr/>
          <p:nvPr/>
        </p:nvCxnSpPr>
        <p:spPr>
          <a:xfrm>
            <a:off x="401274" y="5765418"/>
            <a:ext cx="547202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01274" y="5440109"/>
            <a:ext cx="0" cy="5988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124346" y="5465988"/>
            <a:ext cx="0" cy="5988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5873296" y="5465988"/>
            <a:ext cx="0" cy="598859"/>
          </a:xfrm>
          <a:prstGeom prst="line">
            <a:avLst/>
          </a:prstGeom>
        </p:spPr>
        <p:style>
          <a:lnRef idx="2">
            <a:schemeClr val="accent1"/>
          </a:lnRef>
          <a:fillRef idx="0">
            <a:schemeClr val="accent1"/>
          </a:fillRef>
          <a:effectRef idx="1">
            <a:schemeClr val="accent1"/>
          </a:effectRef>
          <a:fontRef idx="minor">
            <a:schemeClr val="tx1"/>
          </a:fontRef>
        </p:style>
      </p:cxnSp>
      <p:sp>
        <p:nvSpPr>
          <p:cNvPr id="13" name="Flowchart: Connector 12"/>
          <p:cNvSpPr/>
          <p:nvPr/>
        </p:nvSpPr>
        <p:spPr>
          <a:xfrm>
            <a:off x="6064374" y="5705033"/>
            <a:ext cx="155275" cy="163902"/>
          </a:xfrm>
          <a:prstGeom prst="flowChartConnecto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Flowchart: Connector 14"/>
          <p:cNvSpPr/>
          <p:nvPr/>
        </p:nvSpPr>
        <p:spPr>
          <a:xfrm>
            <a:off x="6325014" y="5705033"/>
            <a:ext cx="155275" cy="163902"/>
          </a:xfrm>
          <a:prstGeom prst="flowChartConnecto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Flowchart: Connector 15"/>
          <p:cNvSpPr/>
          <p:nvPr/>
        </p:nvSpPr>
        <p:spPr>
          <a:xfrm>
            <a:off x="6589349" y="5705033"/>
            <a:ext cx="155275" cy="163902"/>
          </a:xfrm>
          <a:prstGeom prst="flowChartConnecto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6943028" y="5765417"/>
            <a:ext cx="145047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8393502" y="5465988"/>
            <a:ext cx="0" cy="598859"/>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0" y="5063873"/>
            <a:ext cx="905774" cy="276999"/>
          </a:xfrm>
          <a:prstGeom prst="rect">
            <a:avLst/>
          </a:prstGeom>
          <a:noFill/>
        </p:spPr>
        <p:txBody>
          <a:bodyPr wrap="square" rtlCol="0">
            <a:spAutoFit/>
          </a:bodyPr>
          <a:lstStyle/>
          <a:p>
            <a:pPr algn="ctr"/>
            <a:r>
              <a:rPr lang="en-US" sz="1200" dirty="0"/>
              <a:t>Year 0</a:t>
            </a:r>
          </a:p>
        </p:txBody>
      </p:sp>
      <p:sp>
        <p:nvSpPr>
          <p:cNvPr id="23" name="TextBox 22"/>
          <p:cNvSpPr txBox="1"/>
          <p:nvPr/>
        </p:nvSpPr>
        <p:spPr>
          <a:xfrm>
            <a:off x="1464993" y="4954369"/>
            <a:ext cx="3318705" cy="461665"/>
          </a:xfrm>
          <a:prstGeom prst="rect">
            <a:avLst/>
          </a:prstGeom>
          <a:noFill/>
        </p:spPr>
        <p:txBody>
          <a:bodyPr wrap="square" rtlCol="0">
            <a:spAutoFit/>
          </a:bodyPr>
          <a:lstStyle/>
          <a:p>
            <a:pPr algn="ctr"/>
            <a:r>
              <a:rPr lang="en-US" sz="1200" dirty="0"/>
              <a:t>Year 2</a:t>
            </a:r>
          </a:p>
          <a:p>
            <a:pPr algn="ctr"/>
            <a:r>
              <a:rPr lang="en-US" sz="1200" dirty="0"/>
              <a:t>End of Exception Period</a:t>
            </a:r>
          </a:p>
        </p:txBody>
      </p:sp>
      <p:sp>
        <p:nvSpPr>
          <p:cNvPr id="24" name="TextBox 23"/>
          <p:cNvSpPr txBox="1"/>
          <p:nvPr/>
        </p:nvSpPr>
        <p:spPr>
          <a:xfrm>
            <a:off x="4347831" y="4954369"/>
            <a:ext cx="3050930" cy="461665"/>
          </a:xfrm>
          <a:prstGeom prst="rect">
            <a:avLst/>
          </a:prstGeom>
          <a:noFill/>
        </p:spPr>
        <p:txBody>
          <a:bodyPr wrap="square" rtlCol="0">
            <a:spAutoFit/>
          </a:bodyPr>
          <a:lstStyle/>
          <a:p>
            <a:pPr algn="ctr"/>
            <a:r>
              <a:rPr lang="en-US" sz="1200" dirty="0"/>
              <a:t>Year 3</a:t>
            </a:r>
          </a:p>
          <a:p>
            <a:pPr algn="ctr"/>
            <a:r>
              <a:rPr lang="en-US" sz="1200" dirty="0"/>
              <a:t>End of Temporary Period</a:t>
            </a:r>
          </a:p>
        </p:txBody>
      </p:sp>
      <p:sp>
        <p:nvSpPr>
          <p:cNvPr id="25" name="TextBox 24"/>
          <p:cNvSpPr txBox="1"/>
          <p:nvPr/>
        </p:nvSpPr>
        <p:spPr>
          <a:xfrm>
            <a:off x="7308303" y="4820932"/>
            <a:ext cx="2003030" cy="646331"/>
          </a:xfrm>
          <a:prstGeom prst="rect">
            <a:avLst/>
          </a:prstGeom>
          <a:noFill/>
        </p:spPr>
        <p:txBody>
          <a:bodyPr wrap="square" rtlCol="0">
            <a:spAutoFit/>
          </a:bodyPr>
          <a:lstStyle/>
          <a:p>
            <a:pPr algn="ctr"/>
            <a:r>
              <a:rPr lang="en-US" sz="1200" dirty="0"/>
              <a:t>Year 5</a:t>
            </a:r>
          </a:p>
          <a:p>
            <a:pPr algn="ctr"/>
            <a:r>
              <a:rPr lang="en-US" sz="1200" dirty="0"/>
              <a:t>Rebate of Positive Arbitrage Due</a:t>
            </a:r>
          </a:p>
        </p:txBody>
      </p:sp>
      <p:sp>
        <p:nvSpPr>
          <p:cNvPr id="26" name="TextBox 25"/>
          <p:cNvSpPr txBox="1"/>
          <p:nvPr/>
        </p:nvSpPr>
        <p:spPr>
          <a:xfrm>
            <a:off x="424114" y="5801512"/>
            <a:ext cx="2726110" cy="400110"/>
          </a:xfrm>
          <a:prstGeom prst="rect">
            <a:avLst/>
          </a:prstGeom>
          <a:noFill/>
        </p:spPr>
        <p:txBody>
          <a:bodyPr wrap="square" rtlCol="0">
            <a:spAutoFit/>
          </a:bodyPr>
          <a:lstStyle/>
          <a:p>
            <a:pPr algn="ctr"/>
            <a:r>
              <a:rPr lang="en-US" sz="1000" dirty="0"/>
              <a:t>Issuer allowed to earn and keep positive arbitrage if meets the spend down schedule</a:t>
            </a:r>
          </a:p>
        </p:txBody>
      </p:sp>
      <p:sp>
        <p:nvSpPr>
          <p:cNvPr id="27" name="TextBox 26"/>
          <p:cNvSpPr txBox="1"/>
          <p:nvPr/>
        </p:nvSpPr>
        <p:spPr>
          <a:xfrm>
            <a:off x="3092656" y="5801512"/>
            <a:ext cx="2726110" cy="400110"/>
          </a:xfrm>
          <a:prstGeom prst="rect">
            <a:avLst/>
          </a:prstGeom>
          <a:noFill/>
        </p:spPr>
        <p:txBody>
          <a:bodyPr wrap="square" rtlCol="0">
            <a:spAutoFit/>
          </a:bodyPr>
          <a:lstStyle/>
          <a:p>
            <a:pPr algn="ctr"/>
            <a:r>
              <a:rPr lang="en-US" sz="1000" dirty="0"/>
              <a:t>Issuer allowed to earn positive arbitrage to offset previously incurred negative arbitrage</a:t>
            </a:r>
          </a:p>
        </p:txBody>
      </p:sp>
      <p:sp>
        <p:nvSpPr>
          <p:cNvPr id="28" name="TextBox 27"/>
          <p:cNvSpPr txBox="1"/>
          <p:nvPr/>
        </p:nvSpPr>
        <p:spPr>
          <a:xfrm>
            <a:off x="5856685" y="5851683"/>
            <a:ext cx="2372915" cy="553998"/>
          </a:xfrm>
          <a:prstGeom prst="rect">
            <a:avLst/>
          </a:prstGeom>
          <a:noFill/>
        </p:spPr>
        <p:txBody>
          <a:bodyPr wrap="square" rtlCol="0">
            <a:spAutoFit/>
          </a:bodyPr>
          <a:lstStyle/>
          <a:p>
            <a:pPr algn="ctr"/>
            <a:r>
              <a:rPr lang="en-US" sz="1000" dirty="0"/>
              <a:t>Any cumulative positive arbitrage must be rebated to the IRS by the 5-year bond anniversary</a:t>
            </a:r>
          </a:p>
        </p:txBody>
      </p:sp>
    </p:spTree>
    <p:extLst>
      <p:ext uri="{BB962C8B-B14F-4D97-AF65-F5344CB8AC3E}">
        <p14:creationId xmlns:p14="http://schemas.microsoft.com/office/powerpoint/2010/main" val="133368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4786CC-74F7-2FC9-A6B0-35194156F0C8}"/>
              </a:ext>
            </a:extLst>
          </p:cNvPr>
          <p:cNvPicPr>
            <a:picLocks noChangeAspect="1"/>
          </p:cNvPicPr>
          <p:nvPr/>
        </p:nvPicPr>
        <p:blipFill>
          <a:blip r:embed="rId2"/>
          <a:stretch>
            <a:fillRect/>
          </a:stretch>
        </p:blipFill>
        <p:spPr>
          <a:xfrm>
            <a:off x="4408414" y="749149"/>
            <a:ext cx="4404220" cy="3906470"/>
          </a:xfrm>
          <a:prstGeom prst="rect">
            <a:avLst/>
          </a:prstGeom>
        </p:spPr>
      </p:pic>
      <p:sp>
        <p:nvSpPr>
          <p:cNvPr id="2" name="Title 1">
            <a:extLst>
              <a:ext uri="{FF2B5EF4-FFF2-40B4-BE49-F238E27FC236}">
                <a16:creationId xmlns:a16="http://schemas.microsoft.com/office/drawing/2014/main" id="{B36075C8-1D41-544D-C0F0-16BE9A1528EB}"/>
              </a:ext>
            </a:extLst>
          </p:cNvPr>
          <p:cNvSpPr>
            <a:spLocks noGrp="1"/>
          </p:cNvSpPr>
          <p:nvPr>
            <p:ph type="title"/>
          </p:nvPr>
        </p:nvSpPr>
        <p:spPr>
          <a:xfrm>
            <a:off x="401274" y="193523"/>
            <a:ext cx="6553199" cy="374940"/>
          </a:xfrm>
        </p:spPr>
        <p:txBody>
          <a:bodyPr>
            <a:normAutofit fontScale="90000"/>
          </a:bodyPr>
          <a:lstStyle/>
          <a:p>
            <a:r>
              <a:rPr lang="en-US" dirty="0"/>
              <a:t>Series 2021 Bond Proceeds Investment Strategy and discussion</a:t>
            </a:r>
          </a:p>
        </p:txBody>
      </p:sp>
      <p:sp>
        <p:nvSpPr>
          <p:cNvPr id="3" name="TextBox 2">
            <a:extLst>
              <a:ext uri="{FF2B5EF4-FFF2-40B4-BE49-F238E27FC236}">
                <a16:creationId xmlns:a16="http://schemas.microsoft.com/office/drawing/2014/main" id="{1E5F70FE-C445-B542-5798-EDD2A3CA2E5A}"/>
              </a:ext>
            </a:extLst>
          </p:cNvPr>
          <p:cNvSpPr txBox="1"/>
          <p:nvPr/>
        </p:nvSpPr>
        <p:spPr>
          <a:xfrm>
            <a:off x="250272" y="589223"/>
            <a:ext cx="4103614" cy="3905364"/>
          </a:xfrm>
          <a:prstGeom prst="rect">
            <a:avLst/>
          </a:prstGeom>
          <a:noFill/>
        </p:spPr>
        <p:txBody>
          <a:bodyPr wrap="square" rtlCol="0">
            <a:spAutoFit/>
          </a:bodyPr>
          <a:lstStyle/>
          <a:p>
            <a:pPr marL="342900" indent="-342900" algn="just">
              <a:lnSpc>
                <a:spcPct val="114000"/>
              </a:lnSpc>
              <a:spcBef>
                <a:spcPts val="600"/>
              </a:spcBef>
              <a:spcAft>
                <a:spcPts val="600"/>
              </a:spcAft>
              <a:buSzPct val="100000"/>
              <a:buBlip>
                <a:blip r:embed="rId3"/>
              </a:buBlip>
            </a:pPr>
            <a:r>
              <a:rPr lang="en-US" sz="1010" dirty="0">
                <a:solidFill>
                  <a:srgbClr val="000000"/>
                </a:solidFill>
                <a:latin typeface="+mn-lt"/>
                <a:ea typeface="+mn-ea"/>
              </a:rPr>
              <a:t>The combination of high taxable rates in the current market and the likelihood that funds are anticipated to be remaining unspent as of the 3rd anniversary of the Series 2021 issuance presents the District with a unique investment opportunity</a:t>
            </a:r>
          </a:p>
          <a:p>
            <a:pPr marL="800100" lvl="1" indent="-342900" algn="just">
              <a:lnSpc>
                <a:spcPct val="114000"/>
              </a:lnSpc>
              <a:spcBef>
                <a:spcPts val="600"/>
              </a:spcBef>
              <a:spcAft>
                <a:spcPts val="600"/>
              </a:spcAft>
              <a:buSzPct val="100000"/>
              <a:buBlip>
                <a:blip r:embed="rId3"/>
              </a:buBlip>
            </a:pPr>
            <a:r>
              <a:rPr lang="en-US" sz="1010" dirty="0">
                <a:solidFill>
                  <a:srgbClr val="000000"/>
                </a:solidFill>
                <a:latin typeface="+mn-lt"/>
                <a:ea typeface="+mn-ea"/>
              </a:rPr>
              <a:t>The high taxable rates, which are well in excess now above the 2.03% Series 2021 federal arbitrage yield, present an opportunity to invest the remaining funds in a manner to fund anticipated draws through the 3-year anniversary and limit the maturity on the remaining funds to no later than the 3rd anniversary of the issue</a:t>
            </a:r>
          </a:p>
          <a:p>
            <a:pPr marL="800100" lvl="1" indent="-342900" algn="just">
              <a:lnSpc>
                <a:spcPct val="114000"/>
              </a:lnSpc>
              <a:spcBef>
                <a:spcPts val="600"/>
              </a:spcBef>
              <a:spcAft>
                <a:spcPts val="600"/>
              </a:spcAft>
              <a:buSzPct val="100000"/>
              <a:buBlip>
                <a:blip r:embed="rId3"/>
              </a:buBlip>
            </a:pPr>
            <a:r>
              <a:rPr lang="en-US" sz="1010" dirty="0">
                <a:solidFill>
                  <a:srgbClr val="000000"/>
                </a:solidFill>
                <a:latin typeface="+mn-lt"/>
                <a:ea typeface="+mn-ea"/>
              </a:rPr>
              <a:t>Such a term limitation should enable the District to generate earnings at a rate well above 4.00% which can generate positive arbitrage to help recover some of the approximate $1.3 million of accumulated negative arbitrage in the Construction Fund</a:t>
            </a:r>
          </a:p>
          <a:p>
            <a:pPr marL="800100" lvl="1" indent="-342900" algn="just">
              <a:lnSpc>
                <a:spcPct val="114000"/>
              </a:lnSpc>
              <a:spcBef>
                <a:spcPts val="600"/>
              </a:spcBef>
              <a:spcAft>
                <a:spcPts val="600"/>
              </a:spcAft>
              <a:buSzPct val="100000"/>
              <a:buBlip>
                <a:blip r:embed="rId3"/>
              </a:buBlip>
            </a:pPr>
            <a:r>
              <a:rPr lang="en-US" sz="1010" dirty="0">
                <a:solidFill>
                  <a:srgbClr val="000000"/>
                </a:solidFill>
                <a:latin typeface="+mn-lt"/>
                <a:ea typeface="+mn-ea"/>
              </a:rPr>
              <a:t>After the 3rd anniversary of issuance, the District can avoid yield restriction on the remaining funds by investing all remaining funds at that time in Demand Deposit SLGS (described more fully herein)</a:t>
            </a:r>
          </a:p>
        </p:txBody>
      </p:sp>
      <p:sp>
        <p:nvSpPr>
          <p:cNvPr id="5" name="TextBox 4">
            <a:extLst>
              <a:ext uri="{FF2B5EF4-FFF2-40B4-BE49-F238E27FC236}">
                <a16:creationId xmlns:a16="http://schemas.microsoft.com/office/drawing/2014/main" id="{440094F1-24A9-B692-ADCE-C4747DA77B83}"/>
              </a:ext>
            </a:extLst>
          </p:cNvPr>
          <p:cNvSpPr txBox="1"/>
          <p:nvPr/>
        </p:nvSpPr>
        <p:spPr>
          <a:xfrm>
            <a:off x="250272" y="4655618"/>
            <a:ext cx="8398778" cy="1987147"/>
          </a:xfrm>
          <a:prstGeom prst="rect">
            <a:avLst/>
          </a:prstGeom>
          <a:noFill/>
        </p:spPr>
        <p:txBody>
          <a:bodyPr wrap="square" rtlCol="0">
            <a:spAutoFit/>
          </a:bodyPr>
          <a:lstStyle/>
          <a:p>
            <a:pPr marL="342900" indent="-342900" algn="just">
              <a:lnSpc>
                <a:spcPct val="114000"/>
              </a:lnSpc>
              <a:spcBef>
                <a:spcPts val="600"/>
              </a:spcBef>
              <a:spcAft>
                <a:spcPts val="600"/>
              </a:spcAft>
              <a:buSzPct val="100000"/>
              <a:buBlip>
                <a:blip r:embed="rId3"/>
              </a:buBlip>
            </a:pPr>
            <a:r>
              <a:rPr lang="en-US" sz="1010" dirty="0">
                <a:solidFill>
                  <a:srgbClr val="000000"/>
                </a:solidFill>
                <a:latin typeface="+mn-lt"/>
                <a:ea typeface="+mn-ea"/>
              </a:rPr>
              <a:t>The net outcome is the District can utilize the high taxable rates to recapture the some of the accumulated negative arbitrage and capitalize on the really low 2.03% arbitrage yield by investing in the tax-exempt demand deposit SLGS to generate earnings above 2.03% which will not be subject to rebate</a:t>
            </a:r>
          </a:p>
          <a:p>
            <a:pPr marL="342900" indent="-342900" algn="just">
              <a:lnSpc>
                <a:spcPct val="114000"/>
              </a:lnSpc>
              <a:spcBef>
                <a:spcPts val="600"/>
              </a:spcBef>
              <a:spcAft>
                <a:spcPts val="600"/>
              </a:spcAft>
              <a:buSzPct val="100000"/>
              <a:buBlip>
                <a:blip r:embed="rId3"/>
              </a:buBlip>
            </a:pPr>
            <a:r>
              <a:rPr lang="en-US" sz="1010" dirty="0">
                <a:solidFill>
                  <a:srgbClr val="000000"/>
                </a:solidFill>
                <a:latin typeface="+mn-lt"/>
                <a:ea typeface="+mn-ea"/>
              </a:rPr>
              <a:t>As long as the demand deposit SLGS rate exceeds that of the 2.03% arbitrage yield it will make sense to leave remaining funds invested in those whereas if the demand deposit SLGS rate declines below the 2.03% rate, then the District should shift the investments to taxable instruments to lock in at LEAST the 2.03% rate to avoid subsequently re-incurring more negative arbitrage </a:t>
            </a:r>
          </a:p>
          <a:p>
            <a:pPr marL="342900" indent="-342900" algn="just">
              <a:lnSpc>
                <a:spcPct val="114000"/>
              </a:lnSpc>
              <a:spcBef>
                <a:spcPts val="600"/>
              </a:spcBef>
              <a:spcAft>
                <a:spcPts val="600"/>
              </a:spcAft>
              <a:buSzPct val="100000"/>
              <a:buBlip>
                <a:blip r:embed="rId3"/>
              </a:buBlip>
            </a:pPr>
            <a:r>
              <a:rPr lang="en-US" sz="1010" dirty="0">
                <a:solidFill>
                  <a:srgbClr val="000000"/>
                </a:solidFill>
                <a:latin typeface="+mn-lt"/>
                <a:ea typeface="+mn-ea"/>
              </a:rPr>
              <a:t>The entire program should be vetted with bond counsel prior to implementation</a:t>
            </a:r>
          </a:p>
          <a:p>
            <a:pPr marL="342900" indent="-342900" algn="just">
              <a:lnSpc>
                <a:spcPct val="114000"/>
              </a:lnSpc>
              <a:spcBef>
                <a:spcPts val="600"/>
              </a:spcBef>
              <a:spcAft>
                <a:spcPts val="600"/>
              </a:spcAft>
              <a:buSzPct val="100000"/>
              <a:buBlip>
                <a:blip r:embed="rId3"/>
              </a:buBlip>
            </a:pPr>
            <a:endParaRPr lang="en-US" sz="1200" dirty="0">
              <a:solidFill>
                <a:srgbClr val="000000"/>
              </a:solidFill>
              <a:latin typeface="+mn-lt"/>
              <a:ea typeface="+mn-ea"/>
            </a:endParaRPr>
          </a:p>
        </p:txBody>
      </p:sp>
      <p:cxnSp>
        <p:nvCxnSpPr>
          <p:cNvPr id="14" name="Straight Connector 13">
            <a:extLst>
              <a:ext uri="{FF2B5EF4-FFF2-40B4-BE49-F238E27FC236}">
                <a16:creationId xmlns:a16="http://schemas.microsoft.com/office/drawing/2014/main" id="{88F2F8C5-329E-F9A6-38A4-174FA6E0728E}"/>
              </a:ext>
            </a:extLst>
          </p:cNvPr>
          <p:cNvCxnSpPr>
            <a:cxnSpLocks/>
          </p:cNvCxnSpPr>
          <p:nvPr/>
        </p:nvCxnSpPr>
        <p:spPr>
          <a:xfrm>
            <a:off x="6467912" y="1125021"/>
            <a:ext cx="0" cy="1756514"/>
          </a:xfrm>
          <a:prstGeom prst="line">
            <a:avLst/>
          </a:prstGeom>
        </p:spPr>
        <p:style>
          <a:lnRef idx="2">
            <a:schemeClr val="accent1"/>
          </a:lnRef>
          <a:fillRef idx="0">
            <a:schemeClr val="accent1"/>
          </a:fillRef>
          <a:effectRef idx="1">
            <a:schemeClr val="accent1"/>
          </a:effectRef>
          <a:fontRef idx="minor">
            <a:schemeClr val="tx1"/>
          </a:fontRef>
        </p:style>
      </p:cxnSp>
      <p:sp>
        <p:nvSpPr>
          <p:cNvPr id="15" name="Rectangular Callout 8">
            <a:extLst>
              <a:ext uri="{FF2B5EF4-FFF2-40B4-BE49-F238E27FC236}">
                <a16:creationId xmlns:a16="http://schemas.microsoft.com/office/drawing/2014/main" id="{86849F77-0C3F-BEDE-5C60-2F5B1854EC7A}"/>
              </a:ext>
            </a:extLst>
          </p:cNvPr>
          <p:cNvSpPr/>
          <p:nvPr/>
        </p:nvSpPr>
        <p:spPr bwMode="auto">
          <a:xfrm>
            <a:off x="7029747" y="2460933"/>
            <a:ext cx="1132375" cy="343917"/>
          </a:xfrm>
          <a:prstGeom prst="wedgeRectCallout">
            <a:avLst>
              <a:gd name="adj1" fmla="val -105132"/>
              <a:gd name="adj2" fmla="val -520"/>
            </a:avLst>
          </a:prstGeom>
          <a:gradFill flip="none" rotWithShape="1">
            <a:gsLst>
              <a:gs pos="0">
                <a:schemeClr val="dk1">
                  <a:tint val="50000"/>
                  <a:satMod val="300000"/>
                </a:schemeClr>
              </a:gs>
              <a:gs pos="35000">
                <a:schemeClr val="dk1">
                  <a:tint val="37000"/>
                  <a:satMod val="300000"/>
                </a:schemeClr>
              </a:gs>
              <a:gs pos="100000">
                <a:schemeClr val="dk1">
                  <a:tint val="15000"/>
                  <a:satMod val="350000"/>
                </a:schemeClr>
              </a:gs>
            </a:gsLst>
            <a:lin ang="5400000" scaled="1"/>
            <a:tileRect/>
          </a:gradFill>
          <a:ln w="12700">
            <a:noFill/>
            <a:round/>
            <a:headEnd type="arrow" w="med" len="med"/>
            <a:tailEnd type="arrow" w="med" len="med"/>
          </a:ln>
          <a:effectLst/>
        </p:spPr>
        <p:txBody>
          <a:bodyPr rtlCol="0" anchor="ctr"/>
          <a:lstStyle/>
          <a:p>
            <a:pPr algn="ctr"/>
            <a:r>
              <a:rPr lang="en-US" sz="700" b="1" dirty="0"/>
              <a:t>April 2024: 3-Year Anniversary of Series 2021 Issuance</a:t>
            </a:r>
          </a:p>
        </p:txBody>
      </p:sp>
      <p:sp>
        <p:nvSpPr>
          <p:cNvPr id="17" name="TextBox 16">
            <a:extLst>
              <a:ext uri="{FF2B5EF4-FFF2-40B4-BE49-F238E27FC236}">
                <a16:creationId xmlns:a16="http://schemas.microsoft.com/office/drawing/2014/main" id="{934B893A-1357-2804-5C88-28E9D38E9BC0}"/>
              </a:ext>
            </a:extLst>
          </p:cNvPr>
          <p:cNvSpPr txBox="1"/>
          <p:nvPr/>
        </p:nvSpPr>
        <p:spPr>
          <a:xfrm>
            <a:off x="4774034" y="1125021"/>
            <a:ext cx="763398" cy="215444"/>
          </a:xfrm>
          <a:prstGeom prst="rect">
            <a:avLst/>
          </a:prstGeom>
          <a:noFill/>
        </p:spPr>
        <p:txBody>
          <a:bodyPr wrap="square" rtlCol="0">
            <a:spAutoFit/>
          </a:bodyPr>
          <a:lstStyle/>
          <a:p>
            <a:r>
              <a:rPr lang="en-US" sz="800" dirty="0"/>
              <a:t>6.30%</a:t>
            </a:r>
          </a:p>
        </p:txBody>
      </p:sp>
      <p:sp>
        <p:nvSpPr>
          <p:cNvPr id="18" name="TextBox 17">
            <a:extLst>
              <a:ext uri="{FF2B5EF4-FFF2-40B4-BE49-F238E27FC236}">
                <a16:creationId xmlns:a16="http://schemas.microsoft.com/office/drawing/2014/main" id="{2C2A5A12-E246-1357-BFE0-100BC7631CCB}"/>
              </a:ext>
            </a:extLst>
          </p:cNvPr>
          <p:cNvSpPr txBox="1"/>
          <p:nvPr/>
        </p:nvSpPr>
        <p:spPr>
          <a:xfrm>
            <a:off x="4774034" y="1399657"/>
            <a:ext cx="763398" cy="215444"/>
          </a:xfrm>
          <a:prstGeom prst="rect">
            <a:avLst/>
          </a:prstGeom>
          <a:noFill/>
        </p:spPr>
        <p:txBody>
          <a:bodyPr wrap="square" rtlCol="0">
            <a:spAutoFit/>
          </a:bodyPr>
          <a:lstStyle/>
          <a:p>
            <a:r>
              <a:rPr lang="en-US" sz="800" dirty="0"/>
              <a:t>5.25%</a:t>
            </a:r>
          </a:p>
        </p:txBody>
      </p:sp>
      <p:sp>
        <p:nvSpPr>
          <p:cNvPr id="19" name="TextBox 18">
            <a:extLst>
              <a:ext uri="{FF2B5EF4-FFF2-40B4-BE49-F238E27FC236}">
                <a16:creationId xmlns:a16="http://schemas.microsoft.com/office/drawing/2014/main" id="{EFB763C8-A9DE-5B59-F51D-D008D488C2BE}"/>
              </a:ext>
            </a:extLst>
          </p:cNvPr>
          <p:cNvSpPr txBox="1"/>
          <p:nvPr/>
        </p:nvSpPr>
        <p:spPr>
          <a:xfrm>
            <a:off x="5134062" y="1668982"/>
            <a:ext cx="1233181" cy="52322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p:spPr>
        <p:txBody>
          <a:bodyPr wrap="square" rtlCol="0">
            <a:spAutoFit/>
          </a:bodyPr>
          <a:lstStyle/>
          <a:p>
            <a:pPr algn="ctr"/>
            <a:r>
              <a:rPr lang="en-US" sz="700" b="1" dirty="0"/>
              <a:t>Positive Arbitrage of $980,000 to Partially Offset Negative Arbitrage of $1.3 Million</a:t>
            </a:r>
          </a:p>
        </p:txBody>
      </p:sp>
      <p:sp>
        <p:nvSpPr>
          <p:cNvPr id="20" name="TextBox 19">
            <a:extLst>
              <a:ext uri="{FF2B5EF4-FFF2-40B4-BE49-F238E27FC236}">
                <a16:creationId xmlns:a16="http://schemas.microsoft.com/office/drawing/2014/main" id="{B2FB2DEB-952C-269C-F8F1-2BA6635238F7}"/>
              </a:ext>
            </a:extLst>
          </p:cNvPr>
          <p:cNvSpPr txBox="1"/>
          <p:nvPr/>
        </p:nvSpPr>
        <p:spPr>
          <a:xfrm>
            <a:off x="6581862" y="2028992"/>
            <a:ext cx="2028147" cy="307777"/>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p:spPr>
        <p:txBody>
          <a:bodyPr wrap="square" rtlCol="0">
            <a:spAutoFit/>
          </a:bodyPr>
          <a:lstStyle/>
          <a:p>
            <a:pPr algn="ctr"/>
            <a:r>
              <a:rPr lang="en-US" sz="700" b="1" dirty="0"/>
              <a:t>Any Yield Above 2.03% Generates Positive Arbitrage </a:t>
            </a:r>
            <a:r>
              <a:rPr lang="en-US" sz="700" b="1" u="sng" dirty="0"/>
              <a:t>NOT</a:t>
            </a:r>
            <a:r>
              <a:rPr lang="en-US" sz="700" b="1" dirty="0"/>
              <a:t> Subject to Rebate</a:t>
            </a:r>
          </a:p>
        </p:txBody>
      </p:sp>
      <p:sp>
        <p:nvSpPr>
          <p:cNvPr id="16" name="TextBox 15">
            <a:extLst>
              <a:ext uri="{FF2B5EF4-FFF2-40B4-BE49-F238E27FC236}">
                <a16:creationId xmlns:a16="http://schemas.microsoft.com/office/drawing/2014/main" id="{91C0AE95-0240-4340-BB3C-46E3C09A5C35}"/>
              </a:ext>
            </a:extLst>
          </p:cNvPr>
          <p:cNvSpPr txBox="1"/>
          <p:nvPr/>
        </p:nvSpPr>
        <p:spPr>
          <a:xfrm>
            <a:off x="4790812" y="2178713"/>
            <a:ext cx="763398" cy="215444"/>
          </a:xfrm>
          <a:prstGeom prst="rect">
            <a:avLst/>
          </a:prstGeom>
          <a:noFill/>
        </p:spPr>
        <p:txBody>
          <a:bodyPr wrap="square" rtlCol="0">
            <a:spAutoFit/>
          </a:bodyPr>
          <a:lstStyle/>
          <a:p>
            <a:r>
              <a:rPr lang="en-US" sz="800" dirty="0"/>
              <a:t>2.03%</a:t>
            </a:r>
          </a:p>
        </p:txBody>
      </p:sp>
    </p:spTree>
    <p:extLst>
      <p:ext uri="{BB962C8B-B14F-4D97-AF65-F5344CB8AC3E}">
        <p14:creationId xmlns:p14="http://schemas.microsoft.com/office/powerpoint/2010/main" val="1858082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274" y="260198"/>
            <a:ext cx="7459210" cy="374940"/>
          </a:xfrm>
        </p:spPr>
        <p:txBody>
          <a:bodyPr>
            <a:noAutofit/>
          </a:bodyPr>
          <a:lstStyle/>
          <a:p>
            <a:r>
              <a:rPr lang="en-US" sz="1100" dirty="0"/>
              <a:t>Investment alternative with U.S. Treasuries &amp; demand deposit slgs – Series 2021 Bonds</a:t>
            </a:r>
          </a:p>
        </p:txBody>
      </p:sp>
      <p:sp>
        <p:nvSpPr>
          <p:cNvPr id="8" name="TextBox 7"/>
          <p:cNvSpPr txBox="1"/>
          <p:nvPr/>
        </p:nvSpPr>
        <p:spPr>
          <a:xfrm>
            <a:off x="401274" y="3415838"/>
            <a:ext cx="8272209" cy="2702599"/>
          </a:xfrm>
          <a:prstGeom prst="rect">
            <a:avLst/>
          </a:prstGeom>
          <a:noFill/>
        </p:spPr>
        <p:txBody>
          <a:bodyPr wrap="square" rtlCol="0">
            <a:spAutoFit/>
          </a:bodyPr>
          <a:lstStyle/>
          <a:p>
            <a:pPr marL="342900" indent="-342900" algn="just">
              <a:lnSpc>
                <a:spcPct val="114000"/>
              </a:lnSpc>
              <a:spcBef>
                <a:spcPts val="600"/>
              </a:spcBef>
              <a:spcAft>
                <a:spcPts val="600"/>
              </a:spcAft>
              <a:buSzPct val="100000"/>
              <a:buBlip>
                <a:blip r:embed="rId3"/>
              </a:buBlip>
            </a:pPr>
            <a:r>
              <a:rPr lang="en-US" sz="1050" dirty="0">
                <a:solidFill>
                  <a:srgbClr val="000000"/>
                </a:solidFill>
                <a:latin typeface="Arial"/>
                <a:ea typeface="Times New Roman" panose="02020603050405020304" pitchFamily="18" charset="0"/>
              </a:rPr>
              <a:t>The earnings assumptions in the table above assumes the District spends its remaining Series 2021 Project Fund proceeds of $47.7 million over 24, equal monthly installments through June 2025.*</a:t>
            </a:r>
          </a:p>
          <a:p>
            <a:pPr marL="342900" indent="-342900" algn="just">
              <a:lnSpc>
                <a:spcPct val="114000"/>
              </a:lnSpc>
              <a:spcBef>
                <a:spcPts val="600"/>
              </a:spcBef>
              <a:spcAft>
                <a:spcPts val="600"/>
              </a:spcAft>
              <a:buSzPct val="100000"/>
              <a:buBlip>
                <a:blip r:embed="rId3"/>
              </a:buBlip>
            </a:pPr>
            <a:r>
              <a:rPr lang="en-US" sz="1050" dirty="0">
                <a:solidFill>
                  <a:srgbClr val="000000"/>
                </a:solidFill>
                <a:latin typeface="Arial"/>
              </a:rPr>
              <a:t>The scenarios presented above are structured as follows:</a:t>
            </a:r>
          </a:p>
          <a:p>
            <a:pPr marL="800100" lvl="1" indent="-342900" algn="just">
              <a:lnSpc>
                <a:spcPct val="114000"/>
              </a:lnSpc>
              <a:spcBef>
                <a:spcPts val="0"/>
              </a:spcBef>
              <a:spcAft>
                <a:spcPts val="0"/>
              </a:spcAft>
              <a:buSzPct val="100000"/>
              <a:buBlip>
                <a:blip r:embed="rId3"/>
              </a:buBlip>
            </a:pPr>
            <a:r>
              <a:rPr lang="en-US" sz="1050" b="1" dirty="0">
                <a:solidFill>
                  <a:srgbClr val="000000"/>
                </a:solidFill>
                <a:latin typeface="Arial"/>
              </a:rPr>
              <a:t>Scenario 1a:</a:t>
            </a:r>
            <a:r>
              <a:rPr lang="en-US" sz="1050" dirty="0">
                <a:solidFill>
                  <a:srgbClr val="000000"/>
                </a:solidFill>
                <a:latin typeface="Arial"/>
              </a:rPr>
              <a:t> Highlights the earnings the District could keep if the investment yield was restricted to the arbitrage yield of 2.03% up to the 3-Year Issuance Anniversary of April 2024.</a:t>
            </a:r>
          </a:p>
          <a:p>
            <a:pPr marL="800100" lvl="1" indent="-342900" algn="just">
              <a:lnSpc>
                <a:spcPct val="114000"/>
              </a:lnSpc>
              <a:spcBef>
                <a:spcPts val="0"/>
              </a:spcBef>
              <a:spcAft>
                <a:spcPts val="0"/>
              </a:spcAft>
              <a:buSzPct val="100000"/>
              <a:buBlip>
                <a:blip r:embed="rId3"/>
              </a:buBlip>
            </a:pPr>
            <a:r>
              <a:rPr lang="en-US" sz="1050" b="1" dirty="0">
                <a:solidFill>
                  <a:srgbClr val="000000"/>
                </a:solidFill>
                <a:latin typeface="Arial"/>
              </a:rPr>
              <a:t>Scenario 1b</a:t>
            </a:r>
            <a:r>
              <a:rPr lang="en-US" sz="1050" dirty="0">
                <a:solidFill>
                  <a:srgbClr val="000000"/>
                </a:solidFill>
                <a:latin typeface="Arial"/>
              </a:rPr>
              <a:t>: Highlights the earnings the District could keep if the investment yield was restricted to the arbitrage yield of 2.03% after the 3-Year Issuance Anniversary of April 2024.</a:t>
            </a:r>
          </a:p>
          <a:p>
            <a:pPr marL="800100" lvl="1" indent="-342900" algn="just">
              <a:lnSpc>
                <a:spcPct val="114000"/>
              </a:lnSpc>
              <a:spcBef>
                <a:spcPts val="0"/>
              </a:spcBef>
              <a:spcAft>
                <a:spcPts val="0"/>
              </a:spcAft>
              <a:buSzPct val="100000"/>
              <a:buBlip>
                <a:blip r:embed="rId3"/>
              </a:buBlip>
            </a:pPr>
            <a:r>
              <a:rPr lang="en-US" sz="1050" b="1" dirty="0">
                <a:solidFill>
                  <a:srgbClr val="000000"/>
                </a:solidFill>
                <a:latin typeface="Arial"/>
              </a:rPr>
              <a:t>Scenario 2a: </a:t>
            </a:r>
            <a:r>
              <a:rPr lang="en-US" sz="1050" dirty="0">
                <a:solidFill>
                  <a:srgbClr val="000000"/>
                </a:solidFill>
                <a:latin typeface="Arial"/>
              </a:rPr>
              <a:t>Illustrates the potential investment earnings assuming the District invests the remaining proceeds in U.S. Treasury securities up to the 3-Year Issuance Anniversary of April 2024 to recapture some or all of the previously accrued negative arbitrage.</a:t>
            </a:r>
          </a:p>
          <a:p>
            <a:pPr marL="800100" lvl="1" indent="-342900" algn="just">
              <a:lnSpc>
                <a:spcPct val="114000"/>
              </a:lnSpc>
              <a:spcBef>
                <a:spcPts val="0"/>
              </a:spcBef>
              <a:spcAft>
                <a:spcPts val="0"/>
              </a:spcAft>
              <a:buSzPct val="100000"/>
              <a:buBlip>
                <a:blip r:embed="rId3"/>
              </a:buBlip>
            </a:pPr>
            <a:r>
              <a:rPr lang="en-US" sz="1050" b="1" dirty="0">
                <a:solidFill>
                  <a:srgbClr val="000000"/>
                </a:solidFill>
                <a:latin typeface="Arial"/>
              </a:rPr>
              <a:t>Scenario 2b:</a:t>
            </a:r>
            <a:r>
              <a:rPr lang="en-US" sz="1050" dirty="0">
                <a:solidFill>
                  <a:srgbClr val="000000"/>
                </a:solidFill>
                <a:latin typeface="Arial"/>
              </a:rPr>
              <a:t> Illustrates the potential investment earnings assuming the remaining draws after the 3-Year Issuance Anniversary of April 2024 are invested in the current demand deposit SLGS rate of 4.23% throughout the remainder of the 24-month draw schedule. </a:t>
            </a:r>
          </a:p>
        </p:txBody>
      </p:sp>
      <p:sp>
        <p:nvSpPr>
          <p:cNvPr id="3" name="TextBox 2">
            <a:extLst>
              <a:ext uri="{FF2B5EF4-FFF2-40B4-BE49-F238E27FC236}">
                <a16:creationId xmlns:a16="http://schemas.microsoft.com/office/drawing/2014/main" id="{1EC24FEB-1A75-A5C4-A735-E86B77E6C9AA}"/>
              </a:ext>
            </a:extLst>
          </p:cNvPr>
          <p:cNvSpPr txBox="1"/>
          <p:nvPr/>
        </p:nvSpPr>
        <p:spPr>
          <a:xfrm>
            <a:off x="401274" y="6126917"/>
            <a:ext cx="6913926" cy="230832"/>
          </a:xfrm>
          <a:prstGeom prst="rect">
            <a:avLst/>
          </a:prstGeom>
          <a:noFill/>
        </p:spPr>
        <p:txBody>
          <a:bodyPr wrap="square" rtlCol="0">
            <a:spAutoFit/>
          </a:bodyPr>
          <a:lstStyle/>
          <a:p>
            <a:r>
              <a:rPr lang="en-US" sz="900" dirty="0"/>
              <a:t>*Source: April 30, 2023 PSDLAF statement</a:t>
            </a:r>
          </a:p>
        </p:txBody>
      </p:sp>
      <p:graphicFrame>
        <p:nvGraphicFramePr>
          <p:cNvPr id="7" name="Table 6">
            <a:extLst>
              <a:ext uri="{FF2B5EF4-FFF2-40B4-BE49-F238E27FC236}">
                <a16:creationId xmlns:a16="http://schemas.microsoft.com/office/drawing/2014/main" id="{644854FF-4ADF-6E88-9BBD-DCC74FB4310A}"/>
              </a:ext>
            </a:extLst>
          </p:cNvPr>
          <p:cNvGraphicFramePr>
            <a:graphicFrameLocks noGrp="1"/>
          </p:cNvGraphicFramePr>
          <p:nvPr>
            <p:extLst>
              <p:ext uri="{D42A27DB-BD31-4B8C-83A1-F6EECF244321}">
                <p14:modId xmlns:p14="http://schemas.microsoft.com/office/powerpoint/2010/main" val="1463949546"/>
              </p:ext>
            </p:extLst>
          </p:nvPr>
        </p:nvGraphicFramePr>
        <p:xfrm>
          <a:off x="1342239" y="708732"/>
          <a:ext cx="6459959" cy="2661506"/>
        </p:xfrm>
        <a:graphic>
          <a:graphicData uri="http://schemas.openxmlformats.org/drawingml/2006/table">
            <a:tbl>
              <a:tblPr/>
              <a:tblGrid>
                <a:gridCol w="2943484">
                  <a:extLst>
                    <a:ext uri="{9D8B030D-6E8A-4147-A177-3AD203B41FA5}">
                      <a16:colId xmlns:a16="http://schemas.microsoft.com/office/drawing/2014/main" val="3628478313"/>
                    </a:ext>
                  </a:extLst>
                </a:gridCol>
                <a:gridCol w="1108169">
                  <a:extLst>
                    <a:ext uri="{9D8B030D-6E8A-4147-A177-3AD203B41FA5}">
                      <a16:colId xmlns:a16="http://schemas.microsoft.com/office/drawing/2014/main" val="2806881863"/>
                    </a:ext>
                  </a:extLst>
                </a:gridCol>
                <a:gridCol w="1186702">
                  <a:extLst>
                    <a:ext uri="{9D8B030D-6E8A-4147-A177-3AD203B41FA5}">
                      <a16:colId xmlns:a16="http://schemas.microsoft.com/office/drawing/2014/main" val="3240748831"/>
                    </a:ext>
                  </a:extLst>
                </a:gridCol>
                <a:gridCol w="1221604">
                  <a:extLst>
                    <a:ext uri="{9D8B030D-6E8A-4147-A177-3AD203B41FA5}">
                      <a16:colId xmlns:a16="http://schemas.microsoft.com/office/drawing/2014/main" val="3953991677"/>
                    </a:ext>
                  </a:extLst>
                </a:gridCol>
              </a:tblGrid>
              <a:tr h="221562">
                <a:tc>
                  <a:txBody>
                    <a:bodyPr/>
                    <a:lstStyle/>
                    <a:p>
                      <a:pPr algn="ctr" fontAlgn="ctr"/>
                      <a:r>
                        <a:rPr lang="en-US" sz="1100" b="1" i="0" u="none" strike="noStrike">
                          <a:solidFill>
                            <a:srgbClr val="FFFFFF"/>
                          </a:solidFill>
                          <a:effectLst/>
                          <a:latin typeface="Calibri" panose="020F0502020204030204" pitchFamily="34" charset="0"/>
                        </a:rPr>
                        <a:t>Investment Scenario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949"/>
                    </a:solidFill>
                  </a:tcPr>
                </a:tc>
                <a:tc>
                  <a:txBody>
                    <a:bodyPr/>
                    <a:lstStyle/>
                    <a:p>
                      <a:pPr algn="ctr" fontAlgn="ctr"/>
                      <a:r>
                        <a:rPr lang="en-US" sz="1100" b="1" i="0" u="none" strike="noStrike" dirty="0">
                          <a:solidFill>
                            <a:srgbClr val="FFFFFF"/>
                          </a:solidFill>
                          <a:effectLst/>
                          <a:latin typeface="Calibri" panose="020F0502020204030204" pitchFamily="34" charset="0"/>
                        </a:rPr>
                        <a:t>Estimated Yield</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E5D58"/>
                    </a:solidFill>
                  </a:tcPr>
                </a:tc>
                <a:tc>
                  <a:txBody>
                    <a:bodyPr/>
                    <a:lstStyle/>
                    <a:p>
                      <a:pPr algn="ctr" fontAlgn="ctr"/>
                      <a:r>
                        <a:rPr lang="en-US" sz="1100" b="1" i="0" u="none" strike="noStrike">
                          <a:solidFill>
                            <a:srgbClr val="FFFFFF"/>
                          </a:solidFill>
                          <a:effectLst/>
                          <a:latin typeface="Calibri" panose="020F0502020204030204" pitchFamily="34" charset="0"/>
                        </a:rPr>
                        <a:t>Investment Amount</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8542"/>
                    </a:solidFill>
                  </a:tcPr>
                </a:tc>
                <a:tc>
                  <a:txBody>
                    <a:bodyPr/>
                    <a:lstStyle/>
                    <a:p>
                      <a:pPr algn="ctr" fontAlgn="ctr"/>
                      <a:r>
                        <a:rPr lang="en-US" sz="1100" b="1" i="0" u="none" strike="noStrike">
                          <a:solidFill>
                            <a:srgbClr val="FFFFFF"/>
                          </a:solidFill>
                          <a:effectLst/>
                          <a:latin typeface="Calibri" panose="020F0502020204030204" pitchFamily="34" charset="0"/>
                        </a:rPr>
                        <a:t>Estimated Earnings</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extLst>
                  <a:ext uri="{0D108BD9-81ED-4DB2-BD59-A6C34878D82A}">
                    <a16:rowId xmlns:a16="http://schemas.microsoft.com/office/drawing/2014/main" val="629282243"/>
                  </a:ext>
                </a:extLst>
              </a:tr>
              <a:tr h="161543">
                <a:tc gridSpan="4">
                  <a:txBody>
                    <a:bodyPr/>
                    <a:lstStyle/>
                    <a:p>
                      <a:pPr algn="ctr" fontAlgn="ctr"/>
                      <a:r>
                        <a:rPr lang="en-US" sz="1100" b="0" i="0" u="none" strike="noStrike">
                          <a:solidFill>
                            <a:srgbClr val="000000"/>
                          </a:solidFill>
                          <a:effectLst/>
                          <a:latin typeface="Calibri" panose="020F0502020204030204" pitchFamily="34" charset="0"/>
                        </a:rPr>
                        <a:t>Series of 2021 Project Fund</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562421"/>
                  </a:ext>
                </a:extLst>
              </a:tr>
              <a:tr h="371114">
                <a:tc>
                  <a:txBody>
                    <a:bodyPr/>
                    <a:lstStyle/>
                    <a:p>
                      <a:pPr algn="ctr" fontAlgn="ctr"/>
                      <a:r>
                        <a:rPr lang="en-US" sz="1100" b="0" i="0" u="none" strike="noStrike">
                          <a:solidFill>
                            <a:srgbClr val="000000"/>
                          </a:solidFill>
                          <a:effectLst/>
                          <a:latin typeface="Calibri" panose="020F0502020204030204" pitchFamily="34" charset="0"/>
                        </a:rPr>
                        <a:t>Scenario 1a: Earnings Limited to Arbitrage Yield up to 3-Year Issuance Anniversary (April 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2.03%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$47,700,000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$660,540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8853860"/>
                  </a:ext>
                </a:extLst>
              </a:tr>
              <a:tr h="467260">
                <a:tc>
                  <a:txBody>
                    <a:bodyPr/>
                    <a:lstStyle/>
                    <a:p>
                      <a:pPr algn="ctr" fontAlgn="ctr"/>
                      <a:r>
                        <a:rPr lang="en-US" sz="1100" b="0" i="0" u="none" strike="noStrike">
                          <a:solidFill>
                            <a:srgbClr val="000000"/>
                          </a:solidFill>
                          <a:effectLst/>
                          <a:latin typeface="Calibri" panose="020F0502020204030204" pitchFamily="34" charset="0"/>
                        </a:rPr>
                        <a:t>Scenario 2b: Remaining Draws after 3-Year Issuance  Anniversary (April 2024) Invested at Arbitrage Yield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2.03%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$27,825,000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$348,400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4839771"/>
                  </a:ext>
                </a:extLst>
              </a:tr>
              <a:tr h="467260">
                <a:tc>
                  <a:txBody>
                    <a:bodyPr/>
                    <a:lstStyle/>
                    <a:p>
                      <a:pPr algn="ctr" fontAlgn="ctr"/>
                      <a:r>
                        <a:rPr lang="en-US" sz="1100" b="0" i="0" u="none" strike="noStrike">
                          <a:solidFill>
                            <a:srgbClr val="000000"/>
                          </a:solidFill>
                          <a:effectLst/>
                          <a:latin typeface="Calibri" panose="020F0502020204030204" pitchFamily="34" charset="0"/>
                        </a:rPr>
                        <a:t>Scenario 2a: Earnings from Draws Invested in U.S. Treasuries up to 3-Year Issuance Anniversary       (April 2024)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5.25%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$47,700,000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$1,640,748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4076531"/>
                  </a:ext>
                </a:extLst>
              </a:tr>
              <a:tr h="467260">
                <a:tc>
                  <a:txBody>
                    <a:bodyPr/>
                    <a:lstStyle/>
                    <a:p>
                      <a:pPr algn="ctr" fontAlgn="ctr"/>
                      <a:r>
                        <a:rPr lang="en-US" sz="1100" b="0" i="0" u="none" strike="noStrike" dirty="0">
                          <a:solidFill>
                            <a:srgbClr val="000000"/>
                          </a:solidFill>
                          <a:effectLst/>
                          <a:latin typeface="Calibri" panose="020F0502020204030204" pitchFamily="34" charset="0"/>
                        </a:rPr>
                        <a:t>Scenario 2b: Remaining Draws after 3-Year Issuance  Anniversary (April 2024) Invested in Demand Deposit SLGS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4.23%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$27,825,000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$741,557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4557099"/>
                  </a:ext>
                </a:extLst>
              </a:tr>
              <a:tr h="161543">
                <a:tc>
                  <a:txBody>
                    <a:bodyPr/>
                    <a:lstStyle/>
                    <a:p>
                      <a:pPr algn="l" fontAlgn="ctr"/>
                      <a:r>
                        <a:rPr lang="en-US" sz="1000" b="0" i="0" u="none" strike="noStrike">
                          <a:solidFill>
                            <a:srgbClr val="000000"/>
                          </a:solidFill>
                          <a:effectLst/>
                          <a:latin typeface="Calibri" panose="020F0502020204030204" pitchFamily="34" charset="0"/>
                        </a:rPr>
                        <a:t>*Market Rates as of June 6, 2023, and subject to change</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3518190"/>
                  </a:ext>
                </a:extLst>
              </a:tr>
              <a:tr h="161543">
                <a:tc>
                  <a:txBody>
                    <a:bodyPr/>
                    <a:lstStyle/>
                    <a:p>
                      <a:pPr algn="l" fontAlgn="ctr"/>
                      <a:r>
                        <a:rPr lang="en-US" sz="1000" b="0" i="0" u="none" strike="noStrike">
                          <a:solidFill>
                            <a:srgbClr val="000000"/>
                          </a:solidFill>
                          <a:effectLst/>
                          <a:latin typeface="Calibri" panose="020F0502020204030204" pitchFamily="34" charset="0"/>
                        </a:rPr>
                        <a:t>**Does not assume compounding</a:t>
                      </a:r>
                    </a:p>
                  </a:txBody>
                  <a:tcPr marL="9525" marR="9525" marT="9525" marB="0" anchor="ctr">
                    <a:lnL>
                      <a:noFill/>
                    </a:lnL>
                    <a:lnR>
                      <a:noFill/>
                    </a:lnR>
                    <a:lnT>
                      <a:noFill/>
                    </a:lnT>
                    <a:lnB>
                      <a:noFill/>
                    </a:lnB>
                  </a:tcPr>
                </a:tc>
                <a:tc>
                  <a:txBody>
                    <a:bodyPr/>
                    <a:lstStyle/>
                    <a:p>
                      <a:pPr algn="l" fontAlgn="ctr"/>
                      <a:endParaRPr lang="en-US" sz="10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882108088"/>
                  </a:ext>
                </a:extLst>
              </a:tr>
            </a:tbl>
          </a:graphicData>
        </a:graphic>
      </p:graphicFrame>
    </p:spTree>
    <p:extLst>
      <p:ext uri="{BB962C8B-B14F-4D97-AF65-F5344CB8AC3E}">
        <p14:creationId xmlns:p14="http://schemas.microsoft.com/office/powerpoint/2010/main" val="2739040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8C429C-7949-1A61-84E0-89BB571A61E5}"/>
              </a:ext>
            </a:extLst>
          </p:cNvPr>
          <p:cNvPicPr>
            <a:picLocks noChangeAspect="1"/>
          </p:cNvPicPr>
          <p:nvPr/>
        </p:nvPicPr>
        <p:blipFill>
          <a:blip r:embed="rId2"/>
          <a:stretch>
            <a:fillRect/>
          </a:stretch>
        </p:blipFill>
        <p:spPr>
          <a:xfrm>
            <a:off x="4445612" y="3068064"/>
            <a:ext cx="4301293" cy="3132021"/>
          </a:xfrm>
          <a:prstGeom prst="rect">
            <a:avLst/>
          </a:prstGeom>
        </p:spPr>
      </p:pic>
      <p:sp>
        <p:nvSpPr>
          <p:cNvPr id="2" name="Title 1">
            <a:extLst>
              <a:ext uri="{FF2B5EF4-FFF2-40B4-BE49-F238E27FC236}">
                <a16:creationId xmlns:a16="http://schemas.microsoft.com/office/drawing/2014/main" id="{B36075C8-1D41-544D-C0F0-16BE9A1528EB}"/>
              </a:ext>
            </a:extLst>
          </p:cNvPr>
          <p:cNvSpPr>
            <a:spLocks noGrp="1"/>
          </p:cNvSpPr>
          <p:nvPr>
            <p:ph type="title"/>
          </p:nvPr>
        </p:nvSpPr>
        <p:spPr>
          <a:xfrm>
            <a:off x="401274" y="193523"/>
            <a:ext cx="6553199" cy="374940"/>
          </a:xfrm>
        </p:spPr>
        <p:txBody>
          <a:bodyPr>
            <a:normAutofit fontScale="90000"/>
          </a:bodyPr>
          <a:lstStyle/>
          <a:p>
            <a:r>
              <a:rPr lang="en-US" dirty="0"/>
              <a:t>Series 2022 Bond Proceeds Investment Strategy and discussion</a:t>
            </a:r>
          </a:p>
        </p:txBody>
      </p:sp>
      <p:sp>
        <p:nvSpPr>
          <p:cNvPr id="3" name="TextBox 2">
            <a:extLst>
              <a:ext uri="{FF2B5EF4-FFF2-40B4-BE49-F238E27FC236}">
                <a16:creationId xmlns:a16="http://schemas.microsoft.com/office/drawing/2014/main" id="{1E5F70FE-C445-B542-5798-EDD2A3CA2E5A}"/>
              </a:ext>
            </a:extLst>
          </p:cNvPr>
          <p:cNvSpPr txBox="1"/>
          <p:nvPr/>
        </p:nvSpPr>
        <p:spPr>
          <a:xfrm>
            <a:off x="250272" y="653910"/>
            <a:ext cx="8440722" cy="2196563"/>
          </a:xfrm>
          <a:prstGeom prst="rect">
            <a:avLst/>
          </a:prstGeom>
          <a:noFill/>
        </p:spPr>
        <p:txBody>
          <a:bodyPr wrap="square" rtlCol="0">
            <a:spAutoFit/>
          </a:bodyPr>
          <a:lstStyle/>
          <a:p>
            <a:pPr marL="342900" indent="-342900" algn="just">
              <a:lnSpc>
                <a:spcPct val="114000"/>
              </a:lnSpc>
              <a:spcBef>
                <a:spcPts val="600"/>
              </a:spcBef>
              <a:spcAft>
                <a:spcPts val="600"/>
              </a:spcAft>
              <a:buSzPct val="100000"/>
              <a:buBlip>
                <a:blip r:embed="rId3"/>
              </a:buBlip>
            </a:pPr>
            <a:r>
              <a:rPr lang="en-US" sz="1050" dirty="0">
                <a:solidFill>
                  <a:srgbClr val="000000"/>
                </a:solidFill>
                <a:latin typeface="+mn-lt"/>
                <a:ea typeface="+mn-ea"/>
              </a:rPr>
              <a:t>The combination of current high taxable and tax-exempt Demand Deposit SLGS rates in the current market present the District with a unique investment opportunity with respect to the Series 2022 Bonds</a:t>
            </a:r>
          </a:p>
          <a:p>
            <a:pPr marL="800100" lvl="1" indent="-342900" algn="just">
              <a:lnSpc>
                <a:spcPct val="114000"/>
              </a:lnSpc>
              <a:spcBef>
                <a:spcPts val="600"/>
              </a:spcBef>
              <a:spcAft>
                <a:spcPts val="600"/>
              </a:spcAft>
              <a:buSzPct val="100000"/>
              <a:buBlip>
                <a:blip r:embed="rId3"/>
              </a:buBlip>
            </a:pPr>
            <a:r>
              <a:rPr lang="en-US" sz="1050" dirty="0">
                <a:solidFill>
                  <a:srgbClr val="000000"/>
                </a:solidFill>
                <a:latin typeface="+mn-lt"/>
                <a:ea typeface="+mn-ea"/>
              </a:rPr>
              <a:t>The high taxable rates, which are well in excess now above the 3.80% Series 2022 federal arbitrage yield, present an opportunity to invest all of the remaining funds for a short period of time at a yield in excess of the 3.80% in order to re-capture all of the approximate $56,000 of accumulated negative arbitrage in the Construction Fund</a:t>
            </a:r>
          </a:p>
          <a:p>
            <a:pPr marL="800100" lvl="1" indent="-342900" algn="just">
              <a:lnSpc>
                <a:spcPct val="114000"/>
              </a:lnSpc>
              <a:spcBef>
                <a:spcPts val="600"/>
              </a:spcBef>
              <a:spcAft>
                <a:spcPts val="600"/>
              </a:spcAft>
              <a:buSzPct val="100000"/>
              <a:buBlip>
                <a:blip r:embed="rId3"/>
              </a:buBlip>
            </a:pPr>
            <a:r>
              <a:rPr lang="en-US" sz="1050" dirty="0">
                <a:solidFill>
                  <a:srgbClr val="000000"/>
                </a:solidFill>
                <a:latin typeface="+mn-lt"/>
                <a:ea typeface="+mn-ea"/>
              </a:rPr>
              <a:t>The balance of funds for the remaining draws after the first short-term investment can be invested in Demand Deposit SLGS at a rate in excess of the 3.80% federal arbitrage yield, and as long as the variable demand deposit SLGS rate remains above the 3.80% arbitrage yield, the District can keep all of that positive arbitrage as it will be exempt from rebate</a:t>
            </a:r>
          </a:p>
          <a:p>
            <a:pPr marL="342900" indent="-342900" algn="just">
              <a:lnSpc>
                <a:spcPct val="114000"/>
              </a:lnSpc>
              <a:spcBef>
                <a:spcPts val="600"/>
              </a:spcBef>
              <a:spcAft>
                <a:spcPts val="600"/>
              </a:spcAft>
              <a:buSzPct val="100000"/>
              <a:buBlip>
                <a:blip r:embed="rId3"/>
              </a:buBlip>
            </a:pPr>
            <a:r>
              <a:rPr lang="en-US" sz="1050" dirty="0">
                <a:solidFill>
                  <a:srgbClr val="000000"/>
                </a:solidFill>
                <a:latin typeface="+mn-lt"/>
                <a:ea typeface="+mn-ea"/>
              </a:rPr>
              <a:t>The entire program should be vetted with bond counsel prior to implementation</a:t>
            </a:r>
          </a:p>
        </p:txBody>
      </p:sp>
      <p:sp>
        <p:nvSpPr>
          <p:cNvPr id="18" name="TextBox 17">
            <a:extLst>
              <a:ext uri="{FF2B5EF4-FFF2-40B4-BE49-F238E27FC236}">
                <a16:creationId xmlns:a16="http://schemas.microsoft.com/office/drawing/2014/main" id="{2C2A5A12-E246-1357-BFE0-100BC7631CCB}"/>
              </a:ext>
            </a:extLst>
          </p:cNvPr>
          <p:cNvSpPr txBox="1"/>
          <p:nvPr/>
        </p:nvSpPr>
        <p:spPr>
          <a:xfrm>
            <a:off x="4799487" y="3564019"/>
            <a:ext cx="763398" cy="215444"/>
          </a:xfrm>
          <a:prstGeom prst="rect">
            <a:avLst/>
          </a:prstGeom>
          <a:noFill/>
        </p:spPr>
        <p:txBody>
          <a:bodyPr wrap="square" rtlCol="0">
            <a:spAutoFit/>
          </a:bodyPr>
          <a:lstStyle/>
          <a:p>
            <a:r>
              <a:rPr lang="en-US" sz="800" dirty="0"/>
              <a:t>5.17%</a:t>
            </a:r>
          </a:p>
        </p:txBody>
      </p:sp>
      <p:sp>
        <p:nvSpPr>
          <p:cNvPr id="20" name="TextBox 19">
            <a:extLst>
              <a:ext uri="{FF2B5EF4-FFF2-40B4-BE49-F238E27FC236}">
                <a16:creationId xmlns:a16="http://schemas.microsoft.com/office/drawing/2014/main" id="{B2FB2DEB-952C-269C-F8F1-2BA6635238F7}"/>
              </a:ext>
            </a:extLst>
          </p:cNvPr>
          <p:cNvSpPr txBox="1"/>
          <p:nvPr/>
        </p:nvSpPr>
        <p:spPr>
          <a:xfrm>
            <a:off x="6175663" y="3424131"/>
            <a:ext cx="2449805" cy="338554"/>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p:spPr>
        <p:txBody>
          <a:bodyPr wrap="square" rtlCol="0">
            <a:spAutoFit/>
          </a:bodyPr>
          <a:lstStyle/>
          <a:p>
            <a:pPr algn="ctr"/>
            <a:r>
              <a:rPr lang="en-US" sz="800" b="1" dirty="0"/>
              <a:t>Any Yield Above 3.80% Generates Positive Arbitrage </a:t>
            </a:r>
            <a:r>
              <a:rPr lang="en-US" sz="800" b="1" u="sng" dirty="0"/>
              <a:t>NOT</a:t>
            </a:r>
            <a:r>
              <a:rPr lang="en-US" sz="800" b="1" dirty="0"/>
              <a:t> Subject to Rebate</a:t>
            </a:r>
          </a:p>
        </p:txBody>
      </p:sp>
      <p:pic>
        <p:nvPicPr>
          <p:cNvPr id="4" name="Picture 3">
            <a:extLst>
              <a:ext uri="{FF2B5EF4-FFF2-40B4-BE49-F238E27FC236}">
                <a16:creationId xmlns:a16="http://schemas.microsoft.com/office/drawing/2014/main" id="{FA648B8F-A299-6F60-C3A6-E047F5099E7E}"/>
              </a:ext>
            </a:extLst>
          </p:cNvPr>
          <p:cNvPicPr>
            <a:picLocks noChangeAspect="1"/>
          </p:cNvPicPr>
          <p:nvPr/>
        </p:nvPicPr>
        <p:blipFill>
          <a:blip r:embed="rId4"/>
          <a:stretch>
            <a:fillRect/>
          </a:stretch>
        </p:blipFill>
        <p:spPr>
          <a:xfrm>
            <a:off x="144319" y="3068065"/>
            <a:ext cx="4301293" cy="2852024"/>
          </a:xfrm>
          <a:prstGeom prst="rect">
            <a:avLst/>
          </a:prstGeom>
        </p:spPr>
      </p:pic>
      <p:sp>
        <p:nvSpPr>
          <p:cNvPr id="15" name="Rectangular Callout 8">
            <a:extLst>
              <a:ext uri="{FF2B5EF4-FFF2-40B4-BE49-F238E27FC236}">
                <a16:creationId xmlns:a16="http://schemas.microsoft.com/office/drawing/2014/main" id="{86849F77-0C3F-BEDE-5C60-2F5B1854EC7A}"/>
              </a:ext>
            </a:extLst>
          </p:cNvPr>
          <p:cNvSpPr/>
          <p:nvPr/>
        </p:nvSpPr>
        <p:spPr bwMode="auto">
          <a:xfrm>
            <a:off x="5329534" y="4477217"/>
            <a:ext cx="1401241" cy="514559"/>
          </a:xfrm>
          <a:prstGeom prst="wedgeRectCallout">
            <a:avLst>
              <a:gd name="adj1" fmla="val -73832"/>
              <a:gd name="adj2" fmla="val -155499"/>
            </a:avLst>
          </a:prstGeom>
          <a:gradFill flip="none" rotWithShape="1">
            <a:gsLst>
              <a:gs pos="0">
                <a:schemeClr val="dk1">
                  <a:tint val="50000"/>
                  <a:satMod val="300000"/>
                </a:schemeClr>
              </a:gs>
              <a:gs pos="35000">
                <a:schemeClr val="dk1">
                  <a:tint val="37000"/>
                  <a:satMod val="300000"/>
                </a:schemeClr>
              </a:gs>
              <a:gs pos="100000">
                <a:schemeClr val="dk1">
                  <a:tint val="15000"/>
                  <a:satMod val="350000"/>
                </a:schemeClr>
              </a:gs>
            </a:gsLst>
            <a:lin ang="5400000" scaled="1"/>
            <a:tileRect/>
          </a:gradFill>
          <a:ln w="12700">
            <a:noFill/>
            <a:round/>
            <a:headEnd type="arrow" w="med" len="med"/>
            <a:tailEnd type="arrow" w="med" len="med"/>
          </a:ln>
          <a:effectLst/>
        </p:spPr>
        <p:txBody>
          <a:bodyPr rtlCol="0" anchor="ctr"/>
          <a:lstStyle/>
          <a:p>
            <a:pPr algn="ctr"/>
            <a:r>
              <a:rPr lang="en-US" sz="800" b="1" dirty="0"/>
              <a:t>Positive Arbitrage From Investing In UST for 2 Months to Offset $56,000 of Negative Arbitrage</a:t>
            </a:r>
          </a:p>
        </p:txBody>
      </p:sp>
      <p:cxnSp>
        <p:nvCxnSpPr>
          <p:cNvPr id="14" name="Straight Connector 13">
            <a:extLst>
              <a:ext uri="{FF2B5EF4-FFF2-40B4-BE49-F238E27FC236}">
                <a16:creationId xmlns:a16="http://schemas.microsoft.com/office/drawing/2014/main" id="{88F2F8C5-329E-F9A6-38A4-174FA6E0728E}"/>
              </a:ext>
            </a:extLst>
          </p:cNvPr>
          <p:cNvCxnSpPr>
            <a:cxnSpLocks/>
          </p:cNvCxnSpPr>
          <p:nvPr/>
        </p:nvCxnSpPr>
        <p:spPr>
          <a:xfrm>
            <a:off x="5189573" y="3429000"/>
            <a:ext cx="0" cy="2334237"/>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33EE63C1-0F06-47CD-C874-75E407AE0EED}"/>
              </a:ext>
            </a:extLst>
          </p:cNvPr>
          <p:cNvSpPr txBox="1"/>
          <p:nvPr/>
        </p:nvSpPr>
        <p:spPr>
          <a:xfrm>
            <a:off x="4790927" y="4033187"/>
            <a:ext cx="763398" cy="215444"/>
          </a:xfrm>
          <a:prstGeom prst="rect">
            <a:avLst/>
          </a:prstGeom>
          <a:noFill/>
        </p:spPr>
        <p:txBody>
          <a:bodyPr wrap="square" rtlCol="0">
            <a:spAutoFit/>
          </a:bodyPr>
          <a:lstStyle/>
          <a:p>
            <a:r>
              <a:rPr lang="en-US" sz="800" dirty="0"/>
              <a:t>3.80%</a:t>
            </a:r>
          </a:p>
        </p:txBody>
      </p:sp>
      <p:pic>
        <p:nvPicPr>
          <p:cNvPr id="5" name="Picture 4">
            <a:extLst>
              <a:ext uri="{FF2B5EF4-FFF2-40B4-BE49-F238E27FC236}">
                <a16:creationId xmlns:a16="http://schemas.microsoft.com/office/drawing/2014/main" id="{410452BA-0832-7F9D-F6DA-38487D843152}"/>
              </a:ext>
            </a:extLst>
          </p:cNvPr>
          <p:cNvPicPr>
            <a:picLocks noChangeAspect="1"/>
          </p:cNvPicPr>
          <p:nvPr/>
        </p:nvPicPr>
        <p:blipFill>
          <a:blip r:embed="rId5"/>
          <a:stretch>
            <a:fillRect/>
          </a:stretch>
        </p:blipFill>
        <p:spPr>
          <a:xfrm>
            <a:off x="186590" y="3072070"/>
            <a:ext cx="4284043" cy="3128015"/>
          </a:xfrm>
          <a:prstGeom prst="rect">
            <a:avLst/>
          </a:prstGeom>
        </p:spPr>
      </p:pic>
    </p:spTree>
    <p:extLst>
      <p:ext uri="{BB962C8B-B14F-4D97-AF65-F5344CB8AC3E}">
        <p14:creationId xmlns:p14="http://schemas.microsoft.com/office/powerpoint/2010/main" val="3857191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01274" y="3501066"/>
            <a:ext cx="8272209" cy="2518382"/>
          </a:xfrm>
          <a:prstGeom prst="rect">
            <a:avLst/>
          </a:prstGeom>
          <a:noFill/>
        </p:spPr>
        <p:txBody>
          <a:bodyPr wrap="square" rtlCol="0">
            <a:spAutoFit/>
          </a:bodyPr>
          <a:lstStyle/>
          <a:p>
            <a:pPr marL="342900" indent="-342900" algn="just">
              <a:lnSpc>
                <a:spcPct val="114000"/>
              </a:lnSpc>
              <a:spcBef>
                <a:spcPts val="600"/>
              </a:spcBef>
              <a:spcAft>
                <a:spcPts val="600"/>
              </a:spcAft>
              <a:buSzPct val="100000"/>
              <a:buBlip>
                <a:blip r:embed="rId3"/>
              </a:buBlip>
            </a:pPr>
            <a:r>
              <a:rPr lang="en-US" sz="1050" dirty="0">
                <a:solidFill>
                  <a:srgbClr val="000000"/>
                </a:solidFill>
                <a:latin typeface="Arial"/>
                <a:ea typeface="Times New Roman" panose="02020603050405020304" pitchFamily="18" charset="0"/>
              </a:rPr>
              <a:t>The earnings assumptions in the table above assumes the District spends its remaining Series 2022 Project Fund proceeds of $28.9 million over 24, equal monthly installments through June 2025.*</a:t>
            </a:r>
          </a:p>
          <a:p>
            <a:pPr marL="342900" indent="-342900" algn="just">
              <a:lnSpc>
                <a:spcPct val="114000"/>
              </a:lnSpc>
              <a:spcBef>
                <a:spcPts val="600"/>
              </a:spcBef>
              <a:spcAft>
                <a:spcPts val="600"/>
              </a:spcAft>
              <a:buSzPct val="100000"/>
              <a:buBlip>
                <a:blip r:embed="rId3"/>
              </a:buBlip>
            </a:pPr>
            <a:r>
              <a:rPr lang="en-US" sz="1050" dirty="0">
                <a:solidFill>
                  <a:srgbClr val="000000"/>
                </a:solidFill>
                <a:latin typeface="Arial"/>
              </a:rPr>
              <a:t>The scenarios presented above are structured as follows:</a:t>
            </a:r>
          </a:p>
          <a:p>
            <a:pPr marL="800100" lvl="1" indent="-342900" algn="just">
              <a:lnSpc>
                <a:spcPct val="114000"/>
              </a:lnSpc>
              <a:spcBef>
                <a:spcPts val="0"/>
              </a:spcBef>
              <a:spcAft>
                <a:spcPts val="0"/>
              </a:spcAft>
              <a:buSzPct val="100000"/>
              <a:buBlip>
                <a:blip r:embed="rId3"/>
              </a:buBlip>
            </a:pPr>
            <a:r>
              <a:rPr lang="en-US" sz="1050" b="1" dirty="0">
                <a:solidFill>
                  <a:srgbClr val="000000"/>
                </a:solidFill>
                <a:latin typeface="Arial"/>
              </a:rPr>
              <a:t>Scenario 1a:</a:t>
            </a:r>
            <a:r>
              <a:rPr lang="en-US" sz="1050" dirty="0">
                <a:solidFill>
                  <a:srgbClr val="000000"/>
                </a:solidFill>
                <a:latin typeface="Arial"/>
              </a:rPr>
              <a:t> Highlights the earnings the District could keep if the investment yield was restricted to the arbitrage yield of 3.80% if invested for two months.</a:t>
            </a:r>
          </a:p>
          <a:p>
            <a:pPr marL="800100" lvl="1" indent="-342900" algn="just">
              <a:lnSpc>
                <a:spcPct val="114000"/>
              </a:lnSpc>
              <a:spcBef>
                <a:spcPts val="0"/>
              </a:spcBef>
              <a:spcAft>
                <a:spcPts val="0"/>
              </a:spcAft>
              <a:buSzPct val="100000"/>
              <a:buBlip>
                <a:blip r:embed="rId3"/>
              </a:buBlip>
            </a:pPr>
            <a:r>
              <a:rPr lang="en-US" sz="1050" b="1" dirty="0">
                <a:solidFill>
                  <a:srgbClr val="000000"/>
                </a:solidFill>
                <a:latin typeface="Arial"/>
              </a:rPr>
              <a:t>Scenario 1b</a:t>
            </a:r>
            <a:r>
              <a:rPr lang="en-US" sz="1050" dirty="0">
                <a:solidFill>
                  <a:srgbClr val="000000"/>
                </a:solidFill>
                <a:latin typeface="Arial"/>
              </a:rPr>
              <a:t>: Highlights the earnings the District could keep if the investment yield was restricted to the arbitrage yield of 3.80% for the remaining proceed after the initial two-month investment. </a:t>
            </a:r>
          </a:p>
          <a:p>
            <a:pPr marL="800100" lvl="1" indent="-342900" algn="just">
              <a:lnSpc>
                <a:spcPct val="114000"/>
              </a:lnSpc>
              <a:spcBef>
                <a:spcPts val="0"/>
              </a:spcBef>
              <a:spcAft>
                <a:spcPts val="0"/>
              </a:spcAft>
              <a:buSzPct val="100000"/>
              <a:buBlip>
                <a:blip r:embed="rId3"/>
              </a:buBlip>
            </a:pPr>
            <a:r>
              <a:rPr lang="en-US" sz="1050" b="1" dirty="0">
                <a:solidFill>
                  <a:srgbClr val="000000"/>
                </a:solidFill>
                <a:latin typeface="Arial"/>
              </a:rPr>
              <a:t>Scenario 2a: </a:t>
            </a:r>
            <a:r>
              <a:rPr lang="en-US" sz="1050" dirty="0">
                <a:solidFill>
                  <a:srgbClr val="000000"/>
                </a:solidFill>
                <a:latin typeface="Arial"/>
              </a:rPr>
              <a:t>Illustrates the rate needed on a two-month U.S. Treasury investment to recapture all of the previously accrued negative arbitrage of approximately $56,000.</a:t>
            </a:r>
          </a:p>
          <a:p>
            <a:pPr marL="800100" lvl="1" indent="-342900" algn="just">
              <a:lnSpc>
                <a:spcPct val="114000"/>
              </a:lnSpc>
              <a:spcBef>
                <a:spcPts val="0"/>
              </a:spcBef>
              <a:spcAft>
                <a:spcPts val="0"/>
              </a:spcAft>
              <a:buSzPct val="100000"/>
              <a:buBlip>
                <a:blip r:embed="rId3"/>
              </a:buBlip>
            </a:pPr>
            <a:r>
              <a:rPr lang="en-US" sz="1050" b="1" dirty="0">
                <a:solidFill>
                  <a:srgbClr val="000000"/>
                </a:solidFill>
                <a:latin typeface="Arial"/>
              </a:rPr>
              <a:t>Scenario 2b:</a:t>
            </a:r>
            <a:r>
              <a:rPr lang="en-US" sz="1050" dirty="0">
                <a:solidFill>
                  <a:srgbClr val="000000"/>
                </a:solidFill>
                <a:latin typeface="Arial"/>
              </a:rPr>
              <a:t> Upon maturity of the U.S. Treasury investment and the full recapture of negative arbitrage, this scenario assumes the remaining proceeds are invested at the current Demand Deposit SLGS rate of 4.23% through the end of the draw schedule in June 2025. </a:t>
            </a:r>
          </a:p>
        </p:txBody>
      </p:sp>
      <p:sp>
        <p:nvSpPr>
          <p:cNvPr id="3" name="TextBox 2">
            <a:extLst>
              <a:ext uri="{FF2B5EF4-FFF2-40B4-BE49-F238E27FC236}">
                <a16:creationId xmlns:a16="http://schemas.microsoft.com/office/drawing/2014/main" id="{1EC24FEB-1A75-A5C4-A735-E86B77E6C9AA}"/>
              </a:ext>
            </a:extLst>
          </p:cNvPr>
          <p:cNvSpPr txBox="1"/>
          <p:nvPr/>
        </p:nvSpPr>
        <p:spPr>
          <a:xfrm>
            <a:off x="401274" y="6126917"/>
            <a:ext cx="6913926" cy="230832"/>
          </a:xfrm>
          <a:prstGeom prst="rect">
            <a:avLst/>
          </a:prstGeom>
          <a:noFill/>
        </p:spPr>
        <p:txBody>
          <a:bodyPr wrap="square" rtlCol="0">
            <a:spAutoFit/>
          </a:bodyPr>
          <a:lstStyle/>
          <a:p>
            <a:r>
              <a:rPr lang="en-US" sz="900" dirty="0"/>
              <a:t>*Source: April 30, 2023 PSDLAF statement</a:t>
            </a:r>
          </a:p>
        </p:txBody>
      </p:sp>
      <p:sp>
        <p:nvSpPr>
          <p:cNvPr id="7" name="Title 1">
            <a:extLst>
              <a:ext uri="{FF2B5EF4-FFF2-40B4-BE49-F238E27FC236}">
                <a16:creationId xmlns:a16="http://schemas.microsoft.com/office/drawing/2014/main" id="{0851F1B9-38FB-A2B4-C1B2-0F9E11AB6E30}"/>
              </a:ext>
            </a:extLst>
          </p:cNvPr>
          <p:cNvSpPr txBox="1">
            <a:spLocks/>
          </p:cNvSpPr>
          <p:nvPr/>
        </p:nvSpPr>
        <p:spPr>
          <a:xfrm>
            <a:off x="372699" y="264849"/>
            <a:ext cx="7459210" cy="374940"/>
          </a:xfrm>
          <a:prstGeom prst="rect">
            <a:avLst/>
          </a:prstGeom>
        </p:spPr>
        <p:txBody>
          <a:bodyPr>
            <a:noAutofit/>
          </a:bodyPr>
          <a:lstStyle>
            <a:lvl1pPr marL="0" algn="l" defTabSz="457200" rtl="0" eaLnBrk="1" latinLnBrk="0" hangingPunct="1">
              <a:spcBef>
                <a:spcPct val="0"/>
              </a:spcBef>
              <a:buNone/>
              <a:defRPr lang="en-US" sz="1400" b="1" kern="1200" cap="all" dirty="0">
                <a:solidFill>
                  <a:schemeClr val="accent1"/>
                </a:solidFill>
                <a:latin typeface="Arial"/>
                <a:ea typeface="+mj-ea"/>
                <a:cs typeface="Arial"/>
              </a:defRPr>
            </a:lvl1pPr>
          </a:lstStyle>
          <a:p>
            <a:pPr fontAlgn="auto">
              <a:spcAft>
                <a:spcPts val="0"/>
              </a:spcAft>
            </a:pPr>
            <a:r>
              <a:rPr lang="en-US" sz="1100" dirty="0"/>
              <a:t>Investment alternative with U.S. Treasuries &amp; demand deposit slgs – Series 2022 Bonds</a:t>
            </a:r>
          </a:p>
        </p:txBody>
      </p:sp>
      <p:graphicFrame>
        <p:nvGraphicFramePr>
          <p:cNvPr id="4" name="Table 3">
            <a:extLst>
              <a:ext uri="{FF2B5EF4-FFF2-40B4-BE49-F238E27FC236}">
                <a16:creationId xmlns:a16="http://schemas.microsoft.com/office/drawing/2014/main" id="{72B063BF-BE82-EB4C-AD49-C982B4AAFC70}"/>
              </a:ext>
            </a:extLst>
          </p:cNvPr>
          <p:cNvGraphicFramePr>
            <a:graphicFrameLocks noGrp="1"/>
          </p:cNvGraphicFramePr>
          <p:nvPr>
            <p:extLst>
              <p:ext uri="{D42A27DB-BD31-4B8C-83A1-F6EECF244321}">
                <p14:modId xmlns:p14="http://schemas.microsoft.com/office/powerpoint/2010/main" val="986401806"/>
              </p:ext>
            </p:extLst>
          </p:nvPr>
        </p:nvGraphicFramePr>
        <p:xfrm>
          <a:off x="1013128" y="639789"/>
          <a:ext cx="7048500" cy="2786612"/>
        </p:xfrm>
        <a:graphic>
          <a:graphicData uri="http://schemas.openxmlformats.org/drawingml/2006/table">
            <a:tbl>
              <a:tblPr/>
              <a:tblGrid>
                <a:gridCol w="3211653">
                  <a:extLst>
                    <a:ext uri="{9D8B030D-6E8A-4147-A177-3AD203B41FA5}">
                      <a16:colId xmlns:a16="http://schemas.microsoft.com/office/drawing/2014/main" val="2290550472"/>
                    </a:ext>
                  </a:extLst>
                </a:gridCol>
                <a:gridCol w="1209130">
                  <a:extLst>
                    <a:ext uri="{9D8B030D-6E8A-4147-A177-3AD203B41FA5}">
                      <a16:colId xmlns:a16="http://schemas.microsoft.com/office/drawing/2014/main" val="1951144551"/>
                    </a:ext>
                  </a:extLst>
                </a:gridCol>
                <a:gridCol w="1294817">
                  <a:extLst>
                    <a:ext uri="{9D8B030D-6E8A-4147-A177-3AD203B41FA5}">
                      <a16:colId xmlns:a16="http://schemas.microsoft.com/office/drawing/2014/main" val="1891812932"/>
                    </a:ext>
                  </a:extLst>
                </a:gridCol>
                <a:gridCol w="1332900">
                  <a:extLst>
                    <a:ext uri="{9D8B030D-6E8A-4147-A177-3AD203B41FA5}">
                      <a16:colId xmlns:a16="http://schemas.microsoft.com/office/drawing/2014/main" val="465035581"/>
                    </a:ext>
                  </a:extLst>
                </a:gridCol>
              </a:tblGrid>
              <a:tr h="292166">
                <a:tc>
                  <a:txBody>
                    <a:bodyPr/>
                    <a:lstStyle/>
                    <a:p>
                      <a:pPr algn="ctr" fontAlgn="ctr"/>
                      <a:r>
                        <a:rPr lang="en-US" sz="1100" b="1" i="0" u="none" strike="noStrike">
                          <a:solidFill>
                            <a:srgbClr val="FFFFFF"/>
                          </a:solidFill>
                          <a:effectLst/>
                          <a:latin typeface="Calibri" panose="020F0502020204030204" pitchFamily="34" charset="0"/>
                        </a:rPr>
                        <a:t>Investment Scenario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949"/>
                    </a:solidFill>
                  </a:tcPr>
                </a:tc>
                <a:tc>
                  <a:txBody>
                    <a:bodyPr/>
                    <a:lstStyle/>
                    <a:p>
                      <a:pPr algn="ctr" fontAlgn="ctr"/>
                      <a:r>
                        <a:rPr lang="en-US" sz="1100" b="1" i="0" u="none" strike="noStrike">
                          <a:solidFill>
                            <a:srgbClr val="FFFFFF"/>
                          </a:solidFill>
                          <a:effectLst/>
                          <a:latin typeface="Calibri" panose="020F0502020204030204" pitchFamily="34" charset="0"/>
                        </a:rPr>
                        <a:t>Estimated Yield</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E5D58"/>
                    </a:solidFill>
                  </a:tcPr>
                </a:tc>
                <a:tc>
                  <a:txBody>
                    <a:bodyPr/>
                    <a:lstStyle/>
                    <a:p>
                      <a:pPr algn="ctr" fontAlgn="ctr"/>
                      <a:r>
                        <a:rPr lang="en-US" sz="1100" b="1" i="0" u="none" strike="noStrike">
                          <a:solidFill>
                            <a:srgbClr val="FFFFFF"/>
                          </a:solidFill>
                          <a:effectLst/>
                          <a:latin typeface="Calibri" panose="020F0502020204030204" pitchFamily="34" charset="0"/>
                        </a:rPr>
                        <a:t>Investment Amount</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8542"/>
                    </a:solidFill>
                  </a:tcPr>
                </a:tc>
                <a:tc>
                  <a:txBody>
                    <a:bodyPr/>
                    <a:lstStyle/>
                    <a:p>
                      <a:pPr algn="ctr" fontAlgn="ctr"/>
                      <a:r>
                        <a:rPr lang="en-US" sz="1100" b="1" i="0" u="none" strike="noStrike">
                          <a:solidFill>
                            <a:srgbClr val="FFFFFF"/>
                          </a:solidFill>
                          <a:effectLst/>
                          <a:latin typeface="Calibri" panose="020F0502020204030204" pitchFamily="34" charset="0"/>
                        </a:rPr>
                        <a:t>Estimated Earnings</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extLst>
                  <a:ext uri="{0D108BD9-81ED-4DB2-BD59-A6C34878D82A}">
                    <a16:rowId xmlns:a16="http://schemas.microsoft.com/office/drawing/2014/main" val="1919229243"/>
                  </a:ext>
                </a:extLst>
              </a:tr>
              <a:tr h="138779">
                <a:tc gridSpan="4">
                  <a:txBody>
                    <a:bodyPr/>
                    <a:lstStyle/>
                    <a:p>
                      <a:pPr algn="ctr" fontAlgn="ctr"/>
                      <a:r>
                        <a:rPr lang="en-US" sz="1100" b="0" i="0" u="none" strike="noStrike">
                          <a:solidFill>
                            <a:srgbClr val="000000"/>
                          </a:solidFill>
                          <a:effectLst/>
                          <a:latin typeface="Calibri" panose="020F0502020204030204" pitchFamily="34" charset="0"/>
                        </a:rPr>
                        <a:t>Series of 2022 Project Fund</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65836959"/>
                  </a:ext>
                </a:extLst>
              </a:tr>
              <a:tr h="489378">
                <a:tc>
                  <a:txBody>
                    <a:bodyPr/>
                    <a:lstStyle/>
                    <a:p>
                      <a:pPr algn="ctr" fontAlgn="ctr"/>
                      <a:r>
                        <a:rPr lang="en-US" sz="1100" b="0" i="0" u="none" strike="noStrike">
                          <a:solidFill>
                            <a:srgbClr val="000000"/>
                          </a:solidFill>
                          <a:effectLst/>
                          <a:latin typeface="Calibri" panose="020F0502020204030204" pitchFamily="34" charset="0"/>
                        </a:rPr>
                        <a:t>Scenario 1a: Earnings Limited to Arbitrage Yield for Initial 2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3.80%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$28,900,000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$182,051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7655608"/>
                  </a:ext>
                </a:extLst>
              </a:tr>
              <a:tr h="489378">
                <a:tc>
                  <a:txBody>
                    <a:bodyPr/>
                    <a:lstStyle/>
                    <a:p>
                      <a:pPr algn="ctr" fontAlgn="ctr"/>
                      <a:r>
                        <a:rPr lang="en-US" sz="1100" b="0" i="0" u="none" strike="noStrike">
                          <a:solidFill>
                            <a:srgbClr val="000000"/>
                          </a:solidFill>
                          <a:effectLst/>
                          <a:latin typeface="Calibri" panose="020F0502020204030204" pitchFamily="34" charset="0"/>
                        </a:rPr>
                        <a:t>Scenario 2b: Earnings Limited to Arbitrage Yield for Remaining Draws after 2 Months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3.80%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$26,491,667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$933,578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8295696"/>
                  </a:ext>
                </a:extLst>
              </a:tr>
              <a:tr h="489378">
                <a:tc>
                  <a:txBody>
                    <a:bodyPr/>
                    <a:lstStyle/>
                    <a:p>
                      <a:pPr algn="ctr" fontAlgn="ctr"/>
                      <a:r>
                        <a:rPr lang="en-US" sz="1100" b="0" i="0" u="none" strike="noStrike">
                          <a:solidFill>
                            <a:srgbClr val="000000"/>
                          </a:solidFill>
                          <a:effectLst/>
                          <a:latin typeface="Calibri" panose="020F0502020204030204" pitchFamily="34" charset="0"/>
                        </a:rPr>
                        <a:t>Scenario 2a: Earnings from Draws Invested in U.S. Treasuries for 2 Months to Recover Negative Arbitrage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5.17%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$28,900,000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$239,862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595175"/>
                  </a:ext>
                </a:extLst>
              </a:tr>
              <a:tr h="489378">
                <a:tc>
                  <a:txBody>
                    <a:bodyPr/>
                    <a:lstStyle/>
                    <a:p>
                      <a:pPr algn="ctr" fontAlgn="ctr"/>
                      <a:r>
                        <a:rPr lang="en-US" sz="1100" b="0" i="0" u="none" strike="noStrike">
                          <a:solidFill>
                            <a:srgbClr val="000000"/>
                          </a:solidFill>
                          <a:effectLst/>
                          <a:latin typeface="Calibri" panose="020F0502020204030204" pitchFamily="34" charset="0"/>
                        </a:rPr>
                        <a:t>Scenario 2b: Remaining Draws after 2 Months Invested in Demand Deposit SLGS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4.23%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$26,491,667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Calibri" panose="020F0502020204030204" pitchFamily="34" charset="0"/>
                        </a:rPr>
                        <a:t>$1,103,744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667481"/>
                  </a:ext>
                </a:extLst>
              </a:tr>
              <a:tr h="146083">
                <a:tc gridSpan="2">
                  <a:txBody>
                    <a:bodyPr/>
                    <a:lstStyle/>
                    <a:p>
                      <a:pPr algn="l" fontAlgn="ctr"/>
                      <a:r>
                        <a:rPr lang="en-US" sz="1000" b="0" i="0" u="none" strike="noStrike">
                          <a:solidFill>
                            <a:srgbClr val="000000"/>
                          </a:solidFill>
                          <a:effectLst/>
                          <a:latin typeface="Calibri" panose="020F0502020204030204" pitchFamily="34" charset="0"/>
                        </a:rPr>
                        <a:t>*Demand Deposit SLGS and UST Rate as of June 6, 2023, and subject to change</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0440965"/>
                  </a:ext>
                </a:extLst>
              </a:tr>
              <a:tr h="182604">
                <a:tc>
                  <a:txBody>
                    <a:bodyPr/>
                    <a:lstStyle/>
                    <a:p>
                      <a:pPr algn="l" fontAlgn="ctr"/>
                      <a:r>
                        <a:rPr lang="en-US" sz="1000" b="0" i="0" u="none" strike="noStrike">
                          <a:solidFill>
                            <a:srgbClr val="000000"/>
                          </a:solidFill>
                          <a:effectLst/>
                          <a:latin typeface="Calibri" panose="020F0502020204030204" pitchFamily="34" charset="0"/>
                        </a:rPr>
                        <a:t>**Does not assume compounding</a:t>
                      </a:r>
                    </a:p>
                  </a:txBody>
                  <a:tcPr marL="9525" marR="9525" marT="9525" marB="0" anchor="ctr">
                    <a:lnL>
                      <a:noFill/>
                    </a:lnL>
                    <a:lnR>
                      <a:noFill/>
                    </a:lnR>
                    <a:lnT>
                      <a:noFill/>
                    </a:lnT>
                    <a:lnB>
                      <a:noFill/>
                    </a:lnB>
                  </a:tcPr>
                </a:tc>
                <a:tc>
                  <a:txBody>
                    <a:bodyPr/>
                    <a:lstStyle/>
                    <a:p>
                      <a:pPr algn="l" fontAlgn="ctr"/>
                      <a:endParaRPr lang="en-US" sz="10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006230695"/>
                  </a:ext>
                </a:extLst>
              </a:tr>
            </a:tbl>
          </a:graphicData>
        </a:graphic>
      </p:graphicFrame>
    </p:spTree>
    <p:extLst>
      <p:ext uri="{BB962C8B-B14F-4D97-AF65-F5344CB8AC3E}">
        <p14:creationId xmlns:p14="http://schemas.microsoft.com/office/powerpoint/2010/main" val="1796499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1274" y="193523"/>
            <a:ext cx="7029336" cy="374940"/>
          </a:xfrm>
        </p:spPr>
        <p:txBody>
          <a:bodyPr>
            <a:normAutofit/>
          </a:bodyPr>
          <a:lstStyle/>
          <a:p>
            <a:r>
              <a:rPr lang="en-US" dirty="0"/>
              <a:t>Demand deposit slgs overview</a:t>
            </a:r>
          </a:p>
        </p:txBody>
      </p:sp>
      <p:sp>
        <p:nvSpPr>
          <p:cNvPr id="6" name="TextBox 5"/>
          <p:cNvSpPr txBox="1"/>
          <p:nvPr/>
        </p:nvSpPr>
        <p:spPr>
          <a:xfrm>
            <a:off x="401274" y="613717"/>
            <a:ext cx="5725206" cy="4476675"/>
          </a:xfrm>
          <a:prstGeom prst="rect">
            <a:avLst/>
          </a:prstGeom>
          <a:noFill/>
        </p:spPr>
        <p:txBody>
          <a:bodyPr wrap="square" rtlCol="0">
            <a:spAutoFit/>
          </a:bodyPr>
          <a:lstStyle/>
          <a:p>
            <a:pPr marL="342900" indent="-342900" algn="just">
              <a:lnSpc>
                <a:spcPct val="114000"/>
              </a:lnSpc>
              <a:spcBef>
                <a:spcPts val="600"/>
              </a:spcBef>
              <a:spcAft>
                <a:spcPts val="600"/>
              </a:spcAft>
              <a:buSzPct val="100000"/>
              <a:buBlip>
                <a:blip r:embed="rId3"/>
              </a:buBlip>
            </a:pPr>
            <a:r>
              <a:rPr lang="en-US" sz="1200" b="1" u="sng" dirty="0">
                <a:solidFill>
                  <a:srgbClr val="000000"/>
                </a:solidFill>
              </a:rPr>
              <a:t>What Are Demand Deposit SLGS?</a:t>
            </a:r>
          </a:p>
          <a:p>
            <a:pPr marL="800100" lvl="1" indent="-342900" algn="just">
              <a:lnSpc>
                <a:spcPct val="114000"/>
              </a:lnSpc>
              <a:spcBef>
                <a:spcPts val="0"/>
              </a:spcBef>
              <a:spcAft>
                <a:spcPts val="0"/>
              </a:spcAft>
              <a:buSzPct val="100000"/>
              <a:buBlip>
                <a:blip r:embed="rId3"/>
              </a:buBlip>
            </a:pPr>
            <a:r>
              <a:rPr lang="en-US" sz="1200" dirty="0">
                <a:solidFill>
                  <a:srgbClr val="000000"/>
                </a:solidFill>
              </a:rPr>
              <a:t>Variable rate securities backed by the full faith and credit of the U.S. government.</a:t>
            </a:r>
          </a:p>
          <a:p>
            <a:pPr marL="800100" lvl="1" indent="-342900" algn="just">
              <a:lnSpc>
                <a:spcPct val="114000"/>
              </a:lnSpc>
              <a:spcBef>
                <a:spcPts val="0"/>
              </a:spcBef>
              <a:spcAft>
                <a:spcPts val="0"/>
              </a:spcAft>
              <a:buSzPct val="100000"/>
              <a:buBlip>
                <a:blip r:embed="rId3"/>
              </a:buBlip>
            </a:pPr>
            <a:r>
              <a:rPr lang="en-US" sz="1200" dirty="0">
                <a:solidFill>
                  <a:srgbClr val="000000"/>
                </a:solidFill>
              </a:rPr>
              <a:t>Have a maturity length of one day which are reinvested daily at the next day’s rate.</a:t>
            </a:r>
          </a:p>
          <a:p>
            <a:pPr marL="800100" lvl="1" indent="-342900" algn="just">
              <a:lnSpc>
                <a:spcPct val="114000"/>
              </a:lnSpc>
              <a:spcBef>
                <a:spcPts val="0"/>
              </a:spcBef>
              <a:spcAft>
                <a:spcPts val="0"/>
              </a:spcAft>
              <a:buSzPct val="100000"/>
              <a:buBlip>
                <a:blip r:embed="rId3"/>
              </a:buBlip>
            </a:pPr>
            <a:r>
              <a:rPr lang="en-US" sz="1200" dirty="0">
                <a:solidFill>
                  <a:srgbClr val="000000"/>
                </a:solidFill>
              </a:rPr>
              <a:t>Interest is reinvested and paid out upon redemption.</a:t>
            </a:r>
          </a:p>
          <a:p>
            <a:pPr marL="342900" indent="-342900" algn="just">
              <a:lnSpc>
                <a:spcPct val="114000"/>
              </a:lnSpc>
              <a:spcBef>
                <a:spcPts val="600"/>
              </a:spcBef>
              <a:spcAft>
                <a:spcPts val="600"/>
              </a:spcAft>
              <a:buSzPct val="100000"/>
              <a:buBlip>
                <a:blip r:embed="rId3"/>
              </a:buBlip>
            </a:pPr>
            <a:r>
              <a:rPr lang="en-US" sz="1200" b="1" u="sng" dirty="0">
                <a:solidFill>
                  <a:srgbClr val="000000"/>
                </a:solidFill>
              </a:rPr>
              <a:t>Procurement and Redemption Process</a:t>
            </a:r>
          </a:p>
          <a:p>
            <a:pPr marL="800100" lvl="1" indent="-342900" algn="just">
              <a:lnSpc>
                <a:spcPct val="114000"/>
              </a:lnSpc>
              <a:spcBef>
                <a:spcPts val="0"/>
              </a:spcBef>
              <a:spcAft>
                <a:spcPts val="0"/>
              </a:spcAft>
              <a:buSzPct val="100000"/>
              <a:buBlip>
                <a:blip r:embed="rId3"/>
              </a:buBlip>
            </a:pPr>
            <a:r>
              <a:rPr lang="en-US" sz="1200" dirty="0">
                <a:solidFill>
                  <a:srgbClr val="000000"/>
                </a:solidFill>
              </a:rPr>
              <a:t>Procured in the same manner as Time Deposit SLGS through the </a:t>
            </a:r>
            <a:r>
              <a:rPr lang="en-US" sz="1200" dirty="0" err="1">
                <a:solidFill>
                  <a:srgbClr val="000000"/>
                </a:solidFill>
              </a:rPr>
              <a:t>SLGSafe</a:t>
            </a:r>
            <a:r>
              <a:rPr lang="en-US" sz="1200" dirty="0">
                <a:solidFill>
                  <a:srgbClr val="000000"/>
                </a:solidFill>
              </a:rPr>
              <a:t> platform by the client’s custodian.</a:t>
            </a:r>
          </a:p>
          <a:p>
            <a:pPr marL="800100" lvl="1" indent="-342900" algn="just">
              <a:lnSpc>
                <a:spcPct val="114000"/>
              </a:lnSpc>
              <a:spcBef>
                <a:spcPts val="0"/>
              </a:spcBef>
              <a:spcAft>
                <a:spcPts val="0"/>
              </a:spcAft>
              <a:buSzPct val="100000"/>
              <a:buBlip>
                <a:blip r:embed="rId3"/>
              </a:buBlip>
            </a:pPr>
            <a:r>
              <a:rPr lang="en-US" sz="1200" dirty="0">
                <a:solidFill>
                  <a:srgbClr val="000000"/>
                </a:solidFill>
              </a:rPr>
              <a:t>Once purchased, the balance is automatically reinvested the next day until the client asks the custodian to submit a redemption request.</a:t>
            </a:r>
          </a:p>
          <a:p>
            <a:pPr marL="800100" lvl="1" indent="-342900" algn="just">
              <a:lnSpc>
                <a:spcPct val="114000"/>
              </a:lnSpc>
              <a:spcBef>
                <a:spcPts val="0"/>
              </a:spcBef>
              <a:spcAft>
                <a:spcPts val="0"/>
              </a:spcAft>
              <a:buSzPct val="100000"/>
              <a:buBlip>
                <a:blip r:embed="rId3"/>
              </a:buBlip>
            </a:pPr>
            <a:r>
              <a:rPr lang="en-US" sz="1200" dirty="0">
                <a:solidFill>
                  <a:srgbClr val="000000"/>
                </a:solidFill>
              </a:rPr>
              <a:t>If withdrawing less than $10 million at one time, the Treasury only needs one business day’s notice with the redemption request submitted through the </a:t>
            </a:r>
            <a:r>
              <a:rPr lang="en-US" sz="1200" dirty="0" err="1">
                <a:solidFill>
                  <a:srgbClr val="000000"/>
                </a:solidFill>
              </a:rPr>
              <a:t>SLGSafe</a:t>
            </a:r>
            <a:r>
              <a:rPr lang="en-US" sz="1200" dirty="0">
                <a:solidFill>
                  <a:srgbClr val="000000"/>
                </a:solidFill>
              </a:rPr>
              <a:t> platform.</a:t>
            </a:r>
          </a:p>
          <a:p>
            <a:pPr marL="342900" indent="-342900" algn="just">
              <a:lnSpc>
                <a:spcPct val="114000"/>
              </a:lnSpc>
              <a:spcBef>
                <a:spcPts val="600"/>
              </a:spcBef>
              <a:spcAft>
                <a:spcPts val="600"/>
              </a:spcAft>
              <a:buSzPct val="100000"/>
              <a:buBlip>
                <a:blip r:embed="rId3"/>
              </a:buBlip>
            </a:pPr>
            <a:r>
              <a:rPr lang="en-US" sz="1200" b="1" u="sng" dirty="0">
                <a:solidFill>
                  <a:srgbClr val="000000"/>
                </a:solidFill>
              </a:rPr>
              <a:t>Benefit of Demand Deposit SLGS</a:t>
            </a:r>
          </a:p>
          <a:p>
            <a:pPr marL="800100" lvl="1" indent="-342900" algn="just">
              <a:lnSpc>
                <a:spcPct val="114000"/>
              </a:lnSpc>
              <a:spcBef>
                <a:spcPts val="0"/>
              </a:spcBef>
              <a:spcAft>
                <a:spcPts val="0"/>
              </a:spcAft>
              <a:buSzPct val="100000"/>
              <a:buBlip>
                <a:blip r:embed="rId3"/>
              </a:buBlip>
            </a:pPr>
            <a:r>
              <a:rPr lang="en-US" sz="1200" dirty="0">
                <a:solidFill>
                  <a:srgbClr val="000000"/>
                </a:solidFill>
              </a:rPr>
              <a:t>Provides the client with 24-hour liquidity similar to a money market account. </a:t>
            </a:r>
          </a:p>
          <a:p>
            <a:pPr marL="800100" lvl="1" indent="-342900" algn="just">
              <a:lnSpc>
                <a:spcPct val="114000"/>
              </a:lnSpc>
              <a:spcBef>
                <a:spcPts val="0"/>
              </a:spcBef>
              <a:spcAft>
                <a:spcPts val="0"/>
              </a:spcAft>
              <a:buSzPct val="100000"/>
              <a:buBlip>
                <a:blip r:embed="rId3"/>
              </a:buBlip>
            </a:pPr>
            <a:r>
              <a:rPr lang="en-US" sz="1200" dirty="0">
                <a:solidFill>
                  <a:srgbClr val="000000"/>
                </a:solidFill>
              </a:rPr>
              <a:t>Allows the client to potentially generate legally retainable positive arbitrage above the bond yield.</a:t>
            </a:r>
          </a:p>
        </p:txBody>
      </p:sp>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6222925" y="1076161"/>
            <a:ext cx="2724785" cy="4014231"/>
          </a:xfrm>
          <a:prstGeom prst="rect">
            <a:avLst/>
          </a:prstGeom>
          <a:noFill/>
          <a:ln>
            <a:noFill/>
          </a:ln>
        </p:spPr>
      </p:pic>
      <p:sp>
        <p:nvSpPr>
          <p:cNvPr id="7" name="TextBox 6"/>
          <p:cNvSpPr txBox="1"/>
          <p:nvPr/>
        </p:nvSpPr>
        <p:spPr>
          <a:xfrm>
            <a:off x="373562" y="4833815"/>
            <a:ext cx="8622654" cy="1337867"/>
          </a:xfrm>
          <a:prstGeom prst="rect">
            <a:avLst/>
          </a:prstGeom>
          <a:noFill/>
        </p:spPr>
        <p:txBody>
          <a:bodyPr wrap="square" rtlCol="0">
            <a:spAutoFit/>
          </a:bodyPr>
          <a:lstStyle/>
          <a:p>
            <a:pPr lvl="1" algn="just">
              <a:lnSpc>
                <a:spcPct val="114000"/>
              </a:lnSpc>
              <a:spcBef>
                <a:spcPts val="0"/>
              </a:spcBef>
              <a:spcAft>
                <a:spcPts val="0"/>
              </a:spcAft>
              <a:buSzPct val="100000"/>
            </a:pPr>
            <a:endParaRPr lang="en-US" sz="1200" dirty="0">
              <a:solidFill>
                <a:srgbClr val="000000"/>
              </a:solidFill>
            </a:endParaRPr>
          </a:p>
          <a:p>
            <a:pPr marL="342900" indent="-342900" algn="just">
              <a:lnSpc>
                <a:spcPct val="114000"/>
              </a:lnSpc>
              <a:spcBef>
                <a:spcPts val="0"/>
              </a:spcBef>
              <a:spcAft>
                <a:spcPts val="0"/>
              </a:spcAft>
              <a:buSzPct val="100000"/>
              <a:buBlip>
                <a:blip r:embed="rId3"/>
              </a:buBlip>
            </a:pPr>
            <a:r>
              <a:rPr lang="en-US" sz="1200" b="1" u="sng" dirty="0">
                <a:solidFill>
                  <a:srgbClr val="000000"/>
                </a:solidFill>
              </a:rPr>
              <a:t>Considerations</a:t>
            </a:r>
          </a:p>
          <a:p>
            <a:pPr marL="800100" lvl="1" indent="-342900" algn="just">
              <a:lnSpc>
                <a:spcPct val="114000"/>
              </a:lnSpc>
              <a:spcBef>
                <a:spcPts val="0"/>
              </a:spcBef>
              <a:spcAft>
                <a:spcPts val="0"/>
              </a:spcAft>
              <a:buSzPct val="100000"/>
              <a:buBlip>
                <a:blip r:embed="rId3"/>
              </a:buBlip>
            </a:pPr>
            <a:r>
              <a:rPr lang="en-US" sz="1200" dirty="0">
                <a:solidFill>
                  <a:srgbClr val="000000"/>
                </a:solidFill>
              </a:rPr>
              <a:t>Based upon comments from Treasurer Yellen, the federal government may reach the debt ceiling by June 1 or shortly thereafter in the summer 2023, and as a result has temporarily closed the SLGS window. As a result, the District will have to wait until the SLGS window re-opens in order to access this portion of the investment program. </a:t>
            </a:r>
          </a:p>
        </p:txBody>
      </p:sp>
      <p:sp>
        <p:nvSpPr>
          <p:cNvPr id="2" name="TextBox 1"/>
          <p:cNvSpPr txBox="1"/>
          <p:nvPr/>
        </p:nvSpPr>
        <p:spPr>
          <a:xfrm>
            <a:off x="373562" y="6152139"/>
            <a:ext cx="5677593" cy="215444"/>
          </a:xfrm>
          <a:prstGeom prst="rect">
            <a:avLst/>
          </a:prstGeom>
          <a:noFill/>
        </p:spPr>
        <p:txBody>
          <a:bodyPr wrap="square" rtlCol="0">
            <a:spAutoFit/>
          </a:bodyPr>
          <a:lstStyle/>
          <a:p>
            <a:r>
              <a:rPr lang="en-US" sz="800" i="1" dirty="0"/>
              <a:t>Source: Treasurydirect.gov </a:t>
            </a:r>
          </a:p>
        </p:txBody>
      </p:sp>
    </p:spTree>
    <p:extLst>
      <p:ext uri="{BB962C8B-B14F-4D97-AF65-F5344CB8AC3E}">
        <p14:creationId xmlns:p14="http://schemas.microsoft.com/office/powerpoint/2010/main" val="1743047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1274" y="193523"/>
            <a:ext cx="7029336" cy="374940"/>
          </a:xfrm>
        </p:spPr>
        <p:txBody>
          <a:bodyPr>
            <a:normAutofit/>
          </a:bodyPr>
          <a:lstStyle/>
          <a:p>
            <a:r>
              <a:rPr lang="en-US" dirty="0"/>
              <a:t>Demand deposit slgs overview (cont.)</a:t>
            </a:r>
          </a:p>
        </p:txBody>
      </p:sp>
      <p:sp>
        <p:nvSpPr>
          <p:cNvPr id="6" name="TextBox 5"/>
          <p:cNvSpPr txBox="1"/>
          <p:nvPr/>
        </p:nvSpPr>
        <p:spPr>
          <a:xfrm>
            <a:off x="401274" y="613717"/>
            <a:ext cx="8260588" cy="2469202"/>
          </a:xfrm>
          <a:prstGeom prst="rect">
            <a:avLst/>
          </a:prstGeom>
          <a:noFill/>
        </p:spPr>
        <p:txBody>
          <a:bodyPr wrap="square" rtlCol="0">
            <a:spAutoFit/>
          </a:bodyPr>
          <a:lstStyle/>
          <a:p>
            <a:pPr marL="342900" indent="-342900" algn="just">
              <a:lnSpc>
                <a:spcPct val="114000"/>
              </a:lnSpc>
              <a:spcBef>
                <a:spcPts val="600"/>
              </a:spcBef>
              <a:spcAft>
                <a:spcPts val="600"/>
              </a:spcAft>
              <a:buSzPct val="100000"/>
              <a:buBlip>
                <a:blip r:embed="rId3"/>
              </a:buBlip>
            </a:pPr>
            <a:r>
              <a:rPr lang="en-US" sz="1100" b="1" u="sng" dirty="0">
                <a:solidFill>
                  <a:srgbClr val="000000"/>
                </a:solidFill>
              </a:rPr>
              <a:t>Demand Deposit SLGS Pricing</a:t>
            </a:r>
          </a:p>
          <a:p>
            <a:pPr marL="800100" lvl="1" indent="-342900" algn="just">
              <a:lnSpc>
                <a:spcPct val="114000"/>
              </a:lnSpc>
              <a:spcBef>
                <a:spcPts val="0"/>
              </a:spcBef>
              <a:spcAft>
                <a:spcPts val="0"/>
              </a:spcAft>
              <a:buSzPct val="100000"/>
              <a:buBlip>
                <a:blip r:embed="rId3"/>
              </a:buBlip>
            </a:pPr>
            <a:r>
              <a:rPr lang="en-US" sz="1100" dirty="0">
                <a:solidFill>
                  <a:srgbClr val="000000"/>
                </a:solidFill>
              </a:rPr>
              <a:t>Priced off of the most recent 13-week T-Bill auction minus some spread.</a:t>
            </a:r>
          </a:p>
          <a:p>
            <a:pPr marL="800100" lvl="1" indent="-342900" algn="just">
              <a:lnSpc>
                <a:spcPct val="114000"/>
              </a:lnSpc>
              <a:spcBef>
                <a:spcPts val="0"/>
              </a:spcBef>
              <a:spcAft>
                <a:spcPts val="0"/>
              </a:spcAft>
              <a:buSzPct val="100000"/>
              <a:buBlip>
                <a:blip r:embed="rId3"/>
              </a:buBlip>
            </a:pPr>
            <a:r>
              <a:rPr lang="en-US" sz="1100" dirty="0">
                <a:solidFill>
                  <a:srgbClr val="000000"/>
                </a:solidFill>
              </a:rPr>
              <a:t>Given these securities are priced at a level below the prevailing short-term taxable rate, these securities are treated like non-AMT tax-exempt municipal securities and are exempt from rebate.*</a:t>
            </a:r>
          </a:p>
          <a:p>
            <a:pPr marL="800100" lvl="1" indent="-342900" algn="just">
              <a:lnSpc>
                <a:spcPct val="114000"/>
              </a:lnSpc>
              <a:spcBef>
                <a:spcPts val="0"/>
              </a:spcBef>
              <a:spcAft>
                <a:spcPts val="0"/>
              </a:spcAft>
              <a:buSzPct val="100000"/>
              <a:buBlip>
                <a:blip r:embed="rId3"/>
              </a:buBlip>
            </a:pPr>
            <a:r>
              <a:rPr lang="en-US" sz="1100" dirty="0">
                <a:solidFill>
                  <a:srgbClr val="000000"/>
                </a:solidFill>
              </a:rPr>
              <a:t>Current rate as of May 10, 2023 is 4.09%.</a:t>
            </a:r>
          </a:p>
          <a:p>
            <a:pPr marL="342900" indent="-342900" algn="just">
              <a:lnSpc>
                <a:spcPct val="114000"/>
              </a:lnSpc>
              <a:spcBef>
                <a:spcPts val="0"/>
              </a:spcBef>
              <a:spcAft>
                <a:spcPts val="0"/>
              </a:spcAft>
              <a:buSzPct val="100000"/>
              <a:buBlip>
                <a:blip r:embed="rId3"/>
              </a:buBlip>
            </a:pPr>
            <a:endParaRPr lang="en-US" sz="1100" dirty="0">
              <a:solidFill>
                <a:srgbClr val="000000"/>
              </a:solidFill>
            </a:endParaRPr>
          </a:p>
          <a:p>
            <a:pPr marL="342900" indent="-342900" algn="just">
              <a:lnSpc>
                <a:spcPct val="114000"/>
              </a:lnSpc>
              <a:spcBef>
                <a:spcPts val="0"/>
              </a:spcBef>
              <a:spcAft>
                <a:spcPts val="0"/>
              </a:spcAft>
              <a:buSzPct val="100000"/>
              <a:buBlip>
                <a:blip r:embed="rId3"/>
              </a:buBlip>
            </a:pPr>
            <a:r>
              <a:rPr lang="en-US" sz="1100" b="1" u="sng" dirty="0">
                <a:solidFill>
                  <a:srgbClr val="000000"/>
                </a:solidFill>
              </a:rPr>
              <a:t>What Happens During a SLGS Window Closure?</a:t>
            </a:r>
          </a:p>
          <a:p>
            <a:pPr marL="800100" lvl="1" indent="-342900" algn="just">
              <a:lnSpc>
                <a:spcPct val="114000"/>
              </a:lnSpc>
              <a:spcBef>
                <a:spcPts val="0"/>
              </a:spcBef>
              <a:spcAft>
                <a:spcPts val="0"/>
              </a:spcAft>
              <a:buSzPct val="100000"/>
              <a:buBlip>
                <a:blip r:embed="rId3"/>
              </a:buBlip>
            </a:pPr>
            <a:r>
              <a:rPr lang="en-US" sz="1100" dirty="0">
                <a:solidFill>
                  <a:srgbClr val="000000"/>
                </a:solidFill>
              </a:rPr>
              <a:t>If the SLGS Window is closed while funds are invested in Demand Deposit SLGS, the Demand Deposit SLGS convert to normal Time Deposit SLGS with a 90-day maturity at the prevailing Demand Deposit SLGS rate at the window closure.</a:t>
            </a:r>
          </a:p>
          <a:p>
            <a:pPr marL="800100" lvl="1" indent="-342900" algn="just">
              <a:lnSpc>
                <a:spcPct val="114000"/>
              </a:lnSpc>
              <a:spcBef>
                <a:spcPts val="0"/>
              </a:spcBef>
              <a:spcAft>
                <a:spcPts val="0"/>
              </a:spcAft>
              <a:buSzPct val="100000"/>
              <a:buBlip>
                <a:blip r:embed="rId3"/>
              </a:buBlip>
            </a:pPr>
            <a:r>
              <a:rPr lang="en-US" sz="1100" dirty="0">
                <a:solidFill>
                  <a:srgbClr val="000000"/>
                </a:solidFill>
              </a:rPr>
              <a:t>Even though the security is converted to a Time Deposit SLG, clients are able to redeem this security early according to the Demand Deposit SLGS redemption rules without a penalty.</a:t>
            </a:r>
          </a:p>
        </p:txBody>
      </p:sp>
      <p:sp>
        <p:nvSpPr>
          <p:cNvPr id="3" name="TextBox 2"/>
          <p:cNvSpPr txBox="1"/>
          <p:nvPr/>
        </p:nvSpPr>
        <p:spPr>
          <a:xfrm>
            <a:off x="401274" y="6101542"/>
            <a:ext cx="5808333" cy="246221"/>
          </a:xfrm>
          <a:prstGeom prst="rect">
            <a:avLst/>
          </a:prstGeom>
          <a:noFill/>
        </p:spPr>
        <p:txBody>
          <a:bodyPr wrap="square" rtlCol="0">
            <a:spAutoFit/>
          </a:bodyPr>
          <a:lstStyle/>
          <a:p>
            <a:r>
              <a:rPr lang="en-US" sz="1000" dirty="0"/>
              <a:t>*Always confirm with bond and/or tax counsel</a:t>
            </a:r>
          </a:p>
        </p:txBody>
      </p:sp>
      <p:pic>
        <p:nvPicPr>
          <p:cNvPr id="2" name="Picture 1"/>
          <p:cNvPicPr>
            <a:picLocks noChangeAspect="1"/>
          </p:cNvPicPr>
          <p:nvPr/>
        </p:nvPicPr>
        <p:blipFill>
          <a:blip r:embed="rId4"/>
          <a:stretch>
            <a:fillRect/>
          </a:stretch>
        </p:blipFill>
        <p:spPr>
          <a:xfrm>
            <a:off x="2251317" y="3082919"/>
            <a:ext cx="4560501" cy="2646682"/>
          </a:xfrm>
          <a:prstGeom prst="rect">
            <a:avLst/>
          </a:prstGeom>
        </p:spPr>
      </p:pic>
      <p:sp>
        <p:nvSpPr>
          <p:cNvPr id="4" name="TextBox 3">
            <a:extLst>
              <a:ext uri="{FF2B5EF4-FFF2-40B4-BE49-F238E27FC236}">
                <a16:creationId xmlns:a16="http://schemas.microsoft.com/office/drawing/2014/main" id="{9507B68A-2E34-B67C-B53D-32481DEA87D8}"/>
              </a:ext>
            </a:extLst>
          </p:cNvPr>
          <p:cNvSpPr txBox="1"/>
          <p:nvPr/>
        </p:nvSpPr>
        <p:spPr>
          <a:xfrm>
            <a:off x="2251317" y="5732268"/>
            <a:ext cx="5808333" cy="215444"/>
          </a:xfrm>
          <a:prstGeom prst="rect">
            <a:avLst/>
          </a:prstGeom>
          <a:noFill/>
        </p:spPr>
        <p:txBody>
          <a:bodyPr wrap="square" rtlCol="0">
            <a:spAutoFit/>
          </a:bodyPr>
          <a:lstStyle/>
          <a:p>
            <a:r>
              <a:rPr lang="en-US" sz="800" dirty="0"/>
              <a:t>Subject to change on a daily basis</a:t>
            </a:r>
            <a:endParaRPr lang="en-US" sz="1000" dirty="0"/>
          </a:p>
        </p:txBody>
      </p:sp>
    </p:spTree>
    <p:extLst>
      <p:ext uri="{BB962C8B-B14F-4D97-AF65-F5344CB8AC3E}">
        <p14:creationId xmlns:p14="http://schemas.microsoft.com/office/powerpoint/2010/main" val="562138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274" y="193523"/>
            <a:ext cx="7742062" cy="374940"/>
          </a:xfrm>
        </p:spPr>
        <p:txBody>
          <a:bodyPr>
            <a:normAutofit/>
          </a:bodyPr>
          <a:lstStyle/>
          <a:p>
            <a:r>
              <a:rPr lang="en-US" sz="1200" dirty="0"/>
              <a:t>Arbitrage Relationship of expenditures and Demand deposit </a:t>
            </a:r>
            <a:r>
              <a:rPr lang="en-US" sz="1200" dirty="0" err="1"/>
              <a:t>slgs</a:t>
            </a:r>
            <a:r>
              <a:rPr lang="en-US" sz="1200" dirty="0"/>
              <a:t> rates </a:t>
            </a:r>
          </a:p>
        </p:txBody>
      </p:sp>
      <p:sp>
        <p:nvSpPr>
          <p:cNvPr id="4" name="Up-Down Arrow 3"/>
          <p:cNvSpPr/>
          <p:nvPr/>
        </p:nvSpPr>
        <p:spPr>
          <a:xfrm rot="18144407">
            <a:off x="3692704" y="2425858"/>
            <a:ext cx="1422277" cy="4655563"/>
          </a:xfrm>
          <a:prstGeom prst="upDownArrow">
            <a:avLst/>
          </a:prstGeom>
          <a:gradFill>
            <a:gsLst>
              <a:gs pos="100000">
                <a:schemeClr val="accent1">
                  <a:tint val="100000"/>
                  <a:shade val="100000"/>
                  <a:satMod val="130000"/>
                </a:schemeClr>
              </a:gs>
              <a:gs pos="15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Up-Down Arrow 10"/>
          <p:cNvSpPr/>
          <p:nvPr/>
        </p:nvSpPr>
        <p:spPr>
          <a:xfrm rot="3375986">
            <a:off x="3657337" y="2449609"/>
            <a:ext cx="1335277" cy="4547926"/>
          </a:xfrm>
          <a:prstGeom prst="upDownArrow">
            <a:avLst/>
          </a:prstGeom>
          <a:gradFill>
            <a:gsLst>
              <a:gs pos="100000">
                <a:schemeClr val="accent1">
                  <a:tint val="100000"/>
                  <a:shade val="100000"/>
                  <a:satMod val="130000"/>
                </a:schemeClr>
              </a:gs>
              <a:gs pos="11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rot="1998716">
            <a:off x="2514382" y="4048919"/>
            <a:ext cx="2162483" cy="276999"/>
          </a:xfrm>
          <a:prstGeom prst="rect">
            <a:avLst/>
          </a:prstGeom>
          <a:noFill/>
        </p:spPr>
        <p:txBody>
          <a:bodyPr wrap="square" rtlCol="0">
            <a:spAutoFit/>
          </a:bodyPr>
          <a:lstStyle/>
          <a:p>
            <a:r>
              <a:rPr lang="en-US" sz="1200" dirty="0">
                <a:solidFill>
                  <a:schemeClr val="bg1"/>
                </a:solidFill>
              </a:rPr>
              <a:t>Faster Expenditures</a:t>
            </a:r>
          </a:p>
        </p:txBody>
      </p:sp>
      <p:sp>
        <p:nvSpPr>
          <p:cNvPr id="13" name="TextBox 12"/>
          <p:cNvSpPr txBox="1"/>
          <p:nvPr/>
        </p:nvSpPr>
        <p:spPr>
          <a:xfrm rot="1932080">
            <a:off x="4642610" y="5427317"/>
            <a:ext cx="2215258" cy="276999"/>
          </a:xfrm>
          <a:prstGeom prst="rect">
            <a:avLst/>
          </a:prstGeom>
          <a:noFill/>
        </p:spPr>
        <p:txBody>
          <a:bodyPr wrap="square" rtlCol="0">
            <a:spAutoFit/>
          </a:bodyPr>
          <a:lstStyle/>
          <a:p>
            <a:r>
              <a:rPr lang="en-US" sz="1200" dirty="0">
                <a:solidFill>
                  <a:schemeClr val="bg1"/>
                </a:solidFill>
              </a:rPr>
              <a:t>Slower Expenditures</a:t>
            </a:r>
          </a:p>
        </p:txBody>
      </p:sp>
      <p:sp>
        <p:nvSpPr>
          <p:cNvPr id="14" name="TextBox 13"/>
          <p:cNvSpPr txBox="1"/>
          <p:nvPr/>
        </p:nvSpPr>
        <p:spPr>
          <a:xfrm rot="19650906">
            <a:off x="2516077" y="4918335"/>
            <a:ext cx="2579298" cy="276999"/>
          </a:xfrm>
          <a:prstGeom prst="rect">
            <a:avLst/>
          </a:prstGeom>
          <a:noFill/>
        </p:spPr>
        <p:txBody>
          <a:bodyPr wrap="square" rtlCol="0">
            <a:spAutoFit/>
          </a:bodyPr>
          <a:lstStyle/>
          <a:p>
            <a:r>
              <a:rPr lang="en-US" sz="1200" dirty="0">
                <a:solidFill>
                  <a:schemeClr val="bg1"/>
                </a:solidFill>
              </a:rPr>
              <a:t>Lower Rates</a:t>
            </a:r>
          </a:p>
        </p:txBody>
      </p:sp>
      <p:sp>
        <p:nvSpPr>
          <p:cNvPr id="15" name="TextBox 14"/>
          <p:cNvSpPr txBox="1"/>
          <p:nvPr/>
        </p:nvSpPr>
        <p:spPr>
          <a:xfrm rot="19650906">
            <a:off x="4715292" y="3438048"/>
            <a:ext cx="2579298" cy="276999"/>
          </a:xfrm>
          <a:prstGeom prst="rect">
            <a:avLst/>
          </a:prstGeom>
          <a:noFill/>
        </p:spPr>
        <p:txBody>
          <a:bodyPr wrap="square" rtlCol="0">
            <a:spAutoFit/>
          </a:bodyPr>
          <a:lstStyle/>
          <a:p>
            <a:r>
              <a:rPr lang="en-US" sz="1200" dirty="0">
                <a:solidFill>
                  <a:schemeClr val="bg1"/>
                </a:solidFill>
              </a:rPr>
              <a:t>Higher Rates</a:t>
            </a:r>
          </a:p>
        </p:txBody>
      </p:sp>
      <p:sp>
        <p:nvSpPr>
          <p:cNvPr id="16" name="TextBox 15"/>
          <p:cNvSpPr txBox="1"/>
          <p:nvPr/>
        </p:nvSpPr>
        <p:spPr>
          <a:xfrm>
            <a:off x="280306" y="3884018"/>
            <a:ext cx="2113472" cy="400110"/>
          </a:xfrm>
          <a:prstGeom prst="rect">
            <a:avLst/>
          </a:prstGeom>
          <a:noFill/>
        </p:spPr>
        <p:txBody>
          <a:bodyPr wrap="square" rtlCol="0">
            <a:spAutoFit/>
          </a:bodyPr>
          <a:lstStyle/>
          <a:p>
            <a:pPr algn="ctr"/>
            <a:r>
              <a:rPr lang="en-US" sz="2000" dirty="0"/>
              <a:t>Less Arbitrage</a:t>
            </a:r>
          </a:p>
        </p:txBody>
      </p:sp>
      <p:sp>
        <p:nvSpPr>
          <p:cNvPr id="17" name="TextBox 16"/>
          <p:cNvSpPr txBox="1"/>
          <p:nvPr/>
        </p:nvSpPr>
        <p:spPr>
          <a:xfrm>
            <a:off x="6394776" y="3930914"/>
            <a:ext cx="2113472" cy="400110"/>
          </a:xfrm>
          <a:prstGeom prst="rect">
            <a:avLst/>
          </a:prstGeom>
          <a:noFill/>
        </p:spPr>
        <p:txBody>
          <a:bodyPr wrap="square" rtlCol="0">
            <a:spAutoFit/>
          </a:bodyPr>
          <a:lstStyle/>
          <a:p>
            <a:pPr algn="ctr"/>
            <a:r>
              <a:rPr lang="en-US" sz="2000" dirty="0"/>
              <a:t>More Arbitrage</a:t>
            </a:r>
          </a:p>
        </p:txBody>
      </p:sp>
      <p:sp>
        <p:nvSpPr>
          <p:cNvPr id="18" name="TextBox 17"/>
          <p:cNvSpPr txBox="1"/>
          <p:nvPr/>
        </p:nvSpPr>
        <p:spPr>
          <a:xfrm>
            <a:off x="401274" y="671976"/>
            <a:ext cx="8229600" cy="2220544"/>
          </a:xfrm>
          <a:prstGeom prst="rect">
            <a:avLst/>
          </a:prstGeom>
          <a:noFill/>
        </p:spPr>
        <p:txBody>
          <a:bodyPr wrap="square" rtlCol="0">
            <a:spAutoFit/>
          </a:bodyPr>
          <a:lstStyle/>
          <a:p>
            <a:pPr marL="342900" indent="-342900" algn="just">
              <a:lnSpc>
                <a:spcPct val="114000"/>
              </a:lnSpc>
              <a:spcBef>
                <a:spcPts val="600"/>
              </a:spcBef>
              <a:spcAft>
                <a:spcPts val="600"/>
              </a:spcAft>
              <a:buSzPct val="100000"/>
              <a:buBlip>
                <a:blip r:embed="rId2"/>
              </a:buBlip>
            </a:pPr>
            <a:r>
              <a:rPr lang="en-US" sz="1200" dirty="0"/>
              <a:t>With respect to the Series 2021 Proceeds, once the taxable investments mature and Demand Deposit SLGS are procured (or Demand Deposit SLGS may be initially purchased soon after the plan starts to provide liquidity), then: </a:t>
            </a:r>
          </a:p>
          <a:p>
            <a:pPr marL="800100" lvl="1" indent="-342900" algn="just">
              <a:lnSpc>
                <a:spcPct val="114000"/>
              </a:lnSpc>
              <a:spcBef>
                <a:spcPts val="600"/>
              </a:spcBef>
              <a:spcAft>
                <a:spcPts val="600"/>
              </a:spcAft>
              <a:buSzPct val="100000"/>
              <a:buBlip>
                <a:blip r:embed="rId2"/>
              </a:buBlip>
            </a:pPr>
            <a:r>
              <a:rPr lang="en-US" sz="1200" dirty="0"/>
              <a:t>To the extent short-term rates increase and it takes longer than planned to expend the funds, the District will have a greater chance to earn more earnings exempt from rebate.</a:t>
            </a:r>
          </a:p>
          <a:p>
            <a:pPr marL="800100" lvl="1" indent="-342900" algn="just">
              <a:lnSpc>
                <a:spcPct val="114000"/>
              </a:lnSpc>
              <a:spcBef>
                <a:spcPts val="600"/>
              </a:spcBef>
              <a:spcAft>
                <a:spcPts val="600"/>
              </a:spcAft>
              <a:buSzPct val="100000"/>
              <a:buBlip>
                <a:blip r:embed="rId2"/>
              </a:buBlip>
            </a:pPr>
            <a:r>
              <a:rPr lang="en-US" sz="1200" dirty="0"/>
              <a:t>To the extent short-term rates decline and/or funds are expended faster than planned, the District will likely earn less earnings exempt from rebate.</a:t>
            </a:r>
          </a:p>
          <a:p>
            <a:pPr marL="342900" indent="-342900" algn="just">
              <a:lnSpc>
                <a:spcPct val="114000"/>
              </a:lnSpc>
              <a:spcBef>
                <a:spcPts val="600"/>
              </a:spcBef>
              <a:spcAft>
                <a:spcPts val="600"/>
              </a:spcAft>
              <a:buSzPct val="100000"/>
              <a:buBlip>
                <a:blip r:embed="rId2"/>
              </a:buBlip>
            </a:pPr>
            <a:r>
              <a:rPr lang="en-US" sz="1200" dirty="0"/>
              <a:t>With respect to the Series 2022 Proceeds, again, to the extent it takes longer to expend the proceeds and Demand Deposit SLGS rates remain higher, the more potential retainable arbitrage there will be</a:t>
            </a:r>
          </a:p>
        </p:txBody>
      </p:sp>
    </p:spTree>
    <p:extLst>
      <p:ext uri="{BB962C8B-B14F-4D97-AF65-F5344CB8AC3E}">
        <p14:creationId xmlns:p14="http://schemas.microsoft.com/office/powerpoint/2010/main" val="3684017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274" y="193523"/>
            <a:ext cx="7742062" cy="374940"/>
          </a:xfrm>
        </p:spPr>
        <p:txBody>
          <a:bodyPr>
            <a:normAutofit/>
          </a:bodyPr>
          <a:lstStyle/>
          <a:p>
            <a:r>
              <a:rPr lang="en-US" dirty="0"/>
              <a:t>Potential action steps </a:t>
            </a:r>
          </a:p>
        </p:txBody>
      </p:sp>
      <p:sp>
        <p:nvSpPr>
          <p:cNvPr id="5" name="TextBox 4">
            <a:extLst>
              <a:ext uri="{FF2B5EF4-FFF2-40B4-BE49-F238E27FC236}">
                <a16:creationId xmlns:a16="http://schemas.microsoft.com/office/drawing/2014/main" id="{DEF58FA9-494A-12AF-218C-1E7770E6CAFC}"/>
              </a:ext>
            </a:extLst>
          </p:cNvPr>
          <p:cNvSpPr txBox="1"/>
          <p:nvPr/>
        </p:nvSpPr>
        <p:spPr>
          <a:xfrm>
            <a:off x="804862" y="4760038"/>
            <a:ext cx="5808333" cy="246221"/>
          </a:xfrm>
          <a:prstGeom prst="rect">
            <a:avLst/>
          </a:prstGeom>
          <a:noFill/>
        </p:spPr>
        <p:txBody>
          <a:bodyPr wrap="square" rtlCol="0">
            <a:spAutoFit/>
          </a:bodyPr>
          <a:lstStyle/>
          <a:p>
            <a:r>
              <a:rPr lang="en-US" sz="1000" dirty="0"/>
              <a:t>*SLGS window is currently closed but as soon as window re-opens, SLGS can be purchased</a:t>
            </a:r>
          </a:p>
        </p:txBody>
      </p:sp>
      <p:pic>
        <p:nvPicPr>
          <p:cNvPr id="7" name="Picture 6">
            <a:extLst>
              <a:ext uri="{FF2B5EF4-FFF2-40B4-BE49-F238E27FC236}">
                <a16:creationId xmlns:a16="http://schemas.microsoft.com/office/drawing/2014/main" id="{9C487A5C-D4E3-70D6-560C-734435AA4552}"/>
              </a:ext>
            </a:extLst>
          </p:cNvPr>
          <p:cNvPicPr>
            <a:picLocks noChangeAspect="1"/>
          </p:cNvPicPr>
          <p:nvPr/>
        </p:nvPicPr>
        <p:blipFill>
          <a:blip r:embed="rId2"/>
          <a:stretch>
            <a:fillRect/>
          </a:stretch>
        </p:blipFill>
        <p:spPr>
          <a:xfrm>
            <a:off x="804862" y="1683463"/>
            <a:ext cx="7534275" cy="3076575"/>
          </a:xfrm>
          <a:prstGeom prst="rect">
            <a:avLst/>
          </a:prstGeom>
        </p:spPr>
      </p:pic>
    </p:spTree>
    <p:extLst>
      <p:ext uri="{BB962C8B-B14F-4D97-AF65-F5344CB8AC3E}">
        <p14:creationId xmlns:p14="http://schemas.microsoft.com/office/powerpoint/2010/main" val="2914606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rgbClr val="002949"/>
                </a:solidFill>
              </a:rPr>
              <a:t>Disclaimer</a:t>
            </a:r>
          </a:p>
        </p:txBody>
      </p:sp>
      <p:sp>
        <p:nvSpPr>
          <p:cNvPr id="7" name="Rectangle 6"/>
          <p:cNvSpPr/>
          <p:nvPr/>
        </p:nvSpPr>
        <p:spPr>
          <a:xfrm>
            <a:off x="479612" y="652727"/>
            <a:ext cx="8184777" cy="3277820"/>
          </a:xfrm>
          <a:prstGeom prst="rect">
            <a:avLst/>
          </a:prstGeom>
        </p:spPr>
        <p:txBody>
          <a:bodyPr wrap="square">
            <a:spAutoFit/>
          </a:bodyPr>
          <a:lstStyle/>
          <a:p>
            <a:pPr algn="just"/>
            <a:r>
              <a:rPr lang="en-US" sz="900" dirty="0">
                <a:solidFill>
                  <a:srgbClr val="6F7274"/>
                </a:solidFill>
              </a:rPr>
              <a:t>The information contained herein is solely intended to facilitate discussion of potentially applicable financing applications and is not intended to be a specific buy/sell recommendation, nor is it an official confirmation of terms. Any terms discussed herein are preliminary until confirmed in a definitive written agreement. While we believe that the outlined financial structure or marketing strategy is the best approach under the current market conditions, the market conditions at the time any proposed transaction is structured or sold may be different, which may require a different approach.</a:t>
            </a:r>
          </a:p>
          <a:p>
            <a:pPr algn="just"/>
            <a:endParaRPr lang="en-US" sz="900" dirty="0">
              <a:solidFill>
                <a:srgbClr val="6F7274"/>
              </a:solidFill>
            </a:endParaRPr>
          </a:p>
          <a:p>
            <a:pPr algn="just"/>
            <a:r>
              <a:rPr lang="en-US" sz="900" dirty="0">
                <a:solidFill>
                  <a:srgbClr val="6F7274"/>
                </a:solidFill>
              </a:rPr>
              <a:t>The analysis or information presented herein is based upon hypothetical projections and/or past performance that have certain limitations. No representation is made that it is accurate or complete or that any results indicated will be achieved. In no way is past performance indicative of future results. Changes to any prices, levels, or assumptions contained herein may have a material impact on results. Any estimates or assumptions contained herein represent our best judgment as of the date indicated and are subject to change without notice. Examples are merely representative and are not meant to be all-inclusive.</a:t>
            </a:r>
          </a:p>
          <a:p>
            <a:pPr algn="just"/>
            <a:endParaRPr lang="en-US" sz="900" dirty="0">
              <a:solidFill>
                <a:srgbClr val="6F7274"/>
              </a:solidFill>
            </a:endParaRPr>
          </a:p>
          <a:p>
            <a:pPr algn="just"/>
            <a:r>
              <a:rPr lang="en-US" sz="900" dirty="0">
                <a:solidFill>
                  <a:srgbClr val="6F7274"/>
                </a:solidFill>
              </a:rPr>
              <a:t>Raymond James shall have no liability, contingent or otherwise, to the recipient hereof or to any third party, or any responsibility whatsoever, for the accuracy, correctness, timeliness, reliability or completeness of the data or formulae provided herein or for the performance of or any other aspect of the materials, structures and strategies presented herein.</a:t>
            </a:r>
          </a:p>
          <a:p>
            <a:pPr algn="just"/>
            <a:endParaRPr lang="en-US" sz="900" dirty="0">
              <a:solidFill>
                <a:srgbClr val="6F7274"/>
              </a:solidFill>
            </a:endParaRPr>
          </a:p>
          <a:p>
            <a:pPr algn="just"/>
            <a:r>
              <a:rPr lang="en-US" sz="900" dirty="0">
                <a:solidFill>
                  <a:srgbClr val="6F7274"/>
                </a:solidFill>
              </a:rPr>
              <a:t>Raymond James does not provide accounting, tax or legal advice; however, you should be aware that any proposed transaction could have accounting, tax, legal or other implications that should be discussed with your accounting, tax and other advisors and/or legal counsel.</a:t>
            </a:r>
          </a:p>
          <a:p>
            <a:pPr algn="just"/>
            <a:endParaRPr lang="en-US" sz="900" dirty="0">
              <a:solidFill>
                <a:srgbClr val="6F7274"/>
              </a:solidFill>
            </a:endParaRPr>
          </a:p>
          <a:p>
            <a:pPr algn="just"/>
            <a:r>
              <a:rPr lang="en-US" sz="900" dirty="0">
                <a:solidFill>
                  <a:srgbClr val="6F7274"/>
                </a:solidFill>
              </a:rPr>
              <a:t>Raymond James and affiliates, and officers, directors and employees thereof, including individuals who may be involved in the preparation or presentation of this material, may from time to time have positions in, and buy or sell, the securities, derivatives (including options) or other financial products of entities mentioned herein. In addition, Raymond James or affiliates thereof may have served as an underwriter or placement agent with respect to a public or private offering of securities by one or more of the entities referenced herein.</a:t>
            </a:r>
          </a:p>
          <a:p>
            <a:pPr algn="just"/>
            <a:endParaRPr lang="en-US" sz="900" dirty="0">
              <a:solidFill>
                <a:srgbClr val="6F7274"/>
              </a:solidFill>
            </a:endParaRPr>
          </a:p>
          <a:p>
            <a:pPr algn="just"/>
            <a:endParaRPr lang="en-US" sz="900" b="1" dirty="0">
              <a:solidFill>
                <a:srgbClr val="FF0000"/>
              </a:solidFill>
            </a:endParaRPr>
          </a:p>
        </p:txBody>
      </p:sp>
    </p:spTree>
    <p:extLst>
      <p:ext uri="{BB962C8B-B14F-4D97-AF65-F5344CB8AC3E}">
        <p14:creationId xmlns:p14="http://schemas.microsoft.com/office/powerpoint/2010/main" val="1164838033"/>
      </p:ext>
    </p:extLst>
  </p:cSld>
  <p:clrMapOvr>
    <a:masterClrMapping/>
  </p:clrMapOvr>
</p:sld>
</file>

<file path=ppt/theme/theme1.xml><?xml version="1.0" encoding="utf-8"?>
<a:theme xmlns:a="http://schemas.openxmlformats.org/drawingml/2006/main" name="2_Office Theme">
  <a:themeElements>
    <a:clrScheme name="Custom 7">
      <a:dk1>
        <a:sysClr val="windowText" lastClr="000000"/>
      </a:dk1>
      <a:lt1>
        <a:sysClr val="window" lastClr="FFFFFF"/>
      </a:lt1>
      <a:dk2>
        <a:srgbClr val="6F727D"/>
      </a:dk2>
      <a:lt2>
        <a:srgbClr val="9EA7B0"/>
      </a:lt2>
      <a:accent1>
        <a:srgbClr val="002949"/>
      </a:accent1>
      <a:accent2>
        <a:srgbClr val="5489B6"/>
      </a:accent2>
      <a:accent3>
        <a:srgbClr val="F3E5C3"/>
      </a:accent3>
      <a:accent4>
        <a:srgbClr val="8CC2CE"/>
      </a:accent4>
      <a:accent5>
        <a:srgbClr val="998542"/>
      </a:accent5>
      <a:accent6>
        <a:srgbClr val="8D89A5"/>
      </a:accent6>
      <a:hlink>
        <a:srgbClr val="5489B6"/>
      </a:hlink>
      <a:folHlink>
        <a:srgbClr val="00294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D9849D5CC9F5D49971CAB1087578B13" ma:contentTypeVersion="0" ma:contentTypeDescription="Create a new document." ma:contentTypeScope="" ma:versionID="b436075508f7fda3eb987e4f4c18f199">
  <xsd:schema xmlns:xsd="http://www.w3.org/2001/XMLSchema" xmlns:xs="http://www.w3.org/2001/XMLSchema" xmlns:p="http://schemas.microsoft.com/office/2006/metadata/properties" xmlns:ns2="747ee5d2-6c97-4df6-a950-621981cf91c6" targetNamespace="http://schemas.microsoft.com/office/2006/metadata/properties" ma:root="true" ma:fieldsID="8478a0ff2540fd8ccb647624f51b8d03" ns2:_="">
    <xsd:import namespace="747ee5d2-6c97-4df6-a950-621981cf91c6"/>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7ee5d2-6c97-4df6-a950-621981cf91c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documentManagement>
    <_dlc_DocId xmlns="747ee5d2-6c97-4df6-a950-621981cf91c6">FICM-5879-217</_dlc_DocId>
    <_dlc_DocIdUrl xmlns="747ee5d2-6c97-4df6-a950-621981cf91c6">
      <Url>https://workspaces.rjf.com/sites/PubFinance/publicfin/_layouts/15/DocIdRedir.aspx?ID=FICM-5879-217</Url>
      <Description>FICM-5879-217</Description>
    </_dlc_DocIdUrl>
  </documentManagement>
</p:properties>
</file>

<file path=customXml/itemProps1.xml><?xml version="1.0" encoding="utf-8"?>
<ds:datastoreItem xmlns:ds="http://schemas.openxmlformats.org/officeDocument/2006/customXml" ds:itemID="{08CD590C-7CC6-4488-8F3A-63012EDDCF42}">
  <ds:schemaRefs>
    <ds:schemaRef ds:uri="http://schemas.microsoft.com/sharepoint/v3/contenttype/forms"/>
  </ds:schemaRefs>
</ds:datastoreItem>
</file>

<file path=customXml/itemProps2.xml><?xml version="1.0" encoding="utf-8"?>
<ds:datastoreItem xmlns:ds="http://schemas.openxmlformats.org/officeDocument/2006/customXml" ds:itemID="{024A3DAD-A8A2-40AB-9825-928D6907B2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7ee5d2-6c97-4df6-a950-621981cf91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5C294AB-A918-4AE0-AE4B-6407FC35E89C}">
  <ds:schemaRefs>
    <ds:schemaRef ds:uri="http://schemas.microsoft.com/sharepoint/events"/>
  </ds:schemaRefs>
</ds:datastoreItem>
</file>

<file path=customXml/itemProps4.xml><?xml version="1.0" encoding="utf-8"?>
<ds:datastoreItem xmlns:ds="http://schemas.openxmlformats.org/officeDocument/2006/customXml" ds:itemID="{D7E9051B-7997-476F-92CF-54BC340DD150}">
  <ds:schemaRefs>
    <ds:schemaRef ds:uri="http://schemas.microsoft.com/office/2006/documentManagement/types"/>
    <ds:schemaRef ds:uri="http://purl.org/dc/term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747ee5d2-6c97-4df6-a950-621981cf91c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24978</TotalTime>
  <Words>2755</Words>
  <Application>Microsoft Office PowerPoint</Application>
  <PresentationFormat>On-screen Show (4:3)</PresentationFormat>
  <Paragraphs>177</Paragraphs>
  <Slides>12</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2_Office Theme</vt:lpstr>
      <vt:lpstr>PowerPoint Presentation</vt:lpstr>
      <vt:lpstr>Situational background</vt:lpstr>
      <vt:lpstr>Arbitrage and Rebate Basics</vt:lpstr>
      <vt:lpstr>Series 2021 Bond Proceeds Investment Strategy and discussion</vt:lpstr>
      <vt:lpstr>Investment alternative with U.S. Treasuries &amp; demand deposit slgs – Series 2021 Bonds</vt:lpstr>
      <vt:lpstr>Series 2022 Bond Proceeds Investment Strategy and discussion</vt:lpstr>
      <vt:lpstr>PowerPoint Presentation</vt:lpstr>
      <vt:lpstr>Demand deposit slgs overview</vt:lpstr>
      <vt:lpstr>Demand deposit slgs overview (cont.)</vt:lpstr>
      <vt:lpstr>Arbitrage Relationship of expenditures and Demand deposit slgs rates </vt:lpstr>
      <vt:lpstr>Potential action steps </vt:lpstr>
      <vt:lpstr>Disclaimer</vt:lpstr>
    </vt:vector>
  </TitlesOfParts>
  <Company>RJF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Cori Smith</dc:creator>
  <cp:lastModifiedBy>Olivia Atlasik</cp:lastModifiedBy>
  <cp:revision>1361</cp:revision>
  <cp:lastPrinted>2021-05-05T12:06:25Z</cp:lastPrinted>
  <dcterms:created xsi:type="dcterms:W3CDTF">2010-11-28T16:10:15Z</dcterms:created>
  <dcterms:modified xsi:type="dcterms:W3CDTF">2023-06-06T20:42:47Z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0x010100FD9849D5CC9F5D49971CAB1087578B13</vt:lpwstr>
  </property>
  <property fmtid="{D5CDD505-2E9C-101B-9397-08002B2CF9AE}" pid="3" name="_dlc_DocIdItemGuid">
    <vt:lpwstr>84f13ea4-76df-4ca5-9b56-779ef7ecdc41</vt:lpwstr>
  </property>
</Properties>
</file>