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Century Schoolbook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CenturySchoolbook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enturySchoolbook-italic.fntdata"/><Relationship Id="rId25" Type="http://schemas.openxmlformats.org/officeDocument/2006/relationships/font" Target="fonts/CenturySchoolbook-bold.fntdata"/><Relationship Id="rId27" Type="http://schemas.openxmlformats.org/officeDocument/2006/relationships/font" Target="fonts/CenturySchoolbook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1e6141a24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1e6141a24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1e6141a2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1e6141a2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1e6141a24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1e6141a2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1e6141a24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1e6141a24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1e6141a24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71e6141a24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1e6141a24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71e6141a24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71e6141a24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71e6141a24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71e6141a24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71e6141a24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1e6141a24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1e6141a24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1e6141a24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71e6141a24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71e6141a24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71e6141a24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71e6141a24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71e6141a24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71e6141a24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71e6141a24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71e6141a24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71e6141a24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71e6141a24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71e6141a24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71e6141a24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71e6141a24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71e6141a24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71e6141a24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71e6141a24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71e6141a24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20" Type="http://schemas.openxmlformats.org/officeDocument/2006/relationships/image" Target="../media/image26.png"/><Relationship Id="rId22" Type="http://schemas.openxmlformats.org/officeDocument/2006/relationships/image" Target="../media/image22.png"/><Relationship Id="rId21" Type="http://schemas.openxmlformats.org/officeDocument/2006/relationships/image" Target="../media/image20.png"/><Relationship Id="rId24" Type="http://schemas.openxmlformats.org/officeDocument/2006/relationships/image" Target="../media/image21.png"/><Relationship Id="rId23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9" Type="http://schemas.openxmlformats.org/officeDocument/2006/relationships/image" Target="../media/image13.png"/><Relationship Id="rId25" Type="http://schemas.openxmlformats.org/officeDocument/2006/relationships/image" Target="../media/image27.png"/><Relationship Id="rId5" Type="http://schemas.openxmlformats.org/officeDocument/2006/relationships/image" Target="../media/image9.png"/><Relationship Id="rId6" Type="http://schemas.openxmlformats.org/officeDocument/2006/relationships/image" Target="../media/image15.png"/><Relationship Id="rId7" Type="http://schemas.openxmlformats.org/officeDocument/2006/relationships/image" Target="../media/image7.png"/><Relationship Id="rId8" Type="http://schemas.openxmlformats.org/officeDocument/2006/relationships/image" Target="../media/image10.png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3" Type="http://schemas.openxmlformats.org/officeDocument/2006/relationships/image" Target="../media/image19.png"/><Relationship Id="rId12" Type="http://schemas.openxmlformats.org/officeDocument/2006/relationships/image" Target="../media/image23.png"/><Relationship Id="rId15" Type="http://schemas.openxmlformats.org/officeDocument/2006/relationships/image" Target="../media/image8.png"/><Relationship Id="rId14" Type="http://schemas.openxmlformats.org/officeDocument/2006/relationships/image" Target="../media/image18.png"/><Relationship Id="rId17" Type="http://schemas.openxmlformats.org/officeDocument/2006/relationships/image" Target="../media/image16.png"/><Relationship Id="rId16" Type="http://schemas.openxmlformats.org/officeDocument/2006/relationships/image" Target="../media/image25.png"/><Relationship Id="rId19" Type="http://schemas.openxmlformats.org/officeDocument/2006/relationships/image" Target="../media/image24.png"/><Relationship Id="rId18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Parents’ Guide to Google Classroom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ADA Compliant Version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13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What is Google Classroom?</a:t>
            </a:r>
            <a:endParaRPr sz="4800"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2184850"/>
            <a:ext cx="8520600" cy="23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>
                <a:solidFill>
                  <a:srgbClr val="3E3E41"/>
                </a:solidFill>
              </a:rPr>
              <a:t>Think of Google Classroom (GC) as your child’s digital link to learning. Teachers use GC to share assignments,  homework, newsletters, and much more  with students AND parents!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113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</a:rPr>
              <a:t>Getting Started</a:t>
            </a:r>
            <a:endParaRPr sz="4800">
              <a:solidFill>
                <a:srgbClr val="000000"/>
              </a:solidFill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416475" y="1501775"/>
            <a:ext cx="8520600" cy="330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marR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●"/>
            </a:pPr>
            <a:r>
              <a:rPr lang="en" sz="3000">
                <a:solidFill>
                  <a:srgbClr val="000000"/>
                </a:solidFill>
              </a:rPr>
              <a:t>Your child was provided with a secure login and password that is unique to them.</a:t>
            </a:r>
            <a:endParaRPr sz="3000">
              <a:solidFill>
                <a:srgbClr val="000000"/>
              </a:solidFill>
            </a:endParaRPr>
          </a:p>
          <a:p>
            <a:pPr indent="-419100" lvl="0" marL="457200" marR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●"/>
            </a:pPr>
            <a:r>
              <a:rPr lang="en" sz="3000">
                <a:solidFill>
                  <a:srgbClr val="000000"/>
                </a:solidFill>
              </a:rPr>
              <a:t>Check with his/her teacher to obtain this  private information or ask them to add you  as a parent via email!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descr="Chromebook with screen set to Google" id="68" name="Google Shape;68;p15" title="Chromebook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9374" y="116650"/>
            <a:ext cx="2296126" cy="146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8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Getting Started - Step 1</a:t>
            </a:r>
            <a:endParaRPr sz="4800"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734475"/>
            <a:ext cx="8520600" cy="28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Click on the </a:t>
            </a:r>
            <a:r>
              <a:rPr lang="en" sz="3200">
                <a:solidFill>
                  <a:srgbClr val="B81924"/>
                </a:solidFill>
              </a:rPr>
              <a:t>Google Chrome</a:t>
            </a:r>
            <a:r>
              <a:rPr lang="en" sz="3200">
                <a:solidFill>
                  <a:srgbClr val="FF0066"/>
                </a:solidFill>
              </a:rPr>
              <a:t> </a:t>
            </a:r>
            <a:r>
              <a:rPr lang="en" sz="3200">
                <a:solidFill>
                  <a:schemeClr val="dk1"/>
                </a:solidFill>
              </a:rPr>
              <a:t>browser  icon.</a:t>
            </a:r>
            <a:endParaRPr/>
          </a:p>
        </p:txBody>
      </p:sp>
      <p:pic>
        <p:nvPicPr>
          <p:cNvPr descr="Chrome Browser Icon" id="75" name="Google Shape;75;p16" title="Chrome Browser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4200" y="2571750"/>
            <a:ext cx="2229000" cy="222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8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Getting Started - Step 2</a:t>
            </a:r>
            <a:endParaRPr sz="4800"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734475"/>
            <a:ext cx="8520600" cy="28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</a:rPr>
              <a:t>Type </a:t>
            </a:r>
            <a:endParaRPr sz="3000">
              <a:solidFill>
                <a:srgbClr val="000000"/>
              </a:solidFill>
            </a:endParaRPr>
          </a:p>
          <a:p>
            <a:pPr indent="0" lvl="0" marL="12700" marR="1270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B81924"/>
                </a:solidFill>
              </a:rPr>
              <a:t>www.google.com </a:t>
            </a:r>
            <a:r>
              <a:rPr lang="en" sz="3000">
                <a:solidFill>
                  <a:srgbClr val="FF0066"/>
                </a:solidFill>
              </a:rPr>
              <a:t> </a:t>
            </a:r>
            <a:endParaRPr sz="3000">
              <a:solidFill>
                <a:srgbClr val="FF0066"/>
              </a:solidFill>
            </a:endParaRPr>
          </a:p>
          <a:p>
            <a:pPr indent="0" lvl="0" marL="12700" marR="1270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</a:rPr>
              <a:t>into your web  address bar.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8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Getting Started - Step 3</a:t>
            </a:r>
            <a:endParaRPr sz="4800"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734475"/>
            <a:ext cx="8520600" cy="169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Click on </a:t>
            </a:r>
            <a:r>
              <a:rPr lang="en" sz="3200">
                <a:solidFill>
                  <a:srgbClr val="B81924"/>
                </a:solidFill>
              </a:rPr>
              <a:t>Sign In</a:t>
            </a:r>
            <a:r>
              <a:rPr lang="en" sz="3200">
                <a:solidFill>
                  <a:srgbClr val="FF0000"/>
                </a:solidFill>
              </a:rPr>
              <a:t> </a:t>
            </a:r>
            <a:r>
              <a:rPr lang="en" sz="3200">
                <a:solidFill>
                  <a:schemeClr val="dk1"/>
                </a:solidFill>
              </a:rPr>
              <a:t>in the upper right hand corner of the browser window.</a:t>
            </a:r>
            <a:endParaRPr/>
          </a:p>
        </p:txBody>
      </p:sp>
      <p:pic>
        <p:nvPicPr>
          <p:cNvPr descr="Google Sign In Button" id="88" name="Google Shape;88;p18" title="Google Sign In Button"/>
          <p:cNvPicPr preferRelativeResize="0"/>
          <p:nvPr/>
        </p:nvPicPr>
        <p:blipFill rotWithShape="1">
          <a:blip r:embed="rId3">
            <a:alphaModFix/>
          </a:blip>
          <a:srcRect b="5291" l="30159" r="30742" t="70004"/>
          <a:stretch/>
        </p:blipFill>
        <p:spPr>
          <a:xfrm>
            <a:off x="2813675" y="3184325"/>
            <a:ext cx="2856325" cy="70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8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Getting Started - Step 4</a:t>
            </a:r>
            <a:endParaRPr sz="4800"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11700" y="1734475"/>
            <a:ext cx="8520600" cy="169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Type in your child’s </a:t>
            </a:r>
            <a:r>
              <a:rPr lang="en" sz="3200">
                <a:solidFill>
                  <a:srgbClr val="B81924"/>
                </a:solidFill>
              </a:rPr>
              <a:t>Google Email address</a:t>
            </a:r>
            <a:r>
              <a:rPr lang="en" sz="3200">
                <a:solidFill>
                  <a:srgbClr val="FF0000"/>
                </a:solidFill>
              </a:rPr>
              <a:t> </a:t>
            </a:r>
            <a:r>
              <a:rPr lang="en" sz="3200">
                <a:solidFill>
                  <a:schemeClr val="dk1"/>
                </a:solidFill>
              </a:rPr>
              <a:t>&amp; click </a:t>
            </a:r>
            <a:r>
              <a:rPr lang="en" sz="3200">
                <a:solidFill>
                  <a:srgbClr val="B81924"/>
                </a:solidFill>
              </a:rPr>
              <a:t>“next.”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311700" y="445025"/>
            <a:ext cx="8520600" cy="8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Getting Started - Step 5</a:t>
            </a:r>
            <a:endParaRPr sz="4800"/>
          </a:p>
        </p:txBody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311700" y="1734475"/>
            <a:ext cx="8520600" cy="28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651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Type in your  </a:t>
            </a:r>
            <a:r>
              <a:rPr lang="en" sz="3200">
                <a:solidFill>
                  <a:srgbClr val="B81924"/>
                </a:solidFill>
              </a:rPr>
              <a:t>Password</a:t>
            </a:r>
            <a:r>
              <a:rPr lang="en" sz="3200">
                <a:solidFill>
                  <a:srgbClr val="B81924"/>
                </a:solidFill>
              </a:rPr>
              <a:t> </a:t>
            </a:r>
            <a:r>
              <a:rPr lang="en" sz="3200">
                <a:solidFill>
                  <a:schemeClr val="dk1"/>
                </a:solidFill>
              </a:rPr>
              <a:t>&amp; click </a:t>
            </a:r>
            <a:r>
              <a:rPr lang="en" sz="3200">
                <a:solidFill>
                  <a:srgbClr val="B81924"/>
                </a:solidFill>
              </a:rPr>
              <a:t>“next.”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311700" y="445025"/>
            <a:ext cx="8520600" cy="8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Now you’ll see-</a:t>
            </a:r>
            <a:endParaRPr sz="4800"/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311700" y="1734475"/>
            <a:ext cx="8520600" cy="28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 you are signed in to  your Google Apps for  Education account!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>
            <a:off x="311700" y="445025"/>
            <a:ext cx="8520600" cy="8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Google Suite</a:t>
            </a:r>
            <a:endParaRPr sz="4800"/>
          </a:p>
        </p:txBody>
      </p:sp>
      <p:sp>
        <p:nvSpPr>
          <p:cNvPr id="112" name="Google Shape;112;p22"/>
          <p:cNvSpPr txBox="1"/>
          <p:nvPr>
            <p:ph idx="1" type="body"/>
          </p:nvPr>
        </p:nvSpPr>
        <p:spPr>
          <a:xfrm>
            <a:off x="311700" y="1734475"/>
            <a:ext cx="8418600" cy="28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889000" marR="8763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000000"/>
                </a:solidFill>
              </a:rPr>
              <a:t>Click on the 9 squares (Waffle/Rubik’s Cube) icon in the top right hand corner to see the Google Suite of Products!</a:t>
            </a:r>
            <a:endParaRPr/>
          </a:p>
        </p:txBody>
      </p:sp>
      <p:pic>
        <p:nvPicPr>
          <p:cNvPr descr="Nine squares depicting the Google Waffle" id="113" name="Google Shape;113;p22" title="Google Waffl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6456" y="555206"/>
            <a:ext cx="1631000" cy="163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type="title"/>
          </p:nvPr>
        </p:nvSpPr>
        <p:spPr>
          <a:xfrm>
            <a:off x="311700" y="445025"/>
            <a:ext cx="8520600" cy="8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Google Icons to Recognize:</a:t>
            </a:r>
            <a:endParaRPr sz="4800"/>
          </a:p>
        </p:txBody>
      </p:sp>
      <p:sp>
        <p:nvSpPr>
          <p:cNvPr id="119" name="Google Shape;119;p23"/>
          <p:cNvSpPr txBox="1"/>
          <p:nvPr>
            <p:ph idx="1" type="body"/>
          </p:nvPr>
        </p:nvSpPr>
        <p:spPr>
          <a:xfrm>
            <a:off x="472125" y="2010700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Chrome</a:t>
            </a:r>
            <a:endParaRPr sz="1500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pic>
        <p:nvPicPr>
          <p:cNvPr descr="Google Chrome Icon" id="120" name="Google Shape;120;p23" title="Google Chrom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213" y="1400450"/>
            <a:ext cx="618000" cy="61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Docs Icon" id="121" name="Google Shape;121;p23" title="Google Docs Icon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59325" y="1318925"/>
            <a:ext cx="714375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5038675" y="2010700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Forms</a:t>
            </a:r>
            <a:endParaRPr/>
          </a:p>
        </p:txBody>
      </p:sp>
      <p:sp>
        <p:nvSpPr>
          <p:cNvPr id="123" name="Google Shape;123;p23"/>
          <p:cNvSpPr txBox="1"/>
          <p:nvPr>
            <p:ph idx="1" type="body"/>
          </p:nvPr>
        </p:nvSpPr>
        <p:spPr>
          <a:xfrm>
            <a:off x="1372913" y="2010688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Docs</a:t>
            </a:r>
            <a:endParaRPr/>
          </a:p>
        </p:txBody>
      </p:sp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2299575" y="2010700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Drive</a:t>
            </a:r>
            <a:endParaRPr/>
          </a:p>
        </p:txBody>
      </p:sp>
      <p:sp>
        <p:nvSpPr>
          <p:cNvPr id="125" name="Google Shape;125;p23"/>
          <p:cNvSpPr txBox="1"/>
          <p:nvPr>
            <p:ph idx="1" type="body"/>
          </p:nvPr>
        </p:nvSpPr>
        <p:spPr>
          <a:xfrm>
            <a:off x="4127025" y="2010700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Sheets</a:t>
            </a:r>
            <a:endParaRPr/>
          </a:p>
        </p:txBody>
      </p:sp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3205800" y="2010700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Slides</a:t>
            </a:r>
            <a:endParaRPr/>
          </a:p>
        </p:txBody>
      </p:sp>
      <p:sp>
        <p:nvSpPr>
          <p:cNvPr id="127" name="Google Shape;127;p23"/>
          <p:cNvSpPr txBox="1"/>
          <p:nvPr>
            <p:ph idx="1" type="body"/>
          </p:nvPr>
        </p:nvSpPr>
        <p:spPr>
          <a:xfrm>
            <a:off x="5954475" y="2010700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Calendar</a:t>
            </a:r>
            <a:endParaRPr/>
          </a:p>
        </p:txBody>
      </p:sp>
      <p:sp>
        <p:nvSpPr>
          <p:cNvPr id="128" name="Google Shape;128;p23"/>
          <p:cNvSpPr txBox="1"/>
          <p:nvPr>
            <p:ph idx="1" type="body"/>
          </p:nvPr>
        </p:nvSpPr>
        <p:spPr>
          <a:xfrm>
            <a:off x="464625" y="2972725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Gmail</a:t>
            </a:r>
            <a:endParaRPr/>
          </a:p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5031175" y="2972725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Meet</a:t>
            </a:r>
            <a:endParaRPr/>
          </a:p>
        </p:txBody>
      </p:sp>
      <p:sp>
        <p:nvSpPr>
          <p:cNvPr id="130" name="Google Shape;130;p23"/>
          <p:cNvSpPr txBox="1"/>
          <p:nvPr>
            <p:ph idx="1" type="body"/>
          </p:nvPr>
        </p:nvSpPr>
        <p:spPr>
          <a:xfrm>
            <a:off x="1365413" y="2972713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Photos</a:t>
            </a:r>
            <a:endParaRPr/>
          </a:p>
        </p:txBody>
      </p:sp>
      <p:sp>
        <p:nvSpPr>
          <p:cNvPr id="131" name="Google Shape;131;p23"/>
          <p:cNvSpPr txBox="1"/>
          <p:nvPr>
            <p:ph idx="1" type="body"/>
          </p:nvPr>
        </p:nvSpPr>
        <p:spPr>
          <a:xfrm>
            <a:off x="2292075" y="2972725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Maps</a:t>
            </a:r>
            <a:endParaRPr/>
          </a:p>
        </p:txBody>
      </p:sp>
      <p:sp>
        <p:nvSpPr>
          <p:cNvPr id="132" name="Google Shape;132;p23"/>
          <p:cNvSpPr txBox="1"/>
          <p:nvPr>
            <p:ph idx="1" type="body"/>
          </p:nvPr>
        </p:nvSpPr>
        <p:spPr>
          <a:xfrm>
            <a:off x="4119525" y="2972725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Classroom</a:t>
            </a:r>
            <a:endParaRPr/>
          </a:p>
        </p:txBody>
      </p:sp>
      <p:sp>
        <p:nvSpPr>
          <p:cNvPr id="133" name="Google Shape;133;p23"/>
          <p:cNvSpPr txBox="1"/>
          <p:nvPr>
            <p:ph idx="1" type="body"/>
          </p:nvPr>
        </p:nvSpPr>
        <p:spPr>
          <a:xfrm>
            <a:off x="3198300" y="2972725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Keep</a:t>
            </a:r>
            <a:endParaRPr/>
          </a:p>
        </p:txBody>
      </p:sp>
      <p:sp>
        <p:nvSpPr>
          <p:cNvPr id="134" name="Google Shape;134;p23"/>
          <p:cNvSpPr txBox="1"/>
          <p:nvPr>
            <p:ph idx="1" type="body"/>
          </p:nvPr>
        </p:nvSpPr>
        <p:spPr>
          <a:xfrm>
            <a:off x="5946975" y="2972725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Hangouts</a:t>
            </a:r>
            <a:endParaRPr/>
          </a:p>
        </p:txBody>
      </p:sp>
      <p:sp>
        <p:nvSpPr>
          <p:cNvPr id="135" name="Google Shape;135;p23"/>
          <p:cNvSpPr txBox="1"/>
          <p:nvPr>
            <p:ph idx="1" type="body"/>
          </p:nvPr>
        </p:nvSpPr>
        <p:spPr>
          <a:xfrm>
            <a:off x="464625" y="3934750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Sites</a:t>
            </a:r>
            <a:endParaRPr/>
          </a:p>
        </p:txBody>
      </p:sp>
      <p:sp>
        <p:nvSpPr>
          <p:cNvPr id="136" name="Google Shape;136;p23"/>
          <p:cNvSpPr txBox="1"/>
          <p:nvPr>
            <p:ph idx="1" type="body"/>
          </p:nvPr>
        </p:nvSpPr>
        <p:spPr>
          <a:xfrm>
            <a:off x="5031175" y="3934750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News</a:t>
            </a:r>
            <a:endParaRPr/>
          </a:p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1365413" y="3934738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Contacts</a:t>
            </a:r>
            <a:endParaRPr/>
          </a:p>
        </p:txBody>
      </p:sp>
      <p:sp>
        <p:nvSpPr>
          <p:cNvPr id="138" name="Google Shape;138;p23"/>
          <p:cNvSpPr txBox="1"/>
          <p:nvPr>
            <p:ph idx="1" type="body"/>
          </p:nvPr>
        </p:nvSpPr>
        <p:spPr>
          <a:xfrm>
            <a:off x="2292075" y="3934750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Cloud</a:t>
            </a:r>
            <a:endParaRPr/>
          </a:p>
        </p:txBody>
      </p:sp>
      <p:sp>
        <p:nvSpPr>
          <p:cNvPr id="139" name="Google Shape;139;p23"/>
          <p:cNvSpPr txBox="1"/>
          <p:nvPr>
            <p:ph idx="1" type="body"/>
          </p:nvPr>
        </p:nvSpPr>
        <p:spPr>
          <a:xfrm>
            <a:off x="4119525" y="3934750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YouTube</a:t>
            </a:r>
            <a:endParaRPr/>
          </a:p>
        </p:txBody>
      </p:sp>
      <p:sp>
        <p:nvSpPr>
          <p:cNvPr id="140" name="Google Shape;140;p23"/>
          <p:cNvSpPr txBox="1"/>
          <p:nvPr>
            <p:ph idx="1" type="body"/>
          </p:nvPr>
        </p:nvSpPr>
        <p:spPr>
          <a:xfrm>
            <a:off x="3198300" y="3934750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Cloud</a:t>
            </a:r>
            <a:br>
              <a:rPr lang="en" sz="14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</a:br>
            <a:r>
              <a:rPr lang="en" sz="14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Search</a:t>
            </a:r>
            <a:endParaRPr/>
          </a:p>
        </p:txBody>
      </p:sp>
      <p:sp>
        <p:nvSpPr>
          <p:cNvPr id="141" name="Google Shape;141;p23"/>
          <p:cNvSpPr txBox="1"/>
          <p:nvPr>
            <p:ph idx="1" type="body"/>
          </p:nvPr>
        </p:nvSpPr>
        <p:spPr>
          <a:xfrm>
            <a:off x="5946975" y="3934750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Vault</a:t>
            </a:r>
            <a:endParaRPr/>
          </a:p>
        </p:txBody>
      </p:sp>
      <p:sp>
        <p:nvSpPr>
          <p:cNvPr id="142" name="Google Shape;142;p23"/>
          <p:cNvSpPr txBox="1"/>
          <p:nvPr>
            <p:ph idx="1" type="body"/>
          </p:nvPr>
        </p:nvSpPr>
        <p:spPr>
          <a:xfrm>
            <a:off x="2076600" y="4792000"/>
            <a:ext cx="15240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My Account</a:t>
            </a:r>
            <a:endParaRPr/>
          </a:p>
        </p:txBody>
      </p:sp>
      <p:sp>
        <p:nvSpPr>
          <p:cNvPr id="143" name="Google Shape;143;p23"/>
          <p:cNvSpPr txBox="1"/>
          <p:nvPr>
            <p:ph idx="1" type="body"/>
          </p:nvPr>
        </p:nvSpPr>
        <p:spPr>
          <a:xfrm>
            <a:off x="4119525" y="4792000"/>
            <a:ext cx="1087200" cy="5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2700" marR="12700" rtl="0" algn="ctr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Groups</a:t>
            </a:r>
            <a:endParaRPr/>
          </a:p>
        </p:txBody>
      </p:sp>
      <p:pic>
        <p:nvPicPr>
          <p:cNvPr descr="Google Drive Icon" id="144" name="Google Shape;144;p23" title="Google Drive Icon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71013" y="1347500"/>
            <a:ext cx="7239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lides Icon" id="145" name="Google Shape;145;p23" title="Google Slides Icon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68400" y="1299875"/>
            <a:ext cx="76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eets Icon" id="146" name="Google Shape;146;p23" title="Google Sheets Icon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03875" y="1318925"/>
            <a:ext cx="7239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Forms Icon" id="147" name="Google Shape;147;p23" title="Google Forms Icon"/>
          <p:cNvPicPr preferRelativeResize="0"/>
          <p:nvPr/>
        </p:nvPicPr>
        <p:blipFill rotWithShape="1">
          <a:blip r:embed="rId8">
            <a:alphaModFix/>
          </a:blip>
          <a:srcRect b="0" l="21726" r="19216" t="0"/>
          <a:stretch/>
        </p:blipFill>
        <p:spPr>
          <a:xfrm>
            <a:off x="5222400" y="1212513"/>
            <a:ext cx="723900" cy="8493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Calendar Icon" id="148" name="Google Shape;148;p23" title="Google Calendar Icon"/>
          <p:cNvPicPr preferRelativeResize="0"/>
          <p:nvPr/>
        </p:nvPicPr>
        <p:blipFill rotWithShape="1">
          <a:blip r:embed="rId9">
            <a:alphaModFix/>
          </a:blip>
          <a:srcRect b="0" l="23680" r="23685" t="0"/>
          <a:stretch/>
        </p:blipFill>
        <p:spPr>
          <a:xfrm>
            <a:off x="6109575" y="1285600"/>
            <a:ext cx="76200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mail Icon" id="149" name="Google Shape;149;p23" title="Gmail Icon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9600" y="2512900"/>
            <a:ext cx="657225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Photos Icon" id="150" name="Google Shape;150;p23" title="Google Photos Icon"/>
          <p:cNvPicPr preferRelativeResize="0"/>
          <p:nvPr/>
        </p:nvPicPr>
        <p:blipFill rotWithShape="1">
          <a:blip r:embed="rId11">
            <a:alphaModFix/>
          </a:blip>
          <a:srcRect b="-2267" l="19347" r="13754" t="5770"/>
          <a:stretch/>
        </p:blipFill>
        <p:spPr>
          <a:xfrm>
            <a:off x="1551837" y="2361663"/>
            <a:ext cx="714375" cy="7787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Maps Icon" id="151" name="Google Shape;151;p23" title="Google Maps Icon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477788" y="2403350"/>
            <a:ext cx="695325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Keep Icon" id="152" name="Google Shape;152;p23" title="Google Keep Icon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384700" y="2393825"/>
            <a:ext cx="714375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Classroom Icon" id="153" name="Google Shape;153;p23" title="Google Classroom Icon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327688" y="2412875"/>
            <a:ext cx="676275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Meet Icon" id="154" name="Google Shape;154;p23" title="Google Meet Icon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248238" y="2422400"/>
            <a:ext cx="657225" cy="657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Hangouts Icon" id="155" name="Google Shape;155;p23" title="Google Hangouts Icon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169088" y="2417650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Ites Icon" id="156" name="Google Shape;156;p23" title="Google Sites Icon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22450" y="3319463"/>
            <a:ext cx="771525" cy="771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Contacts Icon" id="157" name="Google Shape;157;p23" title="Google Contact Icon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60000" y="3343288"/>
            <a:ext cx="7239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Cloud Icon" id="158" name="Google Shape;158;p23" title="Google Cloud Icon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488011" y="3357588"/>
            <a:ext cx="695325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Cloud Search Icon" id="159" name="Google Shape;159;p23" title="Google Cloud Search Icon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416025" y="3371863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ouTube Icon" id="160" name="Google Shape;160;p23" title="YouTube Icon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277375" y="3351938"/>
            <a:ext cx="714400" cy="7066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News Icon" id="161" name="Google Shape;161;p23" title="Google News Icon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310150" y="3440138"/>
            <a:ext cx="533400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Vault Icon" id="162" name="Google Shape;162;p23" title="Google Vault Icon"/>
          <p:cNvPicPr preferRelativeResize="0"/>
          <p:nvPr/>
        </p:nvPicPr>
        <p:blipFill rotWithShape="1">
          <a:blip r:embed="rId23">
            <a:alphaModFix/>
          </a:blip>
          <a:srcRect b="0" l="20101" r="19552" t="10386"/>
          <a:stretch/>
        </p:blipFill>
        <p:spPr>
          <a:xfrm>
            <a:off x="6169100" y="3414750"/>
            <a:ext cx="618000" cy="6091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My Account Icon" id="163" name="Google Shape;163;p23" title="Google My Account Icon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558760" y="4376250"/>
            <a:ext cx="533400" cy="5407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Groups Icon" id="164" name="Google Shape;164;p23" title="Google Groups Icon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349349" y="4321376"/>
            <a:ext cx="618000" cy="61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/>
          <p:cNvSpPr txBox="1"/>
          <p:nvPr>
            <p:ph type="title"/>
          </p:nvPr>
        </p:nvSpPr>
        <p:spPr>
          <a:xfrm>
            <a:off x="311700" y="445025"/>
            <a:ext cx="8520600" cy="8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</a:rPr>
              <a:t>Navigating Classroom-1</a:t>
            </a:r>
            <a:endParaRPr sz="4800">
              <a:solidFill>
                <a:srgbClr val="000000"/>
              </a:solidFill>
            </a:endParaRPr>
          </a:p>
        </p:txBody>
      </p:sp>
      <p:sp>
        <p:nvSpPr>
          <p:cNvPr id="170" name="Google Shape;170;p24"/>
          <p:cNvSpPr txBox="1"/>
          <p:nvPr>
            <p:ph idx="1" type="body"/>
          </p:nvPr>
        </p:nvSpPr>
        <p:spPr>
          <a:xfrm>
            <a:off x="311700" y="1734475"/>
            <a:ext cx="8520600" cy="28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15900" marR="2667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000000"/>
                </a:solidFill>
              </a:rPr>
              <a:t>Click on the waffle  button</a:t>
            </a:r>
            <a:endParaRPr sz="3200">
              <a:solidFill>
                <a:srgbClr val="000000"/>
              </a:solidFill>
            </a:endParaRPr>
          </a:p>
          <a:p>
            <a:pPr indent="0" lvl="0" marL="215900" marR="2667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000000"/>
                </a:solidFill>
              </a:rPr>
              <a:t> and then the  </a:t>
            </a:r>
            <a:r>
              <a:rPr lang="en" sz="3200">
                <a:solidFill>
                  <a:srgbClr val="B81924"/>
                </a:solidFill>
              </a:rPr>
              <a:t>Google Classroom</a:t>
            </a:r>
            <a:endParaRPr sz="3200">
              <a:solidFill>
                <a:srgbClr val="B81924"/>
              </a:solidFill>
            </a:endParaRPr>
          </a:p>
          <a:p>
            <a:pPr indent="0" lvl="0" marL="215900" marR="2667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000000"/>
                </a:solidFill>
              </a:rPr>
              <a:t> icon.</a:t>
            </a:r>
            <a:endParaRPr/>
          </a:p>
        </p:txBody>
      </p:sp>
      <p:pic>
        <p:nvPicPr>
          <p:cNvPr descr="Nine squares depicting the Google Waffle" id="171" name="Google Shape;171;p24" title="Google Waffl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3452" y="1515502"/>
            <a:ext cx="1005450" cy="1005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Classroom Icon" id="172" name="Google Shape;172;p24" title="Google Classroom Icon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1837" y="2520950"/>
            <a:ext cx="1301725" cy="130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 txBox="1"/>
          <p:nvPr>
            <p:ph type="title"/>
          </p:nvPr>
        </p:nvSpPr>
        <p:spPr>
          <a:xfrm>
            <a:off x="311700" y="445025"/>
            <a:ext cx="8520600" cy="8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</a:rPr>
              <a:t>Navigating Classroom</a:t>
            </a:r>
            <a:r>
              <a:rPr lang="en" sz="4800">
                <a:solidFill>
                  <a:srgbClr val="000000"/>
                </a:solidFill>
              </a:rPr>
              <a:t> -2</a:t>
            </a:r>
            <a:endParaRPr sz="4800">
              <a:solidFill>
                <a:srgbClr val="000000"/>
              </a:solidFill>
            </a:endParaRPr>
          </a:p>
        </p:txBody>
      </p:sp>
      <p:sp>
        <p:nvSpPr>
          <p:cNvPr id="178" name="Google Shape;178;p25"/>
          <p:cNvSpPr txBox="1"/>
          <p:nvPr>
            <p:ph idx="1" type="body"/>
          </p:nvPr>
        </p:nvSpPr>
        <p:spPr>
          <a:xfrm>
            <a:off x="311700" y="1734475"/>
            <a:ext cx="8520600" cy="28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15900" marR="2794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000000"/>
                </a:solidFill>
              </a:rPr>
              <a:t>Click on the class you wish to view.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/>
          <p:nvPr>
            <p:ph type="title"/>
          </p:nvPr>
        </p:nvSpPr>
        <p:spPr>
          <a:xfrm>
            <a:off x="311700" y="445025"/>
            <a:ext cx="8520600" cy="8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/>
              <a:t>Navigating Classroom -3</a:t>
            </a:r>
            <a:endParaRPr sz="4800"/>
          </a:p>
        </p:txBody>
      </p:sp>
      <p:sp>
        <p:nvSpPr>
          <p:cNvPr id="184" name="Google Shape;184;p26"/>
          <p:cNvSpPr txBox="1"/>
          <p:nvPr>
            <p:ph idx="1" type="body"/>
          </p:nvPr>
        </p:nvSpPr>
        <p:spPr>
          <a:xfrm>
            <a:off x="311700" y="1358900"/>
            <a:ext cx="8520600" cy="35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15900" marR="4445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</a:rPr>
              <a:t>Stream Page Key:</a:t>
            </a:r>
            <a:endParaRPr sz="2000">
              <a:solidFill>
                <a:schemeClr val="dk1"/>
              </a:solidFill>
            </a:endParaRPr>
          </a:p>
          <a:p>
            <a:pPr indent="457200" lvl="0" marL="45720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= Menu of Classes</a:t>
            </a:r>
            <a:endParaRPr sz="2000">
              <a:solidFill>
                <a:schemeClr val="dk1"/>
              </a:solidFill>
            </a:endParaRPr>
          </a:p>
          <a:p>
            <a:pPr indent="0" lvl="0" marL="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Stream = Announcements Page</a:t>
            </a:r>
            <a:endParaRPr sz="2000">
              <a:solidFill>
                <a:schemeClr val="dk1"/>
              </a:solidFill>
            </a:endParaRPr>
          </a:p>
          <a:p>
            <a:pPr indent="0" lvl="0" marL="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Classwork = Assignments</a:t>
            </a:r>
            <a:endParaRPr sz="2000">
              <a:solidFill>
                <a:schemeClr val="dk1"/>
              </a:solidFill>
            </a:endParaRPr>
          </a:p>
          <a:p>
            <a:pPr indent="0" lvl="0" marL="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People = Teacher and Classmates</a:t>
            </a:r>
            <a:endParaRPr sz="2000">
              <a:solidFill>
                <a:schemeClr val="dk1"/>
              </a:solidFill>
            </a:endParaRPr>
          </a:p>
          <a:p>
            <a:pPr indent="0" lvl="0" marL="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		= App Directory</a:t>
            </a:r>
            <a:endParaRPr sz="2000">
              <a:solidFill>
                <a:schemeClr val="dk1"/>
              </a:solidFill>
            </a:endParaRPr>
          </a:p>
          <a:p>
            <a:pPr indent="0" lvl="0" marL="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Your Image = Your Account</a:t>
            </a:r>
            <a:endParaRPr sz="2000">
              <a:solidFill>
                <a:schemeClr val="dk1"/>
              </a:solidFill>
            </a:endParaRPr>
          </a:p>
          <a:p>
            <a:pPr indent="0" lvl="0" marL="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Upcoming = Upcoming Assignments</a:t>
            </a:r>
            <a:endParaRPr sz="2000">
              <a:solidFill>
                <a:schemeClr val="dk1"/>
              </a:solidFill>
            </a:endParaRPr>
          </a:p>
          <a:p>
            <a:pPr indent="0" lvl="0" marL="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Updates from your teacher will appear in the center of the screen.</a:t>
            </a:r>
            <a:endParaRPr/>
          </a:p>
        </p:txBody>
      </p:sp>
      <p:pic>
        <p:nvPicPr>
          <p:cNvPr descr="Class Menu Icon" id="185" name="Google Shape;185;p26" title="Class Menu Icon"/>
          <p:cNvPicPr preferRelativeResize="0"/>
          <p:nvPr/>
        </p:nvPicPr>
        <p:blipFill rotWithShape="1">
          <a:blip r:embed="rId3">
            <a:alphaModFix/>
          </a:blip>
          <a:srcRect b="81285" l="1728" r="96341" t="16301"/>
          <a:stretch/>
        </p:blipFill>
        <p:spPr>
          <a:xfrm>
            <a:off x="705000" y="1897378"/>
            <a:ext cx="438151" cy="3092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ne squares depicting the Google Waffle" id="186" name="Google Shape;186;p26" title="Google Waffl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000" y="3213425"/>
            <a:ext cx="355500" cy="35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/>
          <p:cNvSpPr txBox="1"/>
          <p:nvPr>
            <p:ph type="title"/>
          </p:nvPr>
        </p:nvSpPr>
        <p:spPr>
          <a:xfrm>
            <a:off x="311700" y="445025"/>
            <a:ext cx="8520600" cy="8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Navigating Classroom -4</a:t>
            </a:r>
            <a:endParaRPr sz="4800"/>
          </a:p>
        </p:txBody>
      </p:sp>
      <p:sp>
        <p:nvSpPr>
          <p:cNvPr id="192" name="Google Shape;192;p27"/>
          <p:cNvSpPr txBox="1"/>
          <p:nvPr>
            <p:ph idx="1" type="body"/>
          </p:nvPr>
        </p:nvSpPr>
        <p:spPr>
          <a:xfrm>
            <a:off x="264075" y="1139825"/>
            <a:ext cx="8520600" cy="38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4445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</a:rPr>
              <a:t>Classwork</a:t>
            </a:r>
            <a:r>
              <a:rPr lang="en" sz="2000">
                <a:solidFill>
                  <a:srgbClr val="000000"/>
                </a:solidFill>
              </a:rPr>
              <a:t> Page Key:</a:t>
            </a:r>
            <a:endParaRPr sz="2000">
              <a:solidFill>
                <a:schemeClr val="dk1"/>
              </a:solidFill>
            </a:endParaRPr>
          </a:p>
          <a:p>
            <a:pPr indent="0" lvl="0" marL="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View your work = See Your Grades</a:t>
            </a:r>
            <a:endParaRPr sz="2000">
              <a:solidFill>
                <a:schemeClr val="dk1"/>
              </a:solidFill>
            </a:endParaRPr>
          </a:p>
          <a:p>
            <a:pPr indent="0" lvl="0" marL="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Google Calendar = See Due Dates</a:t>
            </a:r>
            <a:endParaRPr sz="2000">
              <a:solidFill>
                <a:schemeClr val="dk1"/>
              </a:solidFill>
            </a:endParaRPr>
          </a:p>
          <a:p>
            <a:pPr indent="0" lvl="0" marL="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Class Drive Folder = View Your Files</a:t>
            </a:r>
            <a:endParaRPr sz="2000">
              <a:solidFill>
                <a:schemeClr val="dk1"/>
              </a:solidFill>
            </a:endParaRPr>
          </a:p>
          <a:p>
            <a:pPr indent="0" lvl="0" marL="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All Topics = Choose Class Topics</a:t>
            </a:r>
            <a:endParaRPr sz="2000">
              <a:solidFill>
                <a:schemeClr val="dk1"/>
              </a:solidFill>
            </a:endParaRPr>
          </a:p>
          <a:p>
            <a:pPr indent="0" lvl="0" marL="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Center Titles= Topic Headings</a:t>
            </a:r>
            <a:endParaRPr sz="2000">
              <a:solidFill>
                <a:schemeClr val="dk1"/>
              </a:solidFill>
            </a:endParaRPr>
          </a:p>
          <a:p>
            <a:pPr indent="457200" lvl="0" marL="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= Assignment Title</a:t>
            </a:r>
            <a:endParaRPr sz="2000">
              <a:solidFill>
                <a:schemeClr val="dk1"/>
              </a:solidFill>
            </a:endParaRPr>
          </a:p>
          <a:p>
            <a:pPr indent="0" lvl="0" marL="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Date on the Right Side = Assignment Due Date</a:t>
            </a:r>
            <a:endParaRPr sz="2000">
              <a:solidFill>
                <a:schemeClr val="dk1"/>
              </a:solidFill>
            </a:endParaRPr>
          </a:p>
          <a:p>
            <a:pPr indent="0" lvl="0" marL="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Assigned, Turned In, or Graded = Assignment Status</a:t>
            </a:r>
            <a:endParaRPr sz="2000">
              <a:solidFill>
                <a:schemeClr val="dk1"/>
              </a:solidFill>
            </a:endParaRPr>
          </a:p>
          <a:p>
            <a:pPr indent="0" lvl="0" marL="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Attached Files or Links will be listed below the Assignment.</a:t>
            </a:r>
            <a:endParaRPr sz="2000">
              <a:solidFill>
                <a:schemeClr val="dk1"/>
              </a:solidFill>
            </a:endParaRPr>
          </a:p>
          <a:p>
            <a:pPr indent="0" lvl="0" marL="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View Assignment = Displays the Assignment</a:t>
            </a:r>
            <a:endParaRPr/>
          </a:p>
        </p:txBody>
      </p:sp>
      <p:pic>
        <p:nvPicPr>
          <p:cNvPr descr="Google Assignment Icon" id="193" name="Google Shape;193;p27" title="Google Assignment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075" y="3262325"/>
            <a:ext cx="491450" cy="49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/>
          <p:nvPr>
            <p:ph type="title"/>
          </p:nvPr>
        </p:nvSpPr>
        <p:spPr>
          <a:xfrm>
            <a:off x="311700" y="445025"/>
            <a:ext cx="8520600" cy="8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Access Anywhere</a:t>
            </a:r>
            <a:endParaRPr sz="4800"/>
          </a:p>
        </p:txBody>
      </p:sp>
      <p:sp>
        <p:nvSpPr>
          <p:cNvPr id="199" name="Google Shape;199;p28"/>
          <p:cNvSpPr txBox="1"/>
          <p:nvPr>
            <p:ph idx="1" type="body"/>
          </p:nvPr>
        </p:nvSpPr>
        <p:spPr>
          <a:xfrm>
            <a:off x="4200675" y="1734475"/>
            <a:ext cx="4343400" cy="21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marR="1270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3000"/>
              <a:buChar char="●"/>
            </a:pPr>
            <a:r>
              <a:rPr lang="en" sz="3000">
                <a:solidFill>
                  <a:srgbClr val="000000"/>
                </a:solidFill>
              </a:rPr>
              <a:t>Android</a:t>
            </a:r>
            <a:endParaRPr sz="3000">
              <a:solidFill>
                <a:srgbClr val="000000"/>
              </a:solidFill>
            </a:endParaRPr>
          </a:p>
          <a:p>
            <a:pPr indent="-419100" lvl="0" marL="457200" marR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●"/>
            </a:pPr>
            <a:r>
              <a:rPr lang="en" sz="3000">
                <a:solidFill>
                  <a:srgbClr val="000000"/>
                </a:solidFill>
              </a:rPr>
              <a:t>Iphone</a:t>
            </a:r>
            <a:endParaRPr sz="3000">
              <a:solidFill>
                <a:srgbClr val="000000"/>
              </a:solidFill>
            </a:endParaRPr>
          </a:p>
          <a:p>
            <a:pPr indent="-419100" lvl="0" marL="457200" marR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●"/>
            </a:pPr>
            <a:r>
              <a:rPr lang="en" sz="3000">
                <a:solidFill>
                  <a:srgbClr val="000000"/>
                </a:solidFill>
              </a:rPr>
              <a:t>Tablet</a:t>
            </a:r>
            <a:endParaRPr sz="3000">
              <a:solidFill>
                <a:srgbClr val="000000"/>
              </a:solidFill>
            </a:endParaRPr>
          </a:p>
          <a:p>
            <a:pPr indent="-419100" lvl="0" marL="457200" marR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●"/>
            </a:pPr>
            <a:r>
              <a:rPr lang="en" sz="3000">
                <a:solidFill>
                  <a:srgbClr val="000000"/>
                </a:solidFill>
              </a:rPr>
              <a:t>Desktop</a:t>
            </a:r>
            <a:endParaRPr/>
          </a:p>
        </p:txBody>
      </p:sp>
      <p:pic>
        <p:nvPicPr>
          <p:cNvPr descr="Jet circling the globe" id="200" name="Google Shape;200;p28" title="Jet circling the glob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500" y="1410725"/>
            <a:ext cx="3276750" cy="2849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9"/>
          <p:cNvSpPr txBox="1"/>
          <p:nvPr>
            <p:ph type="title"/>
          </p:nvPr>
        </p:nvSpPr>
        <p:spPr>
          <a:xfrm>
            <a:off x="311700" y="445025"/>
            <a:ext cx="8520600" cy="8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Google Apps</a:t>
            </a:r>
            <a:endParaRPr sz="4800"/>
          </a:p>
        </p:txBody>
      </p:sp>
      <p:sp>
        <p:nvSpPr>
          <p:cNvPr id="206" name="Google Shape;206;p29"/>
          <p:cNvSpPr txBox="1"/>
          <p:nvPr>
            <p:ph idx="1" type="body"/>
          </p:nvPr>
        </p:nvSpPr>
        <p:spPr>
          <a:xfrm>
            <a:off x="311700" y="1734475"/>
            <a:ext cx="8520600" cy="28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77900" marR="46990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</a:rPr>
              <a:t>allow you to edit Google assignments from </a:t>
            </a:r>
            <a:r>
              <a:rPr lang="en" sz="4000">
                <a:solidFill>
                  <a:srgbClr val="B81924"/>
                </a:solidFill>
              </a:rPr>
              <a:t>any device</a:t>
            </a:r>
            <a:r>
              <a:rPr lang="en" sz="4000">
                <a:solidFill>
                  <a:srgbClr val="000000"/>
                </a:solidFill>
              </a:rPr>
              <a:t> that is connected  to the internet!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0"/>
          <p:cNvSpPr txBox="1"/>
          <p:nvPr>
            <p:ph type="title"/>
          </p:nvPr>
        </p:nvSpPr>
        <p:spPr>
          <a:xfrm>
            <a:off x="311700" y="445025"/>
            <a:ext cx="8520600" cy="8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Questions?</a:t>
            </a:r>
            <a:endParaRPr sz="4800"/>
          </a:p>
        </p:txBody>
      </p:sp>
      <p:sp>
        <p:nvSpPr>
          <p:cNvPr id="212" name="Google Shape;212;p30"/>
          <p:cNvSpPr txBox="1"/>
          <p:nvPr>
            <p:ph idx="1" type="body"/>
          </p:nvPr>
        </p:nvSpPr>
        <p:spPr>
          <a:xfrm>
            <a:off x="311700" y="1734475"/>
            <a:ext cx="8520600" cy="283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2700" rtl="0" algn="l">
              <a:lnSpc>
                <a:spcPct val="34727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Email: eLearning@lancasterschools.org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