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Open Sans" panose="020B0604020202020204" charset="0"/>
      <p:regular r:id="rId21"/>
      <p:bold r:id="rId22"/>
      <p:italic r:id="rId23"/>
      <p:boldItalic r:id="rId24"/>
    </p:embeddedFont>
    <p:embeddedFont>
      <p:font typeface="Economica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312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8954bc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8954bc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9b2467cb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9b2467cb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59b2467c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59b2467c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59b2467c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59b2467c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59b2467cb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59b2467cb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59b2467cb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59b2467cb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59b2467c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59b2467c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59dd855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59dd855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9b2467cb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9b2467cb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59b2467cb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59b2467cb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59b2467cb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59b2467cb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59b2467cb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59b2467cb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59b2467c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59b2467c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9b2467cb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59b2467cb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59b2467c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59b2467c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8b7571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58b75719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59b2467cb_2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59b2467cb_2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59d5d440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59d5d440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Cecil County Department of Social Services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Mandated Reporter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is a Mandated Reporter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971400"/>
            <a:ext cx="8520600" cy="22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 dirty="0"/>
              <a:t>Police Officers</a:t>
            </a:r>
            <a:endParaRPr sz="3000" dirty="0"/>
          </a:p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 dirty="0" smtClean="0"/>
              <a:t>Educators  </a:t>
            </a:r>
          </a:p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 dirty="0" smtClean="0"/>
              <a:t>Chaperones/Volunteers in Schools</a:t>
            </a:r>
            <a:endParaRPr sz="3000" dirty="0"/>
          </a:p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 dirty="0"/>
              <a:t>Human Service Workers</a:t>
            </a:r>
            <a:endParaRPr sz="3000" dirty="0"/>
          </a:p>
          <a:p>
            <a:pPr marL="457200" lvl="0" indent="-419100" algn="ctr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 dirty="0"/>
              <a:t>Health Practitioners</a:t>
            </a:r>
            <a:endParaRPr sz="3000" dirty="0"/>
          </a:p>
        </p:txBody>
      </p:sp>
      <p:sp>
        <p:nvSpPr>
          <p:cNvPr id="74" name="Google Shape;74;p15"/>
          <p:cNvSpPr txBox="1"/>
          <p:nvPr/>
        </p:nvSpPr>
        <p:spPr>
          <a:xfrm>
            <a:off x="672525" y="3225600"/>
            <a:ext cx="7621800" cy="1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If you have REASON TO BELIEVE a child has been subjected to abuse or neglect, you are required BY LAW to make a report. </a:t>
            </a:r>
            <a:endParaRPr sz="24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Reporting does NOT require PROOF that child abuse or neglect has occurred. Incidents are to be reported as soon as they are suspected. </a:t>
            </a:r>
            <a:endParaRPr sz="24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1070700" y="396375"/>
            <a:ext cx="7002600" cy="9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Economica"/>
                <a:ea typeface="Economica"/>
                <a:cs typeface="Economica"/>
                <a:sym typeface="Economica"/>
              </a:rPr>
              <a:t>The following are mandated reporters :</a:t>
            </a:r>
            <a:endParaRPr sz="240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Child Abuse and Neglect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29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</a:rPr>
              <a:t>Child abuse and neglect are caused by the act of a parent or other individual who has permanent or temporary care or custody or responsibility for supervision of a child, or by a household or family member</a:t>
            </a:r>
            <a:endParaRPr sz="2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2"/>
          </p:nvPr>
        </p:nvSpPr>
        <p:spPr>
          <a:xfrm>
            <a:off x="4939500" y="261525"/>
            <a:ext cx="3837000" cy="47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Family Member:</a:t>
            </a:r>
            <a:r>
              <a:rPr lang="en" sz="1400"/>
              <a:t> a relative of the minor child by blood, adoption, or marriage.</a:t>
            </a:r>
            <a:endParaRPr sz="1400"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 b="1"/>
              <a:t>Household Member</a:t>
            </a:r>
            <a:r>
              <a:rPr lang="en" sz="1400"/>
              <a:t>: a person who lives with or has a regular presence in the home of the minor at the time of the alleged abuse.</a:t>
            </a:r>
            <a:endParaRPr sz="140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b="1"/>
              <a:t>Caretaker:</a:t>
            </a:r>
            <a:r>
              <a:rPr lang="en" sz="1400"/>
              <a:t>  a person who has permanent or temporary care or custody or responsibility for the supervision of a minor (this includes school personnel, daycare providers, youth group leaders, pimps specifically for domestic minor sex trafficking, etc.). </a:t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265500" y="724200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"/>
              <a:t>Child Physical Abuse</a:t>
            </a: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2"/>
          </p:nvPr>
        </p:nvSpPr>
        <p:spPr>
          <a:xfrm>
            <a:off x="50150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/>
              <a:t>Indicators of Physical Abuse:</a:t>
            </a:r>
            <a:endParaRPr sz="1400" b="1"/>
          </a:p>
          <a:p>
            <a:pPr marL="457200" lvl="0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Has frequent injuries or unexplained bruises, welts, or cuts or explanation is incongruent to the injury</a:t>
            </a:r>
            <a:endParaRPr sz="1400"/>
          </a:p>
          <a:p>
            <a:pPr marL="457200" lvl="0" indent="-3175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Have injuries that appear to have a pattern such as marks from a hand or a belt</a:t>
            </a:r>
            <a:endParaRPr sz="1400"/>
          </a:p>
          <a:p>
            <a:pPr marL="457200" lvl="0" indent="-3175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Attempts to hide body parts that previously were exposed without concern (arms, legs, neck, etc.)</a:t>
            </a:r>
            <a:endParaRPr sz="1400"/>
          </a:p>
          <a:p>
            <a:pPr marL="457200" lvl="0" indent="-317500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400"/>
              <a:buChar char="●"/>
            </a:pPr>
            <a:r>
              <a:rPr lang="en" sz="1400"/>
              <a:t>Has unusual, unexplained burn marks, bite marks, broken bones</a:t>
            </a:r>
            <a:endParaRPr sz="1400"/>
          </a:p>
        </p:txBody>
      </p:sp>
      <p:sp>
        <p:nvSpPr>
          <p:cNvPr id="93" name="Google Shape;93;p18"/>
          <p:cNvSpPr txBox="1"/>
          <p:nvPr/>
        </p:nvSpPr>
        <p:spPr>
          <a:xfrm>
            <a:off x="556350" y="2715475"/>
            <a:ext cx="3463500" cy="13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Physical injury (not necessarily visible) of a child under circumstances that indicate a child’s health or welfare is harmed or at substantial risk of being harmed.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416975" y="1604400"/>
            <a:ext cx="4045200" cy="9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/>
              <a:t>Child Neglect</a:t>
            </a:r>
            <a:endParaRPr sz="4800"/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None/>
            </a:pP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/>
              <a:t>Indicators of Neglect:</a:t>
            </a:r>
            <a:endParaRPr sz="1200" b="1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Have untreated illnesses or physical injuries that present a significant risk to the child if left untreated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Experiences a lack of adequate or appropriate supervision (taking into account the age and capabilities of the child)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Has been abandoned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Experiences parental/caretaker substance abuse or use or mental illness that interferes with the ability to provide appropriate care and supervision of the child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Experiences deprivation of food</a:t>
            </a:r>
            <a:endParaRPr sz="1200"/>
          </a:p>
        </p:txBody>
      </p:sp>
      <p:sp>
        <p:nvSpPr>
          <p:cNvPr id="100" name="Google Shape;100;p19"/>
          <p:cNvSpPr txBox="1"/>
          <p:nvPr/>
        </p:nvSpPr>
        <p:spPr>
          <a:xfrm>
            <a:off x="707825" y="2510400"/>
            <a:ext cx="3463500" cy="18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failure to give proper care and attention to a child, leaving a child unattended where the child’s health or welfare is harmed or a child is placed at substantial risk of harm.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Unattended vs. Unsupervised</a:t>
            </a:r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Unattended Child: no caretaker present in the dwelling.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Unsupervised Child: a caretaker is present but not adequately supervising the child or the children are outside of the dwelling with no supervision.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Factors to Consider: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legreya"/>
              <a:buChar char="●"/>
            </a:pPr>
            <a:r>
              <a:rPr lang="en" sz="1400">
                <a:latin typeface="Alegreya"/>
                <a:ea typeface="Alegreya"/>
                <a:cs typeface="Alegreya"/>
                <a:sym typeface="Alegreya"/>
              </a:rPr>
              <a:t>Gravity and nature of harm or possible harm</a:t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legreya"/>
              <a:buChar char="●"/>
            </a:pPr>
            <a:r>
              <a:rPr lang="en" sz="1400">
                <a:latin typeface="Alegreya"/>
                <a:ea typeface="Alegreya"/>
                <a:cs typeface="Alegreya"/>
                <a:sym typeface="Alegreya"/>
              </a:rPr>
              <a:t>Extent to which parent/caregiver anticipated and managed risk</a:t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legreya"/>
              <a:buChar char="●"/>
            </a:pPr>
            <a:r>
              <a:rPr lang="en" sz="1400">
                <a:latin typeface="Alegreya"/>
                <a:ea typeface="Alegreya"/>
                <a:cs typeface="Alegreya"/>
                <a:sym typeface="Alegreya"/>
              </a:rPr>
              <a:t>Accessibility of parent or other responsible caregiver</a:t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legreya"/>
              <a:buChar char="●"/>
            </a:pPr>
            <a:r>
              <a:rPr lang="en" sz="1400">
                <a:latin typeface="Alegreya"/>
                <a:ea typeface="Alegreya"/>
                <a:cs typeface="Alegreya"/>
                <a:sym typeface="Alegreya"/>
              </a:rPr>
              <a:t>Length of time</a:t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legreya"/>
              <a:buChar char="●"/>
            </a:pPr>
            <a:r>
              <a:rPr lang="en" sz="1400">
                <a:latin typeface="Alegreya"/>
                <a:ea typeface="Alegreya"/>
                <a:cs typeface="Alegreya"/>
                <a:sym typeface="Alegreya"/>
              </a:rPr>
              <a:t>Risks posed by location</a:t>
            </a:r>
            <a:endParaRPr sz="1400"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legreya"/>
              <a:buChar char="●"/>
            </a:pPr>
            <a:r>
              <a:rPr lang="en" sz="1400">
                <a:latin typeface="Alegreya"/>
                <a:ea typeface="Alegreya"/>
                <a:cs typeface="Alegreya"/>
                <a:sym typeface="Alegreya"/>
              </a:rPr>
              <a:t>Child’s age, maturity, level of responsibility</a:t>
            </a:r>
            <a:endParaRPr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261250" y="724200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Mental Injury</a:t>
            </a:r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/>
              <a:t>Indicators of Mental Injury:</a:t>
            </a:r>
            <a:endParaRPr sz="1400" b="1"/>
          </a:p>
          <a:p>
            <a:pPr marL="457200" lvl="0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Is excessively withdrawn, fearful, or anxious about doing something wrong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Demonstrates extremes in behavior (extremely compliant or extremely demanding; extremely passive or extremely aggressive)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Does not seem to be attached to the parent or caregiver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Demonstrates a noticeable decline in cognitive abilities</a:t>
            </a:r>
            <a:endParaRPr sz="1200" b="1"/>
          </a:p>
          <a:p>
            <a:pPr marL="0" lvl="0" indent="0">
              <a:spcBef>
                <a:spcPts val="10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13" name="Google Shape;113;p21"/>
          <p:cNvSpPr txBox="1"/>
          <p:nvPr/>
        </p:nvSpPr>
        <p:spPr>
          <a:xfrm>
            <a:off x="613450" y="2510400"/>
            <a:ext cx="3340800" cy="1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Identifiable and substantial impairment of a child’s mental or psychological ability to function.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Child Sexual Abuse</a:t>
            </a:r>
            <a:endParaRPr/>
          </a:p>
        </p:txBody>
      </p:sp>
      <p:sp>
        <p:nvSpPr>
          <p:cNvPr id="119" name="Google Shape;119;p22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Open Sans"/>
                <a:ea typeface="Open Sans"/>
                <a:cs typeface="Open Sans"/>
                <a:sym typeface="Open Sans"/>
              </a:rPr>
              <a:t>Any sexual abuse, meaning an act or acts involving sexual molestation or exploitation, to include sex trafficking, whether physical injuries are sustained or not.</a:t>
            </a:r>
            <a:endParaRPr sz="1400"/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/>
              <a:t>Indicators of Child Sexual Abuse:</a:t>
            </a:r>
            <a:endParaRPr sz="1400" b="1"/>
          </a:p>
          <a:p>
            <a:pPr marL="457200" lvl="0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Has a sexually transmitted infection or chronic urinary tract infections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Demonstrates sexualized behavior that is not age appropriate and/or is highly overt or repetitive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Is withdrawn or isolates self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Frequently runs away from home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Is abnormally secretive and socially isolated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Experiences unexplained painful urination or defecation</a:t>
            </a:r>
            <a:endParaRPr sz="1200"/>
          </a:p>
          <a:p>
            <a:pPr marL="457200" lvl="0" indent="-304800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Char char="●"/>
            </a:pPr>
            <a:r>
              <a:rPr lang="en" sz="1200"/>
              <a:t>Has unexplained change in behavior (aggressive, withdrawn, self-destructive)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Domestic Minor Sex Trafficking</a:t>
            </a:r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Open Sans"/>
                <a:ea typeface="Open Sans"/>
                <a:cs typeface="Open Sans"/>
                <a:sym typeface="Open Sans"/>
              </a:rPr>
              <a:t>The giving or receiving of anything of value to any person in exchange for a sex act performed by a minor child. 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Indicators of Domestic Minor Sex Trafficking:</a:t>
            </a:r>
            <a:endParaRPr/>
          </a:p>
          <a:p>
            <a:pPr marL="647700" lvl="0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highlight>
                  <a:schemeClr val="lt2"/>
                </a:highlight>
              </a:rPr>
              <a:t>Truancy</a:t>
            </a:r>
            <a:endParaRPr sz="1400">
              <a:highlight>
                <a:schemeClr val="lt2"/>
              </a:highlight>
            </a:endParaRPr>
          </a:p>
          <a:p>
            <a:pPr marL="647700" lvl="0" indent="-3175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highlight>
                  <a:schemeClr val="lt2"/>
                </a:highlight>
              </a:rPr>
              <a:t>Excessive tiredness</a:t>
            </a:r>
            <a:endParaRPr sz="1400">
              <a:highlight>
                <a:schemeClr val="lt2"/>
              </a:highlight>
            </a:endParaRPr>
          </a:p>
          <a:p>
            <a:pPr marL="647700" lvl="0" indent="-3175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highlight>
                  <a:schemeClr val="lt2"/>
                </a:highlight>
              </a:rPr>
              <a:t>Reference to multiple places traveled within a short timespan</a:t>
            </a:r>
            <a:endParaRPr sz="1400">
              <a:highlight>
                <a:schemeClr val="lt2"/>
              </a:highlight>
            </a:endParaRPr>
          </a:p>
          <a:p>
            <a:pPr marL="647700" lvl="0" indent="-3175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highlight>
                  <a:schemeClr val="lt2"/>
                </a:highlight>
              </a:rPr>
              <a:t>Tattoos</a:t>
            </a:r>
            <a:endParaRPr sz="1400">
              <a:highlight>
                <a:schemeClr val="lt2"/>
              </a:highlight>
            </a:endParaRPr>
          </a:p>
          <a:p>
            <a:pPr marL="647700" lvl="0" indent="-3175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highlight>
                  <a:schemeClr val="lt2"/>
                </a:highlight>
              </a:rPr>
              <a:t>Dramatic change in appearance</a:t>
            </a:r>
            <a:endParaRPr sz="1400">
              <a:highlight>
                <a:schemeClr val="lt2"/>
              </a:highlight>
            </a:endParaRPr>
          </a:p>
          <a:p>
            <a:pPr marL="647700" lvl="0" indent="-3175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 sz="1400">
                <a:highlight>
                  <a:schemeClr val="lt2"/>
                </a:highlight>
              </a:rPr>
              <a:t>Older or adult sexual partners</a:t>
            </a:r>
            <a:endParaRPr sz="1400">
              <a:highlight>
                <a:schemeClr val="lt2"/>
              </a:highlight>
            </a:endParaRPr>
          </a:p>
          <a:p>
            <a:pPr marL="0" lvl="0" indent="0">
              <a:spcBef>
                <a:spcPts val="10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are Mandated Reporters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required to report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Timeframes for Reports </a:t>
            </a:r>
            <a:endParaRPr/>
          </a:p>
        </p:txBody>
      </p:sp>
      <p:sp>
        <p:nvSpPr>
          <p:cNvPr id="138" name="Google Shape;138;p2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</a:rPr>
              <a:t>A mandated reporter must make an </a:t>
            </a:r>
            <a:r>
              <a:rPr lang="en" sz="2400" b="1" u="sng">
                <a:solidFill>
                  <a:schemeClr val="accent5"/>
                </a:solidFill>
              </a:rPr>
              <a:t>oral report</a:t>
            </a:r>
            <a:r>
              <a:rPr lang="en" sz="2400">
                <a:solidFill>
                  <a:srgbClr val="000000"/>
                </a:solidFill>
              </a:rPr>
              <a:t> of suspected child abuse or neglect immediately</a:t>
            </a:r>
            <a:endParaRPr sz="2400">
              <a:solidFill>
                <a:srgbClr val="000000"/>
              </a:solidFill>
            </a:endParaRPr>
          </a:p>
        </p:txBody>
      </p:sp>
      <p:sp>
        <p:nvSpPr>
          <p:cNvPr id="139" name="Google Shape;139;p2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/>
              <a:t> Mandated reporters must submit a </a:t>
            </a:r>
            <a:r>
              <a:rPr lang="en" sz="2000" b="1" u="sng">
                <a:solidFill>
                  <a:schemeClr val="accent5"/>
                </a:solidFill>
              </a:rPr>
              <a:t>written report</a:t>
            </a:r>
            <a:r>
              <a:rPr lang="en" sz="2000">
                <a:solidFill>
                  <a:schemeClr val="accent5"/>
                </a:solidFill>
              </a:rPr>
              <a:t> </a:t>
            </a:r>
            <a:r>
              <a:rPr lang="en" sz="2000"/>
              <a:t>within 48 hours after the contact, examination, attention, or treatment that caused the individual to believe that the child had been abused or neglected</a:t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to Make a Report and What to Include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Agency Receiving the Reports</a:t>
            </a:r>
            <a:endParaRPr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7"/>
          <p:cNvSpPr txBox="1">
            <a:spLocks noGrp="1"/>
          </p:cNvSpPr>
          <p:nvPr>
            <p:ph type="subTitle" idx="1"/>
          </p:nvPr>
        </p:nvSpPr>
        <p:spPr>
          <a:xfrm>
            <a:off x="265500" y="2236725"/>
            <a:ext cx="4045200" cy="21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Open Sans"/>
                <a:ea typeface="Open Sans"/>
                <a:cs typeface="Open Sans"/>
                <a:sym typeface="Open Sans"/>
              </a:rPr>
              <a:t>The oral report shall be made to the local department or the appropriate law enforcement agency. The written report (180 form) shall be made to the local department, with a copy to the local state's attorney.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7"/>
          <p:cNvSpPr txBox="1">
            <a:spLocks noGrp="1"/>
          </p:cNvSpPr>
          <p:nvPr>
            <p:ph type="body" idx="2"/>
          </p:nvPr>
        </p:nvSpPr>
        <p:spPr>
          <a:xfrm>
            <a:off x="4939500" y="278400"/>
            <a:ext cx="3837000" cy="45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Oral Reports to the Department:</a:t>
            </a:r>
            <a:endParaRPr b="1"/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410-996-0100 (Option 3)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During the hours of 8am - 5 pm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410-996-5350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During the hours of 5 pm - 8 am and on weekends and Holidays</a:t>
            </a:r>
            <a:endParaRPr sz="140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/>
              <a:t>Written Reports:</a:t>
            </a:r>
            <a:endParaRPr b="1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/>
              <a:t>Cecil County DSS - Intake Unit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170 East Main Street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Elkton, MD 21921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/>
              <a:t>Cecil County State’s Attorney’s Office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129 East Main Street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Suite 300</a:t>
            </a:r>
            <a:endParaRPr sz="1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Elkton, MD 21921</a:t>
            </a:r>
            <a:endParaRPr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Contents of Report</a:t>
            </a:r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Fam. Law § 5-704</a:t>
            </a:r>
            <a:endParaRPr/>
          </a:p>
          <a:p>
            <a:pPr marL="457200" lvl="0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name, age, and home address of the child </a:t>
            </a:r>
            <a:endParaRPr sz="140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name and home address of the child's parent or other person who is responsible for the child's care </a:t>
            </a:r>
            <a:endParaRPr sz="140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whereabouts of the child </a:t>
            </a:r>
            <a:endParaRPr sz="140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nature and extent of the abuse or neglect of the child, including any evidence or information available to the reporter concerning possible previous instances of abuse or neglect </a:t>
            </a:r>
            <a:endParaRPr sz="140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Any other information that might be helpful to determine the cause of the suspected abuse or neglect and the identity of any individual responsible for the abuse or neglect</a:t>
            </a:r>
            <a:endParaRPr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Notable Information for Mandated Reporters</a:t>
            </a:r>
            <a:endParaRPr/>
          </a:p>
        </p:txBody>
      </p:sp>
      <p:sp>
        <p:nvSpPr>
          <p:cNvPr id="163" name="Google Shape;163;p2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a report has been made, do NOT notify parents or guardians.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Your identity will be kept confidential by the Department unless a court order requires this information to be released (</a:t>
            </a:r>
            <a:r>
              <a:rPr lang="en">
                <a:highlight>
                  <a:srgbClr val="FFFFFF"/>
                </a:highlight>
              </a:rPr>
              <a:t>Maryland FLA 5-705).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Very rarely, the Department may contact you and ask you to hold a child. This will ONLY occur if the Department has taken custody of this child. Unless you receive a call indicating this specifically, you must release all children as is typical for them.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1102</Words>
  <Application>Microsoft Office PowerPoint</Application>
  <PresentationFormat>On-screen Show (16:9)</PresentationFormat>
  <Paragraphs>102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Alegreya</vt:lpstr>
      <vt:lpstr>Open Sans</vt:lpstr>
      <vt:lpstr>Economica</vt:lpstr>
      <vt:lpstr>Arial</vt:lpstr>
      <vt:lpstr>Luxe</vt:lpstr>
      <vt:lpstr>Cecil County Department of Social Services</vt:lpstr>
      <vt:lpstr>Who is a Mandated Reporter</vt:lpstr>
      <vt:lpstr>PowerPoint Presentation</vt:lpstr>
      <vt:lpstr>What is Child Abuse and Neglect</vt:lpstr>
      <vt:lpstr>Child abuse and neglect are caused by the act of a parent or other individual who has permanent or temporary care or custody or responsibility for supervision of a child, or by a household or family member  </vt:lpstr>
      <vt:lpstr> Child Physical Abuse</vt:lpstr>
      <vt:lpstr>Child Neglect </vt:lpstr>
      <vt:lpstr>Unattended vs. Unsupervised</vt:lpstr>
      <vt:lpstr> Mental Injury</vt:lpstr>
      <vt:lpstr>Child Sexual Abuse</vt:lpstr>
      <vt:lpstr>Domestic Minor Sex Trafficking</vt:lpstr>
      <vt:lpstr>When are Mandated Reporters  required to report</vt:lpstr>
      <vt:lpstr>Timeframes for Reports </vt:lpstr>
      <vt:lpstr>Where to Make a Report and What to Include</vt:lpstr>
      <vt:lpstr>Agency Receiving the Reports </vt:lpstr>
      <vt:lpstr>Contents of Report</vt:lpstr>
      <vt:lpstr>Notable Information for Mandated Reporters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Cecil County Department of Social Services</dc:title>
  <dc:creator>Alexis A. Frazier</dc:creator>
  <cp:lastModifiedBy>Sean A. Cannon</cp:lastModifiedBy>
  <cp:revision>2</cp:revision>
  <dcterms:modified xsi:type="dcterms:W3CDTF">2018-10-23T17:52:34Z</dcterms:modified>
</cp:coreProperties>
</file>