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26" d="100"/>
          <a:sy n="226" d="100"/>
        </p:scale>
        <p:origin x="-102" y="-53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a Garcia" userId="d322ecd9-c9fc-482a-8cdb-b7935c3de171" providerId="ADAL" clId="{7FBB288B-BE14-438B-A049-069CA989BA96}"/>
    <pc:docChg chg="modSld">
      <pc:chgData name="Adriana Garcia" userId="d322ecd9-c9fc-482a-8cdb-b7935c3de171" providerId="ADAL" clId="{7FBB288B-BE14-438B-A049-069CA989BA96}" dt="2023-02-27T21:09:13.780" v="6" actId="20577"/>
      <pc:docMkLst>
        <pc:docMk/>
      </pc:docMkLst>
      <pc:sldChg chg="modSp mod">
        <pc:chgData name="Adriana Garcia" userId="d322ecd9-c9fc-482a-8cdb-b7935c3de171" providerId="ADAL" clId="{7FBB288B-BE14-438B-A049-069CA989BA96}" dt="2023-02-27T21:09:13.780" v="6" actId="20577"/>
        <pc:sldMkLst>
          <pc:docMk/>
          <pc:sldMk cId="0" sldId="256"/>
        </pc:sldMkLst>
        <pc:spChg chg="mod">
          <ac:chgData name="Adriana Garcia" userId="d322ecd9-c9fc-482a-8cdb-b7935c3de171" providerId="ADAL" clId="{7FBB288B-BE14-438B-A049-069CA989BA96}" dt="2023-02-27T21:09:13.780" v="6" actId="20577"/>
          <ac:spMkLst>
            <pc:docMk/>
            <pc:sldMk cId="0" sldId="256"/>
            <ac:spMk id="16" creationId="{00000000-0000-0000-0000-000000000000}"/>
          </ac:spMkLst>
        </pc:spChg>
        <pc:picChg chg="mod">
          <ac:chgData name="Adriana Garcia" userId="d322ecd9-c9fc-482a-8cdb-b7935c3de171" providerId="ADAL" clId="{7FBB288B-BE14-438B-A049-069CA989BA96}" dt="2023-02-27T21:08:55.856" v="2" actId="14100"/>
          <ac:picMkLst>
            <pc:docMk/>
            <pc:sldMk cId="0" sldId="256"/>
            <ac:picMk id="25" creationId="{00000000-0000-0000-0000-000000000000}"/>
          </ac:picMkLst>
        </pc:picChg>
      </pc:sldChg>
    </pc:docChg>
  </pc:docChgLst>
  <pc:docChgLst>
    <pc:chgData name="Adriana Garcia" userId="d322ecd9-c9fc-482a-8cdb-b7935c3de171" providerId="ADAL" clId="{35656551-4B58-483A-B54C-7155CEF84015}"/>
    <pc:docChg chg="undo custSel modSld">
      <pc:chgData name="Adriana Garcia" userId="d322ecd9-c9fc-482a-8cdb-b7935c3de171" providerId="ADAL" clId="{35656551-4B58-483A-B54C-7155CEF84015}" dt="2023-01-18T20:58:57.011" v="20" actId="122"/>
      <pc:docMkLst>
        <pc:docMk/>
      </pc:docMkLst>
      <pc:sldChg chg="modSp mod">
        <pc:chgData name="Adriana Garcia" userId="d322ecd9-c9fc-482a-8cdb-b7935c3de171" providerId="ADAL" clId="{35656551-4B58-483A-B54C-7155CEF84015}" dt="2023-01-18T20:58:57.011" v="20" actId="122"/>
        <pc:sldMkLst>
          <pc:docMk/>
          <pc:sldMk cId="0" sldId="257"/>
        </pc:sldMkLst>
        <pc:spChg chg="mod">
          <ac:chgData name="Adriana Garcia" userId="d322ecd9-c9fc-482a-8cdb-b7935c3de171" providerId="ADAL" clId="{35656551-4B58-483A-B54C-7155CEF84015}" dt="2023-01-18T20:58:57.011" v="20" actId="122"/>
          <ac:spMkLst>
            <pc:docMk/>
            <pc:sldMk cId="0" sldId="257"/>
            <ac:spMk id="12" creationId="{00000000-0000-0000-0000-000000000000}"/>
          </ac:spMkLst>
        </pc:spChg>
      </pc:sldChg>
    </pc:docChg>
  </pc:docChgLst>
  <pc:docChgLst>
    <pc:chgData name="Adriana Garcia" userId="d322ecd9-c9fc-482a-8cdb-b7935c3de171" providerId="ADAL" clId="{F4305495-9FC0-4B64-ADA1-8D8B6145B3E5}"/>
    <pc:docChg chg="modSld">
      <pc:chgData name="Adriana Garcia" userId="d322ecd9-c9fc-482a-8cdb-b7935c3de171" providerId="ADAL" clId="{F4305495-9FC0-4B64-ADA1-8D8B6145B3E5}" dt="2023-01-18T04:16:04.672" v="2" actId="1076"/>
      <pc:docMkLst>
        <pc:docMk/>
      </pc:docMkLst>
      <pc:sldChg chg="addSp modSp mod">
        <pc:chgData name="Adriana Garcia" userId="d322ecd9-c9fc-482a-8cdb-b7935c3de171" providerId="ADAL" clId="{F4305495-9FC0-4B64-ADA1-8D8B6145B3E5}" dt="2023-01-18T04:16:04.672" v="2" actId="1076"/>
        <pc:sldMkLst>
          <pc:docMk/>
          <pc:sldMk cId="0" sldId="257"/>
        </pc:sldMkLst>
        <pc:spChg chg="mod">
          <ac:chgData name="Adriana Garcia" userId="d322ecd9-c9fc-482a-8cdb-b7935c3de171" providerId="ADAL" clId="{F4305495-9FC0-4B64-ADA1-8D8B6145B3E5}" dt="2023-01-18T04:15:58.758" v="0" actId="1076"/>
          <ac:spMkLst>
            <pc:docMk/>
            <pc:sldMk cId="0" sldId="257"/>
            <ac:spMk id="12" creationId="{00000000-0000-0000-0000-000000000000}"/>
          </ac:spMkLst>
        </pc:spChg>
        <pc:picChg chg="add mod">
          <ac:chgData name="Adriana Garcia" userId="d322ecd9-c9fc-482a-8cdb-b7935c3de171" providerId="ADAL" clId="{F4305495-9FC0-4B64-ADA1-8D8B6145B3E5}" dt="2023-01-18T04:16:04.672" v="2" actId="1076"/>
          <ac:picMkLst>
            <pc:docMk/>
            <pc:sldMk cId="0" sldId="257"/>
            <ac:picMk id="13" creationId="{FE0B7DF5-1030-85E4-A625-C0460D8F83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.texas.gov/cte" TargetMode="External"/><Relationship Id="rId2" Type="http://schemas.openxmlformats.org/officeDocument/2006/relationships/hyperlink" Target="mailto:maria.davila@psjaisd.u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829310"/>
          </a:xfrm>
          <a:custGeom>
            <a:avLst/>
            <a:gdLst/>
            <a:ahLst/>
            <a:cxnLst/>
            <a:rect l="l" t="t" r="r" b="b"/>
            <a:pathLst>
              <a:path w="6858000" h="829310">
                <a:moveTo>
                  <a:pt x="6858000" y="0"/>
                </a:moveTo>
                <a:lnTo>
                  <a:pt x="0" y="0"/>
                </a:lnTo>
                <a:lnTo>
                  <a:pt x="0" y="829055"/>
                </a:lnTo>
                <a:lnTo>
                  <a:pt x="6858000" y="829055"/>
                </a:lnTo>
                <a:lnTo>
                  <a:pt x="6858000" y="0"/>
                </a:lnTo>
                <a:close/>
              </a:path>
            </a:pathLst>
          </a:custGeom>
          <a:solidFill>
            <a:srgbClr val="000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8184" y="18130"/>
            <a:ext cx="6440805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Career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Cluster</a:t>
            </a:r>
            <a:endParaRPr sz="16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640"/>
              </a:spcBef>
            </a:pP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Career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Cluster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focuses</a:t>
            </a:r>
            <a:r>
              <a:rPr sz="9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preparing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individuals</a:t>
            </a:r>
            <a:r>
              <a:rPr sz="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employment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career</a:t>
            </a: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pathways</a:t>
            </a:r>
            <a:r>
              <a:rPr sz="9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relate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families and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human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 needs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such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counseling and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mental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services,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family and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community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services,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personal</a:t>
            </a:r>
            <a:r>
              <a:rPr sz="9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services,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consumer</a:t>
            </a:r>
            <a:r>
              <a:rPr sz="900" spc="-10" dirty="0">
                <a:solidFill>
                  <a:srgbClr val="FFFFFF"/>
                </a:solidFill>
                <a:latin typeface="Calibri"/>
                <a:cs typeface="Calibri"/>
              </a:rPr>
              <a:t> services.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381" y="935926"/>
            <a:ext cx="3726179" cy="588645"/>
            <a:chOff x="-4381" y="935926"/>
            <a:chExt cx="3726179" cy="588645"/>
          </a:xfrm>
        </p:grpSpPr>
        <p:sp>
          <p:nvSpPr>
            <p:cNvPr id="5" name="object 5"/>
            <p:cNvSpPr/>
            <p:nvPr/>
          </p:nvSpPr>
          <p:spPr>
            <a:xfrm>
              <a:off x="381" y="940688"/>
              <a:ext cx="3716654" cy="579120"/>
            </a:xfrm>
            <a:custGeom>
              <a:avLst/>
              <a:gdLst/>
              <a:ahLst/>
              <a:cxnLst/>
              <a:rect l="l" t="t" r="r" b="b"/>
              <a:pathLst>
                <a:path w="3716654" h="579119">
                  <a:moveTo>
                    <a:pt x="3716286" y="0"/>
                  </a:moveTo>
                  <a:lnTo>
                    <a:pt x="0" y="0"/>
                  </a:lnTo>
                  <a:lnTo>
                    <a:pt x="0" y="579120"/>
                  </a:lnTo>
                  <a:lnTo>
                    <a:pt x="3716286" y="579120"/>
                  </a:lnTo>
                  <a:lnTo>
                    <a:pt x="3716286" y="0"/>
                  </a:lnTo>
                  <a:close/>
                </a:path>
              </a:pathLst>
            </a:custGeom>
            <a:solidFill>
              <a:srgbClr val="000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" y="940688"/>
              <a:ext cx="3716654" cy="579120"/>
            </a:xfrm>
            <a:custGeom>
              <a:avLst/>
              <a:gdLst/>
              <a:ahLst/>
              <a:cxnLst/>
              <a:rect l="l" t="t" r="r" b="b"/>
              <a:pathLst>
                <a:path w="3716654" h="579119">
                  <a:moveTo>
                    <a:pt x="0" y="0"/>
                  </a:moveTo>
                  <a:lnTo>
                    <a:pt x="3716274" y="0"/>
                  </a:lnTo>
                  <a:lnTo>
                    <a:pt x="3716274" y="579120"/>
                  </a:lnTo>
                  <a:lnTo>
                    <a:pt x="0" y="5791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2407" y="1044004"/>
            <a:ext cx="6535420" cy="1009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096895" algn="ctr">
              <a:lnSpc>
                <a:spcPts val="1595"/>
              </a:lnSpc>
              <a:spcBef>
                <a:spcPts val="9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Cosmetology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Personal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1400">
              <a:latin typeface="Calibri"/>
              <a:cs typeface="Calibri"/>
            </a:endParaRPr>
          </a:p>
          <a:p>
            <a:pPr marR="3095625" algn="ctr">
              <a:lnSpc>
                <a:spcPts val="1595"/>
              </a:lnSpc>
            </a:pP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Regional</a:t>
            </a:r>
            <a:r>
              <a:rPr sz="1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1400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FFFFFF"/>
                </a:solidFill>
                <a:latin typeface="Calibri"/>
                <a:cs typeface="Calibri"/>
              </a:rPr>
              <a:t>Study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950"/>
              </a:spcBef>
            </a:pP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Cosmetology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Personal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Care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Services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regional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program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study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introduces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CTE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learners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knowledge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skills</a:t>
            </a:r>
            <a:r>
              <a:rPr sz="1000" spc="50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related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providing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beauty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personal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care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services.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CTE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concentrators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learn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about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practice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managing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personal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care </a:t>
            </a:r>
            <a:r>
              <a:rPr sz="1000" dirty="0">
                <a:latin typeface="Calibri"/>
                <a:cs typeface="Calibri"/>
              </a:rPr>
              <a:t>facilities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coordinating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supervising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personal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service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workers.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4459" y="2082225"/>
            <a:ext cx="2629535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Secondary</a:t>
            </a:r>
            <a:r>
              <a:rPr sz="1200" b="1" spc="-3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Courses</a:t>
            </a:r>
            <a:r>
              <a:rPr sz="1200" b="1" spc="-1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for</a:t>
            </a:r>
            <a:r>
              <a:rPr sz="1200" b="1" spc="-2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High</a:t>
            </a:r>
            <a:r>
              <a:rPr sz="1200" b="1" spc="1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School 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Credit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b="1" dirty="0">
                <a:latin typeface="Calibri"/>
                <a:cs typeface="Calibri"/>
              </a:rPr>
              <a:t>Level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-50" dirty="0"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900" dirty="0">
                <a:latin typeface="Calibri"/>
                <a:cs typeface="Calibri"/>
              </a:rPr>
              <a:t>Principles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Cosmetology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Design and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Color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Theory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464" y="2816031"/>
            <a:ext cx="1532890" cy="29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00"/>
              </a:spcBef>
            </a:pPr>
            <a:r>
              <a:rPr sz="900" b="1" dirty="0">
                <a:latin typeface="Calibri"/>
                <a:cs typeface="Calibri"/>
              </a:rPr>
              <a:t>Level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-50" dirty="0"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  <a:p>
            <a:pPr marL="186690" indent="-172085">
              <a:lnSpc>
                <a:spcPts val="1075"/>
              </a:lnSpc>
              <a:buFont typeface="Arial"/>
              <a:buChar char="•"/>
              <a:tabLst>
                <a:tab pos="186690" algn="l"/>
                <a:tab pos="187325" algn="l"/>
              </a:tabLst>
            </a:pPr>
            <a:r>
              <a:rPr sz="900" dirty="0">
                <a:latin typeface="Calibri"/>
                <a:cs typeface="Calibri"/>
              </a:rPr>
              <a:t>Introduction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Cosmetology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464" y="3501831"/>
            <a:ext cx="116268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19"/>
              </a:lnSpc>
              <a:spcBef>
                <a:spcPts val="100"/>
              </a:spcBef>
            </a:pPr>
            <a:r>
              <a:rPr sz="900" b="1" dirty="0">
                <a:latin typeface="Calibri"/>
                <a:cs typeface="Calibri"/>
              </a:rPr>
              <a:t>Level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-50" dirty="0"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  <a:p>
            <a:pPr marL="280670" indent="-172085">
              <a:lnSpc>
                <a:spcPts val="1019"/>
              </a:lnSpc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900" dirty="0">
                <a:latin typeface="Calibri"/>
                <a:cs typeface="Calibri"/>
              </a:rPr>
              <a:t>Cosmetology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I/Lab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4459" y="4050472"/>
            <a:ext cx="1094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Calibri"/>
                <a:cs typeface="Calibri"/>
              </a:rPr>
              <a:t>Level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-50" dirty="0"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900" dirty="0">
                <a:latin typeface="Calibri"/>
                <a:cs typeface="Calibri"/>
              </a:rPr>
              <a:t>Cosmetology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II/Lab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6093" y="4800194"/>
            <a:ext cx="1864995" cy="34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Postsecondary</a:t>
            </a:r>
            <a:r>
              <a:rPr sz="1200" b="1" spc="6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Opportunities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b="1" spc="-10" dirty="0">
                <a:latin typeface="Calibri"/>
                <a:cs typeface="Calibri"/>
              </a:rPr>
              <a:t>Certificate/License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57775" y="2098264"/>
            <a:ext cx="2152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3679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0D6CB8"/>
                </a:solidFill>
                <a:latin typeface="Calibri"/>
                <a:cs typeface="Calibri"/>
              </a:rPr>
              <a:t>Work-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Based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Learning</a:t>
            </a:r>
            <a:r>
              <a:rPr sz="1200" b="1" spc="3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0D6CB8"/>
                </a:solidFill>
                <a:latin typeface="Calibri"/>
                <a:cs typeface="Calibri"/>
              </a:rPr>
              <a:t>and 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Expanded Learning 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Opportunities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068036" y="2603092"/>
          <a:ext cx="2547620" cy="1142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Exploration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Activities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marL="416559" marR="120650" indent="-2889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Work-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Based</a:t>
                      </a:r>
                      <a:r>
                        <a:rPr sz="9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Learning</a:t>
                      </a:r>
                      <a:r>
                        <a:rPr sz="900" b="1" spc="5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Activities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05">
                <a:tc>
                  <a:txBody>
                    <a:bodyPr/>
                    <a:lstStyle/>
                    <a:p>
                      <a:pPr marL="262890" marR="14732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/>
                        <a:buChar char="•"/>
                        <a:tabLst>
                          <a:tab pos="262890" algn="l"/>
                          <a:tab pos="263525" algn="l"/>
                        </a:tabLst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Participate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TIVA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or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SkillsUSA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2890" marR="35306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"/>
                        <a:buChar char="•"/>
                        <a:tabLst>
                          <a:tab pos="262890" algn="l"/>
                          <a:tab pos="263525" algn="l"/>
                        </a:tabLst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shadow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cosmetologist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62890" marR="84455" indent="-17145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62890" algn="l"/>
                          <a:tab pos="263525" algn="l"/>
                        </a:tabLst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part-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salon,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spa,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barbershop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4089465" y="4035742"/>
            <a:ext cx="184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Industry-</a:t>
            </a: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Based</a:t>
            </a:r>
            <a:r>
              <a:rPr sz="1200" b="1" spc="2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Certifications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4540" y="4415472"/>
            <a:ext cx="2131060" cy="729687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62865">
              <a:lnSpc>
                <a:spcPct val="100000"/>
              </a:lnSpc>
              <a:spcBef>
                <a:spcPts val="190"/>
              </a:spcBef>
            </a:pPr>
            <a:r>
              <a:rPr sz="1000" b="1" dirty="0">
                <a:solidFill>
                  <a:srgbClr val="0D6CB8"/>
                </a:solidFill>
                <a:latin typeface="Calibri"/>
                <a:cs typeface="Calibri"/>
              </a:rPr>
              <a:t>*Requirements</a:t>
            </a:r>
            <a:r>
              <a:rPr sz="1000" b="1" spc="-3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D6CB8"/>
                </a:solidFill>
                <a:latin typeface="Calibri"/>
                <a:cs typeface="Calibri"/>
              </a:rPr>
              <a:t>for</a:t>
            </a:r>
            <a:r>
              <a:rPr sz="1000" b="1" spc="-2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D6CB8"/>
                </a:solidFill>
                <a:latin typeface="Calibri"/>
                <a:cs typeface="Calibri"/>
              </a:rPr>
              <a:t>License:</a:t>
            </a:r>
            <a:endParaRPr sz="1000" dirty="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90"/>
              </a:spcBef>
            </a:pPr>
            <a:r>
              <a:rPr sz="1000" b="1" dirty="0">
                <a:solidFill>
                  <a:srgbClr val="0D6CB8"/>
                </a:solidFill>
                <a:latin typeface="Calibri"/>
                <a:cs typeface="Calibri"/>
              </a:rPr>
              <a:t>High</a:t>
            </a:r>
            <a:r>
              <a:rPr sz="1000" b="1" spc="2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D6CB8"/>
                </a:solidFill>
                <a:latin typeface="Calibri"/>
                <a:cs typeface="Calibri"/>
              </a:rPr>
              <a:t>School</a:t>
            </a:r>
            <a:r>
              <a:rPr sz="1000" b="1" spc="2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D6CB8"/>
                </a:solidFill>
                <a:latin typeface="Calibri"/>
                <a:cs typeface="Calibri"/>
              </a:rPr>
              <a:t>Diploma/Background</a:t>
            </a:r>
            <a:r>
              <a:rPr sz="1000" b="1" spc="10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D6CB8"/>
                </a:solidFill>
                <a:latin typeface="Calibri"/>
                <a:cs typeface="Calibri"/>
              </a:rPr>
              <a:t>check</a:t>
            </a:r>
            <a:endParaRPr lang="en-US" sz="1000" b="1" spc="-10" dirty="0">
              <a:solidFill>
                <a:srgbClr val="0D6CB8"/>
              </a:solidFill>
              <a:latin typeface="Calibri"/>
              <a:cs typeface="Calibri"/>
            </a:endParaRPr>
          </a:p>
          <a:p>
            <a:endParaRPr lang="en-US" sz="800" dirty="0">
              <a:ea typeface="+mn-lt"/>
              <a:cs typeface="+mn-lt"/>
            </a:endParaRPr>
          </a:p>
          <a:p>
            <a:r>
              <a:rPr lang="en-US" sz="800" dirty="0">
                <a:ea typeface="+mn-lt"/>
                <a:cs typeface="+mn-lt"/>
              </a:rPr>
              <a:t>PSJA Academy</a:t>
            </a:r>
          </a:p>
          <a:p>
            <a:pPr marL="184150" indent="-171450">
              <a:lnSpc>
                <a:spcPct val="100000"/>
              </a:lnSpc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900" dirty="0">
                <a:latin typeface="Calibri"/>
                <a:cs typeface="Calibri"/>
              </a:rPr>
              <a:t>Cosmetology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Operator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License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366" y="5122521"/>
            <a:ext cx="2446655" cy="1920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0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Certified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Aesthetic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Laser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Operator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spc="-10" dirty="0">
                <a:latin typeface="Calibri"/>
                <a:cs typeface="Calibri"/>
              </a:rPr>
              <a:t>Cosmetologist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Certified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Spa</a:t>
            </a:r>
            <a:r>
              <a:rPr sz="900" spc="-10" dirty="0">
                <a:latin typeface="Calibri"/>
                <a:cs typeface="Calibri"/>
              </a:rPr>
              <a:t> Supervisor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Nail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Technician/Specialist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Manicurist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</a:pPr>
            <a:r>
              <a:rPr sz="900" b="1" dirty="0">
                <a:latin typeface="Calibri"/>
                <a:cs typeface="Calibri"/>
              </a:rPr>
              <a:t>Associates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Degrees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Cosmetology/Cosmetologist,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General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Aesthetician/Esthetician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Skin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Care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Specialist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Salon/Beauty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Salon</a:t>
            </a:r>
            <a:r>
              <a:rPr sz="900" spc="-10" dirty="0">
                <a:latin typeface="Calibri"/>
                <a:cs typeface="Calibri"/>
              </a:rPr>
              <a:t> Management/Manager</a:t>
            </a:r>
            <a:endParaRPr sz="900">
              <a:latin typeface="Calibri"/>
              <a:cs typeface="Calibri"/>
            </a:endParaRPr>
          </a:p>
          <a:p>
            <a:pPr marL="185420" indent="-172085">
              <a:lnSpc>
                <a:spcPct val="100000"/>
              </a:lnSpc>
              <a:buFont typeface="Arial"/>
              <a:buChar char="•"/>
              <a:tabLst>
                <a:tab pos="185420" algn="l"/>
                <a:tab pos="186055" algn="l"/>
              </a:tabLst>
            </a:pPr>
            <a:r>
              <a:rPr sz="900" dirty="0">
                <a:latin typeface="Calibri"/>
                <a:cs typeface="Calibri"/>
              </a:rPr>
              <a:t>Cosmetology,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Barber/Styling,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Nail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Instructor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Aligned</a:t>
            </a:r>
            <a:r>
              <a:rPr sz="1200" b="1" spc="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D6CB8"/>
                </a:solidFill>
                <a:latin typeface="Calibri"/>
                <a:cs typeface="Calibri"/>
              </a:rPr>
              <a:t>Occupations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360728" y="7047058"/>
          <a:ext cx="6149974" cy="1599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5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Occupations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Median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Wage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9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Openings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%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Growth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First-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Line Supervisors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Workers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$36,941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1,634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24%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Barbers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$28,267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348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14%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Hairdressers,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Hairstylists,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Cosmetologists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$21,507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3,489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22%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Manicurists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Pedicurists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$21,715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418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45%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Shampooers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$18,720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139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24%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Skincare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Specialists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10" dirty="0">
                          <a:latin typeface="Calibri"/>
                          <a:cs typeface="Calibri"/>
                        </a:rPr>
                        <a:t>$26,437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637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latin typeface="Calibri"/>
                          <a:cs typeface="Calibri"/>
                        </a:rPr>
                        <a:t>22%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object 19"/>
          <p:cNvSpPr txBox="1"/>
          <p:nvPr/>
        </p:nvSpPr>
        <p:spPr>
          <a:xfrm>
            <a:off x="102803" y="8773877"/>
            <a:ext cx="559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Successful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completion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Cosmetology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Personal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Care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Services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regional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program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study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 fulfill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requirements</a:t>
            </a:r>
            <a:r>
              <a:rPr sz="900" dirty="0">
                <a:latin typeface="Calibri"/>
                <a:cs typeface="Calibri"/>
              </a:rPr>
              <a:t> 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Public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Service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endorsement.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Revised –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August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9368" y="8737600"/>
            <a:ext cx="629796" cy="309667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4043165" y="3951732"/>
            <a:ext cx="2494280" cy="0"/>
          </a:xfrm>
          <a:custGeom>
            <a:avLst/>
            <a:gdLst/>
            <a:ahLst/>
            <a:cxnLst/>
            <a:rect l="l" t="t" r="r" b="b"/>
            <a:pathLst>
              <a:path w="2494279">
                <a:moveTo>
                  <a:pt x="2493822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0381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366528" y="2183892"/>
            <a:ext cx="6491459" cy="4753355"/>
            <a:chOff x="366528" y="2183892"/>
            <a:chExt cx="6491459" cy="4753355"/>
          </a:xfrm>
        </p:grpSpPr>
        <p:sp>
          <p:nvSpPr>
            <p:cNvPr id="23" name="object 23"/>
            <p:cNvSpPr/>
            <p:nvPr/>
          </p:nvSpPr>
          <p:spPr>
            <a:xfrm>
              <a:off x="366528" y="6806945"/>
              <a:ext cx="6127750" cy="0"/>
            </a:xfrm>
            <a:custGeom>
              <a:avLst/>
              <a:gdLst/>
              <a:ahLst/>
              <a:cxnLst/>
              <a:rect l="l" t="t" r="r" b="b"/>
              <a:pathLst>
                <a:path w="6127750">
                  <a:moveTo>
                    <a:pt x="6127661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381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9134" y="4885944"/>
              <a:ext cx="3118853" cy="20513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4776" y="5578810"/>
              <a:ext cx="2355452" cy="120467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704843" y="2183892"/>
              <a:ext cx="31750" cy="4621530"/>
            </a:xfrm>
            <a:custGeom>
              <a:avLst/>
              <a:gdLst/>
              <a:ahLst/>
              <a:cxnLst/>
              <a:rect l="l" t="t" r="r" b="b"/>
              <a:pathLst>
                <a:path w="31750" h="4621530">
                  <a:moveTo>
                    <a:pt x="31750" y="0"/>
                  </a:moveTo>
                  <a:lnTo>
                    <a:pt x="0" y="4621187"/>
                  </a:lnTo>
                </a:path>
              </a:pathLst>
            </a:custGeom>
            <a:ln w="28575">
              <a:solidFill>
                <a:srgbClr val="0381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356615" y="4735829"/>
            <a:ext cx="3072765" cy="0"/>
          </a:xfrm>
          <a:custGeom>
            <a:avLst/>
            <a:gdLst/>
            <a:ahLst/>
            <a:cxnLst/>
            <a:rect l="l" t="t" r="r" b="b"/>
            <a:pathLst>
              <a:path w="3072765">
                <a:moveTo>
                  <a:pt x="3072739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0381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1605" y="937260"/>
            <a:ext cx="630173" cy="60350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7035" y="934211"/>
            <a:ext cx="2046699" cy="589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574675"/>
          </a:xfrm>
          <a:custGeom>
            <a:avLst/>
            <a:gdLst/>
            <a:ahLst/>
            <a:cxnLst/>
            <a:rect l="l" t="t" r="r" b="b"/>
            <a:pathLst>
              <a:path w="6858000" h="574675">
                <a:moveTo>
                  <a:pt x="6858000" y="0"/>
                </a:moveTo>
                <a:lnTo>
                  <a:pt x="0" y="0"/>
                </a:lnTo>
                <a:lnTo>
                  <a:pt x="0" y="574548"/>
                </a:lnTo>
                <a:lnTo>
                  <a:pt x="6858000" y="574548"/>
                </a:lnTo>
                <a:lnTo>
                  <a:pt x="6858000" y="0"/>
                </a:lnTo>
                <a:close/>
              </a:path>
            </a:pathLst>
          </a:custGeom>
          <a:solidFill>
            <a:srgbClr val="000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14252" y="-25458"/>
            <a:ext cx="383032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997585" marR="5080" indent="-985519">
              <a:lnSpc>
                <a:spcPts val="1939"/>
              </a:lnSpc>
              <a:spcBef>
                <a:spcPts val="345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Cosmetology</a:t>
            </a:r>
            <a:r>
              <a:rPr sz="1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Personal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Services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Course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6707" y="742971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Level</a:t>
            </a:r>
            <a:r>
              <a:rPr sz="1200" b="1" spc="-2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0D6CB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3718" y="989296"/>
          <a:ext cx="6245859" cy="1035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0805" marR="13271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Principles</a:t>
                      </a:r>
                      <a:r>
                        <a:rPr sz="1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Cosmetology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Design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Color</a:t>
                      </a:r>
                      <a:r>
                        <a:rPr sz="1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Theory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13025050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credit)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96707" y="2231325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Level</a:t>
            </a:r>
            <a:r>
              <a:rPr sz="1200" b="1" spc="-2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0D6CB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99278" y="2472467"/>
          <a:ext cx="6245859" cy="1308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204"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0805" marR="6794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Cosmetology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13025100</a:t>
                      </a:r>
                      <a:r>
                        <a:rPr sz="1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credit)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296707" y="3887930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Level</a:t>
            </a:r>
            <a:r>
              <a:rPr sz="1200" b="1" spc="-2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0D6CB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78210" y="4121792"/>
          <a:ext cx="6245859" cy="882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Cosmetology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I/Lab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13025200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(2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credits)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96707" y="5343735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D6CB8"/>
                </a:solidFill>
                <a:latin typeface="Calibri"/>
                <a:cs typeface="Calibri"/>
              </a:rPr>
              <a:t>Level</a:t>
            </a:r>
            <a:r>
              <a:rPr sz="1200" b="1" spc="-25" dirty="0">
                <a:solidFill>
                  <a:srgbClr val="0D6CB8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solidFill>
                  <a:srgbClr val="0D6CB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09686" y="5587501"/>
          <a:ext cx="6245859" cy="913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1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204">
                <a:tc>
                  <a:txBody>
                    <a:bodyPr/>
                    <a:lstStyle/>
                    <a:p>
                      <a:pPr marL="3848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COREQUISITES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Cosmetology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II/Lab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13025310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(3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credits)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Cosmetology</a:t>
                      </a:r>
                      <a:r>
                        <a:rPr sz="1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None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>
                        <a:alpha val="5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414212" y="6454074"/>
            <a:ext cx="5944870" cy="19573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910" algn="ctr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FOR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ADDITIONAL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INFORMATION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HUMAN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SERVICES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CAREER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CLUSTER,</a:t>
            </a:r>
            <a:endParaRPr sz="900" dirty="0">
              <a:latin typeface="Calibri"/>
              <a:cs typeface="Calibri"/>
            </a:endParaRPr>
          </a:p>
          <a:p>
            <a:pPr lvl="0" algn="ctr"/>
            <a:r>
              <a:rPr lang="en-US" sz="900" dirty="0">
                <a:latin typeface="Calibri"/>
                <a:cs typeface="Calibri"/>
              </a:rPr>
              <a:t>PLEASE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CONTACT: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dirty="0"/>
              <a:t>PSJA ISD CTE Coordinator: Maria Davila  </a:t>
            </a:r>
            <a:r>
              <a:rPr lang="en-US" sz="900" dirty="0">
                <a:hlinkClick r:id="rId2"/>
              </a:rPr>
              <a:t>maria.davila@psjaisd.us</a:t>
            </a:r>
            <a:endParaRPr lang="en-US" sz="900" dirty="0"/>
          </a:p>
          <a:p>
            <a:pPr lvl="0"/>
            <a:endParaRPr lang="en-US" sz="1000" dirty="0"/>
          </a:p>
          <a:p>
            <a:pPr marL="2077085" marR="1901189" algn="ctr">
              <a:lnSpc>
                <a:spcPct val="100000"/>
              </a:lnSpc>
            </a:pPr>
            <a:r>
              <a:rPr lang="en-US" sz="10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https://tea.texas.gov/cte</a:t>
            </a:r>
            <a:endParaRPr lang="en-US"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 dirty="0">
              <a:latin typeface="Calibri"/>
              <a:cs typeface="Calibri"/>
            </a:endParaRPr>
          </a:p>
          <a:p>
            <a:pPr marL="12700" marR="5080">
              <a:lnSpc>
                <a:spcPct val="107000"/>
              </a:lnSpc>
              <a:spcBef>
                <a:spcPts val="715"/>
              </a:spcBef>
            </a:pPr>
            <a:r>
              <a:rPr sz="1000" dirty="0">
                <a:latin typeface="Calibri"/>
                <a:cs typeface="Calibri"/>
              </a:rPr>
              <a:t>Pharr-San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Juan-Alamo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ISD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does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discriminate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basis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race,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color,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national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origin,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sex,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disability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age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in </a:t>
            </a:r>
            <a:r>
              <a:rPr sz="1000" dirty="0">
                <a:latin typeface="Calibri"/>
                <a:cs typeface="Calibri"/>
              </a:rPr>
              <a:t>its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programs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activities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provides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equal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access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Boy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Scouts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other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designated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youth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groups.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The </a:t>
            </a:r>
            <a:r>
              <a:rPr sz="1000" dirty="0">
                <a:latin typeface="Calibri"/>
                <a:cs typeface="Calibri"/>
              </a:rPr>
              <a:t>following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has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been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designated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handle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inquiries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regarding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0" dirty="0">
                <a:latin typeface="Calibri"/>
                <a:cs typeface="Calibri"/>
              </a:rPr>
              <a:t> nondiscrimination </a:t>
            </a:r>
            <a:r>
              <a:rPr sz="1000" dirty="0">
                <a:latin typeface="Calibri"/>
                <a:cs typeface="Calibri"/>
              </a:rPr>
              <a:t>policies: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Pharr-</a:t>
            </a:r>
            <a:r>
              <a:rPr sz="1000" spc="-25" dirty="0">
                <a:latin typeface="Calibri"/>
                <a:cs typeface="Calibri"/>
              </a:rPr>
              <a:t>San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000" dirty="0">
                <a:latin typeface="Calibri"/>
                <a:cs typeface="Calibri"/>
              </a:rPr>
              <a:t>Juan-Alamo ISD Administration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Building,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601 E Kelly Ave.</a:t>
            </a:r>
            <a:r>
              <a:rPr sz="1000" spc="229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Pharr, TX 78577</a:t>
            </a:r>
            <a:r>
              <a:rPr sz="1000" spc="229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956-354-</a:t>
            </a:r>
            <a:r>
              <a:rPr sz="1000" spc="-20" dirty="0">
                <a:latin typeface="Calibri"/>
                <a:cs typeface="Calibri"/>
              </a:rPr>
              <a:t>2000</a:t>
            </a:r>
            <a:endParaRPr sz="1000" dirty="0">
              <a:latin typeface="Calibri"/>
              <a:cs typeface="Calibri"/>
            </a:endParaRPr>
          </a:p>
          <a:p>
            <a:pPr marL="12700" marR="92075">
              <a:lnSpc>
                <a:spcPct val="107000"/>
              </a:lnSpc>
              <a:spcBef>
                <a:spcPts val="800"/>
              </a:spcBef>
            </a:pPr>
            <a:r>
              <a:rPr sz="1000" dirty="0">
                <a:latin typeface="Calibri"/>
                <a:cs typeface="Calibri"/>
              </a:rPr>
              <a:t>Further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nondiscrimination</a:t>
            </a:r>
            <a:r>
              <a:rPr sz="1000" dirty="0">
                <a:latin typeface="Calibri"/>
                <a:cs typeface="Calibri"/>
              </a:rPr>
              <a:t> information can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 found at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Notification of Nondiscrimination in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Career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 </a:t>
            </a:r>
            <a:r>
              <a:rPr sz="1000" spc="-10" dirty="0">
                <a:latin typeface="Calibri"/>
                <a:cs typeface="Calibri"/>
              </a:rPr>
              <a:t>Technical </a:t>
            </a:r>
            <a:r>
              <a:rPr sz="1000" dirty="0">
                <a:latin typeface="Calibri"/>
                <a:cs typeface="Calibri"/>
              </a:rPr>
              <a:t>Education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Programs.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0B7DF5-1030-85E4-A625-C0460D8F8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868" y="8262554"/>
            <a:ext cx="719390" cy="6828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523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Garza, Krystal</dc:creator>
  <cp:lastModifiedBy>Adriana Garcia</cp:lastModifiedBy>
  <cp:revision>1</cp:revision>
  <dcterms:created xsi:type="dcterms:W3CDTF">2023-01-18T04:15:46Z</dcterms:created>
  <dcterms:modified xsi:type="dcterms:W3CDTF">2023-02-27T21:09:19Z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0x0101000A9E2D419D197744834692AF7BD72269</vt:lpwstr>
  </property>
  <property fmtid="{D5CDD505-2E9C-101B-9397-08002B2CF9AE}" pid="3" name="Created">
    <vt:filetime>2022-09-14T00:00:00Z</vt:filetime>
  </property>
  <property fmtid="{D5CDD505-2E9C-101B-9397-08002B2CF9AE}" pid="4" name="Creator">
    <vt:lpwstr>Acrobat PDFMaker 21 for PowerPoint</vt:lpwstr>
  </property>
  <property fmtid="{D5CDD505-2E9C-101B-9397-08002B2CF9AE}" pid="5" name="LastSaved">
    <vt:filetime>2023-01-18T00:00:00Z</vt:filetime>
  </property>
  <property fmtid="{D5CDD505-2E9C-101B-9397-08002B2CF9AE}" pid="6" name="Producer">
    <vt:lpwstr>Adobe PDF Library 21.7.131</vt:lpwstr>
  </property>
</Properties>
</file>