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D0000"/>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84" d="100"/>
          <a:sy n="184" d="100"/>
        </p:scale>
        <p:origin x="834" y="-39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04C2351C-E6C7-4FED-9486-142D0149E6AD}"/>
    <pc:docChg chg="modSld">
      <pc:chgData name="Adriana Garcia" userId="d322ecd9-c9fc-482a-8cdb-b7935c3de171" providerId="ADAL" clId="{04C2351C-E6C7-4FED-9486-142D0149E6AD}" dt="2023-02-27T20:45:59.917" v="33" actId="20577"/>
      <pc:docMkLst>
        <pc:docMk/>
      </pc:docMkLst>
      <pc:sldChg chg="modSp mod">
        <pc:chgData name="Adriana Garcia" userId="d322ecd9-c9fc-482a-8cdb-b7935c3de171" providerId="ADAL" clId="{04C2351C-E6C7-4FED-9486-142D0149E6AD}" dt="2023-02-27T20:45:59.917" v="33" actId="20577"/>
        <pc:sldMkLst>
          <pc:docMk/>
          <pc:sldMk cId="2115741379" sldId="257"/>
        </pc:sldMkLst>
        <pc:spChg chg="mod">
          <ac:chgData name="Adriana Garcia" userId="d322ecd9-c9fc-482a-8cdb-b7935c3de171" providerId="ADAL" clId="{04C2351C-E6C7-4FED-9486-142D0149E6AD}" dt="2023-02-27T20:45:59.917" v="33" actId="20577"/>
          <ac:spMkLst>
            <pc:docMk/>
            <pc:sldMk cId="2115741379" sldId="257"/>
            <ac:spMk id="28" creationId="{12E02463-CD5F-D1DD-B59B-A5477635CC57}"/>
          </ac:spMkLst>
        </pc:spChg>
      </pc:sldChg>
    </pc:docChg>
  </pc:docChgLst>
  <pc:docChgLst>
    <pc:chgData name="Adriana Garcia" userId="d322ecd9-c9fc-482a-8cdb-b7935c3de171" providerId="ADAL" clId="{8EA9CA62-81BF-4D87-8E6E-E64C0FD1C7AC}"/>
    <pc:docChg chg="modSld">
      <pc:chgData name="Adriana Garcia" userId="d322ecd9-c9fc-482a-8cdb-b7935c3de171" providerId="ADAL" clId="{8EA9CA62-81BF-4D87-8E6E-E64C0FD1C7AC}" dt="2023-01-18T20:56:04.576" v="33" actId="20577"/>
      <pc:docMkLst>
        <pc:docMk/>
      </pc:docMkLst>
      <pc:sldChg chg="modSp mod">
        <pc:chgData name="Adriana Garcia" userId="d322ecd9-c9fc-482a-8cdb-b7935c3de171" providerId="ADAL" clId="{8EA9CA62-81BF-4D87-8E6E-E64C0FD1C7AC}" dt="2023-01-18T20:56:04.576" v="33" actId="20577"/>
        <pc:sldMkLst>
          <pc:docMk/>
          <pc:sldMk cId="2458424211" sldId="256"/>
        </pc:sldMkLst>
        <pc:spChg chg="mod">
          <ac:chgData name="Adriana Garcia" userId="d322ecd9-c9fc-482a-8cdb-b7935c3de171" providerId="ADAL" clId="{8EA9CA62-81BF-4D87-8E6E-E64C0FD1C7AC}" dt="2023-01-18T20:56:04.576" v="33" actId="20577"/>
          <ac:spMkLst>
            <pc:docMk/>
            <pc:sldMk cId="2458424211" sldId="256"/>
            <ac:spMk id="13" creationId="{4F922674-3389-6DFF-D287-D7EAB12CD46D}"/>
          </ac:spMkLst>
        </pc:spChg>
        <pc:spChg chg="mod">
          <ac:chgData name="Adriana Garcia" userId="d322ecd9-c9fc-482a-8cdb-b7935c3de171" providerId="ADAL" clId="{8EA9CA62-81BF-4D87-8E6E-E64C0FD1C7AC}" dt="2023-01-17T20:21:31.591" v="4" actId="1076"/>
          <ac:spMkLst>
            <pc:docMk/>
            <pc:sldMk cId="2458424211" sldId="256"/>
            <ac:spMk id="14" creationId="{ED792C4E-CC7C-1F50-F9D3-B7BDD0BEE4D5}"/>
          </ac:spMkLst>
        </pc:spChg>
        <pc:graphicFrameChg chg="modGraphic">
          <ac:chgData name="Adriana Garcia" userId="d322ecd9-c9fc-482a-8cdb-b7935c3de171" providerId="ADAL" clId="{8EA9CA62-81BF-4D87-8E6E-E64C0FD1C7AC}" dt="2023-01-17T20:21:07.064" v="0" actId="2165"/>
          <ac:graphicFrameMkLst>
            <pc:docMk/>
            <pc:sldMk cId="2458424211" sldId="256"/>
            <ac:graphicFrameMk id="3" creationId="{056CCD33-F41C-3271-0BF6-E24B4BE9EB18}"/>
          </ac:graphicFrameMkLst>
        </pc:graphicFrameChg>
        <pc:graphicFrameChg chg="modGraphic">
          <ac:chgData name="Adriana Garcia" userId="d322ecd9-c9fc-482a-8cdb-b7935c3de171" providerId="ADAL" clId="{8EA9CA62-81BF-4D87-8E6E-E64C0FD1C7AC}" dt="2023-01-17T20:21:12.065" v="1" actId="2165"/>
          <ac:graphicFrameMkLst>
            <pc:docMk/>
            <pc:sldMk cId="2458424211" sldId="256"/>
            <ac:graphicFrameMk id="8" creationId="{004D2EB4-0AA6-8988-7A0A-5CDE5FA07DAF}"/>
          </ac:graphicFrameMkLst>
        </pc:graphicFrameChg>
        <pc:graphicFrameChg chg="modGraphic">
          <ac:chgData name="Adriana Garcia" userId="d322ecd9-c9fc-482a-8cdb-b7935c3de171" providerId="ADAL" clId="{8EA9CA62-81BF-4D87-8E6E-E64C0FD1C7AC}" dt="2023-01-17T20:21:22.673" v="2" actId="2165"/>
          <ac:graphicFrameMkLst>
            <pc:docMk/>
            <pc:sldMk cId="2458424211" sldId="256"/>
            <ac:graphicFrameMk id="15" creationId="{97395A7A-D529-5527-E1AB-724004545FC8}"/>
          </ac:graphicFrameMkLst>
        </pc:graphicFrameChg>
      </pc:sldChg>
    </pc:docChg>
  </pc:docChgLst>
  <pc:docChgLst>
    <pc:chgData name="Adriana Garcia" userId="d322ecd9-c9fc-482a-8cdb-b7935c3de171" providerId="ADAL" clId="{08CDA2E0-8083-4565-BB9D-4081AB8F7BAB}"/>
    <pc:docChg chg="modSld">
      <pc:chgData name="Adriana Garcia" userId="d322ecd9-c9fc-482a-8cdb-b7935c3de171" providerId="ADAL" clId="{08CDA2E0-8083-4565-BB9D-4081AB8F7BAB}" dt="2023-01-18T04:11:39.274" v="1" actId="1076"/>
      <pc:docMkLst>
        <pc:docMk/>
      </pc:docMkLst>
      <pc:sldChg chg="addSp modSp mod">
        <pc:chgData name="Adriana Garcia" userId="d322ecd9-c9fc-482a-8cdb-b7935c3de171" providerId="ADAL" clId="{08CDA2E0-8083-4565-BB9D-4081AB8F7BAB}" dt="2023-01-18T04:11:39.274" v="1" actId="1076"/>
        <pc:sldMkLst>
          <pc:docMk/>
          <pc:sldMk cId="2458424211" sldId="256"/>
        </pc:sldMkLst>
        <pc:picChg chg="add mod">
          <ac:chgData name="Adriana Garcia" userId="d322ecd9-c9fc-482a-8cdb-b7935c3de171" providerId="ADAL" clId="{08CDA2E0-8083-4565-BB9D-4081AB8F7BAB}" dt="2023-01-18T04:11:39.274" v="1" actId="1076"/>
          <ac:picMkLst>
            <pc:docMk/>
            <pc:sldMk cId="2458424211" sldId="256"/>
            <ac:picMk id="4" creationId="{908CEC57-8000-00D9-2980-ACA1D69E7F64}"/>
          </ac:picMkLst>
        </pc:picChg>
      </pc:sldChg>
    </pc:docChg>
  </pc:docChgLst>
  <pc:docChgLst>
    <pc:chgData name="Astrid Bonilla-Lazo" userId="f3c47238-f294-4ea1-8d9c-0f416980bfdd" providerId="ADAL" clId="{9999C976-92B9-4332-9E42-758AF1124E2A}"/>
    <pc:docChg chg="modSld">
      <pc:chgData name="Astrid Bonilla-Lazo" userId="f3c47238-f294-4ea1-8d9c-0f416980bfdd" providerId="ADAL" clId="{9999C976-92B9-4332-9E42-758AF1124E2A}" dt="2023-01-05T21:07:49.612" v="24" actId="14100"/>
      <pc:docMkLst>
        <pc:docMk/>
      </pc:docMkLst>
      <pc:sldChg chg="modSp mod">
        <pc:chgData name="Astrid Bonilla-Lazo" userId="f3c47238-f294-4ea1-8d9c-0f416980bfdd" providerId="ADAL" clId="{9999C976-92B9-4332-9E42-758AF1124E2A}" dt="2023-01-05T21:07:49.612" v="24" actId="14100"/>
        <pc:sldMkLst>
          <pc:docMk/>
          <pc:sldMk cId="2458424211" sldId="256"/>
        </pc:sldMkLst>
        <pc:graphicFrameChg chg="modGraphic">
          <ac:chgData name="Astrid Bonilla-Lazo" userId="f3c47238-f294-4ea1-8d9c-0f416980bfdd" providerId="ADAL" clId="{9999C976-92B9-4332-9E42-758AF1124E2A}" dt="2023-01-05T21:07:49.612" v="24" actId="14100"/>
          <ac:graphicFrameMkLst>
            <pc:docMk/>
            <pc:sldMk cId="2458424211" sldId="256"/>
            <ac:graphicFrameMk id="3" creationId="{056CCD33-F41C-3271-0BF6-E24B4BE9EB18}"/>
          </ac:graphicFrameMkLst>
        </pc:graphicFrameChg>
        <pc:graphicFrameChg chg="modGraphic">
          <ac:chgData name="Astrid Bonilla-Lazo" userId="f3c47238-f294-4ea1-8d9c-0f416980bfdd" providerId="ADAL" clId="{9999C976-92B9-4332-9E42-758AF1124E2A}" dt="2023-01-05T18:11:46.239" v="1" actId="6549"/>
          <ac:graphicFrameMkLst>
            <pc:docMk/>
            <pc:sldMk cId="2458424211" sldId="256"/>
            <ac:graphicFrameMk id="15" creationId="{97395A7A-D529-5527-E1AB-724004545FC8}"/>
          </ac:graphicFrameMkLst>
        </pc:graphicFrameChg>
      </pc:sldChg>
      <pc:sldChg chg="modSp mod">
        <pc:chgData name="Astrid Bonilla-Lazo" userId="f3c47238-f294-4ea1-8d9c-0f416980bfdd" providerId="ADAL" clId="{9999C976-92B9-4332-9E42-758AF1124E2A}" dt="2023-01-05T21:07:11.985" v="22" actId="5793"/>
        <pc:sldMkLst>
          <pc:docMk/>
          <pc:sldMk cId="2115741379" sldId="257"/>
        </pc:sldMkLst>
        <pc:spChg chg="mod">
          <ac:chgData name="Astrid Bonilla-Lazo" userId="f3c47238-f294-4ea1-8d9c-0f416980bfdd" providerId="ADAL" clId="{9999C976-92B9-4332-9E42-758AF1124E2A}" dt="2023-01-05T21:05:38.993" v="5" actId="6549"/>
          <ac:spMkLst>
            <pc:docMk/>
            <pc:sldMk cId="2115741379" sldId="257"/>
            <ac:spMk id="21" creationId="{77D1060B-498D-5699-38A4-622C19750F17}"/>
          </ac:spMkLst>
        </pc:spChg>
        <pc:spChg chg="mod">
          <ac:chgData name="Astrid Bonilla-Lazo" userId="f3c47238-f294-4ea1-8d9c-0f416980bfdd" providerId="ADAL" clId="{9999C976-92B9-4332-9E42-758AF1124E2A}" dt="2023-01-05T21:07:11.985" v="22" actId="5793"/>
          <ac:spMkLst>
            <pc:docMk/>
            <pc:sldMk cId="2115741379" sldId="257"/>
            <ac:spMk id="28" creationId="{12E02463-CD5F-D1DD-B59B-A5477635CC5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astrid.lazo@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938719"/>
          </a:xfrm>
          <a:prstGeom prst="rect">
            <a:avLst/>
          </a:prstGeom>
          <a:solidFill>
            <a:srgbClr val="DD0000"/>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Hospitality and Tourism Career Cluster</a:t>
            </a:r>
          </a:p>
          <a:p>
            <a:pPr algn="ctr"/>
            <a:r>
              <a:rPr lang="en-US" sz="850" dirty="0">
                <a:solidFill>
                  <a:schemeClr val="bg1"/>
                </a:solidFill>
                <a:ea typeface="Open Sans"/>
                <a:cs typeface="Open Sans"/>
              </a:rPr>
              <a:t>The Hospitality and Tourism Career Cluster focuses on the management, marketing, and operations of restaurants and other food/beverage services, lodging, attractions, recreation events, and travel-related services. Students acquire knowledge and skills focusing on communication, time management, and customer service that meet industry standards. Students will explore the history of the hospitality and tourism industry and examine characteristics needed for success.</a:t>
            </a:r>
            <a:endParaRPr lang="en-US" dirty="0">
              <a:solidFill>
                <a:schemeClr val="bg1"/>
              </a:solidFill>
              <a:ea typeface="Open Sans"/>
              <a:cs typeface="Open Sans"/>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1021658"/>
            <a:ext cx="3703507" cy="578861"/>
          </a:xfrm>
          <a:solidFill>
            <a:srgbClr val="DD0000"/>
          </a:solidFill>
        </p:spPr>
        <p:txBody>
          <a:bodyPr>
            <a:normAutofit/>
          </a:bodyPr>
          <a:lstStyle/>
          <a:p>
            <a:r>
              <a:rPr lang="en-US" sz="1600" b="1" dirty="0">
                <a:solidFill>
                  <a:srgbClr val="FFFFFF"/>
                </a:solidFill>
                <a:latin typeface="+mn-lt"/>
                <a:ea typeface="Open Sans"/>
                <a:cs typeface="Open Sans"/>
              </a:rPr>
              <a:t>Culinary Arts</a:t>
            </a:r>
            <a:endParaRPr lang="en-US" sz="1600" dirty="0">
              <a:effectLst/>
              <a:latin typeface="+mn-lt"/>
            </a:endParaRPr>
          </a:p>
          <a:p>
            <a:pPr rtl="0" eaLnBrk="1" latinLnBrk="0" hangingPunct="1"/>
            <a:r>
              <a:rPr lang="en-US" sz="1600" i="1" kern="1200" dirty="0">
                <a:solidFill>
                  <a:srgbClr val="FFFFFF"/>
                </a:solidFill>
                <a:effectLst/>
                <a:latin typeface="+mn-lt"/>
                <a:ea typeface="Open Sans" panose="020B0606030504020204" pitchFamily="34" charset="0"/>
                <a:cs typeface="Open Sans" panose="020B0606030504020204" pitchFamily="34" charset="0"/>
              </a:rPr>
              <a:t>Statewide Program of Study</a:t>
            </a:r>
            <a:endParaRPr lang="en-US" sz="1600" dirty="0">
              <a:effectLst/>
              <a:latin typeface="+mn-lt"/>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641356"/>
            <a:ext cx="6712687" cy="553998"/>
          </a:xfrm>
          <a:prstGeom prst="rect">
            <a:avLst/>
          </a:prstGeom>
          <a:noFill/>
        </p:spPr>
        <p:txBody>
          <a:bodyPr wrap="square" lIns="91440" tIns="45720" rIns="91440" bIns="45720" rtlCol="0" anchor="t">
            <a:spAutoFit/>
          </a:bodyPr>
          <a:lstStyle/>
          <a:p>
            <a:r>
              <a:rPr lang="en-US" sz="1000" dirty="0"/>
              <a:t>The Culinary Arts program of study introduces CTE learners to occupations and educational opportunities related to the planning, directing, or coordinating activities of a food and beverage organization or department. This program of study also explores opportunities involved in directing and participating in the preparation and cooking of food.</a:t>
            </a:r>
            <a:endParaRPr lang="en-US" dirty="0"/>
          </a:p>
        </p:txBody>
      </p:sp>
      <p:sp>
        <p:nvSpPr>
          <p:cNvPr id="21" name="TextBox 20">
            <a:extLst>
              <a:ext uri="{FF2B5EF4-FFF2-40B4-BE49-F238E27FC236}">
                <a16:creationId xmlns:a16="http://schemas.microsoft.com/office/drawing/2014/main" id="{77D1060B-498D-5699-38A4-622C19750F17}"/>
              </a:ext>
            </a:extLst>
          </p:cNvPr>
          <p:cNvSpPr txBox="1"/>
          <p:nvPr/>
        </p:nvSpPr>
        <p:spPr>
          <a:xfrm>
            <a:off x="356260" y="2164458"/>
            <a:ext cx="3072739" cy="1923604"/>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900" dirty="0">
                <a:ea typeface="+mn-lt"/>
                <a:cs typeface="+mn-lt"/>
              </a:rPr>
              <a:t>Introduction to Culinary Arts</a:t>
            </a:r>
            <a:endParaRPr lang="en-US" sz="900" dirty="0">
              <a:cs typeface="Calibri"/>
            </a:endParaRPr>
          </a:p>
          <a:p>
            <a:endParaRPr lang="en-US" sz="800" dirty="0">
              <a:ea typeface="Calibri"/>
              <a:cs typeface="Calibri"/>
            </a:endParaRPr>
          </a:p>
          <a:p>
            <a:pPr marR="0" lvl="0">
              <a:spcBef>
                <a:spcPts val="0"/>
              </a:spcBef>
            </a:pPr>
            <a:r>
              <a:rPr lang="en-US" sz="900" b="1" dirty="0">
                <a:effectLst/>
                <a:ea typeface="Calibri" panose="020F0502020204030204" pitchFamily="34" charset="0"/>
                <a:cs typeface="Times New Roman"/>
              </a:rPr>
              <a:t>Level 2</a:t>
            </a:r>
          </a:p>
          <a:p>
            <a:pPr marL="171450" indent="-171450">
              <a:buFont typeface="Arial" panose="020B0604020202020204" pitchFamily="34" charset="0"/>
              <a:buChar char="•"/>
            </a:pPr>
            <a:r>
              <a:rPr lang="en-US" sz="900" dirty="0">
                <a:ea typeface="+mn-lt"/>
                <a:cs typeface="+mn-lt"/>
              </a:rPr>
              <a:t>Culinary Arts </a:t>
            </a:r>
          </a:p>
          <a:p>
            <a:pPr marR="0" lvl="0">
              <a:spcBef>
                <a:spcPts val="0"/>
              </a:spcBef>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3</a:t>
            </a:r>
          </a:p>
          <a:p>
            <a:pPr marL="171450" indent="-171450">
              <a:buFont typeface="Arial" panose="020B0604020202020204" pitchFamily="34" charset="0"/>
              <a:buChar char="•"/>
            </a:pPr>
            <a:r>
              <a:rPr lang="en-US" sz="900" dirty="0">
                <a:ea typeface="+mn-lt"/>
                <a:cs typeface="+mn-lt"/>
              </a:rPr>
              <a:t>Advanced Culinary Arts</a:t>
            </a:r>
            <a:endParaRPr lang="en-US" sz="900" dirty="0"/>
          </a:p>
          <a:p>
            <a:pPr marL="171450" marR="0" lvl="0" indent="-171450">
              <a:spcBef>
                <a:spcPts val="0"/>
              </a:spcBef>
              <a:buFont typeface="Arial" panose="020B0604020202020204" pitchFamily="34" charset="0"/>
              <a:buChar char="•"/>
            </a:pPr>
            <a:endParaRPr lang="en-US" sz="900" dirty="0">
              <a:solidFill>
                <a:srgbClr val="0D6CB9"/>
              </a:solidFill>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4</a:t>
            </a:r>
          </a:p>
          <a:p>
            <a:pPr marL="171450" indent="-171450">
              <a:buFont typeface="Arial" panose="020B0604020202020204" pitchFamily="34" charset="0"/>
              <a:buChar char="•"/>
            </a:pPr>
            <a:r>
              <a:rPr lang="en-US" sz="900" dirty="0">
                <a:ea typeface="+mn-lt"/>
                <a:cs typeface="+mn-lt"/>
              </a:rPr>
              <a:t>Food Science</a:t>
            </a:r>
            <a:endParaRPr lang="en-US" sz="900" dirty="0">
              <a:effectLst/>
              <a:ea typeface="+mn-lt"/>
              <a:cs typeface="+mn-lt"/>
            </a:endParaRPr>
          </a:p>
          <a:p>
            <a:pPr marL="171450" indent="-171450">
              <a:buFont typeface="Arial" panose="020B0604020202020204" pitchFamily="34" charset="0"/>
              <a:buChar char="•"/>
            </a:pPr>
            <a:r>
              <a:rPr lang="en-US" sz="900" dirty="0">
                <a:ea typeface="+mn-lt"/>
                <a:cs typeface="+mn-lt"/>
              </a:rPr>
              <a:t>Practicum in Culinary Arts</a:t>
            </a:r>
          </a:p>
        </p:txBody>
      </p:sp>
      <p:sp>
        <p:nvSpPr>
          <p:cNvPr id="22" name="TextBox 21">
            <a:extLst>
              <a:ext uri="{FF2B5EF4-FFF2-40B4-BE49-F238E27FC236}">
                <a16:creationId xmlns:a16="http://schemas.microsoft.com/office/drawing/2014/main" id="{B8492F22-9EDB-B130-6173-ADBB1BA28B5A}"/>
              </a:ext>
            </a:extLst>
          </p:cNvPr>
          <p:cNvSpPr txBox="1"/>
          <p:nvPr/>
        </p:nvSpPr>
        <p:spPr>
          <a:xfrm>
            <a:off x="347354" y="4794544"/>
            <a:ext cx="3072739" cy="2431435"/>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900" b="1" dirty="0">
                <a:ea typeface="Calibri" panose="020F0502020204030204" pitchFamily="34" charset="0"/>
                <a:cs typeface="Times New Roman" panose="02020603050405020304" pitchFamily="18" charset="0"/>
              </a:rPr>
              <a:t>Associates Degrees</a:t>
            </a:r>
            <a:endParaRPr lang="en-US" sz="900" b="1"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ea typeface="+mn-lt"/>
                <a:cs typeface="+mn-lt"/>
              </a:rPr>
              <a:t>Hotel and Restaurant Management</a:t>
            </a:r>
            <a:endParaRPr lang="en-US" sz="800" dirty="0">
              <a:effectLst/>
              <a:ea typeface="+mn-lt"/>
              <a:cs typeface="+mn-lt"/>
            </a:endParaRPr>
          </a:p>
          <a:p>
            <a:pPr marL="171450" indent="-171450">
              <a:buFont typeface="Arial" panose="020B0604020202020204" pitchFamily="34" charset="0"/>
              <a:buChar char="•"/>
            </a:pPr>
            <a:r>
              <a:rPr lang="en-US" sz="800" dirty="0">
                <a:ea typeface="+mn-lt"/>
                <a:cs typeface="+mn-lt"/>
              </a:rPr>
              <a:t>Restaurant Culinary and Catering Management</a:t>
            </a:r>
          </a:p>
          <a:p>
            <a:pPr marL="171450" indent="-171450">
              <a:buFont typeface="Arial" panose="020B0604020202020204" pitchFamily="34" charset="0"/>
              <a:buChar char="•"/>
            </a:pPr>
            <a:r>
              <a:rPr lang="en-US" sz="800" dirty="0">
                <a:ea typeface="+mn-lt"/>
                <a:cs typeface="+mn-lt"/>
              </a:rPr>
              <a:t>Hospitality Administration/ Management, General</a:t>
            </a:r>
            <a:endParaRPr lang="en-US" sz="800" dirty="0">
              <a:solidFill>
                <a:srgbClr val="000000"/>
              </a:solidFill>
              <a:ea typeface="Calibri" panose="020F0502020204030204" pitchFamily="34" charset="0"/>
              <a:cs typeface="Calibri"/>
            </a:endParaRPr>
          </a:p>
          <a:p>
            <a:pPr marL="171450" indent="-171450">
              <a:buFont typeface="Arial" panose="020B0604020202020204" pitchFamily="34" charset="0"/>
              <a:buChar char="•"/>
            </a:pPr>
            <a:r>
              <a:rPr lang="en-US" sz="800" dirty="0">
                <a:ea typeface="+mn-lt"/>
                <a:cs typeface="+mn-lt"/>
              </a:rPr>
              <a:t>Culinary Arts/ Chef Training</a:t>
            </a:r>
            <a:endParaRPr lang="en-US" sz="800" dirty="0">
              <a:solidFill>
                <a:srgbClr val="000000"/>
              </a:solidFill>
              <a:ea typeface="Calibri" panose="020F0502020204030204" pitchFamily="34" charset="0"/>
              <a:cs typeface="Calibri"/>
            </a:endParaRPr>
          </a:p>
          <a:p>
            <a:endParaRPr lang="en-US" sz="800" dirty="0">
              <a:solidFill>
                <a:srgbClr val="000000"/>
              </a:solidFill>
              <a:ea typeface="Calibri" panose="020F0502020204030204" pitchFamily="34" charset="0"/>
              <a:cs typeface="Calibri"/>
            </a:endParaRPr>
          </a:p>
          <a:p>
            <a:pPr marR="0" lvl="0">
              <a:spcBef>
                <a:spcPts val="0"/>
              </a:spcBef>
            </a:pPr>
            <a:r>
              <a:rPr lang="en-US" sz="900" b="1" dirty="0">
                <a:effectLst/>
                <a:ea typeface="Calibri" panose="020F0502020204030204" pitchFamily="34" charset="0"/>
                <a:cs typeface="Times New Roman" panose="02020603050405020304" pitchFamily="18" charset="0"/>
              </a:rPr>
              <a:t>Bachelor’s Degrees</a:t>
            </a:r>
          </a:p>
          <a:p>
            <a:pPr marL="171450" indent="-171450">
              <a:buFont typeface="Arial" panose="020B0604020202020204" pitchFamily="34" charset="0"/>
              <a:buChar char="•"/>
            </a:pPr>
            <a:r>
              <a:rPr lang="en-US" sz="800" dirty="0">
                <a:ea typeface="+mn-lt"/>
                <a:cs typeface="+mn-lt"/>
              </a:rPr>
              <a:t>Hotel and Restaurant Management</a:t>
            </a:r>
            <a:endParaRPr lang="en-US" sz="800" dirty="0">
              <a:effectLst/>
              <a:ea typeface="+mn-lt"/>
              <a:cs typeface="+mn-lt"/>
            </a:endParaRPr>
          </a:p>
          <a:p>
            <a:pPr marL="171450" indent="-171450">
              <a:buFont typeface="Arial" panose="020B0604020202020204" pitchFamily="34" charset="0"/>
              <a:buChar char="•"/>
            </a:pPr>
            <a:r>
              <a:rPr lang="en-US" sz="800" dirty="0">
                <a:ea typeface="+mn-lt"/>
                <a:cs typeface="+mn-lt"/>
              </a:rPr>
              <a:t>Food Service Systems Administration/ Management</a:t>
            </a:r>
            <a:endParaRPr lang="en-US" sz="800" dirty="0">
              <a:effectLst/>
              <a:ea typeface="+mn-lt"/>
              <a:cs typeface="+mn-lt"/>
            </a:endParaRPr>
          </a:p>
          <a:p>
            <a:pPr marL="171450" indent="-171450">
              <a:buFont typeface="Arial" panose="020B0604020202020204" pitchFamily="34" charset="0"/>
              <a:buChar char="•"/>
            </a:pPr>
            <a:r>
              <a:rPr lang="en-US" sz="800" dirty="0">
                <a:ea typeface="+mn-lt"/>
                <a:cs typeface="+mn-lt"/>
              </a:rPr>
              <a:t>Hospitality Administration/ Management, General</a:t>
            </a:r>
            <a:endParaRPr lang="en-US" sz="800" dirty="0">
              <a:solidFill>
                <a:srgbClr val="000000"/>
              </a:solidFill>
              <a:effectLst/>
              <a:ea typeface="Calibri" panose="020F0502020204030204" pitchFamily="34" charset="0"/>
              <a:cs typeface="Calibri"/>
            </a:endParaRPr>
          </a:p>
          <a:p>
            <a:pPr marL="171450" indent="-171450">
              <a:buFont typeface="Arial" panose="020B0604020202020204" pitchFamily="34" charset="0"/>
              <a:buChar char="•"/>
            </a:pPr>
            <a:r>
              <a:rPr lang="en-US" sz="800" dirty="0">
                <a:ea typeface="+mn-lt"/>
                <a:cs typeface="+mn-lt"/>
              </a:rPr>
              <a:t>Culinary Science and Food Service Management</a:t>
            </a:r>
            <a:endParaRPr lang="en-US" sz="800" dirty="0">
              <a:solidFill>
                <a:srgbClr val="000000"/>
              </a:solidFill>
              <a:ea typeface="Calibri" panose="020F0502020204030204" pitchFamily="34" charset="0"/>
              <a:cs typeface="Calibri"/>
            </a:endParaRPr>
          </a:p>
          <a:p>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panose="02020603050405020304" pitchFamily="18" charset="0"/>
              </a:rPr>
              <a:t>Master’s, Doctoral, and Professional Degrees</a:t>
            </a:r>
          </a:p>
          <a:p>
            <a:pPr marL="171450" indent="-171450">
              <a:buFont typeface="Arial" panose="020B0604020202020204" pitchFamily="34" charset="0"/>
              <a:buChar char="•"/>
            </a:pPr>
            <a:r>
              <a:rPr lang="en-US" sz="800" dirty="0">
                <a:ea typeface="+mn-lt"/>
                <a:cs typeface="+mn-lt"/>
              </a:rPr>
              <a:t>Hotel and Restaurant Management</a:t>
            </a:r>
            <a:endParaRPr lang="en-US" sz="800" dirty="0">
              <a:effectLst/>
              <a:ea typeface="+mn-lt"/>
              <a:cs typeface="+mn-lt"/>
            </a:endParaRPr>
          </a:p>
          <a:p>
            <a:pPr marL="171450" indent="-171450">
              <a:buFont typeface="Arial" panose="020B0604020202020204" pitchFamily="34" charset="0"/>
              <a:buChar char="•"/>
            </a:pPr>
            <a:r>
              <a:rPr lang="en-US" sz="800" dirty="0">
                <a:ea typeface="+mn-lt"/>
                <a:cs typeface="+mn-lt"/>
              </a:rPr>
              <a:t>Food Service Systems Administration/ Management</a:t>
            </a:r>
          </a:p>
          <a:p>
            <a:pPr marL="171450" indent="-171450">
              <a:buFont typeface="Arial" panose="020B0604020202020204" pitchFamily="34" charset="0"/>
              <a:buChar char="•"/>
            </a:pPr>
            <a:r>
              <a:rPr lang="en-US" sz="800" dirty="0">
                <a:ea typeface="+mn-lt"/>
                <a:cs typeface="+mn-lt"/>
              </a:rPr>
              <a:t>Hospitality Administration/ Management, General</a:t>
            </a:r>
          </a:p>
          <a:p>
            <a:pPr marL="171450" indent="-171450">
              <a:buFont typeface="Arial" panose="020B0604020202020204" pitchFamily="34" charset="0"/>
              <a:buChar char="•"/>
            </a:pPr>
            <a:r>
              <a:rPr lang="en-US" sz="800" dirty="0">
                <a:ea typeface="+mn-lt"/>
                <a:cs typeface="+mn-lt"/>
              </a:rPr>
              <a:t>Business Administration Management, General</a:t>
            </a: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159339"/>
            <a:ext cx="2600690" cy="461665"/>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Work-Based Learning and </a:t>
            </a: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2148506089"/>
              </p:ext>
            </p:extLst>
          </p:nvPr>
        </p:nvGraphicFramePr>
        <p:xfrm>
          <a:off x="3876039" y="2603725"/>
          <a:ext cx="2853956" cy="1554480"/>
        </p:xfrm>
        <a:graphic>
          <a:graphicData uri="http://schemas.openxmlformats.org/drawingml/2006/table">
            <a:tbl>
              <a:tblPr firstRow="1" bandRow="1">
                <a:tableStyleId>{5C22544A-7EE6-4342-B048-85BDC9FD1C3A}</a:tableStyleId>
              </a:tblPr>
              <a:tblGrid>
                <a:gridCol w="1426978">
                  <a:extLst>
                    <a:ext uri="{9D8B030D-6E8A-4147-A177-3AD203B41FA5}">
                      <a16:colId xmlns:a16="http://schemas.microsoft.com/office/drawing/2014/main" val="2083587555"/>
                    </a:ext>
                  </a:extLst>
                </a:gridCol>
                <a:gridCol w="1426978">
                  <a:extLst>
                    <a:ext uri="{9D8B030D-6E8A-4147-A177-3AD203B41FA5}">
                      <a16:colId xmlns:a16="http://schemas.microsoft.com/office/drawing/2014/main" val="3749205641"/>
                    </a:ext>
                  </a:extLst>
                </a:gridCol>
              </a:tblGrid>
              <a:tr h="335834">
                <a:tc>
                  <a:txBody>
                    <a:bodyPr/>
                    <a:lstStyle/>
                    <a:p>
                      <a:pPr algn="ctr"/>
                      <a:r>
                        <a:rPr lang="en-US" sz="900" dirty="0"/>
                        <a:t>Exploration Activities</a:t>
                      </a:r>
                    </a:p>
                  </a:txBody>
                  <a:tcPr anchor="ctr">
                    <a:solidFill>
                      <a:srgbClr val="DD0000"/>
                    </a:solidFill>
                  </a:tcPr>
                </a:tc>
                <a:tc>
                  <a:txBody>
                    <a:bodyPr/>
                    <a:lstStyle/>
                    <a:p>
                      <a:pPr algn="ctr"/>
                      <a:r>
                        <a:rPr lang="en-US" sz="900" dirty="0"/>
                        <a:t>Work-Based Learning Activities</a:t>
                      </a:r>
                    </a:p>
                  </a:txBody>
                  <a:tcPr anchor="ctr">
                    <a:solidFill>
                      <a:srgbClr val="DD0000"/>
                    </a:solidFill>
                  </a:tcPr>
                </a:tc>
                <a:extLst>
                  <a:ext uri="{0D108BD9-81ED-4DB2-BD59-A6C34878D82A}">
                    <a16:rowId xmlns:a16="http://schemas.microsoft.com/office/drawing/2014/main" val="2788444287"/>
                  </a:ext>
                </a:extLst>
              </a:tr>
              <a:tr h="1122946">
                <a:tc>
                  <a:txBody>
                    <a:bodyPr/>
                    <a:lstStyle/>
                    <a:p>
                      <a:pPr marL="171450" indent="-171450" algn="l">
                        <a:buFont typeface="Arial" panose="020B0604020202020204" pitchFamily="34" charset="0"/>
                        <a:buChar char="•"/>
                      </a:pPr>
                      <a:r>
                        <a:rPr lang="en-US" sz="900" b="0" i="0" u="none" strike="noStrike" noProof="0">
                          <a:latin typeface="Calibri"/>
                        </a:rPr>
                        <a:t>Participate in Family, Career, and Community Leaders of America, SkillsUSA, American Culinary Federation, or the </a:t>
                      </a:r>
                      <a:r>
                        <a:rPr lang="en-US" sz="900" b="0" i="0" u="none" strike="noStrike" noProof="0"/>
                        <a:t>Texas Restaurant Association</a:t>
                      </a:r>
                      <a:endParaRPr lang="en-US" sz="900" b="0" i="0" u="none" strike="noStrike" noProof="0" dirty="0">
                        <a:latin typeface="Calibri"/>
                      </a:endParaRPr>
                    </a:p>
                  </a:txBody>
                  <a:tcPr>
                    <a:noFill/>
                  </a:tcPr>
                </a:tc>
                <a:tc>
                  <a:txBody>
                    <a:bodyPr/>
                    <a:lstStyle/>
                    <a:p>
                      <a:pPr marL="171450" lvl="0" indent="-171450" algn="l">
                        <a:buFont typeface="Arial" panose="020B0604020202020204" pitchFamily="34" charset="0"/>
                        <a:buChar char="•"/>
                      </a:pPr>
                      <a:r>
                        <a:rPr lang="en-US" sz="900" b="0" i="0" u="none" strike="noStrike" noProof="0" dirty="0">
                          <a:latin typeface="Calibri"/>
                        </a:rPr>
                        <a:t>Plan a catering event or work for a catering company</a:t>
                      </a:r>
                      <a:endParaRPr lang="en-US" sz="900" dirty="0"/>
                    </a:p>
                    <a:p>
                      <a:pPr marL="171450" indent="-171450" algn="l">
                        <a:buFont typeface="Arial" panose="020B0604020202020204" pitchFamily="34" charset="0"/>
                        <a:buChar char="•"/>
                      </a:pPr>
                      <a:r>
                        <a:rPr lang="en-US" sz="900" b="0" i="0" u="none" strike="noStrike" noProof="0" dirty="0">
                          <a:latin typeface="Calibri"/>
                        </a:rPr>
                        <a:t>Participate in a cooking course</a:t>
                      </a:r>
                    </a:p>
                    <a:p>
                      <a:pPr marL="171450" indent="-171450" algn="l">
                        <a:buFont typeface="Arial" panose="020B0604020202020204" pitchFamily="34" charset="0"/>
                        <a:buChar char="•"/>
                      </a:pPr>
                      <a:r>
                        <a:rPr lang="en-US" sz="900" b="0" i="0" u="none" strike="noStrike" noProof="0" dirty="0">
                          <a:latin typeface="Calibri"/>
                        </a:rPr>
                        <a:t>Work in a restaurant</a:t>
                      </a:r>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31717" y="4205184"/>
            <a:ext cx="2853957" cy="2148266"/>
          </a:xfrm>
          <a:prstGeom prst="rect">
            <a:avLst/>
          </a:prstGeom>
          <a:noFill/>
        </p:spPr>
        <p:txBody>
          <a:bodyPr wrap="square" lIns="91440" tIns="45720" rIns="91440" bIns="45720" rtlCol="0" anchor="t">
            <a:norm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a:rPr>
              <a:t>Industry-Based Certifications</a:t>
            </a:r>
            <a:endParaRPr lang="en-US" sz="1200" b="1" dirty="0">
              <a:solidFill>
                <a:srgbClr val="0D6CB9"/>
              </a:solidFill>
              <a:ea typeface="Calibri" panose="020F0502020204030204" pitchFamily="34" charset="0"/>
              <a:cs typeface="Times New Roman"/>
            </a:endParaRPr>
          </a:p>
          <a:p>
            <a:pPr marL="171450" indent="-171450">
              <a:buFont typeface="Arial"/>
              <a:buChar char="•"/>
            </a:pPr>
            <a:r>
              <a:rPr lang="en-US" sz="900" dirty="0">
                <a:ea typeface="+mn-lt"/>
                <a:cs typeface="+mn-lt"/>
              </a:rPr>
              <a:t>Culinary Meat Selection &amp; Cookery Certification</a:t>
            </a:r>
          </a:p>
          <a:p>
            <a:pPr marL="171450" indent="-171450">
              <a:buFont typeface="Arial"/>
              <a:buChar char="•"/>
            </a:pPr>
            <a:r>
              <a:rPr lang="en-US" sz="900" dirty="0">
                <a:ea typeface="+mn-lt"/>
                <a:cs typeface="+mn-lt"/>
              </a:rPr>
              <a:t>Food Safety &amp; Science Certification</a:t>
            </a:r>
          </a:p>
          <a:p>
            <a:pPr marL="171450" indent="-171450">
              <a:buFont typeface="Arial"/>
              <a:buChar char="•"/>
            </a:pPr>
            <a:endParaRPr lang="en-US" sz="900" dirty="0">
              <a:ea typeface="+mn-lt"/>
              <a:cs typeface="+mn-lt"/>
            </a:endParaRPr>
          </a:p>
          <a:p>
            <a:r>
              <a:rPr lang="en-US" sz="800" dirty="0">
                <a:ea typeface="+mn-lt"/>
                <a:cs typeface="+mn-lt"/>
              </a:rPr>
              <a:t>PSJA Academy</a:t>
            </a:r>
          </a:p>
          <a:p>
            <a:r>
              <a:rPr lang="en-US" sz="800" dirty="0">
                <a:ea typeface="+mn-lt"/>
                <a:cs typeface="+mn-lt"/>
              </a:rPr>
              <a:t>Level I College Certificate Available:</a:t>
            </a:r>
          </a:p>
          <a:p>
            <a:pPr marL="171450" indent="-171450">
              <a:buFont typeface="Arial"/>
              <a:buChar char="•"/>
            </a:pPr>
            <a:r>
              <a:rPr lang="en-US" sz="800">
                <a:ea typeface="+mn-lt"/>
                <a:cs typeface="+mn-lt"/>
              </a:rPr>
              <a:t>Commercial Baking Certificate</a:t>
            </a:r>
            <a:endParaRPr lang="en-US" sz="800" dirty="0">
              <a:ea typeface="+mn-lt"/>
              <a:cs typeface="+mn-lt"/>
            </a:endParaRPr>
          </a:p>
          <a:p>
            <a:endParaRPr lang="en-US" sz="900" dirty="0">
              <a:cs typeface="Calibri" panose="020F0502020204030204"/>
            </a:endParaRPr>
          </a:p>
          <a:p>
            <a:pPr marL="171450" indent="-171450">
              <a:buFont typeface="Arial"/>
              <a:buChar char="•"/>
            </a:pPr>
            <a:endParaRPr lang="en-US" sz="1000" dirty="0">
              <a:cs typeface="Calibri" panose="020F0502020204030204"/>
            </a:endParaRPr>
          </a:p>
          <a:p>
            <a:endParaRPr lang="en-US" sz="1000" dirty="0">
              <a:effectLst/>
              <a:ea typeface="Calibri" panose="020F0502020204030204" pitchFamily="34" charset="0"/>
              <a:cs typeface="Times New Roman" panose="02020603050405020304" pitchFamily="18" charset="0"/>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57114" y="7430350"/>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2074607718"/>
              </p:ext>
            </p:extLst>
          </p:nvPr>
        </p:nvGraphicFramePr>
        <p:xfrm>
          <a:off x="397729" y="7670786"/>
          <a:ext cx="6149413" cy="86868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a:t>Occupations</a:t>
                      </a:r>
                    </a:p>
                  </a:txBody>
                  <a:tcPr>
                    <a:solidFill>
                      <a:srgbClr val="DD0000"/>
                    </a:solidFill>
                  </a:tcPr>
                </a:tc>
                <a:tc>
                  <a:txBody>
                    <a:bodyPr/>
                    <a:lstStyle/>
                    <a:p>
                      <a:pPr algn="ctr"/>
                      <a:r>
                        <a:rPr lang="en-US" sz="900"/>
                        <a:t>Median Wage</a:t>
                      </a:r>
                    </a:p>
                  </a:txBody>
                  <a:tcPr anchor="ctr">
                    <a:solidFill>
                      <a:srgbClr val="DD0000"/>
                    </a:solidFill>
                  </a:tcPr>
                </a:tc>
                <a:tc>
                  <a:txBody>
                    <a:bodyPr/>
                    <a:lstStyle/>
                    <a:p>
                      <a:pPr algn="ctr"/>
                      <a:r>
                        <a:rPr lang="en-US" sz="900"/>
                        <a:t>Annual Openings</a:t>
                      </a:r>
                    </a:p>
                  </a:txBody>
                  <a:tcPr anchor="ctr">
                    <a:solidFill>
                      <a:srgbClr val="DD0000"/>
                    </a:solidFill>
                  </a:tcPr>
                </a:tc>
                <a:tc>
                  <a:txBody>
                    <a:bodyPr/>
                    <a:lstStyle/>
                    <a:p>
                      <a:pPr algn="ctr"/>
                      <a:r>
                        <a:rPr lang="en-US" sz="900"/>
                        <a:t>% Growth</a:t>
                      </a:r>
                    </a:p>
                  </a:txBody>
                  <a:tcPr anchor="ctr">
                    <a:solidFill>
                      <a:srgbClr val="DD0000"/>
                    </a:solidFill>
                  </a:tcPr>
                </a:tc>
                <a:extLst>
                  <a:ext uri="{0D108BD9-81ED-4DB2-BD59-A6C34878D82A}">
                    <a16:rowId xmlns:a16="http://schemas.microsoft.com/office/drawing/2014/main" val="2788444287"/>
                  </a:ext>
                </a:extLst>
              </a:tr>
              <a:tr h="182880">
                <a:tc>
                  <a:txBody>
                    <a:bodyPr/>
                    <a:lstStyle/>
                    <a:p>
                      <a:pPr marL="0" lvl="0" indent="0" algn="l">
                        <a:buNone/>
                      </a:pPr>
                      <a:r>
                        <a:rPr lang="en-US" sz="800" b="0" i="0" u="none" strike="noStrike" noProof="0">
                          <a:latin typeface="Calibri"/>
                        </a:rPr>
                        <a:t>Food and Beverage Managers</a:t>
                      </a:r>
                      <a:endParaRPr lang="en-US" sz="800"/>
                    </a:p>
                  </a:txBody>
                  <a:tcPr anchor="ctr">
                    <a:solidFill>
                      <a:srgbClr val="DD0000">
                        <a:alpha val="20000"/>
                      </a:srgbClr>
                    </a:solidFill>
                  </a:tcPr>
                </a:tc>
                <a:tc>
                  <a:txBody>
                    <a:bodyPr/>
                    <a:lstStyle/>
                    <a:p>
                      <a:pPr marL="0" lvl="0" indent="0" algn="ctr">
                        <a:buNone/>
                      </a:pPr>
                      <a:r>
                        <a:rPr lang="en-US" sz="800" b="0" i="0" u="none" strike="noStrike" noProof="0">
                          <a:latin typeface="Calibri"/>
                        </a:rPr>
                        <a:t>$55,619</a:t>
                      </a:r>
                      <a:endParaRPr lang="en-US" sz="800"/>
                    </a:p>
                  </a:txBody>
                  <a:tcPr anchor="ctr">
                    <a:noFill/>
                  </a:tcPr>
                </a:tc>
                <a:tc>
                  <a:txBody>
                    <a:bodyPr/>
                    <a:lstStyle/>
                    <a:p>
                      <a:pPr marL="0" lvl="0" indent="0" algn="ctr">
                        <a:buNone/>
                      </a:pPr>
                      <a:r>
                        <a:rPr lang="en-US" sz="800" b="0" i="0" u="none" strike="noStrike" noProof="0">
                          <a:latin typeface="Calibri"/>
                        </a:rPr>
                        <a:t>1,561 </a:t>
                      </a:r>
                      <a:endParaRPr lang="en-US" sz="800"/>
                    </a:p>
                  </a:txBody>
                  <a:tcPr anchor="ctr">
                    <a:noFill/>
                  </a:tcPr>
                </a:tc>
                <a:tc>
                  <a:txBody>
                    <a:bodyPr/>
                    <a:lstStyle/>
                    <a:p>
                      <a:pPr marL="0" lvl="0" indent="0" algn="ctr">
                        <a:buNone/>
                      </a:pPr>
                      <a:r>
                        <a:rPr lang="en-US" sz="800" b="0" i="0" u="none" strike="noStrike" noProof="0">
                          <a:latin typeface="Calibri"/>
                        </a:rPr>
                        <a:t>28%</a:t>
                      </a:r>
                      <a:endParaRPr lang="en-US" sz="800"/>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800" b="0" i="0" u="none" strike="noStrike" noProof="0">
                          <a:latin typeface="Calibri"/>
                        </a:rPr>
                        <a:t>Chef and Head Cooks</a:t>
                      </a:r>
                      <a:endParaRPr lang="en-US" sz="800"/>
                    </a:p>
                  </a:txBody>
                  <a:tcPr anchor="ctr">
                    <a:solidFill>
                      <a:srgbClr val="DD0000">
                        <a:alpha val="20000"/>
                      </a:srgbClr>
                    </a:solidFill>
                  </a:tcPr>
                </a:tc>
                <a:tc>
                  <a:txBody>
                    <a:bodyPr/>
                    <a:lstStyle/>
                    <a:p>
                      <a:pPr marL="0" lvl="0" indent="0" algn="ctr">
                        <a:buNone/>
                      </a:pPr>
                      <a:r>
                        <a:rPr lang="en-US" sz="800" b="0" i="0" u="none" strike="noStrike" noProof="0">
                          <a:latin typeface="Calibri"/>
                        </a:rPr>
                        <a:t>$43,285</a:t>
                      </a:r>
                      <a:endParaRPr lang="en-US" sz="800"/>
                    </a:p>
                  </a:txBody>
                  <a:tcPr anchor="ctr">
                    <a:noFill/>
                  </a:tcPr>
                </a:tc>
                <a:tc>
                  <a:txBody>
                    <a:bodyPr/>
                    <a:lstStyle/>
                    <a:p>
                      <a:pPr marL="0" lvl="0" indent="0" algn="ctr">
                        <a:buNone/>
                      </a:pPr>
                      <a:r>
                        <a:rPr lang="en-US" sz="800" b="0" i="0" u="none" strike="noStrike" noProof="0">
                          <a:latin typeface="Calibri"/>
                        </a:rPr>
                        <a:t>1,366</a:t>
                      </a:r>
                      <a:endParaRPr lang="en-US" sz="800"/>
                    </a:p>
                  </a:txBody>
                  <a:tcPr anchor="ctr">
                    <a:noFill/>
                  </a:tcPr>
                </a:tc>
                <a:tc>
                  <a:txBody>
                    <a:bodyPr/>
                    <a:lstStyle/>
                    <a:p>
                      <a:pPr marL="0" lvl="0" indent="0" algn="ctr">
                        <a:buNone/>
                      </a:pPr>
                      <a:r>
                        <a:rPr lang="en-US" sz="800" b="0" i="0" u="none" strike="noStrike" noProof="0">
                          <a:latin typeface="Calibri"/>
                        </a:rPr>
                        <a:t>25%</a:t>
                      </a:r>
                      <a:endParaRPr lang="en-US" sz="800"/>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800" b="0" i="0" u="none" strike="noStrike" noProof="0">
                          <a:latin typeface="Calibri"/>
                        </a:rPr>
                        <a:t>Food Science Technicians</a:t>
                      </a:r>
                      <a:endParaRPr lang="en-US" sz="800"/>
                    </a:p>
                  </a:txBody>
                  <a:tcPr anchor="ctr">
                    <a:solidFill>
                      <a:srgbClr val="DD0000">
                        <a:alpha val="20000"/>
                      </a:srgbClr>
                    </a:solidFill>
                  </a:tcPr>
                </a:tc>
                <a:tc>
                  <a:txBody>
                    <a:bodyPr/>
                    <a:lstStyle/>
                    <a:p>
                      <a:pPr marL="0" lvl="0" indent="0" algn="ctr">
                        <a:buNone/>
                      </a:pPr>
                      <a:r>
                        <a:rPr lang="en-US" sz="800" b="0" i="0" u="none" strike="noStrike" noProof="0">
                          <a:latin typeface="Calibri"/>
                        </a:rPr>
                        <a:t>$34,382</a:t>
                      </a:r>
                      <a:endParaRPr lang="en-US" sz="800"/>
                    </a:p>
                  </a:txBody>
                  <a:tcPr anchor="ctr">
                    <a:noFill/>
                  </a:tcPr>
                </a:tc>
                <a:tc>
                  <a:txBody>
                    <a:bodyPr/>
                    <a:lstStyle/>
                    <a:p>
                      <a:pPr marL="0" lvl="0" indent="0" algn="ctr">
                        <a:buNone/>
                      </a:pPr>
                      <a:r>
                        <a:rPr lang="en-US" sz="800" b="0" i="0" u="none" strike="noStrike" noProof="0">
                          <a:latin typeface="Calibri"/>
                        </a:rPr>
                        <a:t>236</a:t>
                      </a:r>
                      <a:endParaRPr lang="en-US" sz="800"/>
                    </a:p>
                  </a:txBody>
                  <a:tcPr anchor="ctr">
                    <a:noFill/>
                  </a:tcPr>
                </a:tc>
                <a:tc>
                  <a:txBody>
                    <a:bodyPr/>
                    <a:lstStyle/>
                    <a:p>
                      <a:pPr marL="0" lvl="0" indent="0" algn="ctr">
                        <a:buNone/>
                      </a:pPr>
                      <a:r>
                        <a:rPr lang="en-US" sz="800" b="0" i="0" u="none" strike="noStrike" noProof="0" dirty="0">
                          <a:latin typeface="Calibri"/>
                        </a:rPr>
                        <a:t>11%</a:t>
                      </a:r>
                      <a:endParaRPr lang="en-US" sz="800" dirty="0"/>
                    </a:p>
                  </a:txBody>
                  <a:tcPr anchor="ctr">
                    <a:noFill/>
                  </a:tcPr>
                </a:tc>
                <a:extLst>
                  <a:ext uri="{0D108BD9-81ED-4DB2-BD59-A6C34878D82A}">
                    <a16:rowId xmlns:a16="http://schemas.microsoft.com/office/drawing/2014/main" val="1446114615"/>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97895" y="8665742"/>
            <a:ext cx="5818910" cy="369332"/>
          </a:xfrm>
          <a:prstGeom prst="rect">
            <a:avLst/>
          </a:prstGeom>
          <a:noFill/>
        </p:spPr>
        <p:txBody>
          <a:bodyPr wrap="square" lIns="91440" tIns="45720" rIns="91440" bIns="45720" rtlCol="0" anchor="t">
            <a:spAutoFit/>
          </a:bodyPr>
          <a:lstStyle/>
          <a:p>
            <a:r>
              <a:rPr lang="en-US" sz="900" dirty="0">
                <a:effectLst/>
                <a:ea typeface="Calibri" panose="020F0502020204030204" pitchFamily="34" charset="0"/>
                <a:cs typeface="Times New Roman"/>
              </a:rPr>
              <a:t>Successful completion of the </a:t>
            </a:r>
            <a:r>
              <a:rPr lang="en-US" sz="900" dirty="0">
                <a:ea typeface="Calibri" panose="020F0502020204030204" pitchFamily="34" charset="0"/>
                <a:cs typeface="Times New Roman"/>
              </a:rPr>
              <a:t>Culinary Arts</a:t>
            </a:r>
            <a:r>
              <a:rPr lang="en-US" sz="900" dirty="0">
                <a:effectLst/>
                <a:ea typeface="Calibri" panose="020F0502020204030204" pitchFamily="34" charset="0"/>
                <a:cs typeface="Times New Roman"/>
              </a:rPr>
              <a:t> program of study will fulfill requirements of the Business and Industry endorsement. </a:t>
            </a:r>
            <a:r>
              <a:rPr lang="en-US" sz="900" dirty="0">
                <a:ea typeface="Calibri" panose="020F0502020204030204" pitchFamily="34" charset="0"/>
                <a:cs typeface="Times New Roman"/>
              </a:rPr>
              <a:t>Revised – August 2022</a:t>
            </a:r>
            <a:endParaRPr lang="en-US" sz="900" dirty="0">
              <a:effectLst/>
              <a:ea typeface="Calibri" panose="020F0502020204030204" pitchFamily="34" charset="0"/>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5918" y="8575015"/>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413698" y="742748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1" name="Picture 11">
            <a:extLst>
              <a:ext uri="{FF2B5EF4-FFF2-40B4-BE49-F238E27FC236}">
                <a16:creationId xmlns:a16="http://schemas.microsoft.com/office/drawing/2014/main" id="{AE2BB655-7987-FDD3-4A55-0A10433A653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300778" y="6343143"/>
            <a:ext cx="1764742" cy="1020063"/>
          </a:xfrm>
          <a:prstGeom prst="rect">
            <a:avLst/>
          </a:prstGeom>
          <a:ln>
            <a:noFill/>
          </a:ln>
          <a:effectLst>
            <a:outerShdw blurRad="292100" dist="139700" dir="2700000" algn="tl" rotWithShape="0">
              <a:srgbClr val="333333">
                <a:alpha val="65000"/>
              </a:srgbClr>
            </a:outerShdw>
          </a:effectLst>
        </p:spPr>
      </p:pic>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3937226" y="4198625"/>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48323" y="4682155"/>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72DD0295-F615-8C35-AA28-DCFBAD59A54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84240" y="1016257"/>
            <a:ext cx="628335" cy="664867"/>
          </a:xfrm>
          <a:prstGeom prst="rect">
            <a:avLst/>
          </a:prstGeom>
        </p:spPr>
      </p:pic>
      <p:pic>
        <p:nvPicPr>
          <p:cNvPr id="12" name="Picture 12">
            <a:extLst>
              <a:ext uri="{FF2B5EF4-FFF2-40B4-BE49-F238E27FC236}">
                <a16:creationId xmlns:a16="http://schemas.microsoft.com/office/drawing/2014/main" id="{21330781-4C40-D6DB-C724-A41484112B81}"/>
              </a:ext>
              <a:ext uri="{C183D7F6-B498-43B3-948B-1728B52AA6E4}">
                <adec:decorative xmlns:adec="http://schemas.microsoft.com/office/drawing/2017/decorative" val="1"/>
              </a:ext>
            </a:extLst>
          </p:cNvPr>
          <p:cNvPicPr>
            <a:picLocks noChangeAspect="1"/>
          </p:cNvPicPr>
          <p:nvPr/>
        </p:nvPicPr>
        <p:blipFill rotWithShape="1">
          <a:blip r:embed="rId5"/>
          <a:srcRect l="11116" t="10769" r="11258" b="18461"/>
          <a:stretch/>
        </p:blipFill>
        <p:spPr>
          <a:xfrm>
            <a:off x="3704585" y="1024058"/>
            <a:ext cx="2129384" cy="571198"/>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DD0000"/>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Culinary Arts</a:t>
            </a:r>
            <a:br>
              <a:rPr lang="en-US" sz="1800" b="1" dirty="0">
                <a:latin typeface="+mn-lt"/>
                <a:ea typeface="Open Sans" panose="020B0606030504020204" pitchFamily="34" charset="0"/>
                <a:cs typeface="Open Sans" panose="020B0606030504020204" pitchFamily="34" charset="0"/>
              </a:rPr>
            </a:br>
            <a:r>
              <a:rPr lang="en-US" sz="1800" b="1">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92840" y="736631"/>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906477547"/>
              </p:ext>
            </p:extLst>
          </p:nvPr>
        </p:nvGraphicFramePr>
        <p:xfrm>
          <a:off x="185929" y="997074"/>
          <a:ext cx="6480696" cy="487680"/>
        </p:xfrm>
        <a:graphic>
          <a:graphicData uri="http://schemas.openxmlformats.org/drawingml/2006/table">
            <a:tbl>
              <a:tblPr firstRow="1" bandRow="1">
                <a:tableStyleId>{5C22544A-7EE6-4342-B048-85BDC9FD1C3A}</a:tableStyleId>
              </a:tblPr>
              <a:tblGrid>
                <a:gridCol w="2042234">
                  <a:extLst>
                    <a:ext uri="{9D8B030D-6E8A-4147-A177-3AD203B41FA5}">
                      <a16:colId xmlns:a16="http://schemas.microsoft.com/office/drawing/2014/main" val="2083587555"/>
                    </a:ext>
                  </a:extLst>
                </a:gridCol>
                <a:gridCol w="1778720">
                  <a:extLst>
                    <a:ext uri="{9D8B030D-6E8A-4147-A177-3AD203B41FA5}">
                      <a16:colId xmlns:a16="http://schemas.microsoft.com/office/drawing/2014/main" val="3749205641"/>
                    </a:ext>
                  </a:extLst>
                </a:gridCol>
                <a:gridCol w="1561713">
                  <a:extLst>
                    <a:ext uri="{9D8B030D-6E8A-4147-A177-3AD203B41FA5}">
                      <a16:colId xmlns:a16="http://schemas.microsoft.com/office/drawing/2014/main" val="603892530"/>
                    </a:ext>
                  </a:extLst>
                </a:gridCol>
                <a:gridCol w="1098029">
                  <a:extLst>
                    <a:ext uri="{9D8B030D-6E8A-4147-A177-3AD203B41FA5}">
                      <a16:colId xmlns:a16="http://schemas.microsoft.com/office/drawing/2014/main" val="562161464"/>
                    </a:ext>
                  </a:extLst>
                </a:gridCol>
              </a:tblGrid>
              <a:tr h="196328">
                <a:tc>
                  <a:txBody>
                    <a:bodyPr/>
                    <a:lstStyle/>
                    <a:p>
                      <a:pPr algn="ctr"/>
                      <a:r>
                        <a:rPr lang="en-US" sz="1000" dirty="0"/>
                        <a:t>COURSE NAME</a:t>
                      </a:r>
                    </a:p>
                  </a:txBody>
                  <a:tcPr anchor="ctr">
                    <a:solidFill>
                      <a:srgbClr val="DD0000"/>
                    </a:solidFill>
                  </a:tcPr>
                </a:tc>
                <a:tc>
                  <a:txBody>
                    <a:bodyPr/>
                    <a:lstStyle/>
                    <a:p>
                      <a:pPr algn="ctr"/>
                      <a:r>
                        <a:rPr lang="en-US" sz="1000" dirty="0"/>
                        <a:t>SERVICE ID</a:t>
                      </a:r>
                    </a:p>
                  </a:txBody>
                  <a:tcPr anchor="ctr">
                    <a:solidFill>
                      <a:srgbClr val="DD0000"/>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DD0000"/>
                    </a:solidFill>
                  </a:tcPr>
                </a:tc>
                <a:tc>
                  <a:txBody>
                    <a:bodyPr/>
                    <a:lstStyle/>
                    <a:p>
                      <a:pPr algn="ctr"/>
                      <a:r>
                        <a:rPr lang="en-US" sz="1000" dirty="0"/>
                        <a:t>COREQUISITES</a:t>
                      </a:r>
                    </a:p>
                  </a:txBody>
                  <a:tcPr anchor="ctr">
                    <a:solidFill>
                      <a:srgbClr val="DD0000"/>
                    </a:solidFill>
                  </a:tcPr>
                </a:tc>
                <a:extLst>
                  <a:ext uri="{0D108BD9-81ED-4DB2-BD59-A6C34878D82A}">
                    <a16:rowId xmlns:a16="http://schemas.microsoft.com/office/drawing/2014/main" val="2788444287"/>
                  </a:ext>
                </a:extLst>
              </a:tr>
              <a:tr h="220869">
                <a:tc>
                  <a:txBody>
                    <a:bodyPr/>
                    <a:lstStyle/>
                    <a:p>
                      <a:pPr lvl="0">
                        <a:buNone/>
                      </a:pPr>
                      <a:r>
                        <a:rPr lang="en-US" sz="1000" b="0" i="0" u="none" strike="noStrike" noProof="0" dirty="0">
                          <a:latin typeface="Calibri"/>
                        </a:rPr>
                        <a:t>Introduction to Culinary Arts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13022550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92840" y="1952564"/>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553034710"/>
              </p:ext>
            </p:extLst>
          </p:nvPr>
        </p:nvGraphicFramePr>
        <p:xfrm>
          <a:off x="162115" y="2201353"/>
          <a:ext cx="6504509" cy="487680"/>
        </p:xfrm>
        <a:graphic>
          <a:graphicData uri="http://schemas.openxmlformats.org/drawingml/2006/table">
            <a:tbl>
              <a:tblPr firstRow="1" bandRow="1">
                <a:tableStyleId>{5C22544A-7EE6-4342-B048-85BDC9FD1C3A}</a:tableStyleId>
              </a:tblPr>
              <a:tblGrid>
                <a:gridCol w="2058441">
                  <a:extLst>
                    <a:ext uri="{9D8B030D-6E8A-4147-A177-3AD203B41FA5}">
                      <a16:colId xmlns:a16="http://schemas.microsoft.com/office/drawing/2014/main" val="2083587555"/>
                    </a:ext>
                  </a:extLst>
                </a:gridCol>
                <a:gridCol w="1784802">
                  <a:extLst>
                    <a:ext uri="{9D8B030D-6E8A-4147-A177-3AD203B41FA5}">
                      <a16:colId xmlns:a16="http://schemas.microsoft.com/office/drawing/2014/main" val="3749205641"/>
                    </a:ext>
                  </a:extLst>
                </a:gridCol>
                <a:gridCol w="1586885">
                  <a:extLst>
                    <a:ext uri="{9D8B030D-6E8A-4147-A177-3AD203B41FA5}">
                      <a16:colId xmlns:a16="http://schemas.microsoft.com/office/drawing/2014/main" val="603892530"/>
                    </a:ext>
                  </a:extLst>
                </a:gridCol>
                <a:gridCol w="1074381">
                  <a:extLst>
                    <a:ext uri="{9D8B030D-6E8A-4147-A177-3AD203B41FA5}">
                      <a16:colId xmlns:a16="http://schemas.microsoft.com/office/drawing/2014/main" val="562161464"/>
                    </a:ext>
                  </a:extLst>
                </a:gridCol>
              </a:tblGrid>
              <a:tr h="204363">
                <a:tc>
                  <a:txBody>
                    <a:bodyPr/>
                    <a:lstStyle/>
                    <a:p>
                      <a:pPr algn="ctr"/>
                      <a:r>
                        <a:rPr lang="en-US" sz="1000" dirty="0"/>
                        <a:t>COURSE NAME</a:t>
                      </a:r>
                    </a:p>
                  </a:txBody>
                  <a:tcPr anchor="ctr">
                    <a:solidFill>
                      <a:srgbClr val="DD0000"/>
                    </a:solidFill>
                  </a:tcPr>
                </a:tc>
                <a:tc>
                  <a:txBody>
                    <a:bodyPr/>
                    <a:lstStyle/>
                    <a:p>
                      <a:pPr algn="ctr"/>
                      <a:r>
                        <a:rPr lang="en-US" sz="1000" dirty="0"/>
                        <a:t>SERVICE ID</a:t>
                      </a:r>
                    </a:p>
                  </a:txBody>
                  <a:tcPr anchor="ctr">
                    <a:solidFill>
                      <a:srgbClr val="DD0000"/>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DD0000"/>
                    </a:solidFill>
                  </a:tcPr>
                </a:tc>
                <a:tc>
                  <a:txBody>
                    <a:bodyPr/>
                    <a:lstStyle/>
                    <a:p>
                      <a:pPr algn="ctr"/>
                      <a:r>
                        <a:rPr lang="en-US" sz="1000" dirty="0"/>
                        <a:t>COREQUISITES</a:t>
                      </a:r>
                    </a:p>
                  </a:txBody>
                  <a:tcPr anchor="ctr">
                    <a:solidFill>
                      <a:srgbClr val="DD0000"/>
                    </a:solidFill>
                  </a:tcPr>
                </a:tc>
                <a:extLst>
                  <a:ext uri="{0D108BD9-81ED-4DB2-BD59-A6C34878D82A}">
                    <a16:rowId xmlns:a16="http://schemas.microsoft.com/office/drawing/2014/main" val="2788444287"/>
                  </a:ext>
                </a:extLst>
              </a:tr>
              <a:tr h="229908">
                <a:tc>
                  <a:txBody>
                    <a:bodyPr/>
                    <a:lstStyle/>
                    <a:p>
                      <a:pPr lvl="0">
                        <a:buNone/>
                      </a:pPr>
                      <a:r>
                        <a:rPr lang="en-US" sz="1000" b="0" i="0" u="none" strike="noStrike" noProof="0" dirty="0">
                          <a:latin typeface="Calibri"/>
                        </a:rPr>
                        <a:t>Culinary Arts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N1302268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92841" y="3116196"/>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1295663350"/>
              </p:ext>
            </p:extLst>
          </p:nvPr>
        </p:nvGraphicFramePr>
        <p:xfrm>
          <a:off x="162115" y="3384429"/>
          <a:ext cx="6504508" cy="583882"/>
        </p:xfrm>
        <a:graphic>
          <a:graphicData uri="http://schemas.openxmlformats.org/drawingml/2006/table">
            <a:tbl>
              <a:tblPr firstRow="1" bandRow="1">
                <a:tableStyleId>{5C22544A-7EE6-4342-B048-85BDC9FD1C3A}</a:tableStyleId>
              </a:tblPr>
              <a:tblGrid>
                <a:gridCol w="2067561">
                  <a:extLst>
                    <a:ext uri="{9D8B030D-6E8A-4147-A177-3AD203B41FA5}">
                      <a16:colId xmlns:a16="http://schemas.microsoft.com/office/drawing/2014/main" val="2083587555"/>
                    </a:ext>
                  </a:extLst>
                </a:gridCol>
                <a:gridCol w="1756788">
                  <a:extLst>
                    <a:ext uri="{9D8B030D-6E8A-4147-A177-3AD203B41FA5}">
                      <a16:colId xmlns:a16="http://schemas.microsoft.com/office/drawing/2014/main" val="3749205641"/>
                    </a:ext>
                  </a:extLst>
                </a:gridCol>
                <a:gridCol w="1659465">
                  <a:extLst>
                    <a:ext uri="{9D8B030D-6E8A-4147-A177-3AD203B41FA5}">
                      <a16:colId xmlns:a16="http://schemas.microsoft.com/office/drawing/2014/main" val="603892530"/>
                    </a:ext>
                  </a:extLst>
                </a:gridCol>
                <a:gridCol w="1020694">
                  <a:extLst>
                    <a:ext uri="{9D8B030D-6E8A-4147-A177-3AD203B41FA5}">
                      <a16:colId xmlns:a16="http://schemas.microsoft.com/office/drawing/2014/main" val="562161464"/>
                    </a:ext>
                  </a:extLst>
                </a:gridCol>
              </a:tblGrid>
              <a:tr h="309562">
                <a:tc>
                  <a:txBody>
                    <a:bodyPr/>
                    <a:lstStyle/>
                    <a:p>
                      <a:pPr algn="ctr"/>
                      <a:r>
                        <a:rPr lang="en-US" sz="1000" dirty="0"/>
                        <a:t>COURSE NAME</a:t>
                      </a:r>
                    </a:p>
                  </a:txBody>
                  <a:tcPr anchor="ctr">
                    <a:solidFill>
                      <a:srgbClr val="DD0000"/>
                    </a:solidFill>
                  </a:tcPr>
                </a:tc>
                <a:tc>
                  <a:txBody>
                    <a:bodyPr/>
                    <a:lstStyle/>
                    <a:p>
                      <a:pPr algn="ctr"/>
                      <a:r>
                        <a:rPr lang="en-US" sz="1000" dirty="0"/>
                        <a:t>SERVICE ID</a:t>
                      </a:r>
                    </a:p>
                  </a:txBody>
                  <a:tcPr anchor="ctr">
                    <a:solidFill>
                      <a:srgbClr val="DD0000"/>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DD0000"/>
                    </a:solidFill>
                  </a:tcPr>
                </a:tc>
                <a:tc>
                  <a:txBody>
                    <a:bodyPr/>
                    <a:lstStyle/>
                    <a:p>
                      <a:pPr algn="ctr"/>
                      <a:r>
                        <a:rPr lang="en-US" sz="1000" dirty="0"/>
                        <a:t>COREQUISITES </a:t>
                      </a:r>
                    </a:p>
                  </a:txBody>
                  <a:tcPr anchor="ctr">
                    <a:solidFill>
                      <a:srgbClr val="DD0000"/>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dirty="0">
                          <a:latin typeface="Calibri"/>
                        </a:rPr>
                        <a:t>Advanced Culinary Arts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13022650 (2 credits)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Culinary Arts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92841" y="4014706"/>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1552954838"/>
              </p:ext>
            </p:extLst>
          </p:nvPr>
        </p:nvGraphicFramePr>
        <p:xfrm>
          <a:off x="162116" y="4296961"/>
          <a:ext cx="6504507" cy="1249391"/>
        </p:xfrm>
        <a:graphic>
          <a:graphicData uri="http://schemas.openxmlformats.org/drawingml/2006/table">
            <a:tbl>
              <a:tblPr firstRow="1" bandRow="1">
                <a:tableStyleId>{5C22544A-7EE6-4342-B048-85BDC9FD1C3A}</a:tableStyleId>
              </a:tblPr>
              <a:tblGrid>
                <a:gridCol w="2066258">
                  <a:extLst>
                    <a:ext uri="{9D8B030D-6E8A-4147-A177-3AD203B41FA5}">
                      <a16:colId xmlns:a16="http://schemas.microsoft.com/office/drawing/2014/main" val="2083587555"/>
                    </a:ext>
                  </a:extLst>
                </a:gridCol>
                <a:gridCol w="1745266">
                  <a:extLst>
                    <a:ext uri="{9D8B030D-6E8A-4147-A177-3AD203B41FA5}">
                      <a16:colId xmlns:a16="http://schemas.microsoft.com/office/drawing/2014/main" val="3749205641"/>
                    </a:ext>
                  </a:extLst>
                </a:gridCol>
                <a:gridCol w="1688817">
                  <a:extLst>
                    <a:ext uri="{9D8B030D-6E8A-4147-A177-3AD203B41FA5}">
                      <a16:colId xmlns:a16="http://schemas.microsoft.com/office/drawing/2014/main" val="603892530"/>
                    </a:ext>
                  </a:extLst>
                </a:gridCol>
                <a:gridCol w="1004166">
                  <a:extLst>
                    <a:ext uri="{9D8B030D-6E8A-4147-A177-3AD203B41FA5}">
                      <a16:colId xmlns:a16="http://schemas.microsoft.com/office/drawing/2014/main" val="562161464"/>
                    </a:ext>
                  </a:extLst>
                </a:gridCol>
              </a:tblGrid>
              <a:tr h="211934">
                <a:tc>
                  <a:txBody>
                    <a:bodyPr/>
                    <a:lstStyle/>
                    <a:p>
                      <a:pPr algn="ctr"/>
                      <a:r>
                        <a:rPr lang="en-US" sz="1000" dirty="0"/>
                        <a:t>COURSE NAME</a:t>
                      </a:r>
                    </a:p>
                  </a:txBody>
                  <a:tcPr anchor="ctr">
                    <a:solidFill>
                      <a:srgbClr val="DD0000"/>
                    </a:solidFill>
                  </a:tcPr>
                </a:tc>
                <a:tc>
                  <a:txBody>
                    <a:bodyPr/>
                    <a:lstStyle/>
                    <a:p>
                      <a:pPr algn="ctr"/>
                      <a:r>
                        <a:rPr lang="en-US" sz="1000" dirty="0"/>
                        <a:t>SERVICE ID</a:t>
                      </a:r>
                    </a:p>
                  </a:txBody>
                  <a:tcPr anchor="ctr">
                    <a:solidFill>
                      <a:srgbClr val="DD0000"/>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DD0000"/>
                    </a:solidFill>
                  </a:tcPr>
                </a:tc>
                <a:tc>
                  <a:txBody>
                    <a:bodyPr/>
                    <a:lstStyle/>
                    <a:p>
                      <a:pPr algn="ctr"/>
                      <a:r>
                        <a:rPr lang="en-US" sz="1000" dirty="0"/>
                        <a:t>COREQUISITES</a:t>
                      </a:r>
                    </a:p>
                  </a:txBody>
                  <a:tcPr anchor="ctr">
                    <a:solidFill>
                      <a:srgbClr val="DD0000"/>
                    </a:solidFill>
                  </a:tcPr>
                </a:tc>
                <a:extLst>
                  <a:ext uri="{0D108BD9-81ED-4DB2-BD59-A6C34878D82A}">
                    <a16:rowId xmlns:a16="http://schemas.microsoft.com/office/drawing/2014/main" val="2788444287"/>
                  </a:ext>
                </a:extLst>
              </a:tr>
              <a:tr h="344393">
                <a:tc>
                  <a:txBody>
                    <a:bodyPr/>
                    <a:lstStyle/>
                    <a:p>
                      <a:pPr lvl="0">
                        <a:buNone/>
                      </a:pPr>
                      <a:r>
                        <a:rPr lang="en-US" sz="1000" b="0" i="0" u="none" strike="noStrike" noProof="0" dirty="0">
                          <a:latin typeface="Calibri"/>
                        </a:rPr>
                        <a:t>Food Science</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13023000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3 units of Science, including Chemistry and Biology</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r h="609311">
                <a:tc>
                  <a:txBody>
                    <a:bodyPr/>
                    <a:lstStyle/>
                    <a:p>
                      <a:pPr lvl="0">
                        <a:buNone/>
                      </a:pPr>
                      <a:r>
                        <a:rPr lang="en-US" sz="1000" b="0" i="0" u="none" strike="noStrike" noProof="0" dirty="0">
                          <a:latin typeface="Calibri"/>
                        </a:rPr>
                        <a:t>Practicum in Culinary Arts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13022700 (2 credits)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Culinary Arts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305628" y="5875002"/>
            <a:ext cx="6246744" cy="646331"/>
          </a:xfrm>
          <a:prstGeom prst="rect">
            <a:avLst/>
          </a:prstGeom>
          <a:noFill/>
        </p:spPr>
        <p:txBody>
          <a:bodyPr wrap="square" lIns="91440" tIns="45720" rIns="91440" bIns="45720" rtlCol="0" anchor="t">
            <a:spAutoFit/>
          </a:bodyPr>
          <a:lstStyle/>
          <a:p>
            <a:pPr algn="ctr"/>
            <a:r>
              <a:rPr lang="en-US" sz="900" dirty="0"/>
              <a:t>FOR ADDITIONAL INFORMATION ON THE HOSPITALITY AND TOURISM CAREER CLUSTER,</a:t>
            </a:r>
            <a:endParaRPr lang="en-US" sz="900" dirty="0">
              <a:ea typeface="Calibri"/>
              <a:cs typeface="Calibri"/>
            </a:endParaRPr>
          </a:p>
          <a:p>
            <a:pPr algn="ctr"/>
            <a:r>
              <a:rPr lang="en-US" sz="900" dirty="0"/>
              <a:t>PLEASE CONTACT: PSJA ISD CTE Coordinator: Astrid Bonilla-</a:t>
            </a:r>
            <a:r>
              <a:rPr lang="en-US" sz="900" dirty="0" err="1"/>
              <a:t>Lazo</a:t>
            </a:r>
            <a:r>
              <a:rPr lang="en-US" sz="900"/>
              <a:t>  </a:t>
            </a:r>
            <a:r>
              <a:rPr lang="en-US" sz="900" dirty="0">
                <a:hlinkClick r:id="rId2"/>
              </a:rPr>
              <a:t>astrid.lazo@psjaisd.us</a:t>
            </a:r>
            <a:endParaRPr lang="en-US" sz="1400" dirty="0"/>
          </a:p>
          <a:p>
            <a:pPr algn="ctr"/>
            <a:endParaRPr lang="en-US" sz="900" dirty="0"/>
          </a:p>
          <a:p>
            <a:pPr algn="ctr"/>
            <a:r>
              <a:rPr lang="en-US" sz="900" dirty="0">
                <a:hlinkClick r:id="rId3"/>
              </a:rPr>
              <a:t>https://tea.texas.gov/cte</a:t>
            </a:r>
            <a:r>
              <a:rPr lang="en-US" sz="900" dirty="0"/>
              <a:t> </a:t>
            </a:r>
            <a:endParaRPr lang="en-US" sz="900" dirty="0">
              <a:ea typeface="Calibri"/>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305628" y="6585767"/>
            <a:ext cx="6246744" cy="1093954"/>
          </a:xfrm>
          <a:prstGeom prst="rect">
            <a:avLst/>
          </a:prstGeom>
          <a:noFill/>
        </p:spPr>
        <p:txBody>
          <a:bodyPr wrap="square" lIns="91440" tIns="45720" rIns="91440" bIns="45720" rtlCol="0" anchor="t">
            <a:spAutoFit/>
          </a:bodyPr>
          <a:lstStyle/>
          <a:p>
            <a:pPr marL="0" marR="0">
              <a:lnSpc>
                <a:spcPct val="107000"/>
              </a:lnSpc>
              <a:spcBef>
                <a:spcPts val="0"/>
              </a:spcBef>
              <a:spcAft>
                <a:spcPts val="800"/>
              </a:spcAft>
            </a:pPr>
            <a:r>
              <a:rPr lang="en-US" sz="1000" dirty="0">
                <a:latin typeface="Calibri"/>
                <a:ea typeface="Calibri"/>
                <a:cs typeface="Times New Roman"/>
              </a:rPr>
              <a:t>Pharr-San Juan-Alamo ISD </a:t>
            </a:r>
            <a:r>
              <a:rPr lang="en-US" sz="9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900" dirty="0">
                <a:effectLst/>
                <a:latin typeface="Calibri"/>
                <a:ea typeface="Calibri"/>
                <a:cs typeface="Times New Roman"/>
              </a:rPr>
              <a:t>Further nondiscrimination information can be found at </a:t>
            </a:r>
            <a:r>
              <a:rPr lang="en-US" sz="900" u="sng" dirty="0">
                <a:solidFill>
                  <a:srgbClr val="0563C1"/>
                </a:solidFill>
                <a:effectLst/>
                <a:latin typeface="Calibri"/>
                <a:ea typeface="Calibri"/>
                <a:cs typeface="Times New Roman"/>
                <a:hlinkClick r:id="rId4"/>
              </a:rPr>
              <a:t>Notification of Nondiscrimination in Career and Technical Education Programs</a:t>
            </a:r>
            <a:r>
              <a:rPr lang="en-US" sz="900" dirty="0">
                <a:effectLst/>
                <a:latin typeface="Calibri"/>
                <a:ea typeface="Calibri"/>
                <a:cs typeface="Times New Roman"/>
              </a:rPr>
              <a:t>.</a:t>
            </a:r>
          </a:p>
        </p:txBody>
      </p:sp>
      <p:pic>
        <p:nvPicPr>
          <p:cNvPr id="4" name="Picture 3">
            <a:extLst>
              <a:ext uri="{FF2B5EF4-FFF2-40B4-BE49-F238E27FC236}">
                <a16:creationId xmlns:a16="http://schemas.microsoft.com/office/drawing/2014/main" id="{908CEC57-8000-00D9-2980-ACA1D69E7F64}"/>
              </a:ext>
            </a:extLst>
          </p:cNvPr>
          <p:cNvPicPr>
            <a:picLocks noChangeAspect="1"/>
          </p:cNvPicPr>
          <p:nvPr/>
        </p:nvPicPr>
        <p:blipFill>
          <a:blip r:embed="rId5"/>
          <a:stretch>
            <a:fillRect/>
          </a:stretch>
        </p:blipFill>
        <p:spPr>
          <a:xfrm>
            <a:off x="5832982" y="7909951"/>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SharedWithUsers xmlns="719cf477-6032-42e7-804a-9c684239624f">
      <UserInfo>
        <DisplayName>Melissa Sanchez</DisplayName>
        <AccountId>63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F67F14-08BA-4E43-A779-A4A8A5468D3F}">
  <ds:schemaRefs>
    <ds:schemaRef ds:uri="http://schemas.microsoft.com/office/infopath/2007/PartnerControls"/>
    <ds:schemaRef ds:uri="696893de-3167-48c0-a9e9-62134322dc49"/>
    <ds:schemaRef ds:uri="http://purl.org/dc/elements/1.1/"/>
    <ds:schemaRef ds:uri="http://schemas.microsoft.com/office/2006/metadata/properties"/>
    <ds:schemaRef ds:uri="1870ca36-48b9-408f-8764-2f018f10cce8"/>
    <ds:schemaRef ds:uri="http://purl.org/dc/terms/"/>
    <ds:schemaRef ds:uri="http://schemas.microsoft.com/office/2006/documentManagement/types"/>
    <ds:schemaRef ds:uri="http://purl.org/dc/dcmitype/"/>
    <ds:schemaRef ds:uri="http://schemas.openxmlformats.org/package/2006/metadata/core-properties"/>
    <ds:schemaRef ds:uri="http://www.w3.org/XML/1998/namespace"/>
    <ds:schemaRef ds:uri="719cf477-6032-42e7-804a-9c684239624f"/>
    <ds:schemaRef ds:uri="abe7259a-2221-4fae-a48c-e26acad682cd"/>
  </ds:schemaRefs>
</ds:datastoreItem>
</file>

<file path=customXml/itemProps2.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3.xml><?xml version="1.0" encoding="utf-8"?>
<ds:datastoreItem xmlns:ds="http://schemas.openxmlformats.org/officeDocument/2006/customXml" ds:itemID="{A3A228B9-7D40-4430-8B58-CA3B698E15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21</TotalTime>
  <Words>599</Words>
  <Application>Microsoft Office PowerPoint</Application>
  <PresentationFormat>Letter Paper (8.5x11 in)</PresentationFormat>
  <Paragraphs>117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Culinary Arts Statewide Program of Study</vt:lpstr>
      <vt:lpstr>Culinary Arts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34</cp:revision>
  <dcterms:created xsi:type="dcterms:W3CDTF">2022-08-14T22:35:42Z</dcterms:created>
  <dcterms:modified xsi:type="dcterms:W3CDTF">2023-02-27T20:46:03Z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