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489D"/>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EC4409-A5FC-4EAF-94D4-AF7D5AB8C736}" v="1" dt="2023-01-18T04:13:57.1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3792" autoAdjust="0"/>
  </p:normalViewPr>
  <p:slideViewPr>
    <p:cSldViewPr snapToGrid="0">
      <p:cViewPr varScale="1">
        <p:scale>
          <a:sx n="115" d="100"/>
          <a:sy n="115" d="100"/>
        </p:scale>
        <p:origin x="4158" y="13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landa Garcia" userId="373ee38a-0aa6-48fe-b3e0-3c9bf6ac54b0" providerId="ADAL" clId="{007CAB90-981B-47D0-AD98-2911C3AF9EF9}"/>
    <pc:docChg chg="undo custSel modSld">
      <pc:chgData name="Yolanda Garcia" userId="373ee38a-0aa6-48fe-b3e0-3c9bf6ac54b0" providerId="ADAL" clId="{007CAB90-981B-47D0-AD98-2911C3AF9EF9}" dt="2023-01-05T20:31:21.433" v="101" actId="1076"/>
      <pc:docMkLst>
        <pc:docMk/>
      </pc:docMkLst>
      <pc:sldChg chg="modSp mod">
        <pc:chgData name="Yolanda Garcia" userId="373ee38a-0aa6-48fe-b3e0-3c9bf6ac54b0" providerId="ADAL" clId="{007CAB90-981B-47D0-AD98-2911C3AF9EF9}" dt="2023-01-05T20:31:21.433" v="101" actId="1076"/>
        <pc:sldMkLst>
          <pc:docMk/>
          <pc:sldMk cId="2458424211" sldId="256"/>
        </pc:sldMkLst>
        <pc:spChg chg="mod">
          <ac:chgData name="Yolanda Garcia" userId="373ee38a-0aa6-48fe-b3e0-3c9bf6ac54b0" providerId="ADAL" clId="{007CAB90-981B-47D0-AD98-2911C3AF9EF9}" dt="2023-01-05T20:31:14.829" v="100" actId="1076"/>
          <ac:spMkLst>
            <pc:docMk/>
            <pc:sldMk cId="2458424211" sldId="256"/>
            <ac:spMk id="7" creationId="{F976505E-EAA1-6B2A-601E-BA94742AC963}"/>
          </ac:spMkLst>
        </pc:spChg>
        <pc:spChg chg="mod">
          <ac:chgData name="Yolanda Garcia" userId="373ee38a-0aa6-48fe-b3e0-3c9bf6ac54b0" providerId="ADAL" clId="{007CAB90-981B-47D0-AD98-2911C3AF9EF9}" dt="2023-01-05T20:31:21.433" v="101" actId="1076"/>
          <ac:spMkLst>
            <pc:docMk/>
            <pc:sldMk cId="2458424211" sldId="256"/>
            <ac:spMk id="10" creationId="{78F2C71B-1573-A3BC-347B-5BC532A8A666}"/>
          </ac:spMkLst>
        </pc:spChg>
        <pc:graphicFrameChg chg="modGraphic">
          <ac:chgData name="Yolanda Garcia" userId="373ee38a-0aa6-48fe-b3e0-3c9bf6ac54b0" providerId="ADAL" clId="{007CAB90-981B-47D0-AD98-2911C3AF9EF9}" dt="2023-01-05T16:23:14.096" v="31" actId="2165"/>
          <ac:graphicFrameMkLst>
            <pc:docMk/>
            <pc:sldMk cId="2458424211" sldId="256"/>
            <ac:graphicFrameMk id="3" creationId="{056CCD33-F41C-3271-0BF6-E24B4BE9EB18}"/>
          </ac:graphicFrameMkLst>
        </pc:graphicFrameChg>
        <pc:graphicFrameChg chg="mod modGraphic">
          <ac:chgData name="Yolanda Garcia" userId="373ee38a-0aa6-48fe-b3e0-3c9bf6ac54b0" providerId="ADAL" clId="{007CAB90-981B-47D0-AD98-2911C3AF9EF9}" dt="2023-01-05T20:31:14.829" v="100" actId="1076"/>
          <ac:graphicFrameMkLst>
            <pc:docMk/>
            <pc:sldMk cId="2458424211" sldId="256"/>
            <ac:graphicFrameMk id="8" creationId="{004D2EB4-0AA6-8988-7A0A-5CDE5FA07DAF}"/>
          </ac:graphicFrameMkLst>
        </pc:graphicFrameChg>
        <pc:graphicFrameChg chg="mod modGraphic">
          <ac:chgData name="Yolanda Garcia" userId="373ee38a-0aa6-48fe-b3e0-3c9bf6ac54b0" providerId="ADAL" clId="{007CAB90-981B-47D0-AD98-2911C3AF9EF9}" dt="2023-01-05T20:31:21.433" v="101" actId="1076"/>
          <ac:graphicFrameMkLst>
            <pc:docMk/>
            <pc:sldMk cId="2458424211" sldId="256"/>
            <ac:graphicFrameMk id="12" creationId="{EAA814A9-0AED-89FA-E3F0-705F96168A42}"/>
          </ac:graphicFrameMkLst>
        </pc:graphicFrameChg>
      </pc:sldChg>
      <pc:sldChg chg="delSp modSp mod">
        <pc:chgData name="Yolanda Garcia" userId="373ee38a-0aa6-48fe-b3e0-3c9bf6ac54b0" providerId="ADAL" clId="{007CAB90-981B-47D0-AD98-2911C3AF9EF9}" dt="2023-01-05T16:23:00.345" v="30" actId="478"/>
        <pc:sldMkLst>
          <pc:docMk/>
          <pc:sldMk cId="2115741379" sldId="257"/>
        </pc:sldMkLst>
        <pc:spChg chg="del mod">
          <ac:chgData name="Yolanda Garcia" userId="373ee38a-0aa6-48fe-b3e0-3c9bf6ac54b0" providerId="ADAL" clId="{007CAB90-981B-47D0-AD98-2911C3AF9EF9}" dt="2023-01-05T16:23:00.345" v="30" actId="478"/>
          <ac:spMkLst>
            <pc:docMk/>
            <pc:sldMk cId="2115741379" sldId="257"/>
            <ac:spMk id="17" creationId="{E8E29348-E3D4-4B3D-82D9-2F04361FF2EE}"/>
          </ac:spMkLst>
        </pc:spChg>
        <pc:spChg chg="mod">
          <ac:chgData name="Yolanda Garcia" userId="373ee38a-0aa6-48fe-b3e0-3c9bf6ac54b0" providerId="ADAL" clId="{007CAB90-981B-47D0-AD98-2911C3AF9EF9}" dt="2023-01-05T16:21:30.532" v="21" actId="20577"/>
          <ac:spMkLst>
            <pc:docMk/>
            <pc:sldMk cId="2115741379" sldId="257"/>
            <ac:spMk id="21" creationId="{77D1060B-498D-5699-38A4-622C19750F17}"/>
          </ac:spMkLst>
        </pc:spChg>
        <pc:spChg chg="mod">
          <ac:chgData name="Yolanda Garcia" userId="373ee38a-0aa6-48fe-b3e0-3c9bf6ac54b0" providerId="ADAL" clId="{007CAB90-981B-47D0-AD98-2911C3AF9EF9}" dt="2023-01-05T16:22:28.019" v="28" actId="20578"/>
          <ac:spMkLst>
            <pc:docMk/>
            <pc:sldMk cId="2115741379" sldId="257"/>
            <ac:spMk id="28" creationId="{12E02463-CD5F-D1DD-B59B-A5477635CC57}"/>
          </ac:spMkLst>
        </pc:spChg>
      </pc:sldChg>
      <pc:sldChg chg="modSp mod">
        <pc:chgData name="Yolanda Garcia" userId="373ee38a-0aa6-48fe-b3e0-3c9bf6ac54b0" providerId="ADAL" clId="{007CAB90-981B-47D0-AD98-2911C3AF9EF9}" dt="2023-01-05T16:50:00.024" v="99" actId="115"/>
        <pc:sldMkLst>
          <pc:docMk/>
          <pc:sldMk cId="2147298301" sldId="258"/>
        </pc:sldMkLst>
        <pc:graphicFrameChg chg="modGraphic">
          <ac:chgData name="Yolanda Garcia" userId="373ee38a-0aa6-48fe-b3e0-3c9bf6ac54b0" providerId="ADAL" clId="{007CAB90-981B-47D0-AD98-2911C3AF9EF9}" dt="2023-01-05T16:50:00.024" v="99" actId="115"/>
          <ac:graphicFrameMkLst>
            <pc:docMk/>
            <pc:sldMk cId="2147298301" sldId="258"/>
            <ac:graphicFrameMk id="15" creationId="{97395A7A-D529-5527-E1AB-724004545FC8}"/>
          </ac:graphicFrameMkLst>
        </pc:graphicFrameChg>
      </pc:sldChg>
    </pc:docChg>
  </pc:docChgLst>
  <pc:docChgLst>
    <pc:chgData name="Adriana Garcia" userId="d322ecd9-c9fc-482a-8cdb-b7935c3de171" providerId="ADAL" clId="{8FEC4409-A5FC-4EAF-94D4-AF7D5AB8C736}"/>
    <pc:docChg chg="modSld">
      <pc:chgData name="Adriana Garcia" userId="d322ecd9-c9fc-482a-8cdb-b7935c3de171" providerId="ADAL" clId="{8FEC4409-A5FC-4EAF-94D4-AF7D5AB8C736}" dt="2023-01-18T04:14:00.724" v="3" actId="1076"/>
      <pc:docMkLst>
        <pc:docMk/>
      </pc:docMkLst>
      <pc:sldChg chg="addSp modSp mod">
        <pc:chgData name="Adriana Garcia" userId="d322ecd9-c9fc-482a-8cdb-b7935c3de171" providerId="ADAL" clId="{8FEC4409-A5FC-4EAF-94D4-AF7D5AB8C736}" dt="2023-01-18T04:14:00.724" v="3" actId="1076"/>
        <pc:sldMkLst>
          <pc:docMk/>
          <pc:sldMk cId="2458424211" sldId="256"/>
        </pc:sldMkLst>
        <pc:spChg chg="mod">
          <ac:chgData name="Adriana Garcia" userId="d322ecd9-c9fc-482a-8cdb-b7935c3de171" providerId="ADAL" clId="{8FEC4409-A5FC-4EAF-94D4-AF7D5AB8C736}" dt="2023-01-18T04:13:49.443" v="0" actId="1076"/>
          <ac:spMkLst>
            <pc:docMk/>
            <pc:sldMk cId="2458424211" sldId="256"/>
            <ac:spMk id="14" creationId="{4F922674-3389-6DFF-D287-D7EAB12CD46D}"/>
          </ac:spMkLst>
        </pc:spChg>
        <pc:spChg chg="mod">
          <ac:chgData name="Adriana Garcia" userId="d322ecd9-c9fc-482a-8cdb-b7935c3de171" providerId="ADAL" clId="{8FEC4409-A5FC-4EAF-94D4-AF7D5AB8C736}" dt="2023-01-18T04:13:53.310" v="1" actId="1076"/>
          <ac:spMkLst>
            <pc:docMk/>
            <pc:sldMk cId="2458424211" sldId="256"/>
            <ac:spMk id="15" creationId="{ED792C4E-CC7C-1F50-F9D3-B7BDD0BEE4D5}"/>
          </ac:spMkLst>
        </pc:spChg>
        <pc:picChg chg="add mod">
          <ac:chgData name="Adriana Garcia" userId="d322ecd9-c9fc-482a-8cdb-b7935c3de171" providerId="ADAL" clId="{8FEC4409-A5FC-4EAF-94D4-AF7D5AB8C736}" dt="2023-01-18T04:14:00.724" v="3" actId="1076"/>
          <ac:picMkLst>
            <pc:docMk/>
            <pc:sldMk cId="2458424211" sldId="256"/>
            <ac:picMk id="4" creationId="{FBE8ABBB-C153-6CBF-C19A-94D7B7A888EA}"/>
          </ac:picMkLst>
        </pc:picChg>
      </pc:sldChg>
    </pc:docChg>
  </pc:docChgLst>
  <pc:docChgLst>
    <pc:chgData name="Adriana Garcia" userId="d322ecd9-c9fc-482a-8cdb-b7935c3de171" providerId="ADAL" clId="{DE912D53-6FC7-456B-9F6E-5005E99DDCA2}"/>
    <pc:docChg chg="modSld">
      <pc:chgData name="Adriana Garcia" userId="d322ecd9-c9fc-482a-8cdb-b7935c3de171" providerId="ADAL" clId="{DE912D53-6FC7-456B-9F6E-5005E99DDCA2}" dt="2023-01-18T20:52:07.968" v="2"/>
      <pc:docMkLst>
        <pc:docMk/>
      </pc:docMkLst>
      <pc:sldChg chg="modSp mod">
        <pc:chgData name="Adriana Garcia" userId="d322ecd9-c9fc-482a-8cdb-b7935c3de171" providerId="ADAL" clId="{DE912D53-6FC7-456B-9F6E-5005E99DDCA2}" dt="2023-01-18T20:52:07.968" v="2"/>
        <pc:sldMkLst>
          <pc:docMk/>
          <pc:sldMk cId="2458424211" sldId="256"/>
        </pc:sldMkLst>
        <pc:spChg chg="mod">
          <ac:chgData name="Adriana Garcia" userId="d322ecd9-c9fc-482a-8cdb-b7935c3de171" providerId="ADAL" clId="{DE912D53-6FC7-456B-9F6E-5005E99DDCA2}" dt="2023-01-18T20:52:07.968" v="2"/>
          <ac:spMkLst>
            <pc:docMk/>
            <pc:sldMk cId="2458424211" sldId="256"/>
            <ac:spMk id="14" creationId="{4F922674-3389-6DFF-D287-D7EAB12CD46D}"/>
          </ac:spMkLst>
        </pc:spChg>
        <pc:spChg chg="mod">
          <ac:chgData name="Adriana Garcia" userId="d322ecd9-c9fc-482a-8cdb-b7935c3de171" providerId="ADAL" clId="{DE912D53-6FC7-456B-9F6E-5005E99DDCA2}" dt="2023-01-17T20:51:15.764" v="0"/>
          <ac:spMkLst>
            <pc:docMk/>
            <pc:sldMk cId="2458424211" sldId="256"/>
            <ac:spMk id="15" creationId="{ED792C4E-CC7C-1F50-F9D3-B7BDD0BEE4D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1/18/2023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yolanda.garcia@psjaisd.us"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0" y="-1935"/>
            <a:ext cx="6858000" cy="907941"/>
          </a:xfrm>
          <a:prstGeom prst="rect">
            <a:avLst/>
          </a:prstGeom>
          <a:solidFill>
            <a:srgbClr val="64489D"/>
          </a:solidFill>
        </p:spPr>
        <p:txBody>
          <a:bodyPr wrap="square" lIns="91440" tIns="45720" rIns="91440" bIns="45720" rtlCol="0" anchor="t">
            <a:spAutoFit/>
          </a:bodyPr>
          <a:lstStyle/>
          <a:p>
            <a:pPr algn="ctr">
              <a:spcAft>
                <a:spcPts val="600"/>
              </a:spcAft>
            </a:pPr>
            <a:r>
              <a:rPr lang="en-US" sz="1600" b="1" dirty="0">
                <a:solidFill>
                  <a:schemeClr val="bg1"/>
                </a:solidFill>
                <a:ea typeface="Open Sans"/>
                <a:cs typeface="Open Sans"/>
              </a:rPr>
              <a:t>Arts, Audio/Video Technology, and Communications Career Cluster</a:t>
            </a:r>
            <a:endParaRPr lang="en-US" sz="1600" b="1" dirty="0">
              <a:solidFill>
                <a:schemeClr val="bg1"/>
              </a:solidFill>
              <a:ea typeface="Open Sans" panose="020B0606030504020204" pitchFamily="34" charset="0"/>
              <a:cs typeface="Open Sans" panose="020B0606030504020204" pitchFamily="34" charset="0"/>
            </a:endParaRPr>
          </a:p>
          <a:p>
            <a:pPr algn="ctr"/>
            <a:r>
              <a:rPr lang="en-US" sz="800" dirty="0">
                <a:solidFill>
                  <a:schemeClr val="bg1"/>
                </a:solidFill>
                <a:ea typeface="Calibri"/>
                <a:cs typeface="Calibri"/>
              </a:rPr>
              <a:t>The Arts, A/V Technology and Communications (AAVTC) Career Cluster focuses on careers in designing, producing, exhibiting, performing, writing, and publishing multimedia content including visual and performing arts and design, journalism, and entertainment services. Careers in the AAVTC career cluster require a creative aptitude, a strong background in computer and technology applications, a strong academic foundation, and a proficiency in oral and written communication.</a:t>
            </a: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88169"/>
            <a:ext cx="3703507" cy="578861"/>
          </a:xfrm>
          <a:solidFill>
            <a:srgbClr val="64489D"/>
          </a:solidFill>
        </p:spPr>
        <p:txBody>
          <a:bodyPr/>
          <a:lstStyle/>
          <a:p>
            <a:r>
              <a:rPr lang="en-US" sz="1400" b="1" dirty="0">
                <a:solidFill>
                  <a:srgbClr val="FFFFFF"/>
                </a:solidFill>
                <a:latin typeface="Calibri"/>
                <a:ea typeface="Open Sans"/>
                <a:cs typeface="Open Sans"/>
              </a:rPr>
              <a:t>Graphic Design &amp; Multimedia Arts</a:t>
            </a:r>
            <a:endParaRPr lang="en-US" dirty="0">
              <a:effectLst/>
            </a:endParaRPr>
          </a:p>
          <a:p>
            <a:pPr rtl="0" eaLnBrk="1" latinLnBrk="0" hangingPunct="1"/>
            <a:r>
              <a:rPr lang="en-US" sz="1400" i="1" kern="1200" dirty="0">
                <a:solidFill>
                  <a:srgbClr val="FFFFFF"/>
                </a:solidFill>
                <a:effectLst/>
                <a:latin typeface="Calibri" panose="020F0502020204030204" pitchFamily="34" charset="0"/>
                <a:ea typeface="Open Sans" panose="020B0606030504020204" pitchFamily="34" charset="0"/>
                <a:cs typeface="Open Sans" panose="020B0606030504020204" pitchFamily="34" charset="0"/>
              </a:rPr>
              <a:t>Statewide Program of Study</a:t>
            </a:r>
            <a:endParaRPr lang="en-US" dirty="0">
              <a:effectLst/>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92627"/>
            <a:ext cx="6712687" cy="584775"/>
          </a:xfrm>
          <a:prstGeom prst="rect">
            <a:avLst/>
          </a:prstGeom>
          <a:noFill/>
        </p:spPr>
        <p:txBody>
          <a:bodyPr wrap="square" lIns="91440" tIns="45720" rIns="91440" bIns="45720" rtlCol="0" anchor="t">
            <a:spAutoFit/>
          </a:bodyPr>
          <a:lstStyle/>
          <a:p>
            <a:r>
              <a:rPr lang="en-US" sz="800" dirty="0"/>
              <a:t>The Graphic Design and Multimedia Arts program of study explores the occupations and educational opportunities associated with designing or creating graphics to meet specific commercial or promotional needs, such as packaging, displays, or logos. This program of study may also include exploration into designing clothing and accessories, and creating special effects, animation, or other visual images using film, video, computers, or other electronic tools and media, for use in computer games, movies, music videos, and commercials.</a:t>
            </a:r>
            <a:endParaRPr lang="en-US" sz="800" dirty="0">
              <a:cs typeface="Calibri"/>
            </a:endParaRPr>
          </a:p>
        </p:txBody>
      </p:sp>
      <p:sp>
        <p:nvSpPr>
          <p:cNvPr id="21" name="TextBox 20">
            <a:extLst>
              <a:ext uri="{FF2B5EF4-FFF2-40B4-BE49-F238E27FC236}">
                <a16:creationId xmlns:a16="http://schemas.microsoft.com/office/drawing/2014/main" id="{77D1060B-498D-5699-38A4-622C19750F17}"/>
              </a:ext>
            </a:extLst>
          </p:cNvPr>
          <p:cNvSpPr txBox="1"/>
          <p:nvPr/>
        </p:nvSpPr>
        <p:spPr>
          <a:xfrm>
            <a:off x="288171" y="2156772"/>
            <a:ext cx="3072739" cy="1261884"/>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a:rPr>
              <a:t>Secondary Courses for High School Credit</a:t>
            </a:r>
          </a:p>
          <a:p>
            <a:pPr marL="0" marR="0">
              <a:spcBef>
                <a:spcPts val="0"/>
              </a:spcBef>
            </a:pPr>
            <a:r>
              <a:rPr lang="en-US" sz="800" b="1" dirty="0">
                <a:effectLst/>
                <a:ea typeface="Calibri" panose="020F0502020204030204" pitchFamily="34" charset="0"/>
                <a:cs typeface="Times New Roman"/>
              </a:rPr>
              <a:t>Level 1</a:t>
            </a:r>
          </a:p>
          <a:p>
            <a:pPr marL="171450" indent="-171450">
              <a:buFont typeface="Arial" panose="020B0604020202020204" pitchFamily="34" charset="0"/>
              <a:buChar char="•"/>
            </a:pPr>
            <a:r>
              <a:rPr lang="en-US" sz="800" dirty="0">
                <a:ea typeface="+mn-lt"/>
                <a:cs typeface="+mn-lt"/>
              </a:rPr>
              <a:t>Principles of Arts, A/V Technology, and Communications </a:t>
            </a:r>
          </a:p>
          <a:p>
            <a:pPr marR="0" lvl="0">
              <a:spcBef>
                <a:spcPts val="0"/>
              </a:spcBef>
            </a:pPr>
            <a:r>
              <a:rPr lang="en-US" sz="800" b="1" dirty="0">
                <a:effectLst/>
                <a:ea typeface="Calibri" panose="020F0502020204030204" pitchFamily="34" charset="0"/>
                <a:cs typeface="Times New Roman"/>
              </a:rPr>
              <a:t>Level 2</a:t>
            </a:r>
          </a:p>
          <a:p>
            <a:pPr marL="171450" indent="-171450">
              <a:buFont typeface="Arial" panose="020B0604020202020204" pitchFamily="34" charset="0"/>
              <a:buChar char="•"/>
            </a:pPr>
            <a:r>
              <a:rPr lang="en-US" sz="800" dirty="0">
                <a:ea typeface="+mn-lt"/>
                <a:cs typeface="+mn-lt"/>
              </a:rPr>
              <a:t>Graphic Design and Illustration I </a:t>
            </a:r>
          </a:p>
          <a:p>
            <a:r>
              <a:rPr lang="en-US" sz="800" b="1" dirty="0">
                <a:ea typeface="+mn-lt"/>
                <a:cs typeface="Times New Roman"/>
              </a:rPr>
              <a:t>Level</a:t>
            </a:r>
            <a:r>
              <a:rPr lang="en-US" sz="800" b="1" dirty="0">
                <a:effectLst/>
                <a:ea typeface="Calibri" panose="020F0502020204030204" pitchFamily="34" charset="0"/>
                <a:cs typeface="Times New Roman"/>
              </a:rPr>
              <a:t> 3</a:t>
            </a:r>
            <a:endParaRPr lang="en-US" sz="800" dirty="0">
              <a:cs typeface="Calibri" panose="020F0502020204030204"/>
            </a:endParaRPr>
          </a:p>
          <a:p>
            <a:pPr marL="171450" indent="-171450">
              <a:buFont typeface="Arial" panose="020B0604020202020204" pitchFamily="34" charset="0"/>
              <a:buChar char="•"/>
            </a:pPr>
            <a:r>
              <a:rPr lang="en-US" sz="800" dirty="0">
                <a:ea typeface="+mn-lt"/>
                <a:cs typeface="+mn-lt"/>
              </a:rPr>
              <a:t>Graphic Design and Illustration II </a:t>
            </a:r>
          </a:p>
          <a:p>
            <a:pPr marR="0" lvl="0">
              <a:spcBef>
                <a:spcPts val="0"/>
              </a:spcBef>
            </a:pPr>
            <a:r>
              <a:rPr lang="en-US" sz="800" b="1" dirty="0">
                <a:effectLst/>
                <a:ea typeface="Calibri" panose="020F0502020204030204" pitchFamily="34" charset="0"/>
                <a:cs typeface="Times New Roman"/>
              </a:rPr>
              <a:t>Level 4</a:t>
            </a:r>
          </a:p>
          <a:p>
            <a:pPr marL="171450" indent="-171450">
              <a:buFont typeface="Arial" panose="020B0604020202020204" pitchFamily="34" charset="0"/>
              <a:buChar char="•"/>
            </a:pPr>
            <a:r>
              <a:rPr lang="en-US" sz="800" dirty="0">
                <a:ea typeface="+mn-lt"/>
                <a:cs typeface="+mn-lt"/>
              </a:rPr>
              <a:t>Practicum in Graphic Design and Illustration</a:t>
            </a:r>
            <a:endParaRPr lang="en-US" sz="800" dirty="0">
              <a:cs typeface="Calibri"/>
            </a:endParaRPr>
          </a:p>
        </p:txBody>
      </p:sp>
      <p:sp>
        <p:nvSpPr>
          <p:cNvPr id="22" name="TextBox 21">
            <a:extLst>
              <a:ext uri="{FF2B5EF4-FFF2-40B4-BE49-F238E27FC236}">
                <a16:creationId xmlns:a16="http://schemas.microsoft.com/office/drawing/2014/main" id="{B8492F22-9EDB-B130-6173-ADBB1BA28B5A}"/>
              </a:ext>
            </a:extLst>
          </p:cNvPr>
          <p:cNvSpPr txBox="1"/>
          <p:nvPr/>
        </p:nvSpPr>
        <p:spPr>
          <a:xfrm>
            <a:off x="291994" y="5864036"/>
            <a:ext cx="3072739" cy="1785104"/>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Postsecondary Opportunities</a:t>
            </a:r>
          </a:p>
          <a:p>
            <a:r>
              <a:rPr lang="en-US" sz="900" b="1" dirty="0">
                <a:ea typeface="Calibri" panose="020F0502020204030204" pitchFamily="34" charset="0"/>
                <a:cs typeface="Times New Roman"/>
              </a:rPr>
              <a:t>Associates Degrees</a:t>
            </a:r>
            <a:endParaRPr lang="en-US" sz="900" b="1" dirty="0">
              <a:effectLst/>
              <a:ea typeface="Calibri" panose="020F0502020204030204" pitchFamily="34" charset="0"/>
              <a:cs typeface="Times New Roman"/>
            </a:endParaRPr>
          </a:p>
          <a:p>
            <a:pPr marL="171450" indent="-171450">
              <a:buFont typeface="Arial" panose="020B0604020202020204" pitchFamily="34" charset="0"/>
              <a:buChar char="•"/>
            </a:pPr>
            <a:r>
              <a:rPr lang="en-US" sz="700" dirty="0">
                <a:ea typeface="+mn-lt"/>
                <a:cs typeface="+mn-lt"/>
              </a:rPr>
              <a:t>Animation, Interactive Technology, Video Graphics and Special Effects</a:t>
            </a:r>
            <a:endParaRPr lang="en-US" sz="700" dirty="0">
              <a:cs typeface="Calibri"/>
            </a:endParaRPr>
          </a:p>
          <a:p>
            <a:pPr marL="171450" indent="-171450">
              <a:buFont typeface="Arial" panose="020B0604020202020204" pitchFamily="34" charset="0"/>
              <a:buChar char="•"/>
            </a:pPr>
            <a:r>
              <a:rPr lang="en-US" sz="700" dirty="0">
                <a:ea typeface="Calibri"/>
                <a:cs typeface="Times New Roman"/>
              </a:rPr>
              <a:t>Graphic Design</a:t>
            </a:r>
            <a:endParaRPr lang="en-US" sz="700" dirty="0">
              <a:ea typeface="Calibri"/>
              <a:cs typeface="Times New Roman" panose="02020603050405020304" pitchFamily="18" charset="0"/>
            </a:endParaRPr>
          </a:p>
          <a:p>
            <a:pPr marL="171450" indent="-171450">
              <a:buFont typeface="Arial" panose="020B0604020202020204" pitchFamily="34" charset="0"/>
              <a:buChar char="•"/>
            </a:pPr>
            <a:r>
              <a:rPr lang="en-US" sz="700" dirty="0">
                <a:ea typeface="+mn-lt"/>
                <a:cs typeface="+mn-lt"/>
              </a:rPr>
              <a:t>Game and Interactive Media Design </a:t>
            </a:r>
            <a:endParaRPr lang="en-US" sz="700" dirty="0">
              <a:solidFill>
                <a:srgbClr val="000000"/>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panose="02020603050405020304" pitchFamily="18" charset="0"/>
              </a:rPr>
              <a:t>Bachelor’s Degrees</a:t>
            </a:r>
          </a:p>
          <a:p>
            <a:pPr marL="171450" indent="-171450">
              <a:buFont typeface="Arial,Sans-Serif" panose="020B0604020202020204" pitchFamily="34" charset="0"/>
              <a:buChar char="•"/>
            </a:pPr>
            <a:r>
              <a:rPr lang="en-US" sz="700" dirty="0">
                <a:ea typeface="+mn-lt"/>
                <a:cs typeface="Calibri"/>
              </a:rPr>
              <a:t>Animation, Interactive Technology, Video Graphics and Special Effects</a:t>
            </a:r>
            <a:endParaRPr lang="en-US" sz="700" dirty="0">
              <a:ea typeface="+mn-lt"/>
              <a:cs typeface="+mn-lt"/>
            </a:endParaRPr>
          </a:p>
          <a:p>
            <a:pPr marL="171450" indent="-171450">
              <a:buFont typeface="Arial,Sans-Serif" panose="020B0604020202020204" pitchFamily="34" charset="0"/>
              <a:buChar char="•"/>
            </a:pPr>
            <a:r>
              <a:rPr lang="en-US" sz="700" dirty="0">
                <a:ea typeface="+mn-lt"/>
                <a:cs typeface="Calibri"/>
              </a:rPr>
              <a:t>Graphic Design</a:t>
            </a:r>
            <a:endParaRPr lang="en-US" sz="700" dirty="0">
              <a:ea typeface="+mn-lt"/>
              <a:cs typeface="+mn-lt"/>
            </a:endParaRPr>
          </a:p>
          <a:p>
            <a:pPr marL="171450" indent="-171450">
              <a:buFont typeface="Arial,Sans-Serif" panose="020B0604020202020204" pitchFamily="34" charset="0"/>
              <a:buChar char="•"/>
            </a:pPr>
            <a:r>
              <a:rPr lang="en-US" sz="700" dirty="0">
                <a:ea typeface="+mn-lt"/>
                <a:cs typeface="Calibri"/>
              </a:rPr>
              <a:t>Game and Interactive Media Design </a:t>
            </a:r>
            <a:endParaRPr lang="en-US" sz="700" dirty="0">
              <a:ea typeface="+mn-lt"/>
              <a:cs typeface="+mn-lt"/>
            </a:endParaRPr>
          </a:p>
          <a:p>
            <a:pPr marR="0" lvl="0">
              <a:spcBef>
                <a:spcPts val="0"/>
              </a:spcBef>
            </a:pPr>
            <a:r>
              <a:rPr lang="en-US" sz="900" b="1" dirty="0">
                <a:effectLst/>
                <a:ea typeface="Calibri" panose="020F0502020204030204" pitchFamily="34" charset="0"/>
                <a:cs typeface="Times New Roman"/>
              </a:rPr>
              <a:t>Master’s, Doctoral, and Professional Degrees</a:t>
            </a:r>
          </a:p>
          <a:p>
            <a:pPr marL="171450" indent="-171450">
              <a:buFont typeface="Arial,Sans-Serif" panose="020B0604020202020204" pitchFamily="34" charset="0"/>
              <a:buChar char="•"/>
            </a:pPr>
            <a:r>
              <a:rPr lang="en-US" sz="700" dirty="0">
                <a:ea typeface="+mn-lt"/>
                <a:cs typeface="Calibri"/>
              </a:rPr>
              <a:t>Animation, Interactive Technology, Video Graphics and Special Effects</a:t>
            </a:r>
            <a:endParaRPr lang="en-US" sz="700" dirty="0">
              <a:ea typeface="+mn-lt"/>
              <a:cs typeface="+mn-lt"/>
            </a:endParaRPr>
          </a:p>
          <a:p>
            <a:pPr marL="171450" indent="-171450">
              <a:buFont typeface="Arial,Sans-Serif" panose="020B0604020202020204" pitchFamily="34" charset="0"/>
              <a:buChar char="•"/>
            </a:pPr>
            <a:r>
              <a:rPr lang="en-US" sz="700" dirty="0">
                <a:ea typeface="+mn-lt"/>
                <a:cs typeface="Calibri"/>
              </a:rPr>
              <a:t>Graphic Design</a:t>
            </a:r>
            <a:endParaRPr lang="en-US" sz="700" dirty="0">
              <a:ea typeface="+mn-lt"/>
              <a:cs typeface="+mn-lt"/>
            </a:endParaRPr>
          </a:p>
          <a:p>
            <a:pPr marL="171450" indent="-171450">
              <a:buFont typeface="Arial,Sans-Serif" panose="020B0604020202020204" pitchFamily="34" charset="0"/>
              <a:buChar char="•"/>
            </a:pPr>
            <a:r>
              <a:rPr lang="en-US" sz="700" dirty="0">
                <a:ea typeface="+mn-lt"/>
                <a:cs typeface="+mn-lt"/>
              </a:rPr>
              <a:t>Intermedia/Multimedia</a:t>
            </a:r>
          </a:p>
          <a:p>
            <a:pPr marL="171450" marR="0" lvl="0" indent="-171450">
              <a:spcBef>
                <a:spcPts val="0"/>
              </a:spcBef>
              <a:buFont typeface="Arial" panose="020B0604020202020204" pitchFamily="34" charset="0"/>
              <a:buChar char="•"/>
            </a:pPr>
            <a:endParaRPr lang="en-US" sz="800" dirty="0">
              <a:ea typeface="Calibri" panose="020F050202020403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B63C6D94-62AA-E2D0-FFDB-465F6F55EAB9}"/>
              </a:ext>
            </a:extLst>
          </p:cNvPr>
          <p:cNvSpPr txBox="1"/>
          <p:nvPr/>
        </p:nvSpPr>
        <p:spPr>
          <a:xfrm>
            <a:off x="3936674" y="2159339"/>
            <a:ext cx="2600690" cy="461665"/>
          </a:xfrm>
          <a:prstGeom prst="rect">
            <a:avLst/>
          </a:prstGeom>
          <a:noFill/>
        </p:spPr>
        <p:txBody>
          <a:bodyPr wrap="square" lIns="91440" tIns="45720" rIns="91440" bIns="45720" rtlCol="0" anchor="t">
            <a:spAutoFit/>
          </a:bodyPr>
          <a:lstStyle/>
          <a:p>
            <a:pPr algn="ctr"/>
            <a:r>
              <a:rPr lang="en-US" sz="1200" b="1" dirty="0">
                <a:solidFill>
                  <a:srgbClr val="0D6CB9"/>
                </a:solidFill>
                <a:effectLst/>
                <a:ea typeface="Calibri" panose="020F0502020204030204" pitchFamily="34" charset="0"/>
                <a:cs typeface="Times New Roman"/>
              </a:rPr>
              <a:t>Work-Based Learning and</a:t>
            </a:r>
            <a:r>
              <a:rPr lang="en-US" sz="1200" b="1" dirty="0">
                <a:solidFill>
                  <a:srgbClr val="0D6CB9"/>
                </a:solidFill>
                <a:ea typeface="Calibri" panose="020F0502020204030204" pitchFamily="34" charset="0"/>
                <a:cs typeface="Times New Roman"/>
              </a:rPr>
              <a:t> </a:t>
            </a:r>
            <a:endParaRPr lang="en-US" sz="1200" b="1" dirty="0">
              <a:solidFill>
                <a:srgbClr val="0D6CB9"/>
              </a:solidFill>
              <a:effectLst/>
              <a:ea typeface="Calibri" panose="020F0502020204030204" pitchFamily="34" charset="0"/>
              <a:cs typeface="Times New Roman" panose="02020603050405020304" pitchFamily="18" charset="0"/>
            </a:endParaRPr>
          </a:p>
          <a:p>
            <a:pPr algn="ctr"/>
            <a:r>
              <a:rPr lang="en-US" sz="1200" b="1" dirty="0">
                <a:solidFill>
                  <a:srgbClr val="0D6CB9"/>
                </a:solidFill>
                <a:ea typeface="Calibri" panose="020F0502020204030204" pitchFamily="34" charset="0"/>
                <a:cs typeface="Times New Roman"/>
              </a:rPr>
              <a:t>Expanded Learning</a:t>
            </a:r>
            <a:r>
              <a:rPr lang="en-US" sz="1200" b="1" dirty="0">
                <a:solidFill>
                  <a:srgbClr val="0D6CB9"/>
                </a:solidFill>
                <a:effectLst/>
                <a:ea typeface="Calibri" panose="020F0502020204030204" pitchFamily="34" charset="0"/>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2893915686"/>
              </p:ext>
            </p:extLst>
          </p:nvPr>
        </p:nvGraphicFramePr>
        <p:xfrm>
          <a:off x="3860811" y="2628275"/>
          <a:ext cx="2774686" cy="1280160"/>
        </p:xfrm>
        <a:graphic>
          <a:graphicData uri="http://schemas.openxmlformats.org/drawingml/2006/table">
            <a:tbl>
              <a:tblPr firstRow="1" bandRow="1">
                <a:tableStyleId>{5C22544A-7EE6-4342-B048-85BDC9FD1C3A}</a:tableStyleId>
              </a:tblPr>
              <a:tblGrid>
                <a:gridCol w="1387343">
                  <a:extLst>
                    <a:ext uri="{9D8B030D-6E8A-4147-A177-3AD203B41FA5}">
                      <a16:colId xmlns:a16="http://schemas.microsoft.com/office/drawing/2014/main" val="2083587555"/>
                    </a:ext>
                  </a:extLst>
                </a:gridCol>
                <a:gridCol w="1387343">
                  <a:extLst>
                    <a:ext uri="{9D8B030D-6E8A-4147-A177-3AD203B41FA5}">
                      <a16:colId xmlns:a16="http://schemas.microsoft.com/office/drawing/2014/main" val="3749205641"/>
                    </a:ext>
                  </a:extLst>
                </a:gridCol>
              </a:tblGrid>
              <a:tr h="251301">
                <a:tc>
                  <a:txBody>
                    <a:bodyPr/>
                    <a:lstStyle/>
                    <a:p>
                      <a:pPr algn="ctr"/>
                      <a:r>
                        <a:rPr lang="en-US" sz="900" dirty="0"/>
                        <a:t>Exploration Activities</a:t>
                      </a:r>
                    </a:p>
                  </a:txBody>
                  <a:tcPr anchor="ctr">
                    <a:solidFill>
                      <a:srgbClr val="64489D"/>
                    </a:solidFill>
                  </a:tcPr>
                </a:tc>
                <a:tc>
                  <a:txBody>
                    <a:bodyPr/>
                    <a:lstStyle/>
                    <a:p>
                      <a:pPr algn="ctr"/>
                      <a:r>
                        <a:rPr lang="en-US" sz="900" dirty="0"/>
                        <a:t>Work-Based Learning Activities</a:t>
                      </a:r>
                    </a:p>
                  </a:txBody>
                  <a:tcPr anchor="ctr">
                    <a:solidFill>
                      <a:srgbClr val="64489D"/>
                    </a:solidFill>
                  </a:tcPr>
                </a:tc>
                <a:extLst>
                  <a:ext uri="{0D108BD9-81ED-4DB2-BD59-A6C34878D82A}">
                    <a16:rowId xmlns:a16="http://schemas.microsoft.com/office/drawing/2014/main" val="2788444287"/>
                  </a:ext>
                </a:extLst>
              </a:tr>
              <a:tr h="431230">
                <a:tc>
                  <a:txBody>
                    <a:bodyPr/>
                    <a:lstStyle/>
                    <a:p>
                      <a:pPr marL="171450" lvl="0" indent="-171450" algn="l">
                        <a:buFont typeface="Arial" panose="020B0604020202020204" pitchFamily="34" charset="0"/>
                        <a:buChar char="•"/>
                      </a:pPr>
                      <a:r>
                        <a:rPr lang="en-US" sz="900" b="0" i="0" u="none" strike="noStrike" noProof="0" dirty="0">
                          <a:latin typeface="Calibri"/>
                        </a:rPr>
                        <a:t>Join a website development or coding club</a:t>
                      </a:r>
                      <a:endParaRPr lang="en-US" sz="900" dirty="0"/>
                    </a:p>
                    <a:p>
                      <a:pPr marL="171450" lvl="0" indent="-171450" algn="l">
                        <a:buFont typeface="Arial" panose="020B0604020202020204" pitchFamily="34" charset="0"/>
                        <a:buChar char="•"/>
                      </a:pPr>
                      <a:r>
                        <a:rPr lang="en-US" sz="900" b="0" i="0" u="none" strike="noStrike" noProof="0" dirty="0">
                          <a:latin typeface="Calibri"/>
                        </a:rPr>
                        <a:t>Participate in SkillsUSA or TSA</a:t>
                      </a:r>
                      <a:endParaRPr lang="en-US" sz="900" dirty="0"/>
                    </a:p>
                  </a:txBody>
                  <a:tcPr>
                    <a:noFill/>
                  </a:tcPr>
                </a:tc>
                <a:tc>
                  <a:txBody>
                    <a:bodyPr/>
                    <a:lstStyle/>
                    <a:p>
                      <a:pPr marL="171450" indent="-171450" algn="l">
                        <a:buFont typeface="Arial" panose="020B0604020202020204" pitchFamily="34" charset="0"/>
                        <a:buChar char="•"/>
                      </a:pPr>
                      <a:r>
                        <a:rPr lang="en-US" sz="900" b="0" i="0" u="none" strike="noStrike" noProof="0" dirty="0">
                          <a:latin typeface="Calibri"/>
                        </a:rPr>
                        <a:t>Intern with a multimedia or animation studio</a:t>
                      </a:r>
                      <a:endParaRPr lang="en-US" sz="900" dirty="0"/>
                    </a:p>
                    <a:p>
                      <a:pPr marL="171450" lvl="0" indent="-171450" algn="l">
                        <a:buFont typeface="Arial" panose="020B0604020202020204" pitchFamily="34" charset="0"/>
                        <a:buChar char="•"/>
                      </a:pPr>
                      <a:r>
                        <a:rPr lang="en-US" sz="900" b="0" i="0" u="none" strike="noStrike" noProof="0" dirty="0">
                          <a:latin typeface="Calibri"/>
                        </a:rPr>
                        <a:t>Obtain a certificate or certification in graphic design</a:t>
                      </a:r>
                      <a:endParaRPr lang="en-US" sz="900" dirty="0"/>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3877939" y="4003492"/>
            <a:ext cx="2849498" cy="1323439"/>
          </a:xfrm>
          <a:prstGeom prst="rect">
            <a:avLst/>
          </a:prstGeom>
          <a:noFill/>
        </p:spPr>
        <p:txBody>
          <a:bodyPr wrap="square" lIns="91440" tIns="45720" rIns="91440" bIns="45720" rtlCol="0" anchor="t">
            <a:sp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panose="02020603050405020304" pitchFamily="18" charset="0"/>
              </a:rPr>
              <a:t>Industry-Based Certifications</a:t>
            </a:r>
            <a:endParaRPr lang="en-US" sz="1200" b="1" dirty="0">
              <a:solidFill>
                <a:srgbClr val="0D6CB9"/>
              </a:solidFill>
              <a:ea typeface="Calibri" panose="020F0502020204030204" pitchFamily="34" charset="0"/>
              <a:cs typeface="Times New Roman" panose="02020603050405020304" pitchFamily="18" charset="0"/>
            </a:endParaRPr>
          </a:p>
          <a:p>
            <a:pPr marL="171450" indent="-171450">
              <a:buFont typeface="Arial"/>
              <a:buChar char="•"/>
            </a:pPr>
            <a:r>
              <a:rPr lang="en-US" sz="900" dirty="0">
                <a:ea typeface="+mn-lt"/>
                <a:cs typeface="+mn-lt"/>
              </a:rPr>
              <a:t>Adobe Certified Professional in Visual Design Using Adobe Photoshop</a:t>
            </a:r>
            <a:endParaRPr lang="en-US" sz="900" dirty="0">
              <a:latin typeface="Calibri" panose="020F0502020204030204" pitchFamily="34" charset="0"/>
              <a:ea typeface="Calibri" panose="020F0502020204030204" pitchFamily="34" charset="0"/>
            </a:endParaRPr>
          </a:p>
          <a:p>
            <a:pPr marL="171450" indent="-171450">
              <a:buFont typeface="Arial"/>
              <a:buChar char="•"/>
            </a:pPr>
            <a:r>
              <a:rPr lang="en-US" sz="900" dirty="0">
                <a:ea typeface="+mn-lt"/>
                <a:cs typeface="+mn-lt"/>
              </a:rPr>
              <a:t>Adobe Certified Professional in Graphic Design and Illustration Using Adobe Illustrator </a:t>
            </a:r>
          </a:p>
          <a:p>
            <a:pPr marL="171450" indent="-171450">
              <a:buFont typeface="Arial"/>
              <a:buChar char="•"/>
            </a:pPr>
            <a:r>
              <a:rPr lang="en-US" sz="900" dirty="0">
                <a:ea typeface="+mn-lt"/>
                <a:cs typeface="+mn-lt"/>
              </a:rPr>
              <a:t>Adobe Certified Professional in Print and Digital Media Publication Using Adobe InDesign </a:t>
            </a:r>
          </a:p>
          <a:p>
            <a:pPr marL="171450" indent="-171450">
              <a:buFont typeface="Arial"/>
              <a:buChar char="•"/>
            </a:pPr>
            <a:endParaRPr lang="en-US" sz="900" dirty="0">
              <a:ea typeface="+mn-lt"/>
              <a:cs typeface="+mn-lt"/>
            </a:endParaRPr>
          </a:p>
        </p:txBody>
      </p:sp>
      <p:sp>
        <p:nvSpPr>
          <p:cNvPr id="1027" name="TextBox 1026">
            <a:extLst>
              <a:ext uri="{FF2B5EF4-FFF2-40B4-BE49-F238E27FC236}">
                <a16:creationId xmlns:a16="http://schemas.microsoft.com/office/drawing/2014/main" id="{3F57E4A6-F203-8179-D007-29521C7B6A20}"/>
              </a:ext>
            </a:extLst>
          </p:cNvPr>
          <p:cNvSpPr txBox="1"/>
          <p:nvPr/>
        </p:nvSpPr>
        <p:spPr>
          <a:xfrm>
            <a:off x="244985" y="7570391"/>
            <a:ext cx="2565067" cy="261610"/>
          </a:xfrm>
          <a:prstGeom prst="rect">
            <a:avLst/>
          </a:prstGeom>
          <a:noFill/>
        </p:spPr>
        <p:txBody>
          <a:bodyPr wrap="square" rtlCol="0">
            <a:spAutoFit/>
          </a:bodyPr>
          <a:lstStyle/>
          <a:p>
            <a:pPr marL="0" marR="0">
              <a:spcBef>
                <a:spcPts val="0"/>
              </a:spcBef>
            </a:pPr>
            <a:r>
              <a:rPr lang="en-US" sz="1100" b="1" dirty="0">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dirty="0">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2791517494"/>
              </p:ext>
            </p:extLst>
          </p:nvPr>
        </p:nvGraphicFramePr>
        <p:xfrm>
          <a:off x="313367" y="7852972"/>
          <a:ext cx="6149413" cy="655320"/>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0">
                <a:tc>
                  <a:txBody>
                    <a:bodyPr/>
                    <a:lstStyle/>
                    <a:p>
                      <a:pPr algn="l"/>
                      <a:r>
                        <a:rPr lang="en-US" sz="900" dirty="0"/>
                        <a:t>Occupations</a:t>
                      </a:r>
                    </a:p>
                  </a:txBody>
                  <a:tcPr>
                    <a:solidFill>
                      <a:srgbClr val="64489D"/>
                    </a:solidFill>
                  </a:tcPr>
                </a:tc>
                <a:tc>
                  <a:txBody>
                    <a:bodyPr/>
                    <a:lstStyle/>
                    <a:p>
                      <a:pPr algn="ctr"/>
                      <a:r>
                        <a:rPr lang="en-US" sz="900" dirty="0"/>
                        <a:t>Median Wage</a:t>
                      </a:r>
                    </a:p>
                  </a:txBody>
                  <a:tcPr anchor="ctr">
                    <a:solidFill>
                      <a:srgbClr val="64489D"/>
                    </a:solidFill>
                  </a:tcPr>
                </a:tc>
                <a:tc>
                  <a:txBody>
                    <a:bodyPr/>
                    <a:lstStyle/>
                    <a:p>
                      <a:pPr algn="ctr"/>
                      <a:r>
                        <a:rPr lang="en-US" sz="900" dirty="0"/>
                        <a:t>Annual Openings</a:t>
                      </a:r>
                    </a:p>
                  </a:txBody>
                  <a:tcPr anchor="ctr">
                    <a:solidFill>
                      <a:srgbClr val="64489D"/>
                    </a:solidFill>
                  </a:tcPr>
                </a:tc>
                <a:tc>
                  <a:txBody>
                    <a:bodyPr/>
                    <a:lstStyle/>
                    <a:p>
                      <a:pPr algn="ctr"/>
                      <a:r>
                        <a:rPr lang="en-US" sz="900" dirty="0"/>
                        <a:t>% Growth</a:t>
                      </a:r>
                    </a:p>
                  </a:txBody>
                  <a:tcPr anchor="ctr">
                    <a:solidFill>
                      <a:srgbClr val="64489D"/>
                    </a:solidFill>
                  </a:tcPr>
                </a:tc>
                <a:extLst>
                  <a:ext uri="{0D108BD9-81ED-4DB2-BD59-A6C34878D82A}">
                    <a16:rowId xmlns:a16="http://schemas.microsoft.com/office/drawing/2014/main" val="2788444287"/>
                  </a:ext>
                </a:extLst>
              </a:tr>
              <a:tr h="182880">
                <a:tc>
                  <a:txBody>
                    <a:bodyPr/>
                    <a:lstStyle/>
                    <a:p>
                      <a:pPr marL="0" indent="0" algn="l">
                        <a:buFont typeface="Arial" panose="020B0604020202020204" pitchFamily="34" charset="0"/>
                        <a:buNone/>
                      </a:pPr>
                      <a:r>
                        <a:rPr lang="en-US" sz="800" dirty="0"/>
                        <a:t>Graphic Designers</a:t>
                      </a:r>
                    </a:p>
                  </a:txBody>
                  <a:tcPr anchor="ctr">
                    <a:solidFill>
                      <a:srgbClr val="64489D">
                        <a:alpha val="30000"/>
                      </a:srgbClr>
                    </a:solidFill>
                  </a:tcPr>
                </a:tc>
                <a:tc>
                  <a:txBody>
                    <a:bodyPr/>
                    <a:lstStyle/>
                    <a:p>
                      <a:pPr marL="0" lvl="0" indent="0" algn="ctr">
                        <a:buNone/>
                      </a:pPr>
                      <a:r>
                        <a:rPr lang="en-US" sz="800" dirty="0"/>
                        <a:t>$44,824</a:t>
                      </a:r>
                    </a:p>
                  </a:txBody>
                  <a:tcPr anchor="ctr">
                    <a:noFill/>
                  </a:tcPr>
                </a:tc>
                <a:tc>
                  <a:txBody>
                    <a:bodyPr/>
                    <a:lstStyle/>
                    <a:p>
                      <a:pPr marL="0" lvl="0" indent="0" algn="ctr">
                        <a:buNone/>
                      </a:pPr>
                      <a:r>
                        <a:rPr lang="en-US" sz="800" dirty="0"/>
                        <a:t>1,433</a:t>
                      </a:r>
                    </a:p>
                  </a:txBody>
                  <a:tcPr anchor="ctr">
                    <a:noFill/>
                  </a:tcPr>
                </a:tc>
                <a:tc>
                  <a:txBody>
                    <a:bodyPr/>
                    <a:lstStyle/>
                    <a:p>
                      <a:pPr marL="0" lvl="0" indent="0" algn="ctr">
                        <a:buNone/>
                      </a:pPr>
                      <a:r>
                        <a:rPr lang="en-US" sz="800" dirty="0"/>
                        <a:t>15%</a:t>
                      </a:r>
                    </a:p>
                  </a:txBody>
                  <a:tcPr anchor="ctr">
                    <a:noFill/>
                  </a:tcPr>
                </a:tc>
                <a:extLst>
                  <a:ext uri="{0D108BD9-81ED-4DB2-BD59-A6C34878D82A}">
                    <a16:rowId xmlns:a16="http://schemas.microsoft.com/office/drawing/2014/main" val="2974962540"/>
                  </a:ext>
                </a:extLst>
              </a:tr>
              <a:tr h="182880">
                <a:tc>
                  <a:txBody>
                    <a:bodyPr/>
                    <a:lstStyle/>
                    <a:p>
                      <a:pPr marL="0" indent="0" algn="l">
                        <a:buFont typeface="Arial" panose="020B0604020202020204" pitchFamily="34" charset="0"/>
                        <a:buNone/>
                      </a:pPr>
                      <a:r>
                        <a:rPr lang="en-US" sz="800" dirty="0"/>
                        <a:t>Multimedia Artists and Animators</a:t>
                      </a:r>
                    </a:p>
                  </a:txBody>
                  <a:tcPr anchor="ctr">
                    <a:solidFill>
                      <a:srgbClr val="64489D">
                        <a:alpha val="30000"/>
                      </a:srgbClr>
                    </a:solidFill>
                  </a:tcPr>
                </a:tc>
                <a:tc>
                  <a:txBody>
                    <a:bodyPr/>
                    <a:lstStyle/>
                    <a:p>
                      <a:pPr marL="0" lvl="0" indent="0" algn="ctr">
                        <a:buNone/>
                      </a:pPr>
                      <a:r>
                        <a:rPr lang="en-US" sz="800" dirty="0"/>
                        <a:t>$67,392</a:t>
                      </a:r>
                    </a:p>
                  </a:txBody>
                  <a:tcPr anchor="ctr">
                    <a:noFill/>
                  </a:tcPr>
                </a:tc>
                <a:tc>
                  <a:txBody>
                    <a:bodyPr/>
                    <a:lstStyle/>
                    <a:p>
                      <a:pPr marL="0" lvl="0" indent="0" algn="ctr">
                        <a:buNone/>
                      </a:pPr>
                      <a:r>
                        <a:rPr lang="en-US" sz="800" dirty="0"/>
                        <a:t>186</a:t>
                      </a:r>
                    </a:p>
                  </a:txBody>
                  <a:tcPr anchor="ctr">
                    <a:noFill/>
                  </a:tcPr>
                </a:tc>
                <a:tc>
                  <a:txBody>
                    <a:bodyPr/>
                    <a:lstStyle/>
                    <a:p>
                      <a:pPr marL="0" lvl="0" indent="0" algn="ctr">
                        <a:buNone/>
                      </a:pPr>
                      <a:r>
                        <a:rPr lang="en-US" sz="800" dirty="0"/>
                        <a:t>21%</a:t>
                      </a:r>
                    </a:p>
                  </a:txBody>
                  <a:tcPr anchor="ctr">
                    <a:noFill/>
                  </a:tcPr>
                </a:tc>
                <a:extLst>
                  <a:ext uri="{0D108BD9-81ED-4DB2-BD59-A6C34878D82A}">
                    <a16:rowId xmlns:a16="http://schemas.microsoft.com/office/drawing/2014/main" val="1200388448"/>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23746" y="8748468"/>
            <a:ext cx="5818910" cy="369332"/>
          </a:xfrm>
          <a:prstGeom prst="rect">
            <a:avLst/>
          </a:prstGeom>
          <a:noFill/>
        </p:spPr>
        <p:txBody>
          <a:bodyPr wrap="square" lIns="91440" tIns="45720" rIns="91440" bIns="45720" rtlCol="0" anchor="t">
            <a:spAutoFit/>
          </a:bodyPr>
          <a:lstStyle/>
          <a:p>
            <a:r>
              <a:rPr lang="en-US" sz="900" dirty="0">
                <a:effectLst/>
                <a:ea typeface="Calibri" panose="020F0502020204030204" pitchFamily="34" charset="0"/>
                <a:cs typeface="Times New Roman"/>
              </a:rPr>
              <a:t>Successful completion of the </a:t>
            </a:r>
            <a:r>
              <a:rPr lang="en-US" sz="900" dirty="0">
                <a:ea typeface="Calibri" panose="020F0502020204030204" pitchFamily="34" charset="0"/>
                <a:cs typeface="Times New Roman"/>
              </a:rPr>
              <a:t>Graphic Design</a:t>
            </a:r>
            <a:r>
              <a:rPr lang="en-US" sz="900" dirty="0">
                <a:effectLst/>
                <a:ea typeface="Calibri" panose="020F0502020204030204" pitchFamily="34" charset="0"/>
                <a:cs typeface="Times New Roman"/>
              </a:rPr>
              <a:t> </a:t>
            </a:r>
            <a:r>
              <a:rPr lang="en-US" sz="900" dirty="0">
                <a:ea typeface="Calibri" panose="020F0502020204030204" pitchFamily="34" charset="0"/>
                <a:cs typeface="Times New Roman"/>
              </a:rPr>
              <a:t>&amp; Multimedia Arts program</a:t>
            </a:r>
            <a:r>
              <a:rPr lang="en-US" sz="900" dirty="0">
                <a:effectLst/>
                <a:ea typeface="Calibri" panose="020F0502020204030204" pitchFamily="34" charset="0"/>
                <a:cs typeface="Times New Roman"/>
              </a:rPr>
              <a:t> of study will fulfill requirements of the Business and Industry </a:t>
            </a:r>
            <a:r>
              <a:rPr lang="en-US" sz="900">
                <a:ea typeface="Calibri" panose="020F0502020204030204" pitchFamily="34" charset="0"/>
                <a:cs typeface="Times New Roman"/>
              </a:rPr>
              <a:t>endorsement</a:t>
            </a:r>
            <a:r>
              <a:rPr lang="en-US" sz="900" dirty="0">
                <a:effectLst/>
                <a:ea typeface="Calibri" panose="020F0502020204030204" pitchFamily="34" charset="0"/>
                <a:cs typeface="Times New Roman"/>
              </a:rPr>
              <a:t>. </a:t>
            </a:r>
            <a:r>
              <a:rPr lang="en-US" sz="900" dirty="0">
                <a:ea typeface="Calibri" panose="020F0502020204030204" pitchFamily="34" charset="0"/>
                <a:cs typeface="Times New Roman"/>
              </a:rPr>
              <a:t>Revised – August 2022</a:t>
            </a:r>
            <a:endParaRPr lang="en-US" sz="900" dirty="0">
              <a:effectLst/>
              <a:ea typeface="Calibri" panose="020F0502020204030204" pitchFamily="34" charset="0"/>
              <a:cs typeface="Times New Roman"/>
            </a:endParaRPr>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3543" y="8717890"/>
            <a:ext cx="705086" cy="352543"/>
          </a:xfrm>
          <a:prstGeom prst="rect">
            <a:avLst/>
          </a:prstGeom>
          <a:noFill/>
          <a:ln>
            <a:noFill/>
          </a:ln>
        </p:spPr>
      </p:pic>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705101" y="2202958"/>
            <a:ext cx="0" cy="5065682"/>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01571" y="7540190"/>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293053" y="5814714"/>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4044569" y="4007452"/>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3" name="Picture 5">
            <a:extLst>
              <a:ext uri="{FF2B5EF4-FFF2-40B4-BE49-F238E27FC236}">
                <a16:creationId xmlns:a16="http://schemas.microsoft.com/office/drawing/2014/main" id="{9A58C8BA-1791-D4A0-D56F-65224466DBE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32014" y="987334"/>
            <a:ext cx="606598" cy="599325"/>
          </a:xfrm>
          <a:prstGeom prst="rect">
            <a:avLst/>
          </a:prstGeom>
        </p:spPr>
      </p:pic>
      <p:pic>
        <p:nvPicPr>
          <p:cNvPr id="12" name="Picture 12">
            <a:extLst>
              <a:ext uri="{FF2B5EF4-FFF2-40B4-BE49-F238E27FC236}">
                <a16:creationId xmlns:a16="http://schemas.microsoft.com/office/drawing/2014/main" id="{01A13BC7-F4A0-B3D1-346B-F87778CA576D}"/>
              </a:ext>
              <a:ext uri="{C183D7F6-B498-43B3-948B-1728B52AA6E4}">
                <adec:decorative xmlns:adec="http://schemas.microsoft.com/office/drawing/2017/decorative" val="1"/>
              </a:ext>
            </a:extLst>
          </p:cNvPr>
          <p:cNvPicPr>
            <a:picLocks noChangeAspect="1"/>
          </p:cNvPicPr>
          <p:nvPr/>
        </p:nvPicPr>
        <p:blipFill rotWithShape="1">
          <a:blip r:embed="rId4"/>
          <a:srcRect l="21760" t="13505" r="664" b="51646"/>
          <a:stretch/>
        </p:blipFill>
        <p:spPr>
          <a:xfrm>
            <a:off x="3705329" y="988169"/>
            <a:ext cx="2128046" cy="576304"/>
          </a:xfrm>
          <a:prstGeom prst="rect">
            <a:avLst/>
          </a:prstGeom>
        </p:spPr>
      </p:pic>
      <p:pic>
        <p:nvPicPr>
          <p:cNvPr id="6" name="Picture 7">
            <a:extLst>
              <a:ext uri="{FF2B5EF4-FFF2-40B4-BE49-F238E27FC236}">
                <a16:creationId xmlns:a16="http://schemas.microsoft.com/office/drawing/2014/main" id="{DD3307EB-8D5C-DD2D-EEF3-424F0ED9137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936674" y="6935159"/>
            <a:ext cx="2562225" cy="28575"/>
          </a:xfrm>
          <a:prstGeom prst="rect">
            <a:avLst/>
          </a:prstGeom>
        </p:spPr>
      </p:pic>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64489D"/>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dirty="0">
                <a:solidFill>
                  <a:schemeClr val="bg1"/>
                </a:solidFill>
                <a:latin typeface="+mn-lt"/>
                <a:ea typeface="Open Sans"/>
                <a:cs typeface="Open Sans"/>
              </a:rPr>
              <a:t>Graphic Design &amp; Multimedia Arts</a:t>
            </a:r>
            <a:br>
              <a:rPr lang="en-US" sz="1800" b="1" dirty="0">
                <a:latin typeface="+mn-lt"/>
                <a:ea typeface="Open Sans" panose="020B0606030504020204" pitchFamily="34" charset="0"/>
                <a:cs typeface="Open Sans" panose="020B0606030504020204" pitchFamily="34" charset="0"/>
              </a:rPr>
            </a:br>
            <a:r>
              <a:rPr lang="en-US" sz="1800" b="1" dirty="0">
                <a:solidFill>
                  <a:schemeClr val="bg1"/>
                </a:solidFill>
                <a:latin typeface="+mn-lt"/>
                <a:ea typeface="Open Sans"/>
                <a:cs typeface="Open Sans"/>
              </a:rPr>
              <a:t>Course Information</a:t>
            </a:r>
            <a:endParaRPr lang="en-US" dirty="0">
              <a:solidFill>
                <a:schemeClr val="bg1"/>
              </a:solidFill>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a:off x="146879" y="534934"/>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1</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1371121421"/>
              </p:ext>
            </p:extLst>
          </p:nvPr>
        </p:nvGraphicFramePr>
        <p:xfrm>
          <a:off x="295847" y="762242"/>
          <a:ext cx="6246744" cy="79248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64489D"/>
                    </a:solidFill>
                  </a:tcPr>
                </a:tc>
                <a:tc>
                  <a:txBody>
                    <a:bodyPr/>
                    <a:lstStyle/>
                    <a:p>
                      <a:pPr algn="ctr"/>
                      <a:r>
                        <a:rPr lang="en-US" sz="1000" dirty="0"/>
                        <a:t>SERVICE ID</a:t>
                      </a:r>
                    </a:p>
                  </a:txBody>
                  <a:tcPr anchor="ctr">
                    <a:solidFill>
                      <a:srgbClr val="64489D"/>
                    </a:solidFill>
                  </a:tcPr>
                </a:tc>
                <a:tc>
                  <a:txBody>
                    <a:bodyPr/>
                    <a:lstStyle/>
                    <a:p>
                      <a:pPr lvl="0" algn="ctr">
                        <a:buNone/>
                      </a:pPr>
                      <a:r>
                        <a:rPr lang="en-US" sz="1000" b="1" i="0" u="none" strike="noStrike" noProof="0">
                          <a:latin typeface="Calibri"/>
                        </a:rPr>
                        <a:t>PREREQUISITES</a:t>
                      </a:r>
                      <a:endParaRPr lang="en-US" sz="1000" dirty="0"/>
                    </a:p>
                  </a:txBody>
                  <a:tcPr anchor="ctr">
                    <a:solidFill>
                      <a:srgbClr val="64489D"/>
                    </a:solidFill>
                  </a:tcPr>
                </a:tc>
                <a:tc>
                  <a:txBody>
                    <a:bodyPr/>
                    <a:lstStyle/>
                    <a:p>
                      <a:pPr algn="ctr"/>
                      <a:r>
                        <a:rPr lang="en-US" sz="1000"/>
                        <a:t>COREQUISITES </a:t>
                      </a:r>
                    </a:p>
                  </a:txBody>
                  <a:tcPr anchor="ctr">
                    <a:solidFill>
                      <a:srgbClr val="64489D"/>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dirty="0">
                          <a:latin typeface="Calibri"/>
                        </a:rPr>
                        <a:t>Principles of Arts, A/V Technology, &amp; Communications </a:t>
                      </a:r>
                      <a:endParaRPr lang="en-US" sz="1000"/>
                    </a:p>
                  </a:txBody>
                  <a:tcPr>
                    <a:solidFill>
                      <a:schemeClr val="bg1">
                        <a:lumMod val="85000"/>
                        <a:alpha val="60000"/>
                      </a:schemeClr>
                    </a:solidFill>
                  </a:tcPr>
                </a:tc>
                <a:tc>
                  <a:txBody>
                    <a:bodyPr/>
                    <a:lstStyle/>
                    <a:p>
                      <a:pPr algn="ctr"/>
                      <a:r>
                        <a:rPr lang="en-US" sz="1000" dirty="0"/>
                        <a:t>13008200 (1 credit)</a:t>
                      </a:r>
                    </a:p>
                  </a:txBody>
                  <a:tcPr anchor="ctr">
                    <a:solidFill>
                      <a:schemeClr val="bg1">
                        <a:lumMod val="85000"/>
                        <a:alpha val="60000"/>
                      </a:schemeClr>
                    </a:solidFill>
                  </a:tcPr>
                </a:tc>
                <a:tc>
                  <a:txBody>
                    <a:bodyPr/>
                    <a:lstStyle/>
                    <a:p>
                      <a:pPr lvl="0" algn="ctr">
                        <a:buNone/>
                      </a:pPr>
                      <a:r>
                        <a:rPr lang="en-US" sz="1000"/>
                        <a:t>None</a:t>
                      </a:r>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156660" y="1741768"/>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3355133852"/>
              </p:ext>
            </p:extLst>
          </p:nvPr>
        </p:nvGraphicFramePr>
        <p:xfrm>
          <a:off x="305628" y="1992131"/>
          <a:ext cx="6246744" cy="64008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64489D"/>
                    </a:solidFill>
                  </a:tcPr>
                </a:tc>
                <a:tc>
                  <a:txBody>
                    <a:bodyPr/>
                    <a:lstStyle/>
                    <a:p>
                      <a:pPr algn="ctr"/>
                      <a:r>
                        <a:rPr lang="en-US" sz="1000" dirty="0"/>
                        <a:t>SERVICE ID</a:t>
                      </a:r>
                    </a:p>
                  </a:txBody>
                  <a:tcPr anchor="ctr">
                    <a:solidFill>
                      <a:srgbClr val="64489D"/>
                    </a:solidFill>
                  </a:tcPr>
                </a:tc>
                <a:tc>
                  <a:txBody>
                    <a:bodyPr/>
                    <a:lstStyle/>
                    <a:p>
                      <a:pPr lvl="0" algn="ctr">
                        <a:buNone/>
                      </a:pPr>
                      <a:r>
                        <a:rPr lang="en-US" sz="1000" b="1" i="0" u="none" strike="noStrike" noProof="0">
                          <a:latin typeface="Calibri"/>
                        </a:rPr>
                        <a:t>PREREQUISITES</a:t>
                      </a:r>
                      <a:endParaRPr lang="en-US" sz="1000" dirty="0"/>
                    </a:p>
                  </a:txBody>
                  <a:tcPr anchor="ctr">
                    <a:solidFill>
                      <a:srgbClr val="64489D"/>
                    </a:solidFill>
                  </a:tcPr>
                </a:tc>
                <a:tc>
                  <a:txBody>
                    <a:bodyPr/>
                    <a:lstStyle/>
                    <a:p>
                      <a:pPr algn="ctr"/>
                      <a:r>
                        <a:rPr lang="en-US" sz="1000"/>
                        <a:t>COREQUISITES</a:t>
                      </a:r>
                      <a:endParaRPr lang="en-US" sz="1000" dirty="0"/>
                    </a:p>
                  </a:txBody>
                  <a:tcPr anchor="ctr">
                    <a:solidFill>
                      <a:srgbClr val="64489D"/>
                    </a:solidFill>
                  </a:tcPr>
                </a:tc>
                <a:extLst>
                  <a:ext uri="{0D108BD9-81ED-4DB2-BD59-A6C34878D82A}">
                    <a16:rowId xmlns:a16="http://schemas.microsoft.com/office/drawing/2014/main" val="2788444287"/>
                  </a:ext>
                </a:extLst>
              </a:tr>
              <a:tr h="274320">
                <a:tc>
                  <a:txBody>
                    <a:bodyPr/>
                    <a:lstStyle/>
                    <a:p>
                      <a:pPr lvl="0" algn="l">
                        <a:buNone/>
                      </a:pPr>
                      <a:r>
                        <a:rPr lang="en-US" sz="1000" b="0" i="0" u="none" strike="noStrike" noProof="0" dirty="0">
                          <a:latin typeface="Calibri"/>
                        </a:rPr>
                        <a:t>Graphic Design and Illustration I</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13008800 (1 credit)</a:t>
                      </a:r>
                    </a:p>
                  </a:txBody>
                  <a:tcPr anchor="ctr">
                    <a:solidFill>
                      <a:schemeClr val="bg1">
                        <a:lumMod val="85000"/>
                        <a:alpha val="60000"/>
                      </a:schemeClr>
                    </a:solidFill>
                  </a:tcPr>
                </a:tc>
                <a:tc>
                  <a:txBody>
                    <a:bodyPr/>
                    <a:lstStyle/>
                    <a:p>
                      <a:pPr algn="ctr"/>
                      <a:r>
                        <a:rPr lang="en-US" sz="1000"/>
                        <a:t>None</a:t>
                      </a:r>
                      <a:endParaRPr lang="en-US" sz="1000" dirty="0"/>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3289955430"/>
                  </a:ext>
                </a:extLst>
              </a:tr>
            </a:tbl>
          </a:graphicData>
        </a:graphic>
      </p:graphicFrame>
      <p:sp>
        <p:nvSpPr>
          <p:cNvPr id="10" name="TextBox 9">
            <a:extLst>
              <a:ext uri="{FF2B5EF4-FFF2-40B4-BE49-F238E27FC236}">
                <a16:creationId xmlns:a16="http://schemas.microsoft.com/office/drawing/2014/main" id="{78F2C71B-1573-A3BC-347B-5BC532A8A666}"/>
              </a:ext>
            </a:extLst>
          </p:cNvPr>
          <p:cNvSpPr txBox="1"/>
          <p:nvPr/>
        </p:nvSpPr>
        <p:spPr>
          <a:xfrm>
            <a:off x="137098" y="2920163"/>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3</a:t>
            </a:r>
          </a:p>
        </p:txBody>
      </p:sp>
      <p:graphicFrame>
        <p:nvGraphicFramePr>
          <p:cNvPr id="12" name="Table 24">
            <a:extLst>
              <a:ext uri="{FF2B5EF4-FFF2-40B4-BE49-F238E27FC236}">
                <a16:creationId xmlns:a16="http://schemas.microsoft.com/office/drawing/2014/main" id="{EAA814A9-0AED-89FA-E3F0-705F96168A42}"/>
              </a:ext>
            </a:extLst>
          </p:cNvPr>
          <p:cNvGraphicFramePr>
            <a:graphicFrameLocks noGrp="1"/>
          </p:cNvGraphicFramePr>
          <p:nvPr>
            <p:extLst>
              <p:ext uri="{D42A27DB-BD31-4B8C-83A1-F6EECF244321}">
                <p14:modId xmlns:p14="http://schemas.microsoft.com/office/powerpoint/2010/main" val="3409845547"/>
              </p:ext>
            </p:extLst>
          </p:nvPr>
        </p:nvGraphicFramePr>
        <p:xfrm>
          <a:off x="295847" y="3197162"/>
          <a:ext cx="6246744" cy="64008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64489D"/>
                    </a:solidFill>
                  </a:tcPr>
                </a:tc>
                <a:tc>
                  <a:txBody>
                    <a:bodyPr/>
                    <a:lstStyle/>
                    <a:p>
                      <a:pPr algn="ctr"/>
                      <a:r>
                        <a:rPr lang="en-US" sz="1000" dirty="0"/>
                        <a:t>SERVICE ID</a:t>
                      </a:r>
                    </a:p>
                  </a:txBody>
                  <a:tcPr anchor="ctr">
                    <a:solidFill>
                      <a:srgbClr val="64489D"/>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64489D"/>
                    </a:solidFill>
                  </a:tcPr>
                </a:tc>
                <a:tc>
                  <a:txBody>
                    <a:bodyPr/>
                    <a:lstStyle/>
                    <a:p>
                      <a:pPr algn="ctr"/>
                      <a:r>
                        <a:rPr lang="en-US" sz="1000" dirty="0"/>
                        <a:t>COREQUISITES</a:t>
                      </a:r>
                    </a:p>
                  </a:txBody>
                  <a:tcPr anchor="ctr">
                    <a:solidFill>
                      <a:srgbClr val="64489D"/>
                    </a:solidFill>
                  </a:tcPr>
                </a:tc>
                <a:extLst>
                  <a:ext uri="{0D108BD9-81ED-4DB2-BD59-A6C34878D82A}">
                    <a16:rowId xmlns:a16="http://schemas.microsoft.com/office/drawing/2014/main" val="2788444287"/>
                  </a:ext>
                </a:extLst>
              </a:tr>
              <a:tr h="274320">
                <a:tc>
                  <a:txBody>
                    <a:bodyPr/>
                    <a:lstStyle/>
                    <a:p>
                      <a:pPr lvl="0" algn="l">
                        <a:buNone/>
                      </a:pPr>
                      <a:r>
                        <a:rPr lang="en-US" sz="1000" b="0" i="0" u="none" strike="noStrike" noProof="0" dirty="0">
                          <a:latin typeface="Calibri"/>
                        </a:rPr>
                        <a:t>Graphic Design and Illustration II/Lab </a:t>
                      </a:r>
                      <a:endParaRPr lang="en-US"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13008910 (2 credits)</a:t>
                      </a:r>
                      <a:endParaRPr lang="en-US"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Graphic Design and Illustration l</a:t>
                      </a:r>
                      <a:endParaRPr lang="en-US" dirty="0"/>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1" name="TextBox 10">
            <a:extLst>
              <a:ext uri="{FF2B5EF4-FFF2-40B4-BE49-F238E27FC236}">
                <a16:creationId xmlns:a16="http://schemas.microsoft.com/office/drawing/2014/main" id="{C0205F7C-5D08-5D8F-9AB1-CED1EC24DE25}"/>
              </a:ext>
            </a:extLst>
          </p:cNvPr>
          <p:cNvSpPr txBox="1"/>
          <p:nvPr/>
        </p:nvSpPr>
        <p:spPr>
          <a:xfrm>
            <a:off x="156660" y="4055785"/>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4</a:t>
            </a:r>
          </a:p>
        </p:txBody>
      </p:sp>
      <p:graphicFrame>
        <p:nvGraphicFramePr>
          <p:cNvPr id="13" name="Table 24">
            <a:extLst>
              <a:ext uri="{FF2B5EF4-FFF2-40B4-BE49-F238E27FC236}">
                <a16:creationId xmlns:a16="http://schemas.microsoft.com/office/drawing/2014/main" id="{97395A7A-D529-5527-E1AB-724004545FC8}"/>
              </a:ext>
            </a:extLst>
          </p:cNvPr>
          <p:cNvGraphicFramePr>
            <a:graphicFrameLocks noGrp="1"/>
          </p:cNvGraphicFramePr>
          <p:nvPr>
            <p:extLst>
              <p:ext uri="{D42A27DB-BD31-4B8C-83A1-F6EECF244321}">
                <p14:modId xmlns:p14="http://schemas.microsoft.com/office/powerpoint/2010/main" val="3933269662"/>
              </p:ext>
            </p:extLst>
          </p:nvPr>
        </p:nvGraphicFramePr>
        <p:xfrm>
          <a:off x="285690" y="4368391"/>
          <a:ext cx="6246744" cy="97536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64489D"/>
                    </a:solidFill>
                  </a:tcPr>
                </a:tc>
                <a:tc>
                  <a:txBody>
                    <a:bodyPr/>
                    <a:lstStyle/>
                    <a:p>
                      <a:pPr algn="ctr"/>
                      <a:r>
                        <a:rPr lang="en-US" sz="1000" dirty="0"/>
                        <a:t>SERVICE ID</a:t>
                      </a:r>
                    </a:p>
                  </a:txBody>
                  <a:tcPr anchor="ctr">
                    <a:solidFill>
                      <a:srgbClr val="64489D"/>
                    </a:solidFill>
                  </a:tcPr>
                </a:tc>
                <a:tc>
                  <a:txBody>
                    <a:bodyPr/>
                    <a:lstStyle/>
                    <a:p>
                      <a:pPr lvl="0" algn="ctr">
                        <a:buNone/>
                      </a:pPr>
                      <a:r>
                        <a:rPr lang="en-US" sz="1000" b="1" i="0" u="none" strike="noStrike" noProof="0" dirty="0">
                          <a:latin typeface="Calibri"/>
                        </a:rPr>
                        <a:t>PREREQUISITES </a:t>
                      </a:r>
                      <a:r>
                        <a:rPr lang="en-US" sz="1000" dirty="0"/>
                        <a:t>(PREQ)</a:t>
                      </a:r>
                    </a:p>
                  </a:txBody>
                  <a:tcPr anchor="ctr">
                    <a:solidFill>
                      <a:srgbClr val="64489D"/>
                    </a:solidFill>
                  </a:tcPr>
                </a:tc>
                <a:tc>
                  <a:txBody>
                    <a:bodyPr/>
                    <a:lstStyle/>
                    <a:p>
                      <a:pPr algn="ctr"/>
                      <a:r>
                        <a:rPr lang="en-US" sz="1000" dirty="0"/>
                        <a:t>COREQUISITES (CREQ)</a:t>
                      </a:r>
                    </a:p>
                  </a:txBody>
                  <a:tcPr anchor="ctr">
                    <a:solidFill>
                      <a:srgbClr val="64489D"/>
                    </a:solidFill>
                  </a:tcPr>
                </a:tc>
                <a:extLst>
                  <a:ext uri="{0D108BD9-81ED-4DB2-BD59-A6C34878D82A}">
                    <a16:rowId xmlns:a16="http://schemas.microsoft.com/office/drawing/2014/main" val="2788444287"/>
                  </a:ext>
                </a:extLst>
              </a:tr>
              <a:tr h="274320">
                <a:tc>
                  <a:txBody>
                    <a:bodyPr/>
                    <a:lstStyle/>
                    <a:p>
                      <a:pPr lvl="0" algn="ctr">
                        <a:buNone/>
                      </a:pPr>
                      <a:r>
                        <a:rPr lang="en-US" sz="1050" b="0" i="0" u="none" strike="noStrike" noProof="0" dirty="0">
                          <a:latin typeface="Calibri"/>
                        </a:rPr>
                        <a:t>Practicum in Graphic Design and Illustration </a:t>
                      </a:r>
                      <a:endParaRPr lang="en-US" dirty="0"/>
                    </a:p>
                  </a:txBody>
                  <a:tcPr>
                    <a:solidFill>
                      <a:schemeClr val="bg1">
                        <a:lumMod val="85000"/>
                        <a:alpha val="60000"/>
                      </a:schemeClr>
                    </a:solidFill>
                  </a:tcPr>
                </a:tc>
                <a:tc>
                  <a:txBody>
                    <a:bodyPr/>
                    <a:lstStyle/>
                    <a:p>
                      <a:pPr lvl="0" algn="ctr">
                        <a:buNone/>
                      </a:pPr>
                      <a:r>
                        <a:rPr lang="en-US" sz="1050" b="0" i="0" u="none" strike="noStrike" noProof="0" dirty="0">
                          <a:latin typeface="Calibri"/>
                        </a:rPr>
                        <a:t>13009000 (2 credits)</a:t>
                      </a:r>
                      <a:endParaRPr lang="en-US" dirty="0"/>
                    </a:p>
                  </a:txBody>
                  <a:tcPr anchor="ctr">
                    <a:solidFill>
                      <a:schemeClr val="bg1">
                        <a:lumMod val="85000"/>
                        <a:alpha val="60000"/>
                      </a:schemeClr>
                    </a:solidFill>
                  </a:tcPr>
                </a:tc>
                <a:tc>
                  <a:txBody>
                    <a:bodyPr/>
                    <a:lstStyle/>
                    <a:p>
                      <a:pPr lvl="0" algn="ctr">
                        <a:buNone/>
                      </a:pPr>
                      <a:r>
                        <a:rPr lang="en-US" sz="1050" b="0" i="0" u="none" strike="noStrike" noProof="0" dirty="0">
                          <a:latin typeface="Calibri"/>
                        </a:rPr>
                        <a:t>Graphic Design and Illustration II and Graphic Design and Illustration II Lab </a:t>
                      </a:r>
                      <a:endParaRPr lang="en-US" dirty="0"/>
                    </a:p>
                  </a:txBody>
                  <a:tcPr anchor="ctr">
                    <a:solidFill>
                      <a:schemeClr val="bg1">
                        <a:lumMod val="85000"/>
                        <a:alpha val="60000"/>
                      </a:schemeClr>
                    </a:solidFill>
                  </a:tcPr>
                </a:tc>
                <a:tc>
                  <a:txBody>
                    <a:bodyPr/>
                    <a:lstStyle/>
                    <a:p>
                      <a:pPr algn="ctr"/>
                      <a:r>
                        <a:rPr lang="en-US" sz="105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4" name="TextBox 13">
            <a:extLst>
              <a:ext uri="{FF2B5EF4-FFF2-40B4-BE49-F238E27FC236}">
                <a16:creationId xmlns:a16="http://schemas.microsoft.com/office/drawing/2014/main" id="{4F922674-3389-6DFF-D287-D7EAB12CD46D}"/>
              </a:ext>
            </a:extLst>
          </p:cNvPr>
          <p:cNvSpPr txBox="1"/>
          <p:nvPr/>
        </p:nvSpPr>
        <p:spPr>
          <a:xfrm>
            <a:off x="305628" y="5874305"/>
            <a:ext cx="6246744" cy="553998"/>
          </a:xfrm>
          <a:prstGeom prst="rect">
            <a:avLst/>
          </a:prstGeom>
          <a:noFill/>
        </p:spPr>
        <p:txBody>
          <a:bodyPr wrap="square" lIns="91440" tIns="45720" rIns="91440" bIns="45720" rtlCol="0" anchor="t">
            <a:spAutoFit/>
          </a:bodyPr>
          <a:lstStyle/>
          <a:p>
            <a:pPr algn="ctr"/>
            <a:r>
              <a:rPr lang="en-US" sz="1000" dirty="0"/>
              <a:t>FOR ADDITIONAL INFORMATION ON THE ARTS, AUDIO/VIDEO TECHNOLOGY, AND COMMUNICATIONS CAREER CLUSTER, PLEASE </a:t>
            </a:r>
            <a:r>
              <a:rPr lang="en-US" sz="1000"/>
              <a:t>CONTACT:PSJA ISD CTE Coordinator: Yolanda Garcia </a:t>
            </a:r>
            <a:r>
              <a:rPr lang="en-US" sz="1000">
                <a:hlinkClick r:id="rId2"/>
              </a:rPr>
              <a:t>yolanda.garcia@psjaisd.us</a:t>
            </a:r>
            <a:endParaRPr lang="en-US" sz="1000"/>
          </a:p>
          <a:p>
            <a:pPr algn="ctr"/>
            <a:r>
              <a:rPr lang="en-US" sz="1000">
                <a:hlinkClick r:id="rId3"/>
              </a:rPr>
              <a:t>https</a:t>
            </a:r>
            <a:r>
              <a:rPr lang="en-US" sz="1000" dirty="0">
                <a:hlinkClick r:id="rId3"/>
              </a:rPr>
              <a:t>://tea.texas.gov/cte</a:t>
            </a:r>
            <a:r>
              <a:rPr lang="en-US" sz="1000" dirty="0"/>
              <a:t> </a:t>
            </a:r>
            <a:endParaRPr lang="en-US" sz="1000" dirty="0">
              <a:ea typeface="Calibri"/>
              <a:cs typeface="Calibri"/>
            </a:endParaRPr>
          </a:p>
        </p:txBody>
      </p:sp>
      <p:sp>
        <p:nvSpPr>
          <p:cNvPr id="15" name="TextBox 14">
            <a:extLst>
              <a:ext uri="{FF2B5EF4-FFF2-40B4-BE49-F238E27FC236}">
                <a16:creationId xmlns:a16="http://schemas.microsoft.com/office/drawing/2014/main" id="{ED792C4E-CC7C-1F50-F9D3-B7BDD0BEE4D5}"/>
              </a:ext>
            </a:extLst>
          </p:cNvPr>
          <p:cNvSpPr txBox="1"/>
          <p:nvPr/>
        </p:nvSpPr>
        <p:spPr>
          <a:xfrm>
            <a:off x="285690" y="6535233"/>
            <a:ext cx="6246744" cy="1175578"/>
          </a:xfrm>
          <a:prstGeom prst="rect">
            <a:avLst/>
          </a:prstGeom>
          <a:noFill/>
        </p:spPr>
        <p:txBody>
          <a:bodyPr wrap="square" lIns="91440" tIns="45720" rIns="91440" bIns="45720" rtlCol="0" anchor="t">
            <a:spAutoFit/>
          </a:bodyPr>
          <a:lstStyle/>
          <a:p>
            <a:pPr marL="0" marR="0">
              <a:lnSpc>
                <a:spcPct val="107000"/>
              </a:lnSpc>
              <a:spcBef>
                <a:spcPts val="0"/>
              </a:spcBef>
              <a:spcAft>
                <a:spcPts val="800"/>
              </a:spcAft>
            </a:pPr>
            <a:r>
              <a:rPr lang="en-US" sz="1050" dirty="0">
                <a:latin typeface="Calibri"/>
                <a:ea typeface="Calibri"/>
                <a:cs typeface="Times New Roman"/>
              </a:rPr>
              <a:t>Pharr-San Juan-Alamo ISD </a:t>
            </a:r>
            <a:r>
              <a:rPr lang="en-US" sz="10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a:ea typeface="Calibri"/>
                <a:cs typeface="Times New Roman"/>
              </a:rPr>
              <a:t>Further nondiscrimination information can be found at </a:t>
            </a:r>
            <a:r>
              <a:rPr lang="en-US" sz="1000" u="sng" dirty="0">
                <a:solidFill>
                  <a:srgbClr val="0563C1"/>
                </a:solidFill>
                <a:effectLst/>
                <a:latin typeface="Calibri"/>
                <a:ea typeface="Calibri"/>
                <a:cs typeface="Times New Roman"/>
                <a:hlinkClick r:id="rId4"/>
              </a:rPr>
              <a:t>Notification of Nondiscrimination in Career and Technical Education Programs</a:t>
            </a:r>
            <a:r>
              <a:rPr lang="en-US" sz="1000" dirty="0">
                <a:effectLst/>
                <a:latin typeface="Calibri"/>
                <a:ea typeface="Calibri"/>
                <a:cs typeface="Times New Roman"/>
              </a:rPr>
              <a:t>.</a:t>
            </a:r>
          </a:p>
        </p:txBody>
      </p:sp>
      <p:pic>
        <p:nvPicPr>
          <p:cNvPr id="4" name="Picture 3">
            <a:extLst>
              <a:ext uri="{FF2B5EF4-FFF2-40B4-BE49-F238E27FC236}">
                <a16:creationId xmlns:a16="http://schemas.microsoft.com/office/drawing/2014/main" id="{FBE8ABBB-C153-6CBF-C19A-94D7B7A888EA}"/>
              </a:ext>
            </a:extLst>
          </p:cNvPr>
          <p:cNvPicPr>
            <a:picLocks noChangeAspect="1"/>
          </p:cNvPicPr>
          <p:nvPr/>
        </p:nvPicPr>
        <p:blipFill>
          <a:blip r:embed="rId5"/>
          <a:stretch>
            <a:fillRect/>
          </a:stretch>
        </p:blipFill>
        <p:spPr>
          <a:xfrm>
            <a:off x="5775513" y="8040352"/>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F67F14-08BA-4E43-A779-A4A8A5468D3F}">
  <ds:schemaRefs>
    <ds:schemaRef ds:uri="http://schemas.microsoft.com/office/infopath/2007/PartnerControls"/>
    <ds:schemaRef ds:uri="http://www.w3.org/XML/1998/namespace"/>
    <ds:schemaRef ds:uri="http://purl.org/dc/dcmitype/"/>
    <ds:schemaRef ds:uri="696893de-3167-48c0-a9e9-62134322dc49"/>
    <ds:schemaRef ds:uri="http://purl.org/dc/elements/1.1/"/>
    <ds:schemaRef ds:uri="http://purl.org/dc/terms/"/>
    <ds:schemaRef ds:uri="http://schemas.microsoft.com/office/2006/documentManagement/types"/>
    <ds:schemaRef ds:uri="1870ca36-48b9-408f-8764-2f018f10cce8"/>
    <ds:schemaRef ds:uri="http://schemas.microsoft.com/office/2006/metadata/properties"/>
    <ds:schemaRef ds:uri="http://schemas.openxmlformats.org/package/2006/metadata/core-properties"/>
    <ds:schemaRef ds:uri="719cf477-6032-42e7-804a-9c684239624f"/>
    <ds:schemaRef ds:uri="abe7259a-2221-4fae-a48c-e26acad682cd"/>
  </ds:schemaRefs>
</ds:datastoreItem>
</file>

<file path=customXml/itemProps2.xml><?xml version="1.0" encoding="utf-8"?>
<ds:datastoreItem xmlns:ds="http://schemas.openxmlformats.org/officeDocument/2006/customXml" ds:itemID="{118187B2-FB6C-42BD-B8EF-D820F129B3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6A0F15-9D47-4D66-8DB8-6EE7F29006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57</TotalTime>
  <Words>666</Words>
  <Application>Microsoft Office PowerPoint</Application>
  <PresentationFormat>Letter Paper (8.5x11 in)</PresentationFormat>
  <Paragraphs>94</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Arial,Sans-Serif</vt:lpstr>
      <vt:lpstr>Calibri</vt:lpstr>
      <vt:lpstr>Calibri Light</vt:lpstr>
      <vt:lpstr>Open Sans SemiBold</vt:lpstr>
      <vt:lpstr>Office Theme</vt:lpstr>
      <vt:lpstr>Graphic Design &amp; Multimedia Arts Statewide Program of Study</vt:lpstr>
      <vt:lpstr>Graphic Design &amp; Multimedia Arts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403</cp:revision>
  <dcterms:created xsi:type="dcterms:W3CDTF">2022-08-14T22:35:42Z</dcterms:created>
  <dcterms:modified xsi:type="dcterms:W3CDTF">2023-01-18T20:52:09Z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