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7" r:id="rId5"/>
    <p:sldId id="256" r:id="rId6"/>
  </p:sldIdLst>
  <p:sldSz cx="6858000" cy="9144000" type="letter"/>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D6E0D2-4AF4-174A-3414-82F42FBFB7E1}" name="Smith, Steve" initials="SS" userId="S::Steve.Smith@tea.texas.gov::cad797b5-bb7e-4e2a-97ae-05911761940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78632"/>
    <a:srgbClr val="038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48" d="100"/>
          <a:sy n="148" d="100"/>
        </p:scale>
        <p:origin x="1602" y="-15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riana Garcia" userId="d322ecd9-c9fc-482a-8cdb-b7935c3de171" providerId="ADAL" clId="{D72E090F-4278-4498-A333-B6B8861BB37A}"/>
    <pc:docChg chg="modSld">
      <pc:chgData name="Adriana Garcia" userId="d322ecd9-c9fc-482a-8cdb-b7935c3de171" providerId="ADAL" clId="{D72E090F-4278-4498-A333-B6B8861BB37A}" dt="2023-01-18T04:10:29.392" v="1" actId="1076"/>
      <pc:docMkLst>
        <pc:docMk/>
      </pc:docMkLst>
      <pc:sldChg chg="addSp modSp mod">
        <pc:chgData name="Adriana Garcia" userId="d322ecd9-c9fc-482a-8cdb-b7935c3de171" providerId="ADAL" clId="{D72E090F-4278-4498-A333-B6B8861BB37A}" dt="2023-01-18T04:10:29.392" v="1" actId="1076"/>
        <pc:sldMkLst>
          <pc:docMk/>
          <pc:sldMk cId="2458424211" sldId="256"/>
        </pc:sldMkLst>
        <pc:picChg chg="add mod">
          <ac:chgData name="Adriana Garcia" userId="d322ecd9-c9fc-482a-8cdb-b7935c3de171" providerId="ADAL" clId="{D72E090F-4278-4498-A333-B6B8861BB37A}" dt="2023-01-18T04:10:29.392" v="1" actId="1076"/>
          <ac:picMkLst>
            <pc:docMk/>
            <pc:sldMk cId="2458424211" sldId="256"/>
            <ac:picMk id="4" creationId="{530C664C-4169-8C49-06DE-3E82CDFEAFEE}"/>
          </ac:picMkLst>
        </pc:picChg>
      </pc:sldChg>
    </pc:docChg>
  </pc:docChgLst>
  <pc:docChgLst>
    <pc:chgData name="Adriana Garcia" userId="d322ecd9-c9fc-482a-8cdb-b7935c3de171" providerId="ADAL" clId="{D7D29064-6337-4C20-ABA8-8689E3CB5213}"/>
    <pc:docChg chg="modSld">
      <pc:chgData name="Adriana Garcia" userId="d322ecd9-c9fc-482a-8cdb-b7935c3de171" providerId="ADAL" clId="{D7D29064-6337-4C20-ABA8-8689E3CB5213}" dt="2023-02-27T20:44:57.503" v="126" actId="5793"/>
      <pc:docMkLst>
        <pc:docMk/>
      </pc:docMkLst>
      <pc:sldChg chg="modSp mod">
        <pc:chgData name="Adriana Garcia" userId="d322ecd9-c9fc-482a-8cdb-b7935c3de171" providerId="ADAL" clId="{D7D29064-6337-4C20-ABA8-8689E3CB5213}" dt="2023-02-27T20:44:57.503" v="126" actId="5793"/>
        <pc:sldMkLst>
          <pc:docMk/>
          <pc:sldMk cId="2115741379" sldId="257"/>
        </pc:sldMkLst>
        <pc:spChg chg="mod">
          <ac:chgData name="Adriana Garcia" userId="d322ecd9-c9fc-482a-8cdb-b7935c3de171" providerId="ADAL" clId="{D7D29064-6337-4C20-ABA8-8689E3CB5213}" dt="2023-02-27T20:44:57.503" v="126" actId="5793"/>
          <ac:spMkLst>
            <pc:docMk/>
            <pc:sldMk cId="2115741379" sldId="257"/>
            <ac:spMk id="28" creationId="{12E02463-CD5F-D1DD-B59B-A5477635CC57}"/>
          </ac:spMkLst>
        </pc:spChg>
      </pc:sldChg>
    </pc:docChg>
  </pc:docChgLst>
  <pc:docChgLst>
    <pc:chgData name="David Gonzalez" userId="S::david.gonzalez@psjaisd.us::b37eda5a-8b3a-4411-bc48-14e300389906" providerId="AD" clId="Web-{E82CE8FE-633C-4F00-8E7F-7A5C008EA57D}"/>
    <pc:docChg chg="modSld">
      <pc:chgData name="David Gonzalez" userId="S::david.gonzalez@psjaisd.us::b37eda5a-8b3a-4411-bc48-14e300389906" providerId="AD" clId="Web-{E82CE8FE-633C-4F00-8E7F-7A5C008EA57D}" dt="2023-01-06T22:01:32.282" v="73"/>
      <pc:docMkLst>
        <pc:docMk/>
      </pc:docMkLst>
      <pc:sldChg chg="modSp">
        <pc:chgData name="David Gonzalez" userId="S::david.gonzalez@psjaisd.us::b37eda5a-8b3a-4411-bc48-14e300389906" providerId="AD" clId="Web-{E82CE8FE-633C-4F00-8E7F-7A5C008EA57D}" dt="2023-01-06T22:01:32.282" v="73"/>
        <pc:sldMkLst>
          <pc:docMk/>
          <pc:sldMk cId="2458424211" sldId="256"/>
        </pc:sldMkLst>
        <pc:graphicFrameChg chg="mod modGraphic">
          <ac:chgData name="David Gonzalez" userId="S::david.gonzalez@psjaisd.us::b37eda5a-8b3a-4411-bc48-14e300389906" providerId="AD" clId="Web-{E82CE8FE-633C-4F00-8E7F-7A5C008EA57D}" dt="2023-01-06T22:01:32.282" v="73"/>
          <ac:graphicFrameMkLst>
            <pc:docMk/>
            <pc:sldMk cId="2458424211" sldId="256"/>
            <ac:graphicFrameMk id="15" creationId="{97395A7A-D529-5527-E1AB-724004545FC8}"/>
          </ac:graphicFrameMkLst>
        </pc:graphicFrameChg>
      </pc:sldChg>
      <pc:sldChg chg="modSp">
        <pc:chgData name="David Gonzalez" userId="S::david.gonzalez@psjaisd.us::b37eda5a-8b3a-4411-bc48-14e300389906" providerId="AD" clId="Web-{E82CE8FE-633C-4F00-8E7F-7A5C008EA57D}" dt="2023-01-06T22:00:39.234" v="39" actId="20577"/>
        <pc:sldMkLst>
          <pc:docMk/>
          <pc:sldMk cId="2115741379" sldId="257"/>
        </pc:sldMkLst>
        <pc:spChg chg="mod">
          <ac:chgData name="David Gonzalez" userId="S::david.gonzalez@psjaisd.us::b37eda5a-8b3a-4411-bc48-14e300389906" providerId="AD" clId="Web-{E82CE8FE-633C-4F00-8E7F-7A5C008EA57D}" dt="2023-01-06T22:00:39.234" v="39" actId="20577"/>
          <ac:spMkLst>
            <pc:docMk/>
            <pc:sldMk cId="2115741379" sldId="257"/>
            <ac:spMk id="28" creationId="{12E02463-CD5F-D1DD-B59B-A5477635CC57}"/>
          </ac:spMkLst>
        </pc:spChg>
      </pc:sldChg>
    </pc:docChg>
  </pc:docChgLst>
  <pc:docChgLst>
    <pc:chgData name="Adriana Garcia" userId="d322ecd9-c9fc-482a-8cdb-b7935c3de171" providerId="ADAL" clId="{BC5A9DAB-8925-4EF1-9600-7B04070216E5}"/>
    <pc:docChg chg="modSld">
      <pc:chgData name="Adriana Garcia" userId="d322ecd9-c9fc-482a-8cdb-b7935c3de171" providerId="ADAL" clId="{BC5A9DAB-8925-4EF1-9600-7B04070216E5}" dt="2023-01-18T20:54:15.124" v="14" actId="20577"/>
      <pc:docMkLst>
        <pc:docMk/>
      </pc:docMkLst>
      <pc:sldChg chg="modSp mod">
        <pc:chgData name="Adriana Garcia" userId="d322ecd9-c9fc-482a-8cdb-b7935c3de171" providerId="ADAL" clId="{BC5A9DAB-8925-4EF1-9600-7B04070216E5}" dt="2023-01-18T20:54:15.124" v="14" actId="20577"/>
        <pc:sldMkLst>
          <pc:docMk/>
          <pc:sldMk cId="2458424211" sldId="256"/>
        </pc:sldMkLst>
        <pc:spChg chg="mod">
          <ac:chgData name="Adriana Garcia" userId="d322ecd9-c9fc-482a-8cdb-b7935c3de171" providerId="ADAL" clId="{BC5A9DAB-8925-4EF1-9600-7B04070216E5}" dt="2023-01-17T20:18:26.127" v="5" actId="1076"/>
          <ac:spMkLst>
            <pc:docMk/>
            <pc:sldMk cId="2458424211" sldId="256"/>
            <ac:spMk id="9" creationId="{DED2BD24-5607-B42A-2702-BCF4941DC38C}"/>
          </ac:spMkLst>
        </pc:spChg>
        <pc:spChg chg="mod">
          <ac:chgData name="Adriana Garcia" userId="d322ecd9-c9fc-482a-8cdb-b7935c3de171" providerId="ADAL" clId="{BC5A9DAB-8925-4EF1-9600-7B04070216E5}" dt="2023-01-17T20:18:36.188" v="7" actId="1076"/>
          <ac:spMkLst>
            <pc:docMk/>
            <pc:sldMk cId="2458424211" sldId="256"/>
            <ac:spMk id="11" creationId="{C0205F7C-5D08-5D8F-9AB1-CED1EC24DE25}"/>
          </ac:spMkLst>
        </pc:spChg>
        <pc:spChg chg="mod">
          <ac:chgData name="Adriana Garcia" userId="d322ecd9-c9fc-482a-8cdb-b7935c3de171" providerId="ADAL" clId="{BC5A9DAB-8925-4EF1-9600-7B04070216E5}" dt="2023-01-18T20:54:15.124" v="14" actId="20577"/>
          <ac:spMkLst>
            <pc:docMk/>
            <pc:sldMk cId="2458424211" sldId="256"/>
            <ac:spMk id="12" creationId="{FFD95ED1-037F-4475-817B-775513F2BCBC}"/>
          </ac:spMkLst>
        </pc:spChg>
        <pc:spChg chg="mod">
          <ac:chgData name="Adriana Garcia" userId="d322ecd9-c9fc-482a-8cdb-b7935c3de171" providerId="ADAL" clId="{BC5A9DAB-8925-4EF1-9600-7B04070216E5}" dt="2023-01-17T20:48:18.086" v="11"/>
          <ac:spMkLst>
            <pc:docMk/>
            <pc:sldMk cId="2458424211" sldId="256"/>
            <ac:spMk id="14" creationId="{DBE9A18B-F59A-4756-A63D-5E371E91275E}"/>
          </ac:spMkLst>
        </pc:spChg>
        <pc:graphicFrameChg chg="modGraphic">
          <ac:chgData name="Adriana Garcia" userId="d322ecd9-c9fc-482a-8cdb-b7935c3de171" providerId="ADAL" clId="{BC5A9DAB-8925-4EF1-9600-7B04070216E5}" dt="2023-01-17T20:17:58.151" v="0" actId="2165"/>
          <ac:graphicFrameMkLst>
            <pc:docMk/>
            <pc:sldMk cId="2458424211" sldId="256"/>
            <ac:graphicFrameMk id="3" creationId="{056CCD33-F41C-3271-0BF6-E24B4BE9EB18}"/>
          </ac:graphicFrameMkLst>
        </pc:graphicFrameChg>
        <pc:graphicFrameChg chg="mod modGraphic">
          <ac:chgData name="Adriana Garcia" userId="d322ecd9-c9fc-482a-8cdb-b7935c3de171" providerId="ADAL" clId="{BC5A9DAB-8925-4EF1-9600-7B04070216E5}" dt="2023-01-17T20:18:32.548" v="6" actId="1076"/>
          <ac:graphicFrameMkLst>
            <pc:docMk/>
            <pc:sldMk cId="2458424211" sldId="256"/>
            <ac:graphicFrameMk id="6" creationId="{DAF8A1F2-E113-5548-F2CF-E225B5DDB971}"/>
          </ac:graphicFrameMkLst>
        </pc:graphicFrameChg>
        <pc:graphicFrameChg chg="modGraphic">
          <ac:chgData name="Adriana Garcia" userId="d322ecd9-c9fc-482a-8cdb-b7935c3de171" providerId="ADAL" clId="{BC5A9DAB-8925-4EF1-9600-7B04070216E5}" dt="2023-01-17T20:18:02.725" v="1" actId="2165"/>
          <ac:graphicFrameMkLst>
            <pc:docMk/>
            <pc:sldMk cId="2458424211" sldId="256"/>
            <ac:graphicFrameMk id="8" creationId="{004D2EB4-0AA6-8988-7A0A-5CDE5FA07DAF}"/>
          </ac:graphicFrameMkLst>
        </pc:graphicFrameChg>
        <pc:graphicFrameChg chg="mod modGraphic">
          <ac:chgData name="Adriana Garcia" userId="d322ecd9-c9fc-482a-8cdb-b7935c3de171" providerId="ADAL" clId="{BC5A9DAB-8925-4EF1-9600-7B04070216E5}" dt="2023-01-17T20:18:40.612" v="8" actId="1076"/>
          <ac:graphicFrameMkLst>
            <pc:docMk/>
            <pc:sldMk cId="2458424211" sldId="256"/>
            <ac:graphicFrameMk id="15" creationId="{97395A7A-D529-5527-E1AB-724004545FC8}"/>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38682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79986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12454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528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307394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881834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01655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68214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82729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173714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143850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8E8D7E1-50FC-4BCD-9360-9614AF06FF85}" type="datetimeFigureOut">
              <a:rPr lang="en-US" smtClean="0"/>
              <a:t>2/27/2023</a:t>
            </a:fld>
            <a:endParaRPr lang="en-US" dirty="0"/>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23F3C27-860E-4BDB-913C-DD2656F92ACB}" type="slidenum">
              <a:rPr lang="en-US" smtClean="0"/>
              <a:t>‹#›</a:t>
            </a:fld>
            <a:endParaRPr lang="en-US" dirty="0"/>
          </a:p>
        </p:txBody>
      </p:sp>
    </p:spTree>
    <p:extLst>
      <p:ext uri="{BB962C8B-B14F-4D97-AF65-F5344CB8AC3E}">
        <p14:creationId xmlns:p14="http://schemas.microsoft.com/office/powerpoint/2010/main" val="2471236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mailto:david.gonzalez@psjaisd.us" TargetMode="External"/><Relationship Id="rId2" Type="http://schemas.openxmlformats.org/officeDocument/2006/relationships/hyperlink" Target="https://tea.texas.gov/student-assessment/monitoring-and-interventions/program-monitoring-and-interventions/methods-of-administration-guidance-and-resources" TargetMode="Externa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https://tea.texas.gov/ct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737AD-4435-0540-3EB2-0B40B790C8F9}"/>
              </a:ext>
            </a:extLst>
          </p:cNvPr>
          <p:cNvSpPr txBox="1"/>
          <p:nvPr/>
        </p:nvSpPr>
        <p:spPr>
          <a:xfrm>
            <a:off x="0" y="-1935"/>
            <a:ext cx="6858000" cy="830997"/>
          </a:xfrm>
          <a:prstGeom prst="rect">
            <a:avLst/>
          </a:prstGeom>
          <a:solidFill>
            <a:srgbClr val="178632"/>
          </a:solidFill>
        </p:spPr>
        <p:txBody>
          <a:bodyPr wrap="square" lIns="91440" tIns="45720" rIns="91440" bIns="45720" rtlCol="0" anchor="t">
            <a:spAutoFit/>
          </a:bodyPr>
          <a:lstStyle/>
          <a:p>
            <a:pPr algn="ctr">
              <a:spcAft>
                <a:spcPts val="600"/>
              </a:spcAft>
            </a:pPr>
            <a:r>
              <a:rPr lang="en-US" sz="1600" b="1" dirty="0">
                <a:solidFill>
                  <a:schemeClr val="bg1"/>
                </a:solidFill>
                <a:ea typeface="Open Sans"/>
                <a:cs typeface="Open Sans"/>
              </a:rPr>
              <a:t>Transportation, Distribution, and Logistics Career Cluster</a:t>
            </a:r>
          </a:p>
          <a:p>
            <a:pPr algn="ctr"/>
            <a:r>
              <a:rPr lang="en-US" sz="900" dirty="0">
                <a:solidFill>
                  <a:schemeClr val="bg1"/>
                </a:solidFill>
                <a:ea typeface="Open Sans" panose="020B0606030504020204" pitchFamily="34" charset="0"/>
                <a:cs typeface="Calibri"/>
              </a:rPr>
              <a:t>The Transportation, Distribution, and Logistics Career Cluster focuses on careers in planning, management, and movement of people, materials, and goods by road, pipeline, air, rail, and water. It also includes related professional support services such as transportation infrastructure planning and management, logistics services, mobile equipment and facility maintenance.</a:t>
            </a:r>
            <a:endParaRPr lang="en-US" dirty="0">
              <a:cs typeface="Calibri"/>
            </a:endParaRPr>
          </a:p>
        </p:txBody>
      </p:sp>
      <p:sp>
        <p:nvSpPr>
          <p:cNvPr id="4" name="Title 3">
            <a:extLst>
              <a:ext uri="{FF2B5EF4-FFF2-40B4-BE49-F238E27FC236}">
                <a16:creationId xmlns:a16="http://schemas.microsoft.com/office/drawing/2014/main" id="{1206FB2D-DE24-0B20-089B-E718E5032C5E}"/>
              </a:ext>
            </a:extLst>
          </p:cNvPr>
          <p:cNvSpPr>
            <a:spLocks noGrp="1"/>
          </p:cNvSpPr>
          <p:nvPr>
            <p:ph type="ctrTitle"/>
          </p:nvPr>
        </p:nvSpPr>
        <p:spPr>
          <a:xfrm>
            <a:off x="0" y="940378"/>
            <a:ext cx="3716068" cy="578861"/>
          </a:xfrm>
          <a:solidFill>
            <a:srgbClr val="178632"/>
          </a:solidFill>
        </p:spPr>
        <p:txBody>
          <a:bodyPr>
            <a:normAutofit/>
          </a:bodyPr>
          <a:lstStyle/>
          <a:p>
            <a:pPr rtl="0" eaLnBrk="1" latinLnBrk="0" hangingPunct="1"/>
            <a:r>
              <a:rPr lang="en-US" sz="1600" b="1" dirty="0">
                <a:solidFill>
                  <a:srgbClr val="FFFFFF"/>
                </a:solidFill>
                <a:latin typeface="+mn-lt"/>
                <a:ea typeface="Open Sans"/>
                <a:cs typeface="Open Sans"/>
              </a:rPr>
              <a:t>Automotive</a:t>
            </a:r>
            <a:endParaRPr lang="en-US" sz="1600" dirty="0">
              <a:effectLst/>
              <a:latin typeface="+mn-lt"/>
            </a:endParaRPr>
          </a:p>
          <a:p>
            <a:pPr rtl="0" eaLnBrk="1" latinLnBrk="0" hangingPunct="1"/>
            <a:r>
              <a:rPr lang="en-US" sz="1600" i="1" kern="1200" dirty="0">
                <a:solidFill>
                  <a:srgbClr val="FFFFFF"/>
                </a:solidFill>
                <a:effectLst/>
                <a:latin typeface="+mn-lt"/>
                <a:ea typeface="Open Sans" panose="020B0606030504020204" pitchFamily="34" charset="0"/>
                <a:cs typeface="Open Sans" panose="020B0606030504020204" pitchFamily="34" charset="0"/>
              </a:rPr>
              <a:t>Statewide Program of Study</a:t>
            </a:r>
            <a:endParaRPr lang="en-US" sz="1600" dirty="0">
              <a:effectLst/>
              <a:latin typeface="+mn-lt"/>
            </a:endParaRPr>
          </a:p>
        </p:txBody>
      </p:sp>
      <p:sp>
        <p:nvSpPr>
          <p:cNvPr id="7" name="TextBox 6">
            <a:extLst>
              <a:ext uri="{FF2B5EF4-FFF2-40B4-BE49-F238E27FC236}">
                <a16:creationId xmlns:a16="http://schemas.microsoft.com/office/drawing/2014/main" id="{418CD8EF-2D1F-02D6-2E0A-A6D3790C1525}"/>
              </a:ext>
            </a:extLst>
          </p:cNvPr>
          <p:cNvSpPr txBox="1"/>
          <p:nvPr/>
        </p:nvSpPr>
        <p:spPr>
          <a:xfrm>
            <a:off x="63795" y="1544836"/>
            <a:ext cx="6712687" cy="553998"/>
          </a:xfrm>
          <a:prstGeom prst="rect">
            <a:avLst/>
          </a:prstGeom>
          <a:noFill/>
        </p:spPr>
        <p:txBody>
          <a:bodyPr wrap="square" lIns="91440" tIns="45720" rIns="91440" bIns="45720" rtlCol="0" anchor="t">
            <a:spAutoFit/>
          </a:bodyPr>
          <a:lstStyle/>
          <a:p>
            <a:r>
              <a:rPr lang="en-US" sz="1000" dirty="0"/>
              <a:t>The Automotive program of study teaches CTE learners how to repair and refinish automobiles and service various types of vehicles. CTE learners may learn to collect payment for services or supplies and perform typical vehicle maintenance procedures such as lubrication, oil changes, installation of antifreeze, or replacement of accessories like wiper blades or tires.</a:t>
            </a:r>
            <a:endParaRPr lang="en-US" dirty="0"/>
          </a:p>
        </p:txBody>
      </p:sp>
      <p:sp>
        <p:nvSpPr>
          <p:cNvPr id="21" name="TextBox 20">
            <a:extLst>
              <a:ext uri="{FF2B5EF4-FFF2-40B4-BE49-F238E27FC236}">
                <a16:creationId xmlns:a16="http://schemas.microsoft.com/office/drawing/2014/main" id="{77D1060B-498D-5699-38A4-622C19750F17}"/>
              </a:ext>
            </a:extLst>
          </p:cNvPr>
          <p:cNvSpPr txBox="1"/>
          <p:nvPr/>
        </p:nvSpPr>
        <p:spPr>
          <a:xfrm>
            <a:off x="321798" y="2199364"/>
            <a:ext cx="3072739" cy="1800493"/>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panose="02020603050405020304" pitchFamily="18" charset="0"/>
              </a:rPr>
              <a:t>Secondary Courses for High School Credit</a:t>
            </a:r>
          </a:p>
          <a:p>
            <a:pPr marL="0" marR="0">
              <a:spcBef>
                <a:spcPts val="0"/>
              </a:spcBef>
            </a:pPr>
            <a:r>
              <a:rPr lang="en-US" sz="900" b="1" dirty="0">
                <a:effectLst/>
                <a:ea typeface="Calibri" panose="020F0502020204030204" pitchFamily="34" charset="0"/>
                <a:cs typeface="Times New Roman" panose="02020603050405020304" pitchFamily="18" charset="0"/>
              </a:rPr>
              <a:t>Level 1</a:t>
            </a:r>
          </a:p>
          <a:p>
            <a:pPr marL="171450" indent="-171450">
              <a:buFont typeface="Arial" panose="020B0604020202020204" pitchFamily="34" charset="0"/>
              <a:buChar char="•"/>
            </a:pPr>
            <a:r>
              <a:rPr lang="en-US" sz="900" dirty="0">
                <a:ea typeface="Calibri"/>
                <a:cs typeface="Times New Roman"/>
              </a:rPr>
              <a:t>Principles of Transportation Systems  </a:t>
            </a:r>
            <a:endParaRPr lang="en-US" sz="900" dirty="0"/>
          </a:p>
          <a:p>
            <a:pPr marR="0" lvl="0">
              <a:spcBef>
                <a:spcPts val="0"/>
              </a:spcBef>
            </a:pPr>
            <a:endParaRPr lang="en-US" sz="900" dirty="0">
              <a:solidFill>
                <a:srgbClr val="0D6CB9"/>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panose="02020603050405020304" pitchFamily="18" charset="0"/>
              </a:rPr>
              <a:t>Level 2</a:t>
            </a:r>
          </a:p>
          <a:p>
            <a:pPr marL="171450" indent="-171450">
              <a:buFont typeface="Arial" panose="020B0604020202020204" pitchFamily="34" charset="0"/>
              <a:buChar char="•"/>
            </a:pPr>
            <a:r>
              <a:rPr lang="en-US" sz="900" dirty="0">
                <a:ea typeface="Calibri"/>
                <a:cs typeface="Times New Roman"/>
              </a:rPr>
              <a:t>Automotive Basics</a:t>
            </a:r>
          </a:p>
          <a:p>
            <a:pPr marR="0" lvl="0">
              <a:spcBef>
                <a:spcPts val="0"/>
              </a:spcBef>
            </a:pPr>
            <a:endParaRPr lang="en-US" sz="900" dirty="0">
              <a:solidFill>
                <a:srgbClr val="0D6CB9"/>
              </a:solidFill>
              <a:effectLst/>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panose="02020603050405020304" pitchFamily="18" charset="0"/>
              </a:rPr>
              <a:t>Level 3</a:t>
            </a:r>
          </a:p>
          <a:p>
            <a:pPr marL="171450" indent="-171450">
              <a:buFont typeface="Arial" panose="020B0604020202020204" pitchFamily="34" charset="0"/>
              <a:buChar char="•"/>
            </a:pPr>
            <a:r>
              <a:rPr lang="en-US" sz="900" dirty="0">
                <a:ea typeface="Calibri"/>
                <a:cs typeface="Times New Roman"/>
              </a:rPr>
              <a:t>Automotive Technology I</a:t>
            </a:r>
            <a:endParaRPr lang="en-US" sz="900" dirty="0"/>
          </a:p>
          <a:p>
            <a:pPr marL="171450" marR="0" lvl="0" indent="-171450">
              <a:spcBef>
                <a:spcPts val="0"/>
              </a:spcBef>
              <a:buFont typeface="Arial" panose="020B0604020202020204" pitchFamily="34" charset="0"/>
              <a:buChar char="•"/>
            </a:pPr>
            <a:endParaRPr lang="en-US" sz="900" dirty="0">
              <a:solidFill>
                <a:srgbClr val="0D6CB9"/>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panose="02020603050405020304" pitchFamily="18" charset="0"/>
              </a:rPr>
              <a:t>Level 4</a:t>
            </a:r>
            <a:endParaRPr lang="en-US" sz="900" dirty="0">
              <a:cs typeface="Calibri"/>
            </a:endParaRPr>
          </a:p>
          <a:p>
            <a:pPr marL="171450" indent="-171450">
              <a:buFont typeface="Arial" panose="020B0604020202020204" pitchFamily="34" charset="0"/>
              <a:buChar char="•"/>
            </a:pPr>
            <a:r>
              <a:rPr lang="en-US" sz="900" dirty="0">
                <a:ea typeface="Calibri"/>
                <a:cs typeface="Times New Roman"/>
              </a:rPr>
              <a:t>Practicum in Transportation Systems </a:t>
            </a:r>
            <a:endParaRPr lang="en-US" sz="900" dirty="0">
              <a:cs typeface="Calibri"/>
            </a:endParaRPr>
          </a:p>
        </p:txBody>
      </p:sp>
      <p:sp>
        <p:nvSpPr>
          <p:cNvPr id="22" name="TextBox 21">
            <a:extLst>
              <a:ext uri="{FF2B5EF4-FFF2-40B4-BE49-F238E27FC236}">
                <a16:creationId xmlns:a16="http://schemas.microsoft.com/office/drawing/2014/main" id="{B8492F22-9EDB-B130-6173-ADBB1BA28B5A}"/>
              </a:ext>
            </a:extLst>
          </p:cNvPr>
          <p:cNvSpPr txBox="1"/>
          <p:nvPr/>
        </p:nvSpPr>
        <p:spPr>
          <a:xfrm>
            <a:off x="319696" y="5772246"/>
            <a:ext cx="3072739" cy="1938992"/>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panose="02020603050405020304" pitchFamily="18" charset="0"/>
              </a:rPr>
              <a:t>Postsecondary Opportunities</a:t>
            </a:r>
          </a:p>
          <a:p>
            <a:r>
              <a:rPr lang="en-US" sz="900" b="1" dirty="0">
                <a:ea typeface="Calibri" panose="020F0502020204030204" pitchFamily="34" charset="0"/>
                <a:cs typeface="Times New Roman" panose="02020603050405020304" pitchFamily="18" charset="0"/>
              </a:rPr>
              <a:t>Associates Degrees</a:t>
            </a:r>
            <a:endParaRPr lang="en-US" sz="900" b="1" dirty="0">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900" dirty="0">
                <a:ea typeface="Calibri"/>
                <a:cs typeface="Times New Roman"/>
              </a:rPr>
              <a:t>Autobody/ Collision and Repair Technology/ Technician </a:t>
            </a:r>
            <a:endParaRPr lang="en-US" sz="900" dirty="0">
              <a:ea typeface="Calibri"/>
              <a:cs typeface="Calibri"/>
            </a:endParaRPr>
          </a:p>
          <a:p>
            <a:pPr marL="171450" indent="-171450">
              <a:buFont typeface="Arial" panose="020B0604020202020204" pitchFamily="34" charset="0"/>
              <a:buChar char="•"/>
            </a:pPr>
            <a:r>
              <a:rPr lang="en-US" sz="900" dirty="0">
                <a:ea typeface="Calibri"/>
                <a:cs typeface="Times New Roman"/>
              </a:rPr>
              <a:t>Medium/Heavy Vehicle and Truck Technology/ Technician</a:t>
            </a:r>
            <a:endParaRPr lang="en-US" sz="900" dirty="0">
              <a:ea typeface="Calibri"/>
              <a:cs typeface="Calibri"/>
            </a:endParaRPr>
          </a:p>
          <a:p>
            <a:pPr marL="171450" indent="-171450">
              <a:buFont typeface="Arial" panose="020B0604020202020204" pitchFamily="34" charset="0"/>
              <a:buChar char="•"/>
            </a:pPr>
            <a:r>
              <a:rPr lang="en-US" sz="900" dirty="0">
                <a:solidFill>
                  <a:srgbClr val="000000"/>
                </a:solidFill>
                <a:ea typeface="Calibri"/>
                <a:cs typeface="Times New Roman"/>
              </a:rPr>
              <a:t>Mechanical Engineering/ Mechanical Technology/ Technician</a:t>
            </a:r>
          </a:p>
          <a:p>
            <a:endParaRPr lang="en-US" sz="900" dirty="0">
              <a:solidFill>
                <a:srgbClr val="0D6CB9"/>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panose="02020603050405020304" pitchFamily="18" charset="0"/>
              </a:rPr>
              <a:t>Bachelor’s Degrees</a:t>
            </a:r>
          </a:p>
          <a:p>
            <a:pPr marL="171450" indent="-171450">
              <a:buFont typeface="Arial" panose="020B0604020202020204" pitchFamily="34" charset="0"/>
              <a:buChar char="•"/>
            </a:pPr>
            <a:r>
              <a:rPr lang="en-US" sz="900" dirty="0">
                <a:ea typeface="Calibri"/>
                <a:cs typeface="Times New Roman"/>
              </a:rPr>
              <a:t>Mechanical Engineering/ Mechanical Technology/ Technician</a:t>
            </a:r>
            <a:endParaRPr lang="en-US" sz="900" dirty="0">
              <a:effectLst/>
              <a:ea typeface="Calibri"/>
              <a:cs typeface="Times New Roman"/>
            </a:endParaRPr>
          </a:p>
          <a:p>
            <a:pPr marR="0" lvl="0">
              <a:spcBef>
                <a:spcPts val="0"/>
              </a:spcBef>
            </a:pPr>
            <a:endParaRPr lang="en-US" sz="900" dirty="0">
              <a:solidFill>
                <a:srgbClr val="0D6CB9"/>
              </a:solidFill>
              <a:effectLst/>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Master’s, Doctoral, and Professional Degrees</a:t>
            </a:r>
          </a:p>
          <a:p>
            <a:pPr marL="171450" indent="-171450">
              <a:buFont typeface="Arial" panose="020B0604020202020204" pitchFamily="34" charset="0"/>
              <a:buChar char="•"/>
            </a:pPr>
            <a:r>
              <a:rPr lang="en-US" sz="900" dirty="0">
                <a:ea typeface="+mn-lt"/>
                <a:cs typeface="+mn-lt"/>
              </a:rPr>
              <a:t>Mechanical Engineering </a:t>
            </a:r>
            <a:endParaRPr lang="en-US" dirty="0"/>
          </a:p>
        </p:txBody>
      </p:sp>
      <p:sp>
        <p:nvSpPr>
          <p:cNvPr id="23" name="TextBox 22">
            <a:extLst>
              <a:ext uri="{FF2B5EF4-FFF2-40B4-BE49-F238E27FC236}">
                <a16:creationId xmlns:a16="http://schemas.microsoft.com/office/drawing/2014/main" id="{B63C6D94-62AA-E2D0-FFDB-465F6F55EAB9}"/>
              </a:ext>
            </a:extLst>
          </p:cNvPr>
          <p:cNvSpPr txBox="1"/>
          <p:nvPr/>
        </p:nvSpPr>
        <p:spPr>
          <a:xfrm>
            <a:off x="3936674" y="2159339"/>
            <a:ext cx="2600690" cy="461665"/>
          </a:xfrm>
          <a:prstGeom prst="rect">
            <a:avLst/>
          </a:prstGeom>
          <a:noFill/>
        </p:spPr>
        <p:txBody>
          <a:bodyPr wrap="square" lIns="91440" tIns="45720" rIns="91440" bIns="45720" rtlCol="0" anchor="t">
            <a:spAutoFit/>
          </a:bodyPr>
          <a:lstStyle/>
          <a:p>
            <a:pPr algn="ctr"/>
            <a:r>
              <a:rPr lang="en-US" sz="1200" b="1" dirty="0">
                <a:solidFill>
                  <a:srgbClr val="0D6CB9"/>
                </a:solidFill>
                <a:effectLst/>
                <a:ea typeface="Calibri" panose="020F0502020204030204" pitchFamily="34" charset="0"/>
                <a:cs typeface="Times New Roman"/>
              </a:rPr>
              <a:t>Work-Based Learning and</a:t>
            </a:r>
            <a:r>
              <a:rPr lang="en-US" sz="1200" b="1" dirty="0">
                <a:solidFill>
                  <a:srgbClr val="0D6CB9"/>
                </a:solidFill>
                <a:ea typeface="Calibri" panose="020F0502020204030204" pitchFamily="34" charset="0"/>
                <a:cs typeface="Times New Roman"/>
              </a:rPr>
              <a:t> </a:t>
            </a:r>
            <a:endParaRPr lang="en-US" sz="1200" b="1" dirty="0">
              <a:solidFill>
                <a:srgbClr val="0D6CB9"/>
              </a:solidFill>
              <a:effectLst/>
              <a:ea typeface="Calibri" panose="020F0502020204030204" pitchFamily="34" charset="0"/>
              <a:cs typeface="Times New Roman" panose="02020603050405020304" pitchFamily="18" charset="0"/>
            </a:endParaRPr>
          </a:p>
          <a:p>
            <a:pPr algn="ctr"/>
            <a:r>
              <a:rPr lang="en-US" sz="1200" b="1" dirty="0">
                <a:solidFill>
                  <a:srgbClr val="0D6CB9"/>
                </a:solidFill>
                <a:ea typeface="Calibri" panose="020F0502020204030204" pitchFamily="34" charset="0"/>
                <a:cs typeface="Times New Roman"/>
              </a:rPr>
              <a:t>Expanded Learning</a:t>
            </a:r>
            <a:r>
              <a:rPr lang="en-US" sz="1200" b="1" dirty="0">
                <a:solidFill>
                  <a:srgbClr val="0D6CB9"/>
                </a:solidFill>
                <a:effectLst/>
                <a:ea typeface="Calibri" panose="020F0502020204030204" pitchFamily="34" charset="0"/>
                <a:cs typeface="Times New Roman"/>
              </a:rPr>
              <a:t> Opportunities</a:t>
            </a:r>
          </a:p>
        </p:txBody>
      </p:sp>
      <p:graphicFrame>
        <p:nvGraphicFramePr>
          <p:cNvPr id="24" name="Table 24">
            <a:extLst>
              <a:ext uri="{FF2B5EF4-FFF2-40B4-BE49-F238E27FC236}">
                <a16:creationId xmlns:a16="http://schemas.microsoft.com/office/drawing/2014/main" id="{38395C62-94A4-41FC-B070-A87B662CD839}"/>
              </a:ext>
            </a:extLst>
          </p:cNvPr>
          <p:cNvGraphicFramePr>
            <a:graphicFrameLocks noGrp="1"/>
          </p:cNvGraphicFramePr>
          <p:nvPr>
            <p:extLst>
              <p:ext uri="{D42A27DB-BD31-4B8C-83A1-F6EECF244321}">
                <p14:modId xmlns:p14="http://schemas.microsoft.com/office/powerpoint/2010/main" val="3635753450"/>
              </p:ext>
            </p:extLst>
          </p:nvPr>
        </p:nvGraphicFramePr>
        <p:xfrm>
          <a:off x="3977549" y="2584727"/>
          <a:ext cx="2547254" cy="868680"/>
        </p:xfrm>
        <a:graphic>
          <a:graphicData uri="http://schemas.openxmlformats.org/drawingml/2006/table">
            <a:tbl>
              <a:tblPr firstRow="1" bandRow="1">
                <a:tableStyleId>{5C22544A-7EE6-4342-B048-85BDC9FD1C3A}</a:tableStyleId>
              </a:tblPr>
              <a:tblGrid>
                <a:gridCol w="1273627">
                  <a:extLst>
                    <a:ext uri="{9D8B030D-6E8A-4147-A177-3AD203B41FA5}">
                      <a16:colId xmlns:a16="http://schemas.microsoft.com/office/drawing/2014/main" val="2083587555"/>
                    </a:ext>
                  </a:extLst>
                </a:gridCol>
                <a:gridCol w="1273627">
                  <a:extLst>
                    <a:ext uri="{9D8B030D-6E8A-4147-A177-3AD203B41FA5}">
                      <a16:colId xmlns:a16="http://schemas.microsoft.com/office/drawing/2014/main" val="3749205641"/>
                    </a:ext>
                  </a:extLst>
                </a:gridCol>
              </a:tblGrid>
              <a:tr h="251301">
                <a:tc>
                  <a:txBody>
                    <a:bodyPr/>
                    <a:lstStyle/>
                    <a:p>
                      <a:pPr algn="ctr"/>
                      <a:r>
                        <a:rPr lang="en-US" sz="900" dirty="0"/>
                        <a:t>Exploration Activities</a:t>
                      </a:r>
                    </a:p>
                  </a:txBody>
                  <a:tcPr anchor="ctr">
                    <a:solidFill>
                      <a:srgbClr val="178632"/>
                    </a:solidFill>
                  </a:tcPr>
                </a:tc>
                <a:tc>
                  <a:txBody>
                    <a:bodyPr/>
                    <a:lstStyle/>
                    <a:p>
                      <a:pPr algn="ctr"/>
                      <a:r>
                        <a:rPr lang="en-US" sz="900" dirty="0"/>
                        <a:t>Work-Based Learning Activities</a:t>
                      </a:r>
                    </a:p>
                  </a:txBody>
                  <a:tcPr anchor="ctr">
                    <a:solidFill>
                      <a:srgbClr val="178632"/>
                    </a:solidFill>
                  </a:tcPr>
                </a:tc>
                <a:extLst>
                  <a:ext uri="{0D108BD9-81ED-4DB2-BD59-A6C34878D82A}">
                    <a16:rowId xmlns:a16="http://schemas.microsoft.com/office/drawing/2014/main" val="2788444287"/>
                  </a:ext>
                </a:extLst>
              </a:tr>
              <a:tr h="431230">
                <a:tc>
                  <a:txBody>
                    <a:bodyPr/>
                    <a:lstStyle/>
                    <a:p>
                      <a:pPr marL="171450" lvl="0" indent="-171450" algn="l">
                        <a:buFont typeface="Arial" panose="020B0604020202020204" pitchFamily="34" charset="0"/>
                        <a:buChar char="•"/>
                      </a:pPr>
                      <a:r>
                        <a:rPr lang="en-US" sz="900" dirty="0"/>
                        <a:t>Join SkillsUSA or the Automotive Service Association</a:t>
                      </a:r>
                    </a:p>
                  </a:txBody>
                  <a:tcPr>
                    <a:noFill/>
                  </a:tcPr>
                </a:tc>
                <a:tc>
                  <a:txBody>
                    <a:bodyPr/>
                    <a:lstStyle/>
                    <a:p>
                      <a:pPr marL="171450" lvl="0" indent="-171450" algn="l">
                        <a:buFont typeface="Arial" panose="020B0604020202020204" pitchFamily="34" charset="0"/>
                        <a:buChar char="•"/>
                      </a:pPr>
                      <a:r>
                        <a:rPr lang="en-US" sz="900" dirty="0"/>
                        <a:t>Work at a local automotive repair or body shop </a:t>
                      </a:r>
                    </a:p>
                  </a:txBody>
                  <a:tcPr>
                    <a:noFill/>
                  </a:tcPr>
                </a:tc>
                <a:extLst>
                  <a:ext uri="{0D108BD9-81ED-4DB2-BD59-A6C34878D82A}">
                    <a16:rowId xmlns:a16="http://schemas.microsoft.com/office/drawing/2014/main" val="2974962540"/>
                  </a:ext>
                </a:extLst>
              </a:tr>
            </a:tbl>
          </a:graphicData>
        </a:graphic>
      </p:graphicFrame>
      <p:sp>
        <p:nvSpPr>
          <p:cNvPr id="28" name="TextBox 27">
            <a:extLst>
              <a:ext uri="{FF2B5EF4-FFF2-40B4-BE49-F238E27FC236}">
                <a16:creationId xmlns:a16="http://schemas.microsoft.com/office/drawing/2014/main" id="{12E02463-CD5F-D1DD-B59B-A5477635CC57}"/>
              </a:ext>
            </a:extLst>
          </p:cNvPr>
          <p:cNvSpPr txBox="1"/>
          <p:nvPr/>
        </p:nvSpPr>
        <p:spPr>
          <a:xfrm>
            <a:off x="4003229" y="3555113"/>
            <a:ext cx="2779117" cy="1215717"/>
          </a:xfrm>
          <a:prstGeom prst="rect">
            <a:avLst/>
          </a:prstGeom>
          <a:noFill/>
        </p:spPr>
        <p:txBody>
          <a:bodyPr wrap="square" lIns="91440" tIns="45720" rIns="91440" bIns="45720" rtlCol="0" anchor="t">
            <a:spAutoFit/>
          </a:bodyPr>
          <a:lstStyle/>
          <a:p>
            <a:pPr marL="0" marR="0">
              <a:spcBef>
                <a:spcPts val="0"/>
              </a:spcBef>
              <a:spcAft>
                <a:spcPts val="600"/>
              </a:spcAft>
            </a:pPr>
            <a:r>
              <a:rPr lang="en-US" sz="1200" b="1" dirty="0">
                <a:solidFill>
                  <a:srgbClr val="0D6CB9"/>
                </a:solidFill>
                <a:effectLst/>
                <a:ea typeface="Calibri" panose="020F0502020204030204" pitchFamily="34" charset="0"/>
                <a:cs typeface="Times New Roman" panose="02020603050405020304" pitchFamily="18" charset="0"/>
              </a:rPr>
              <a:t>Industry-Based Certifications</a:t>
            </a:r>
            <a:endParaRPr lang="en-US" sz="1200" b="1" dirty="0">
              <a:solidFill>
                <a:srgbClr val="0D6CB9"/>
              </a:solidFill>
              <a:ea typeface="Calibri" panose="020F0502020204030204" pitchFamily="34" charset="0"/>
              <a:cs typeface="Times New Roman" panose="02020603050405020304" pitchFamily="18" charset="0"/>
            </a:endParaRPr>
          </a:p>
          <a:p>
            <a:pPr marL="171450" indent="-171450">
              <a:buFont typeface="Arial"/>
              <a:buChar char="•"/>
            </a:pPr>
            <a:endParaRPr lang="en-US" sz="700" dirty="0">
              <a:ea typeface="+mn-lt"/>
              <a:cs typeface="+mn-lt"/>
            </a:endParaRPr>
          </a:p>
          <a:p>
            <a:pPr marL="171450" indent="-171450">
              <a:buFont typeface="Arial"/>
              <a:buChar char="•"/>
            </a:pPr>
            <a:r>
              <a:rPr lang="en-US" sz="700" dirty="0">
                <a:ea typeface="+mn-lt"/>
                <a:cs typeface="+mn-lt"/>
              </a:rPr>
              <a:t>ASE Entry-Level Automobile Brakes (BR)</a:t>
            </a:r>
          </a:p>
          <a:p>
            <a:pPr marL="171450" indent="-171450">
              <a:buFont typeface="Arial"/>
              <a:buChar char="•"/>
            </a:pPr>
            <a:r>
              <a:rPr lang="en-US" sz="700" dirty="0">
                <a:ea typeface="+mn-lt"/>
                <a:cs typeface="+mn-lt"/>
              </a:rPr>
              <a:t>ASE Entry-Level Automobile Electronic/Electrical Systems (EE)</a:t>
            </a:r>
          </a:p>
          <a:p>
            <a:pPr marL="171450" indent="-171450">
              <a:buFont typeface="Arial"/>
              <a:buChar char="•"/>
            </a:pPr>
            <a:r>
              <a:rPr lang="en-US" sz="700" dirty="0">
                <a:ea typeface="+mn-lt"/>
                <a:cs typeface="+mn-lt"/>
              </a:rPr>
              <a:t>ASE Entry Level Automobile Engine Repair (ER)</a:t>
            </a:r>
          </a:p>
          <a:p>
            <a:pPr marL="171450" indent="-171450">
              <a:buFont typeface="Arial"/>
              <a:buChar char="•"/>
            </a:pPr>
            <a:endParaRPr lang="en-US" sz="700" dirty="0">
              <a:ea typeface="+mn-lt"/>
              <a:cs typeface="+mn-lt"/>
            </a:endParaRPr>
          </a:p>
          <a:p>
            <a:r>
              <a:rPr lang="en-US" sz="700" dirty="0">
                <a:ea typeface="+mn-lt"/>
                <a:cs typeface="+mn-lt"/>
              </a:rPr>
              <a:t>PSJA Academy</a:t>
            </a:r>
          </a:p>
          <a:p>
            <a:r>
              <a:rPr lang="en-US" sz="700" dirty="0">
                <a:ea typeface="+mn-lt"/>
                <a:cs typeface="+mn-lt"/>
              </a:rPr>
              <a:t>Level I College Certificate Available:</a:t>
            </a:r>
          </a:p>
          <a:p>
            <a:pPr marL="171450" indent="-171450">
              <a:buFont typeface="Arial"/>
              <a:buChar char="•"/>
            </a:pPr>
            <a:r>
              <a:rPr lang="en-US" sz="700" dirty="0">
                <a:ea typeface="+mn-lt"/>
                <a:cs typeface="+mn-lt"/>
              </a:rPr>
              <a:t>Automotive Maintenance &amp; Light Repair Certificate</a:t>
            </a:r>
          </a:p>
        </p:txBody>
      </p:sp>
      <p:sp>
        <p:nvSpPr>
          <p:cNvPr id="29" name="TextBox 28">
            <a:extLst>
              <a:ext uri="{FF2B5EF4-FFF2-40B4-BE49-F238E27FC236}">
                <a16:creationId xmlns:a16="http://schemas.microsoft.com/office/drawing/2014/main" id="{C5D89CF7-D2F4-FD35-B1F2-886B2EB29851}"/>
              </a:ext>
            </a:extLst>
          </p:cNvPr>
          <p:cNvSpPr txBox="1"/>
          <p:nvPr/>
        </p:nvSpPr>
        <p:spPr>
          <a:xfrm>
            <a:off x="4000523" y="5990256"/>
            <a:ext cx="2840349" cy="1815882"/>
          </a:xfrm>
          <a:prstGeom prst="rect">
            <a:avLst/>
          </a:prstGeom>
          <a:noFill/>
        </p:spPr>
        <p:txBody>
          <a:bodyPr wrap="square" lIns="91440" tIns="45720" rIns="91440" bIns="45720" rtlCol="0" anchor="t">
            <a:spAutoFit/>
          </a:bodyPr>
          <a:lstStyle/>
          <a:p>
            <a:pPr marL="171450" indent="-171450">
              <a:buFont typeface="Arial"/>
              <a:buChar char="•"/>
            </a:pPr>
            <a:r>
              <a:rPr lang="en-US" sz="700" dirty="0">
                <a:cs typeface="Calibri"/>
              </a:rPr>
              <a:t>OSHA 30 Hour General*</a:t>
            </a:r>
          </a:p>
          <a:p>
            <a:pPr marL="171450" indent="-171450">
              <a:buFont typeface="Arial"/>
              <a:buChar char="•"/>
            </a:pPr>
            <a:r>
              <a:rPr lang="en-US" sz="700" dirty="0">
                <a:ea typeface="+mn-lt"/>
                <a:cs typeface="+mn-lt"/>
              </a:rPr>
              <a:t>ASE Suspension and Steering*</a:t>
            </a:r>
          </a:p>
          <a:p>
            <a:pPr marL="171450" indent="-171450">
              <a:buFont typeface="Arial"/>
              <a:buChar char="•"/>
            </a:pPr>
            <a:r>
              <a:rPr lang="en-US" sz="700" dirty="0">
                <a:ea typeface="+mn-lt"/>
                <a:cs typeface="+mn-lt"/>
              </a:rPr>
              <a:t>ASE Structural Analysis Damage Repair*</a:t>
            </a:r>
          </a:p>
          <a:p>
            <a:pPr marL="171450" indent="-171450">
              <a:buFont typeface="Arial"/>
              <a:buChar char="•"/>
            </a:pPr>
            <a:r>
              <a:rPr lang="en-US" sz="700" dirty="0">
                <a:ea typeface="+mn-lt"/>
                <a:cs typeface="+mn-lt"/>
              </a:rPr>
              <a:t>ASE Painting &amp; Refinishing*</a:t>
            </a:r>
          </a:p>
          <a:p>
            <a:pPr marL="171450" indent="-171450">
              <a:buFont typeface="Arial"/>
              <a:buChar char="•"/>
            </a:pPr>
            <a:r>
              <a:rPr lang="en-US" sz="700" dirty="0">
                <a:ea typeface="+mn-lt"/>
                <a:cs typeface="+mn-lt"/>
              </a:rPr>
              <a:t>ASE Non-Structural Analysis Damage Repair*</a:t>
            </a:r>
          </a:p>
          <a:p>
            <a:pPr marL="171450" indent="-171450">
              <a:buFont typeface="Arial"/>
              <a:buChar char="•"/>
            </a:pPr>
            <a:r>
              <a:rPr lang="en-US" sz="700" dirty="0">
                <a:ea typeface="+mn-lt"/>
                <a:cs typeface="+mn-lt"/>
              </a:rPr>
              <a:t>ASE Mech Elec Components*</a:t>
            </a:r>
          </a:p>
          <a:p>
            <a:pPr marL="171450" indent="-171450">
              <a:buFont typeface="Arial"/>
              <a:buChar char="•"/>
            </a:pPr>
            <a:r>
              <a:rPr lang="en-US" sz="700" dirty="0">
                <a:ea typeface="+mn-lt"/>
                <a:cs typeface="+mn-lt"/>
              </a:rPr>
              <a:t>ASE Manual Drive Train Axles*</a:t>
            </a:r>
          </a:p>
          <a:p>
            <a:pPr marL="171450" indent="-171450">
              <a:buFont typeface="Arial"/>
              <a:buChar char="•"/>
            </a:pPr>
            <a:r>
              <a:rPr lang="en-US" sz="700" dirty="0">
                <a:ea typeface="+mn-lt"/>
                <a:cs typeface="+mn-lt"/>
              </a:rPr>
              <a:t>ASE Maintenance Light Repair*</a:t>
            </a:r>
          </a:p>
          <a:p>
            <a:pPr marL="171450" indent="-171450">
              <a:buFont typeface="Arial"/>
              <a:buChar char="•"/>
            </a:pPr>
            <a:r>
              <a:rPr lang="en-US" sz="700" dirty="0">
                <a:ea typeface="+mn-lt"/>
                <a:cs typeface="+mn-lt"/>
              </a:rPr>
              <a:t>ASE Heating, Ventilation, AC (HVAC)*</a:t>
            </a:r>
          </a:p>
          <a:p>
            <a:pPr marL="171450" indent="-171450">
              <a:buFont typeface="Arial"/>
              <a:buChar char="•"/>
            </a:pPr>
            <a:r>
              <a:rPr lang="en-US" sz="700" dirty="0">
                <a:ea typeface="+mn-lt"/>
                <a:cs typeface="+mn-lt"/>
              </a:rPr>
              <a:t>ASE Auto Transmission*</a:t>
            </a:r>
          </a:p>
          <a:p>
            <a:pPr marL="171450" indent="-171450">
              <a:buFont typeface="Arial"/>
              <a:buChar char="•"/>
            </a:pPr>
            <a:r>
              <a:rPr lang="en-US" sz="700" dirty="0">
                <a:ea typeface="+mn-lt"/>
                <a:cs typeface="+mn-lt"/>
              </a:rPr>
              <a:t>ASE Automobile Service Technology*</a:t>
            </a:r>
          </a:p>
          <a:p>
            <a:pPr marL="171450" indent="-171450">
              <a:buFont typeface="Arial"/>
              <a:buChar char="•"/>
            </a:pPr>
            <a:r>
              <a:rPr lang="en-US" sz="700" dirty="0">
                <a:ea typeface="+mn-lt"/>
                <a:cs typeface="+mn-lt"/>
              </a:rPr>
              <a:t>ASE Brakes*</a:t>
            </a:r>
          </a:p>
          <a:p>
            <a:pPr marL="171450" indent="-171450">
              <a:buFont typeface="Arial"/>
              <a:buChar char="•"/>
            </a:pPr>
            <a:r>
              <a:rPr lang="en-US" sz="700" dirty="0">
                <a:ea typeface="+mn-lt"/>
                <a:cs typeface="+mn-lt"/>
              </a:rPr>
              <a:t>ASE Electrical/Electronic Systems*</a:t>
            </a:r>
          </a:p>
          <a:p>
            <a:pPr marL="171450" indent="-171450">
              <a:buFont typeface="Arial"/>
              <a:buChar char="•"/>
            </a:pPr>
            <a:r>
              <a:rPr lang="en-US" sz="700" dirty="0">
                <a:ea typeface="+mn-lt"/>
                <a:cs typeface="+mn-lt"/>
              </a:rPr>
              <a:t>ASE Engine Performance*</a:t>
            </a:r>
          </a:p>
          <a:p>
            <a:pPr marL="171450" indent="-171450">
              <a:buFont typeface="Arial"/>
              <a:buChar char="•"/>
            </a:pPr>
            <a:r>
              <a:rPr lang="en-US" sz="700" dirty="0">
                <a:ea typeface="+mn-lt"/>
                <a:cs typeface="+mn-lt"/>
              </a:rPr>
              <a:t>ASE Engine Repair*</a:t>
            </a:r>
          </a:p>
          <a:p>
            <a:r>
              <a:rPr lang="en-US" sz="700" dirty="0">
                <a:latin typeface="Calibri"/>
                <a:ea typeface="Calibri" panose="020F0502020204030204" pitchFamily="34" charset="0"/>
                <a:cs typeface="Times New Roman"/>
              </a:rPr>
              <a:t>                           </a:t>
            </a:r>
            <a:r>
              <a:rPr lang="en-US" sz="700" dirty="0">
                <a:effectLst/>
                <a:latin typeface="Calibri"/>
                <a:ea typeface="Calibri" panose="020F0502020204030204" pitchFamily="34" charset="0"/>
                <a:cs typeface="Times New Roman"/>
              </a:rPr>
              <a:t>*IBC sunsetting 8/31/24</a:t>
            </a:r>
          </a:p>
        </p:txBody>
      </p:sp>
      <p:sp>
        <p:nvSpPr>
          <p:cNvPr id="1027" name="TextBox 1026">
            <a:extLst>
              <a:ext uri="{FF2B5EF4-FFF2-40B4-BE49-F238E27FC236}">
                <a16:creationId xmlns:a16="http://schemas.microsoft.com/office/drawing/2014/main" id="{3F57E4A6-F203-8179-D007-29521C7B6A20}"/>
              </a:ext>
            </a:extLst>
          </p:cNvPr>
          <p:cNvSpPr txBox="1"/>
          <p:nvPr/>
        </p:nvSpPr>
        <p:spPr>
          <a:xfrm>
            <a:off x="352431" y="7812581"/>
            <a:ext cx="2565067" cy="261610"/>
          </a:xfrm>
          <a:prstGeom prst="rect">
            <a:avLst/>
          </a:prstGeom>
          <a:noFill/>
        </p:spPr>
        <p:txBody>
          <a:bodyPr wrap="square" rtlCol="0">
            <a:spAutoFit/>
          </a:bodyPr>
          <a:lstStyle/>
          <a:p>
            <a:pPr marL="0" marR="0">
              <a:spcBef>
                <a:spcPts val="0"/>
              </a:spcBef>
            </a:pPr>
            <a:r>
              <a:rPr lang="en-US" sz="1100" b="1" dirty="0">
                <a:solidFill>
                  <a:srgbClr val="0D6CB9"/>
                </a:solidFill>
                <a:latin typeface="Open Sans SemiBold" panose="020B0706030804020204" pitchFamily="34" charset="0"/>
                <a:ea typeface="Calibri" panose="020F0502020204030204" pitchFamily="34" charset="0"/>
                <a:cs typeface="Times New Roman" panose="02020603050405020304" pitchFamily="18" charset="0"/>
              </a:rPr>
              <a:t>Aligned Occupations</a:t>
            </a:r>
            <a:endParaRPr lang="en-US" sz="1100" b="1" dirty="0">
              <a:solidFill>
                <a:srgbClr val="0D6CB9"/>
              </a:solidFill>
              <a:effectLst/>
              <a:latin typeface="Open Sans SemiBold" panose="020B0706030804020204" pitchFamily="34" charset="0"/>
              <a:ea typeface="Calibri" panose="020F0502020204030204" pitchFamily="34" charset="0"/>
              <a:cs typeface="Times New Roman" panose="02020603050405020304" pitchFamily="18" charset="0"/>
            </a:endParaRPr>
          </a:p>
        </p:txBody>
      </p:sp>
      <p:graphicFrame>
        <p:nvGraphicFramePr>
          <p:cNvPr id="1025" name="Table 24">
            <a:extLst>
              <a:ext uri="{FF2B5EF4-FFF2-40B4-BE49-F238E27FC236}">
                <a16:creationId xmlns:a16="http://schemas.microsoft.com/office/drawing/2014/main" id="{9353EF7D-FC84-0A9D-002E-F3C8F8BE05A9}"/>
              </a:ext>
            </a:extLst>
          </p:cNvPr>
          <p:cNvGraphicFramePr>
            <a:graphicFrameLocks noGrp="1"/>
          </p:cNvGraphicFramePr>
          <p:nvPr>
            <p:extLst>
              <p:ext uri="{D42A27DB-BD31-4B8C-83A1-F6EECF244321}">
                <p14:modId xmlns:p14="http://schemas.microsoft.com/office/powerpoint/2010/main" val="4163945342"/>
              </p:ext>
            </p:extLst>
          </p:nvPr>
        </p:nvGraphicFramePr>
        <p:xfrm>
          <a:off x="395609" y="8055581"/>
          <a:ext cx="6149413" cy="655320"/>
        </p:xfrm>
        <a:graphic>
          <a:graphicData uri="http://schemas.openxmlformats.org/drawingml/2006/table">
            <a:tbl>
              <a:tblPr firstRow="1" bandRow="1">
                <a:tableStyleId>{5C22544A-7EE6-4342-B048-85BDC9FD1C3A}</a:tableStyleId>
              </a:tblPr>
              <a:tblGrid>
                <a:gridCol w="3045184">
                  <a:extLst>
                    <a:ext uri="{9D8B030D-6E8A-4147-A177-3AD203B41FA5}">
                      <a16:colId xmlns:a16="http://schemas.microsoft.com/office/drawing/2014/main" val="2083587555"/>
                    </a:ext>
                  </a:extLst>
                </a:gridCol>
                <a:gridCol w="949960">
                  <a:extLst>
                    <a:ext uri="{9D8B030D-6E8A-4147-A177-3AD203B41FA5}">
                      <a16:colId xmlns:a16="http://schemas.microsoft.com/office/drawing/2014/main" val="3749205641"/>
                    </a:ext>
                  </a:extLst>
                </a:gridCol>
                <a:gridCol w="1201772">
                  <a:extLst>
                    <a:ext uri="{9D8B030D-6E8A-4147-A177-3AD203B41FA5}">
                      <a16:colId xmlns:a16="http://schemas.microsoft.com/office/drawing/2014/main" val="761520341"/>
                    </a:ext>
                  </a:extLst>
                </a:gridCol>
                <a:gridCol w="952497">
                  <a:extLst>
                    <a:ext uri="{9D8B030D-6E8A-4147-A177-3AD203B41FA5}">
                      <a16:colId xmlns:a16="http://schemas.microsoft.com/office/drawing/2014/main" val="82727037"/>
                    </a:ext>
                  </a:extLst>
                </a:gridCol>
              </a:tblGrid>
              <a:tr h="0">
                <a:tc>
                  <a:txBody>
                    <a:bodyPr/>
                    <a:lstStyle/>
                    <a:p>
                      <a:pPr algn="l"/>
                      <a:r>
                        <a:rPr lang="en-US" sz="900" dirty="0"/>
                        <a:t>Occupations</a:t>
                      </a:r>
                    </a:p>
                  </a:txBody>
                  <a:tcPr>
                    <a:solidFill>
                      <a:srgbClr val="178632"/>
                    </a:solidFill>
                  </a:tcPr>
                </a:tc>
                <a:tc>
                  <a:txBody>
                    <a:bodyPr/>
                    <a:lstStyle/>
                    <a:p>
                      <a:pPr algn="ctr"/>
                      <a:r>
                        <a:rPr lang="en-US" sz="900" dirty="0"/>
                        <a:t>Median Wage</a:t>
                      </a:r>
                    </a:p>
                  </a:txBody>
                  <a:tcPr anchor="ctr">
                    <a:solidFill>
                      <a:srgbClr val="178632"/>
                    </a:solidFill>
                  </a:tcPr>
                </a:tc>
                <a:tc>
                  <a:txBody>
                    <a:bodyPr/>
                    <a:lstStyle/>
                    <a:p>
                      <a:pPr algn="ctr"/>
                      <a:r>
                        <a:rPr lang="en-US" sz="900" dirty="0"/>
                        <a:t>Annual Openings</a:t>
                      </a:r>
                    </a:p>
                  </a:txBody>
                  <a:tcPr anchor="ctr">
                    <a:solidFill>
                      <a:srgbClr val="178632"/>
                    </a:solidFill>
                  </a:tcPr>
                </a:tc>
                <a:tc>
                  <a:txBody>
                    <a:bodyPr/>
                    <a:lstStyle/>
                    <a:p>
                      <a:pPr algn="ctr"/>
                      <a:r>
                        <a:rPr lang="en-US" sz="900" dirty="0"/>
                        <a:t>% Growth</a:t>
                      </a:r>
                    </a:p>
                  </a:txBody>
                  <a:tcPr anchor="ctr">
                    <a:solidFill>
                      <a:srgbClr val="178632"/>
                    </a:solidFill>
                  </a:tcPr>
                </a:tc>
                <a:extLst>
                  <a:ext uri="{0D108BD9-81ED-4DB2-BD59-A6C34878D82A}">
                    <a16:rowId xmlns:a16="http://schemas.microsoft.com/office/drawing/2014/main" val="2788444287"/>
                  </a:ext>
                </a:extLst>
              </a:tr>
              <a:tr h="182880">
                <a:tc>
                  <a:txBody>
                    <a:bodyPr/>
                    <a:lstStyle/>
                    <a:p>
                      <a:pPr marL="0" lvl="0" indent="0" algn="l">
                        <a:buNone/>
                      </a:pPr>
                      <a:r>
                        <a:rPr lang="en-US" sz="800" b="0" i="0" u="none" strike="noStrike" baseline="0" noProof="0" dirty="0">
                          <a:solidFill>
                            <a:srgbClr val="000000"/>
                          </a:solidFill>
                          <a:latin typeface="Calibri"/>
                        </a:rPr>
                        <a:t>Automotive Body and Related Repairers </a:t>
                      </a:r>
                      <a:endParaRPr lang="en-US" sz="800" dirty="0"/>
                    </a:p>
                  </a:txBody>
                  <a:tcPr anchor="ctr">
                    <a:solidFill>
                      <a:srgbClr val="178632">
                        <a:alpha val="20000"/>
                      </a:srgbClr>
                    </a:solidFill>
                  </a:tcPr>
                </a:tc>
                <a:tc>
                  <a:txBody>
                    <a:bodyPr/>
                    <a:lstStyle/>
                    <a:p>
                      <a:pPr marL="0" lvl="0" indent="0" algn="ctr">
                        <a:buNone/>
                      </a:pPr>
                      <a:r>
                        <a:rPr lang="en-US" sz="800" b="0" i="0" u="none" strike="noStrike" baseline="0" noProof="0" dirty="0">
                          <a:solidFill>
                            <a:srgbClr val="000000"/>
                          </a:solidFill>
                          <a:latin typeface="Calibri"/>
                        </a:rPr>
                        <a:t>$40,144</a:t>
                      </a:r>
                      <a:endParaRPr lang="en-US" sz="800" dirty="0"/>
                    </a:p>
                  </a:txBody>
                  <a:tcPr anchor="ctr">
                    <a:noFill/>
                  </a:tcPr>
                </a:tc>
                <a:tc>
                  <a:txBody>
                    <a:bodyPr/>
                    <a:lstStyle/>
                    <a:p>
                      <a:pPr marL="0" lvl="0" indent="0" algn="ctr">
                        <a:buNone/>
                      </a:pPr>
                      <a:r>
                        <a:rPr lang="en-US" sz="800" b="0" i="0" u="none" strike="noStrike" baseline="0" noProof="0" dirty="0">
                          <a:solidFill>
                            <a:srgbClr val="000000"/>
                          </a:solidFill>
                          <a:latin typeface="Calibri"/>
                        </a:rPr>
                        <a:t>1,456</a:t>
                      </a:r>
                      <a:endParaRPr lang="en-US" sz="800" dirty="0"/>
                    </a:p>
                  </a:txBody>
                  <a:tcPr anchor="ctr">
                    <a:noFill/>
                  </a:tcPr>
                </a:tc>
                <a:tc>
                  <a:txBody>
                    <a:bodyPr/>
                    <a:lstStyle/>
                    <a:p>
                      <a:pPr marL="0" lvl="0" indent="0" algn="ctr">
                        <a:buNone/>
                      </a:pPr>
                      <a:r>
                        <a:rPr lang="en-US" sz="800" b="0" i="0" u="none" strike="noStrike" baseline="0" noProof="0" dirty="0">
                          <a:solidFill>
                            <a:srgbClr val="000000"/>
                          </a:solidFill>
                          <a:latin typeface="Calibri"/>
                        </a:rPr>
                        <a:t>25%</a:t>
                      </a:r>
                      <a:endParaRPr lang="en-US" sz="800" dirty="0"/>
                    </a:p>
                  </a:txBody>
                  <a:tcPr anchor="ctr">
                    <a:noFill/>
                  </a:tcPr>
                </a:tc>
                <a:extLst>
                  <a:ext uri="{0D108BD9-81ED-4DB2-BD59-A6C34878D82A}">
                    <a16:rowId xmlns:a16="http://schemas.microsoft.com/office/drawing/2014/main" val="2974962540"/>
                  </a:ext>
                </a:extLst>
              </a:tr>
              <a:tr h="182880">
                <a:tc>
                  <a:txBody>
                    <a:bodyPr/>
                    <a:lstStyle/>
                    <a:p>
                      <a:pPr marL="0" lvl="0" indent="0" algn="l">
                        <a:buNone/>
                      </a:pPr>
                      <a:r>
                        <a:rPr lang="en-US" sz="800" b="0" i="0" u="none" strike="noStrike" baseline="0" noProof="0" dirty="0">
                          <a:solidFill>
                            <a:srgbClr val="000000"/>
                          </a:solidFill>
                          <a:latin typeface="Calibri"/>
                        </a:rPr>
                        <a:t>Automotive Service Technician and Mechanics</a:t>
                      </a:r>
                      <a:endParaRPr lang="en-US" sz="800" dirty="0"/>
                    </a:p>
                  </a:txBody>
                  <a:tcPr anchor="ctr">
                    <a:solidFill>
                      <a:srgbClr val="178632">
                        <a:alpha val="20000"/>
                      </a:srgbClr>
                    </a:solidFill>
                  </a:tcPr>
                </a:tc>
                <a:tc>
                  <a:txBody>
                    <a:bodyPr/>
                    <a:lstStyle/>
                    <a:p>
                      <a:pPr marL="0" lvl="0" indent="0" algn="ctr">
                        <a:buNone/>
                      </a:pPr>
                      <a:r>
                        <a:rPr lang="en-US" sz="800" b="0" i="0" u="none" strike="noStrike" baseline="0" noProof="0" dirty="0">
                          <a:solidFill>
                            <a:srgbClr val="000000"/>
                          </a:solidFill>
                          <a:latin typeface="Calibri"/>
                        </a:rPr>
                        <a:t>$38,459</a:t>
                      </a:r>
                      <a:endParaRPr lang="en-US" sz="800" dirty="0"/>
                    </a:p>
                  </a:txBody>
                  <a:tcPr anchor="ctr">
                    <a:noFill/>
                  </a:tcPr>
                </a:tc>
                <a:tc>
                  <a:txBody>
                    <a:bodyPr/>
                    <a:lstStyle/>
                    <a:p>
                      <a:pPr marL="0" lvl="0" indent="0" algn="ctr">
                        <a:buNone/>
                      </a:pPr>
                      <a:r>
                        <a:rPr lang="en-US" sz="800" b="0" i="0" u="none" strike="noStrike" baseline="0" noProof="0" dirty="0">
                          <a:solidFill>
                            <a:srgbClr val="000000"/>
                          </a:solidFill>
                          <a:latin typeface="Calibri"/>
                        </a:rPr>
                        <a:t>5,557</a:t>
                      </a:r>
                      <a:endParaRPr lang="en-US" sz="800" dirty="0"/>
                    </a:p>
                  </a:txBody>
                  <a:tcPr anchor="ctr">
                    <a:noFill/>
                  </a:tcPr>
                </a:tc>
                <a:tc>
                  <a:txBody>
                    <a:bodyPr/>
                    <a:lstStyle/>
                    <a:p>
                      <a:pPr marL="0" lvl="0" indent="0" algn="ctr">
                        <a:buNone/>
                      </a:pPr>
                      <a:r>
                        <a:rPr lang="en-US" sz="800" b="0" i="0" u="none" strike="noStrike" baseline="0" noProof="0" dirty="0">
                          <a:solidFill>
                            <a:srgbClr val="000000"/>
                          </a:solidFill>
                          <a:latin typeface="Calibri"/>
                        </a:rPr>
                        <a:t>18%</a:t>
                      </a:r>
                      <a:endParaRPr lang="en-US" sz="800" dirty="0"/>
                    </a:p>
                  </a:txBody>
                  <a:tcPr anchor="ctr">
                    <a:noFill/>
                  </a:tcPr>
                </a:tc>
                <a:extLst>
                  <a:ext uri="{0D108BD9-81ED-4DB2-BD59-A6C34878D82A}">
                    <a16:rowId xmlns:a16="http://schemas.microsoft.com/office/drawing/2014/main" val="1200388448"/>
                  </a:ext>
                </a:extLst>
              </a:tr>
            </a:tbl>
          </a:graphicData>
        </a:graphic>
      </p:graphicFrame>
      <p:sp>
        <p:nvSpPr>
          <p:cNvPr id="20" name="TextBox 19">
            <a:extLst>
              <a:ext uri="{FF2B5EF4-FFF2-40B4-BE49-F238E27FC236}">
                <a16:creationId xmlns:a16="http://schemas.microsoft.com/office/drawing/2014/main" id="{9B01E447-DC56-6C34-7EC9-E71AB3843F05}"/>
              </a:ext>
            </a:extLst>
          </p:cNvPr>
          <p:cNvSpPr txBox="1"/>
          <p:nvPr/>
        </p:nvSpPr>
        <p:spPr>
          <a:xfrm>
            <a:off x="23746" y="8748468"/>
            <a:ext cx="5818910" cy="369332"/>
          </a:xfrm>
          <a:prstGeom prst="rect">
            <a:avLst/>
          </a:prstGeom>
          <a:noFill/>
        </p:spPr>
        <p:txBody>
          <a:bodyPr wrap="square" lIns="91440" tIns="45720" rIns="91440" bIns="45720" rtlCol="0" anchor="t">
            <a:spAutoFit/>
          </a:bodyPr>
          <a:lstStyle/>
          <a:p>
            <a:r>
              <a:rPr lang="en-US" sz="900" dirty="0">
                <a:effectLst/>
                <a:ea typeface="Calibri" panose="020F0502020204030204" pitchFamily="34" charset="0"/>
                <a:cs typeface="Times New Roman"/>
              </a:rPr>
              <a:t>Successful completion of the </a:t>
            </a:r>
            <a:r>
              <a:rPr lang="en-US" sz="900" dirty="0">
                <a:ea typeface="Calibri" panose="020F0502020204030204" pitchFamily="34" charset="0"/>
                <a:cs typeface="Times New Roman"/>
              </a:rPr>
              <a:t>Automotive program</a:t>
            </a:r>
            <a:r>
              <a:rPr lang="en-US" sz="900" dirty="0">
                <a:effectLst/>
                <a:ea typeface="Calibri" panose="020F0502020204030204" pitchFamily="34" charset="0"/>
                <a:cs typeface="Times New Roman"/>
              </a:rPr>
              <a:t> of study will fulfill requirements of the Business and Industry </a:t>
            </a:r>
            <a:r>
              <a:rPr lang="en-US" sz="900" dirty="0">
                <a:ea typeface="Calibri" panose="020F0502020204030204" pitchFamily="34" charset="0"/>
                <a:cs typeface="Times New Roman"/>
              </a:rPr>
              <a:t>endorsement</a:t>
            </a:r>
            <a:r>
              <a:rPr lang="en-US" sz="900" dirty="0">
                <a:effectLst/>
                <a:ea typeface="Calibri" panose="020F0502020204030204" pitchFamily="34" charset="0"/>
                <a:cs typeface="Times New Roman"/>
              </a:rPr>
              <a:t>. </a:t>
            </a:r>
            <a:r>
              <a:rPr lang="en-US" sz="900" dirty="0">
                <a:ea typeface="Calibri" panose="020F0502020204030204" pitchFamily="34" charset="0"/>
                <a:cs typeface="Times New Roman"/>
              </a:rPr>
              <a:t>Revised – August 2022</a:t>
            </a:r>
            <a:endParaRPr lang="en-US" sz="900" dirty="0">
              <a:effectLst/>
              <a:ea typeface="Calibri" panose="020F0502020204030204" pitchFamily="34" charset="0"/>
              <a:cs typeface="Times New Roman"/>
            </a:endParaRPr>
          </a:p>
        </p:txBody>
      </p:sp>
      <p:pic>
        <p:nvPicPr>
          <p:cNvPr id="19" name="Picture 18" descr="TEA Logo">
            <a:extLst>
              <a:ext uri="{FF2B5EF4-FFF2-40B4-BE49-F238E27FC236}">
                <a16:creationId xmlns:a16="http://schemas.microsoft.com/office/drawing/2014/main" id="{D425DCFA-B400-9CF5-A7DC-48A1300569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53543" y="8717890"/>
            <a:ext cx="705086" cy="352543"/>
          </a:xfrm>
          <a:prstGeom prst="rect">
            <a:avLst/>
          </a:prstGeom>
          <a:noFill/>
          <a:ln>
            <a:noFill/>
          </a:ln>
        </p:spPr>
      </p:pic>
      <p:cxnSp>
        <p:nvCxnSpPr>
          <p:cNvPr id="10" name="Straight Connector 9">
            <a:extLst>
              <a:ext uri="{FF2B5EF4-FFF2-40B4-BE49-F238E27FC236}">
                <a16:creationId xmlns:a16="http://schemas.microsoft.com/office/drawing/2014/main" id="{6DBEB1FC-7968-5BBF-A658-6250557071B0}"/>
              </a:ext>
              <a:ext uri="{C183D7F6-B498-43B3-948B-1728B52AA6E4}">
                <adec:decorative xmlns:adec="http://schemas.microsoft.com/office/drawing/2017/decorative" val="1"/>
              </a:ext>
            </a:extLst>
          </p:cNvPr>
          <p:cNvCxnSpPr>
            <a:cxnSpLocks/>
          </p:cNvCxnSpPr>
          <p:nvPr/>
        </p:nvCxnSpPr>
        <p:spPr>
          <a:xfrm flipH="1">
            <a:off x="356260" y="7805028"/>
            <a:ext cx="612766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E0B55FA-4C6D-070C-9D35-40456831CEDB}"/>
              </a:ext>
              <a:ext uri="{C183D7F6-B498-43B3-948B-1728B52AA6E4}">
                <adec:decorative xmlns:adec="http://schemas.microsoft.com/office/drawing/2017/decorative" val="1"/>
              </a:ext>
            </a:extLst>
          </p:cNvPr>
          <p:cNvCxnSpPr>
            <a:cxnSpLocks/>
          </p:cNvCxnSpPr>
          <p:nvPr/>
        </p:nvCxnSpPr>
        <p:spPr>
          <a:xfrm flipH="1">
            <a:off x="3898332" y="5964241"/>
            <a:ext cx="2547254" cy="0"/>
          </a:xfrm>
          <a:prstGeom prst="line">
            <a:avLst/>
          </a:prstGeom>
          <a:ln w="28575" cap="flat" cmpd="sng" algn="ctr">
            <a:solidFill>
              <a:srgbClr val="03818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Straight Connector 15">
            <a:extLst>
              <a:ext uri="{FF2B5EF4-FFF2-40B4-BE49-F238E27FC236}">
                <a16:creationId xmlns:a16="http://schemas.microsoft.com/office/drawing/2014/main" id="{708A0F3E-569B-532F-9516-9A9608D87104}"/>
              </a:ext>
              <a:ext uri="{C183D7F6-B498-43B3-948B-1728B52AA6E4}">
                <adec:decorative xmlns:adec="http://schemas.microsoft.com/office/drawing/2017/decorative" val="1"/>
              </a:ext>
            </a:extLst>
          </p:cNvPr>
          <p:cNvCxnSpPr>
            <a:cxnSpLocks/>
          </p:cNvCxnSpPr>
          <p:nvPr/>
        </p:nvCxnSpPr>
        <p:spPr>
          <a:xfrm flipH="1">
            <a:off x="4061618" y="3589886"/>
            <a:ext cx="249381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FB05A93-22EA-C812-084F-141BBFCDBE23}"/>
              </a:ext>
              <a:ext uri="{C183D7F6-B498-43B3-948B-1728B52AA6E4}">
                <adec:decorative xmlns:adec="http://schemas.microsoft.com/office/drawing/2017/decorative" val="1"/>
              </a:ext>
            </a:extLst>
          </p:cNvPr>
          <p:cNvCxnSpPr>
            <a:cxnSpLocks/>
          </p:cNvCxnSpPr>
          <p:nvPr/>
        </p:nvCxnSpPr>
        <p:spPr>
          <a:xfrm>
            <a:off x="3705101" y="2202958"/>
            <a:ext cx="20410" cy="5535128"/>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CBBB07-6B81-97C8-794A-73D74F0EFA14}"/>
              </a:ext>
              <a:ext uri="{C183D7F6-B498-43B3-948B-1728B52AA6E4}">
                <adec:decorative xmlns:adec="http://schemas.microsoft.com/office/drawing/2017/decorative" val="1"/>
              </a:ext>
            </a:extLst>
          </p:cNvPr>
          <p:cNvCxnSpPr>
            <a:cxnSpLocks/>
          </p:cNvCxnSpPr>
          <p:nvPr/>
        </p:nvCxnSpPr>
        <p:spPr>
          <a:xfrm flipH="1">
            <a:off x="356260" y="5671739"/>
            <a:ext cx="3072740"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3" name="Picture 5">
            <a:extLst>
              <a:ext uri="{FF2B5EF4-FFF2-40B4-BE49-F238E27FC236}">
                <a16:creationId xmlns:a16="http://schemas.microsoft.com/office/drawing/2014/main" id="{F591AD1E-9F46-D5D0-D9AE-E37FF83CC8D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84171" y="943196"/>
            <a:ext cx="529989" cy="555306"/>
          </a:xfrm>
          <a:prstGeom prst="rect">
            <a:avLst/>
          </a:prstGeom>
        </p:spPr>
      </p:pic>
      <p:pic>
        <p:nvPicPr>
          <p:cNvPr id="12" name="Picture 12">
            <a:extLst>
              <a:ext uri="{FF2B5EF4-FFF2-40B4-BE49-F238E27FC236}">
                <a16:creationId xmlns:a16="http://schemas.microsoft.com/office/drawing/2014/main" id="{E432344B-E539-9CDA-E0D9-147609D4B034}"/>
              </a:ext>
              <a:ext uri="{C183D7F6-B498-43B3-948B-1728B52AA6E4}">
                <adec:decorative xmlns:adec="http://schemas.microsoft.com/office/drawing/2017/decorative" val="1"/>
              </a:ext>
            </a:extLst>
          </p:cNvPr>
          <p:cNvPicPr>
            <a:picLocks noChangeAspect="1"/>
          </p:cNvPicPr>
          <p:nvPr/>
        </p:nvPicPr>
        <p:blipFill rotWithShape="1">
          <a:blip r:embed="rId4"/>
          <a:srcRect l="8975" t="15136" r="13386" b="33179"/>
          <a:stretch/>
        </p:blipFill>
        <p:spPr>
          <a:xfrm>
            <a:off x="3717890" y="940378"/>
            <a:ext cx="2129796" cy="571454"/>
          </a:xfrm>
          <a:prstGeom prst="rect">
            <a:avLst/>
          </a:prstGeom>
        </p:spPr>
      </p:pic>
    </p:spTree>
    <p:extLst>
      <p:ext uri="{BB962C8B-B14F-4D97-AF65-F5344CB8AC3E}">
        <p14:creationId xmlns:p14="http://schemas.microsoft.com/office/powerpoint/2010/main" val="211574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D45E37-0456-9A71-5910-812F50926441}"/>
              </a:ext>
            </a:extLst>
          </p:cNvPr>
          <p:cNvSpPr txBox="1">
            <a:spLocks noGrp="1"/>
          </p:cNvSpPr>
          <p:nvPr>
            <p:ph type="title" idx="4294967295"/>
          </p:nvPr>
        </p:nvSpPr>
        <p:spPr>
          <a:xfrm>
            <a:off x="0" y="-16569"/>
            <a:ext cx="6858000" cy="590931"/>
          </a:xfrm>
          <a:prstGeom prst="rect">
            <a:avLst/>
          </a:prstGeom>
          <a:solidFill>
            <a:srgbClr val="178632"/>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1800" b="1" dirty="0">
                <a:solidFill>
                  <a:schemeClr val="bg1"/>
                </a:solidFill>
                <a:latin typeface="+mn-lt"/>
                <a:ea typeface="Open Sans"/>
                <a:cs typeface="Open Sans"/>
              </a:rPr>
              <a:t>Automotive</a:t>
            </a:r>
            <a:br>
              <a:rPr lang="en-US" sz="1800" b="1" dirty="0">
                <a:latin typeface="+mn-lt"/>
                <a:ea typeface="Open Sans" panose="020B0606030504020204" pitchFamily="34" charset="0"/>
                <a:cs typeface="Open Sans" panose="020B0606030504020204" pitchFamily="34" charset="0"/>
              </a:rPr>
            </a:br>
            <a:r>
              <a:rPr lang="en-US" sz="1800" b="1" dirty="0">
                <a:solidFill>
                  <a:schemeClr val="bg1"/>
                </a:solidFill>
                <a:latin typeface="+mn-lt"/>
                <a:ea typeface="Open Sans"/>
                <a:cs typeface="Open Sans"/>
              </a:rPr>
              <a:t>Course Information</a:t>
            </a:r>
            <a:endParaRPr lang="en-US" dirty="0">
              <a:solidFill>
                <a:schemeClr val="bg1"/>
              </a:solidFill>
              <a:ea typeface="Open Sans"/>
              <a:cs typeface="Open Sans"/>
            </a:endParaRPr>
          </a:p>
        </p:txBody>
      </p:sp>
      <p:sp>
        <p:nvSpPr>
          <p:cNvPr id="2" name="TextBox 1">
            <a:extLst>
              <a:ext uri="{FF2B5EF4-FFF2-40B4-BE49-F238E27FC236}">
                <a16:creationId xmlns:a16="http://schemas.microsoft.com/office/drawing/2014/main" id="{B491E0FF-F45D-F067-DE3B-61EF6206B4F6}"/>
              </a:ext>
            </a:extLst>
          </p:cNvPr>
          <p:cNvSpPr txBox="1"/>
          <p:nvPr/>
        </p:nvSpPr>
        <p:spPr>
          <a:xfrm>
            <a:off x="-31904" y="620806"/>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1</a:t>
            </a:r>
          </a:p>
        </p:txBody>
      </p:sp>
      <p:graphicFrame>
        <p:nvGraphicFramePr>
          <p:cNvPr id="3" name="Table 24">
            <a:extLst>
              <a:ext uri="{FF2B5EF4-FFF2-40B4-BE49-F238E27FC236}">
                <a16:creationId xmlns:a16="http://schemas.microsoft.com/office/drawing/2014/main" id="{056CCD33-F41C-3271-0BF6-E24B4BE9EB18}"/>
              </a:ext>
            </a:extLst>
          </p:cNvPr>
          <p:cNvGraphicFramePr>
            <a:graphicFrameLocks noGrp="1"/>
          </p:cNvGraphicFramePr>
          <p:nvPr>
            <p:extLst>
              <p:ext uri="{D42A27DB-BD31-4B8C-83A1-F6EECF244321}">
                <p14:modId xmlns:p14="http://schemas.microsoft.com/office/powerpoint/2010/main" val="1055492019"/>
              </p:ext>
            </p:extLst>
          </p:nvPr>
        </p:nvGraphicFramePr>
        <p:xfrm>
          <a:off x="85854" y="878717"/>
          <a:ext cx="6640065" cy="491836"/>
        </p:xfrm>
        <a:graphic>
          <a:graphicData uri="http://schemas.openxmlformats.org/drawingml/2006/table">
            <a:tbl>
              <a:tblPr firstRow="1" bandRow="1">
                <a:tableStyleId>{5C22544A-7EE6-4342-B048-85BDC9FD1C3A}</a:tableStyleId>
              </a:tblPr>
              <a:tblGrid>
                <a:gridCol w="2402904">
                  <a:extLst>
                    <a:ext uri="{9D8B030D-6E8A-4147-A177-3AD203B41FA5}">
                      <a16:colId xmlns:a16="http://schemas.microsoft.com/office/drawing/2014/main" val="2083587555"/>
                    </a:ext>
                  </a:extLst>
                </a:gridCol>
                <a:gridCol w="1658566">
                  <a:extLst>
                    <a:ext uri="{9D8B030D-6E8A-4147-A177-3AD203B41FA5}">
                      <a16:colId xmlns:a16="http://schemas.microsoft.com/office/drawing/2014/main" val="3749205641"/>
                    </a:ext>
                  </a:extLst>
                </a:gridCol>
                <a:gridCol w="1386784">
                  <a:extLst>
                    <a:ext uri="{9D8B030D-6E8A-4147-A177-3AD203B41FA5}">
                      <a16:colId xmlns:a16="http://schemas.microsoft.com/office/drawing/2014/main" val="603892530"/>
                    </a:ext>
                  </a:extLst>
                </a:gridCol>
                <a:gridCol w="1191811">
                  <a:extLst>
                    <a:ext uri="{9D8B030D-6E8A-4147-A177-3AD203B41FA5}">
                      <a16:colId xmlns:a16="http://schemas.microsoft.com/office/drawing/2014/main" val="562161464"/>
                    </a:ext>
                  </a:extLst>
                </a:gridCol>
              </a:tblGrid>
              <a:tr h="263236">
                <a:tc>
                  <a:txBody>
                    <a:bodyPr/>
                    <a:lstStyle/>
                    <a:p>
                      <a:pPr algn="ctr"/>
                      <a:r>
                        <a:rPr lang="en-US" sz="1000" dirty="0"/>
                        <a:t>COURSE NAME</a:t>
                      </a:r>
                    </a:p>
                  </a:txBody>
                  <a:tcPr anchor="ctr">
                    <a:solidFill>
                      <a:srgbClr val="178632"/>
                    </a:solidFill>
                  </a:tcPr>
                </a:tc>
                <a:tc>
                  <a:txBody>
                    <a:bodyPr/>
                    <a:lstStyle/>
                    <a:p>
                      <a:pPr algn="ctr"/>
                      <a:r>
                        <a:rPr lang="en-US" sz="1000" dirty="0"/>
                        <a:t>SERVICE ID</a:t>
                      </a:r>
                    </a:p>
                  </a:txBody>
                  <a:tcPr anchor="ctr">
                    <a:solidFill>
                      <a:srgbClr val="178632"/>
                    </a:solidFill>
                  </a:tcPr>
                </a:tc>
                <a:tc>
                  <a:txBody>
                    <a:bodyPr/>
                    <a:lstStyle/>
                    <a:p>
                      <a:pPr lvl="0" algn="ctr">
                        <a:buNone/>
                      </a:pPr>
                      <a:r>
                        <a:rPr lang="en-US" sz="1000" b="1" i="0" u="none" strike="noStrike" noProof="0" dirty="0">
                          <a:latin typeface="Calibri"/>
                        </a:rPr>
                        <a:t>PREREQUISITES</a:t>
                      </a:r>
                      <a:r>
                        <a:rPr lang="en-US" sz="1000" dirty="0"/>
                        <a:t> </a:t>
                      </a:r>
                    </a:p>
                  </a:txBody>
                  <a:tcPr anchor="ctr">
                    <a:solidFill>
                      <a:srgbClr val="178632"/>
                    </a:solidFill>
                  </a:tcPr>
                </a:tc>
                <a:tc>
                  <a:txBody>
                    <a:bodyPr/>
                    <a:lstStyle/>
                    <a:p>
                      <a:pPr algn="ctr"/>
                      <a:r>
                        <a:rPr lang="en-US" sz="1000" dirty="0"/>
                        <a:t>COREQUISITES </a:t>
                      </a:r>
                    </a:p>
                  </a:txBody>
                  <a:tcPr anchor="ctr">
                    <a:solidFill>
                      <a:srgbClr val="178632"/>
                    </a:solidFill>
                  </a:tcPr>
                </a:tc>
                <a:extLst>
                  <a:ext uri="{0D108BD9-81ED-4DB2-BD59-A6C34878D82A}">
                    <a16:rowId xmlns:a16="http://schemas.microsoft.com/office/drawing/2014/main" val="2788444287"/>
                  </a:ext>
                </a:extLst>
              </a:tr>
              <a:tr h="167783">
                <a:tc>
                  <a:txBody>
                    <a:bodyPr/>
                    <a:lstStyle/>
                    <a:p>
                      <a:pPr lvl="0">
                        <a:buNone/>
                      </a:pPr>
                      <a:r>
                        <a:rPr lang="en-US" sz="900" b="0" i="0" u="none" strike="noStrike" baseline="0" noProof="0" dirty="0">
                          <a:solidFill>
                            <a:srgbClr val="000000"/>
                          </a:solidFill>
                          <a:latin typeface="Calibri"/>
                        </a:rPr>
                        <a:t>Principles of Transportation Systems </a:t>
                      </a:r>
                      <a:endParaRPr lang="en-US" sz="900" dirty="0"/>
                    </a:p>
                  </a:txBody>
                  <a:tcPr anchor="ctr">
                    <a:solidFill>
                      <a:schemeClr val="bg1">
                        <a:lumMod val="85000"/>
                        <a:alpha val="60000"/>
                      </a:schemeClr>
                    </a:solidFill>
                  </a:tcPr>
                </a:tc>
                <a:tc>
                  <a:txBody>
                    <a:bodyPr/>
                    <a:lstStyle/>
                    <a:p>
                      <a:pPr lvl="0" algn="ctr">
                        <a:buNone/>
                      </a:pPr>
                      <a:r>
                        <a:rPr lang="en-US" sz="900" b="0" i="0" u="none" strike="noStrike" noProof="0" dirty="0">
                          <a:latin typeface="Calibri"/>
                        </a:rPr>
                        <a:t>13039250 (1 credit)</a:t>
                      </a:r>
                      <a:endParaRPr lang="en-US" sz="900" dirty="0"/>
                    </a:p>
                  </a:txBody>
                  <a:tcPr>
                    <a:solidFill>
                      <a:schemeClr val="bg1">
                        <a:lumMod val="85000"/>
                        <a:alpha val="60000"/>
                      </a:schemeClr>
                    </a:solidFill>
                  </a:tcPr>
                </a:tc>
                <a:tc>
                  <a:txBody>
                    <a:bodyPr/>
                    <a:lstStyle/>
                    <a:p>
                      <a:pPr marL="0" lvl="0" algn="ctr" defTabSz="685800">
                        <a:buNone/>
                      </a:pPr>
                      <a:r>
                        <a:rPr lang="en-US" sz="900" b="0" i="0" u="none" strike="noStrike" kern="1200" dirty="0">
                          <a:solidFill>
                            <a:schemeClr val="dk1"/>
                          </a:solidFill>
                          <a:latin typeface="Calibri"/>
                          <a:ea typeface="+mn-ea"/>
                          <a:cs typeface="+mn-cs"/>
                        </a:rPr>
                        <a:t>None</a:t>
                      </a:r>
                    </a:p>
                  </a:txBody>
                  <a:tcPr>
                    <a:solidFill>
                      <a:schemeClr val="bg1">
                        <a:lumMod val="85000"/>
                        <a:alpha val="60000"/>
                      </a:schemeClr>
                    </a:solidFill>
                  </a:tcPr>
                </a:tc>
                <a:tc>
                  <a:txBody>
                    <a:bodyPr/>
                    <a:lstStyle/>
                    <a:p>
                      <a:pPr marL="0" lvl="0" algn="ctr" defTabSz="685800">
                        <a:buNone/>
                      </a:pPr>
                      <a:r>
                        <a:rPr lang="en-US" sz="900" b="0" i="0" u="none" strike="noStrike" kern="1200" dirty="0">
                          <a:solidFill>
                            <a:schemeClr val="dk1"/>
                          </a:solidFill>
                          <a:latin typeface="Calibri"/>
                          <a:ea typeface="+mn-ea"/>
                          <a:cs typeface="+mn-cs"/>
                        </a:rPr>
                        <a:t>None</a:t>
                      </a:r>
                    </a:p>
                  </a:txBody>
                  <a:tcP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7" name="TextBox 6">
            <a:extLst>
              <a:ext uri="{FF2B5EF4-FFF2-40B4-BE49-F238E27FC236}">
                <a16:creationId xmlns:a16="http://schemas.microsoft.com/office/drawing/2014/main" id="{F976505E-EAA1-6B2A-601E-BA94742AC963}"/>
              </a:ext>
            </a:extLst>
          </p:cNvPr>
          <p:cNvSpPr txBox="1"/>
          <p:nvPr/>
        </p:nvSpPr>
        <p:spPr>
          <a:xfrm>
            <a:off x="-81799" y="1837655"/>
            <a:ext cx="731019" cy="276999"/>
          </a:xfrm>
          <a:prstGeom prst="rect">
            <a:avLst/>
          </a:prstGeom>
          <a:noFill/>
        </p:spPr>
        <p:txBody>
          <a:bodyPr wrap="square" lIns="91440" tIns="45720" rIns="91440" bIns="45720" rtlCol="0" anchor="t">
            <a:spAutoFit/>
          </a:bodyPr>
          <a:lstStyle/>
          <a:p>
            <a:pPr marL="0" marR="0" algn="ctr">
              <a:spcBef>
                <a:spcPts val="0"/>
              </a:spcBef>
            </a:pPr>
            <a:r>
              <a:rPr lang="en-US" sz="1200" b="1" dirty="0">
                <a:solidFill>
                  <a:srgbClr val="0D6CB9"/>
                </a:solidFill>
                <a:effectLst/>
                <a:ea typeface="Calibri" panose="020F0502020204030204" pitchFamily="34" charset="0"/>
                <a:cs typeface="Times New Roman"/>
              </a:rPr>
              <a:t>Level</a:t>
            </a:r>
            <a:r>
              <a:rPr lang="en-US" sz="1000" b="1" dirty="0">
                <a:solidFill>
                  <a:srgbClr val="0D6CB9"/>
                </a:solidFill>
                <a:effectLst/>
                <a:ea typeface="Calibri" panose="020F0502020204030204" pitchFamily="34" charset="0"/>
                <a:cs typeface="Times New Roman"/>
              </a:rPr>
              <a:t> </a:t>
            </a:r>
            <a:r>
              <a:rPr lang="en-US" sz="1200" b="1" dirty="0">
                <a:solidFill>
                  <a:srgbClr val="0D6CB9"/>
                </a:solidFill>
                <a:effectLst/>
                <a:ea typeface="Calibri" panose="020F0502020204030204" pitchFamily="34" charset="0"/>
                <a:cs typeface="Times New Roman"/>
              </a:rPr>
              <a:t>2</a:t>
            </a:r>
          </a:p>
        </p:txBody>
      </p:sp>
      <p:graphicFrame>
        <p:nvGraphicFramePr>
          <p:cNvPr id="8" name="Table 24">
            <a:extLst>
              <a:ext uri="{FF2B5EF4-FFF2-40B4-BE49-F238E27FC236}">
                <a16:creationId xmlns:a16="http://schemas.microsoft.com/office/drawing/2014/main" id="{004D2EB4-0AA6-8988-7A0A-5CDE5FA07DAF}"/>
              </a:ext>
            </a:extLst>
          </p:cNvPr>
          <p:cNvGraphicFramePr>
            <a:graphicFrameLocks noGrp="1"/>
          </p:cNvGraphicFramePr>
          <p:nvPr>
            <p:extLst>
              <p:ext uri="{D42A27DB-BD31-4B8C-83A1-F6EECF244321}">
                <p14:modId xmlns:p14="http://schemas.microsoft.com/office/powerpoint/2010/main" val="2443960766"/>
              </p:ext>
            </p:extLst>
          </p:nvPr>
        </p:nvGraphicFramePr>
        <p:xfrm>
          <a:off x="85854" y="2054999"/>
          <a:ext cx="6683421" cy="472440"/>
        </p:xfrm>
        <a:graphic>
          <a:graphicData uri="http://schemas.openxmlformats.org/drawingml/2006/table">
            <a:tbl>
              <a:tblPr firstRow="1" bandRow="1">
                <a:tableStyleId>{5C22544A-7EE6-4342-B048-85BDC9FD1C3A}</a:tableStyleId>
              </a:tblPr>
              <a:tblGrid>
                <a:gridCol w="2406834">
                  <a:extLst>
                    <a:ext uri="{9D8B030D-6E8A-4147-A177-3AD203B41FA5}">
                      <a16:colId xmlns:a16="http://schemas.microsoft.com/office/drawing/2014/main" val="2083587555"/>
                    </a:ext>
                  </a:extLst>
                </a:gridCol>
                <a:gridCol w="1620680">
                  <a:extLst>
                    <a:ext uri="{9D8B030D-6E8A-4147-A177-3AD203B41FA5}">
                      <a16:colId xmlns:a16="http://schemas.microsoft.com/office/drawing/2014/main" val="3749205641"/>
                    </a:ext>
                  </a:extLst>
                </a:gridCol>
                <a:gridCol w="1427164">
                  <a:extLst>
                    <a:ext uri="{9D8B030D-6E8A-4147-A177-3AD203B41FA5}">
                      <a16:colId xmlns:a16="http://schemas.microsoft.com/office/drawing/2014/main" val="603892530"/>
                    </a:ext>
                  </a:extLst>
                </a:gridCol>
                <a:gridCol w="1228743">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178632"/>
                    </a:solidFill>
                  </a:tcPr>
                </a:tc>
                <a:tc>
                  <a:txBody>
                    <a:bodyPr/>
                    <a:lstStyle/>
                    <a:p>
                      <a:pPr algn="ctr"/>
                      <a:r>
                        <a:rPr lang="en-US" sz="1000" dirty="0"/>
                        <a:t>SERVICE ID</a:t>
                      </a:r>
                    </a:p>
                  </a:txBody>
                  <a:tcPr anchor="ctr">
                    <a:solidFill>
                      <a:srgbClr val="178632"/>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178632"/>
                    </a:solidFill>
                  </a:tcPr>
                </a:tc>
                <a:tc>
                  <a:txBody>
                    <a:bodyPr/>
                    <a:lstStyle/>
                    <a:p>
                      <a:pPr algn="ctr"/>
                      <a:r>
                        <a:rPr lang="en-US" sz="1000" dirty="0"/>
                        <a:t>COREQUISITES </a:t>
                      </a:r>
                    </a:p>
                  </a:txBody>
                  <a:tcPr anchor="ctr">
                    <a:solidFill>
                      <a:srgbClr val="178632"/>
                    </a:solidFill>
                  </a:tcPr>
                </a:tc>
                <a:extLst>
                  <a:ext uri="{0D108BD9-81ED-4DB2-BD59-A6C34878D82A}">
                    <a16:rowId xmlns:a16="http://schemas.microsoft.com/office/drawing/2014/main" val="2788444287"/>
                  </a:ext>
                </a:extLst>
              </a:tr>
              <a:tr h="175121">
                <a:tc>
                  <a:txBody>
                    <a:bodyPr/>
                    <a:lstStyle/>
                    <a:p>
                      <a:pPr marL="0" lvl="0" algn="l" defTabSz="685800" rtl="0" eaLnBrk="1" latinLnBrk="0" hangingPunct="1">
                        <a:buNone/>
                      </a:pPr>
                      <a:r>
                        <a:rPr lang="en-US" sz="900" b="0" i="0" u="none" strike="noStrike" kern="1200" baseline="0" noProof="0" dirty="0">
                          <a:solidFill>
                            <a:srgbClr val="000000"/>
                          </a:solidFill>
                          <a:latin typeface="Calibri"/>
                          <a:ea typeface="+mn-ea"/>
                          <a:cs typeface="+mn-cs"/>
                        </a:rPr>
                        <a:t>Automotive Basics</a:t>
                      </a:r>
                      <a:endParaRPr lang="en-US" sz="900" b="0" i="0" u="none" strike="noStrike" kern="1200" baseline="0" dirty="0">
                        <a:solidFill>
                          <a:srgbClr val="000000"/>
                        </a:solidFill>
                        <a:latin typeface="Calibri"/>
                        <a:ea typeface="+mn-ea"/>
                        <a:cs typeface="+mn-cs"/>
                      </a:endParaRPr>
                    </a:p>
                  </a:txBody>
                  <a:tcPr anchor="ctr">
                    <a:solidFill>
                      <a:schemeClr val="bg1">
                        <a:lumMod val="85000"/>
                        <a:alpha val="60000"/>
                      </a:schemeClr>
                    </a:solidFill>
                  </a:tcPr>
                </a:tc>
                <a:tc>
                  <a:txBody>
                    <a:bodyPr/>
                    <a:lstStyle/>
                    <a:p>
                      <a:pPr lvl="0" algn="ctr">
                        <a:buNone/>
                      </a:pPr>
                      <a:r>
                        <a:rPr lang="en-US" sz="900" b="0" i="0" u="none" strike="noStrike" kern="1200" baseline="0" noProof="0" dirty="0">
                          <a:solidFill>
                            <a:srgbClr val="000000"/>
                          </a:solidFill>
                          <a:latin typeface="Calibri"/>
                        </a:rPr>
                        <a:t>13039550 (1 credit) </a:t>
                      </a:r>
                      <a:endParaRPr lang="en-US" sz="900" b="0" i="0" u="none" strike="noStrike" kern="1200" dirty="0">
                        <a:solidFill>
                          <a:schemeClr val="dk1"/>
                        </a:solidFill>
                        <a:latin typeface="Calibri"/>
                        <a:ea typeface="+mn-ea"/>
                        <a:cs typeface="+mn-cs"/>
                      </a:endParaRPr>
                    </a:p>
                  </a:txBody>
                  <a:tcPr anchor="ctr">
                    <a:solidFill>
                      <a:schemeClr val="bg1">
                        <a:lumMod val="85000"/>
                        <a:alpha val="60000"/>
                      </a:schemeClr>
                    </a:solidFill>
                  </a:tcPr>
                </a:tc>
                <a:tc>
                  <a:txBody>
                    <a:bodyPr/>
                    <a:lstStyle/>
                    <a:p>
                      <a:pPr lvl="0" algn="ctr">
                        <a:buNone/>
                      </a:pPr>
                      <a:r>
                        <a:rPr lang="en-US" sz="900" b="0" i="0" u="none" strike="noStrike" kern="1200" dirty="0">
                          <a:solidFill>
                            <a:schemeClr val="dk1"/>
                          </a:solidFill>
                          <a:latin typeface="Calibri"/>
                          <a:ea typeface="+mn-ea"/>
                          <a:cs typeface="+mn-cs"/>
                        </a:rPr>
                        <a:t>None</a:t>
                      </a:r>
                    </a:p>
                  </a:txBody>
                  <a:tcPr anchor="ctr">
                    <a:solidFill>
                      <a:schemeClr val="bg1">
                        <a:lumMod val="85000"/>
                        <a:alpha val="60000"/>
                      </a:schemeClr>
                    </a:solidFill>
                  </a:tcPr>
                </a:tc>
                <a:tc>
                  <a:txBody>
                    <a:bodyPr/>
                    <a:lstStyle/>
                    <a:p>
                      <a:pPr lvl="0" algn="ctr">
                        <a:lnSpc>
                          <a:spcPct val="100000"/>
                        </a:lnSpc>
                        <a:spcBef>
                          <a:spcPts val="0"/>
                        </a:spcBef>
                        <a:spcAft>
                          <a:spcPts val="0"/>
                        </a:spcAft>
                        <a:buNone/>
                      </a:pPr>
                      <a:r>
                        <a:rPr lang="en-US" sz="900" b="0" i="0" u="none" strike="noStrike" kern="1200" noProof="0" dirty="0">
                          <a:solidFill>
                            <a:schemeClr val="dk1"/>
                          </a:solidFill>
                          <a:latin typeface="Calibri"/>
                        </a:rPr>
                        <a:t>None</a:t>
                      </a:r>
                      <a:endParaRPr lang="en-US" sz="900" b="0" i="0" u="none" strike="noStrike" kern="1200" noProof="0" dirty="0"/>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11" name="TextBox 10">
            <a:extLst>
              <a:ext uri="{FF2B5EF4-FFF2-40B4-BE49-F238E27FC236}">
                <a16:creationId xmlns:a16="http://schemas.microsoft.com/office/drawing/2014/main" id="{C0205F7C-5D08-5D8F-9AB1-CED1EC24DE25}"/>
              </a:ext>
            </a:extLst>
          </p:cNvPr>
          <p:cNvSpPr txBox="1"/>
          <p:nvPr/>
        </p:nvSpPr>
        <p:spPr>
          <a:xfrm>
            <a:off x="39724" y="3905502"/>
            <a:ext cx="731019" cy="276999"/>
          </a:xfrm>
          <a:prstGeom prst="rect">
            <a:avLst/>
          </a:prstGeom>
          <a:noFill/>
        </p:spPr>
        <p:txBody>
          <a:bodyPr wrap="square" lIns="91440" tIns="45720" rIns="91440" bIns="45720" rtlCol="0" anchor="t">
            <a:spAutoFit/>
          </a:bodyPr>
          <a:lstStyle/>
          <a:p>
            <a:pPr marL="0" marR="0" algn="ctr">
              <a:spcBef>
                <a:spcPts val="0"/>
              </a:spcBef>
            </a:pPr>
            <a:r>
              <a:rPr lang="en-US" sz="1200" b="1" dirty="0">
                <a:solidFill>
                  <a:srgbClr val="0D6CB9"/>
                </a:solidFill>
                <a:effectLst/>
                <a:ea typeface="Calibri" panose="020F0502020204030204" pitchFamily="34" charset="0"/>
                <a:cs typeface="Times New Roman"/>
              </a:rPr>
              <a:t>Level 4</a:t>
            </a:r>
          </a:p>
        </p:txBody>
      </p:sp>
      <p:graphicFrame>
        <p:nvGraphicFramePr>
          <p:cNvPr id="15" name="Table 24">
            <a:extLst>
              <a:ext uri="{FF2B5EF4-FFF2-40B4-BE49-F238E27FC236}">
                <a16:creationId xmlns:a16="http://schemas.microsoft.com/office/drawing/2014/main" id="{97395A7A-D529-5527-E1AB-724004545FC8}"/>
              </a:ext>
            </a:extLst>
          </p:cNvPr>
          <p:cNvGraphicFramePr>
            <a:graphicFrameLocks noGrp="1"/>
          </p:cNvGraphicFramePr>
          <p:nvPr>
            <p:extLst>
              <p:ext uri="{D42A27DB-BD31-4B8C-83A1-F6EECF244321}">
                <p14:modId xmlns:p14="http://schemas.microsoft.com/office/powerpoint/2010/main" val="1260052508"/>
              </p:ext>
            </p:extLst>
          </p:nvPr>
        </p:nvGraphicFramePr>
        <p:xfrm>
          <a:off x="85854" y="4316446"/>
          <a:ext cx="6683422" cy="518160"/>
        </p:xfrm>
        <a:graphic>
          <a:graphicData uri="http://schemas.openxmlformats.org/drawingml/2006/table">
            <a:tbl>
              <a:tblPr firstRow="1" bandRow="1">
                <a:tableStyleId>{5C22544A-7EE6-4342-B048-85BDC9FD1C3A}</a:tableStyleId>
              </a:tblPr>
              <a:tblGrid>
                <a:gridCol w="2402904">
                  <a:extLst>
                    <a:ext uri="{9D8B030D-6E8A-4147-A177-3AD203B41FA5}">
                      <a16:colId xmlns:a16="http://schemas.microsoft.com/office/drawing/2014/main" val="2083587555"/>
                    </a:ext>
                  </a:extLst>
                </a:gridCol>
                <a:gridCol w="1637969">
                  <a:extLst>
                    <a:ext uri="{9D8B030D-6E8A-4147-A177-3AD203B41FA5}">
                      <a16:colId xmlns:a16="http://schemas.microsoft.com/office/drawing/2014/main" val="3749205641"/>
                    </a:ext>
                  </a:extLst>
                </a:gridCol>
                <a:gridCol w="1430961">
                  <a:extLst>
                    <a:ext uri="{9D8B030D-6E8A-4147-A177-3AD203B41FA5}">
                      <a16:colId xmlns:a16="http://schemas.microsoft.com/office/drawing/2014/main" val="603892530"/>
                    </a:ext>
                  </a:extLst>
                </a:gridCol>
                <a:gridCol w="1211588">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178632"/>
                    </a:solidFill>
                  </a:tcPr>
                </a:tc>
                <a:tc>
                  <a:txBody>
                    <a:bodyPr/>
                    <a:lstStyle/>
                    <a:p>
                      <a:pPr algn="ctr"/>
                      <a:r>
                        <a:rPr lang="en-US" sz="1000" dirty="0"/>
                        <a:t>SERVICE ID</a:t>
                      </a:r>
                    </a:p>
                  </a:txBody>
                  <a:tcPr anchor="ctr">
                    <a:solidFill>
                      <a:srgbClr val="178632"/>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178632"/>
                    </a:solidFill>
                  </a:tcPr>
                </a:tc>
                <a:tc>
                  <a:txBody>
                    <a:bodyPr/>
                    <a:lstStyle/>
                    <a:p>
                      <a:pPr algn="ctr"/>
                      <a:r>
                        <a:rPr lang="en-US" sz="1000" dirty="0"/>
                        <a:t>COREQUISITES </a:t>
                      </a:r>
                    </a:p>
                  </a:txBody>
                  <a:tcPr anchor="ctr">
                    <a:solidFill>
                      <a:srgbClr val="178632"/>
                    </a:solidFill>
                  </a:tcPr>
                </a:tc>
                <a:extLst>
                  <a:ext uri="{0D108BD9-81ED-4DB2-BD59-A6C34878D82A}">
                    <a16:rowId xmlns:a16="http://schemas.microsoft.com/office/drawing/2014/main" val="2788444287"/>
                  </a:ext>
                </a:extLst>
              </a:tr>
              <a:tr h="274320">
                <a:tc>
                  <a:txBody>
                    <a:bodyPr/>
                    <a:lstStyle/>
                    <a:p>
                      <a:pPr marL="0" lvl="0" algn="l">
                        <a:buNone/>
                      </a:pPr>
                      <a:r>
                        <a:rPr lang="en-US" sz="900" b="0" i="0" u="none" strike="noStrike" kern="1200" baseline="0" noProof="0" dirty="0"/>
                        <a:t>Practicum in Transportation Systems  </a:t>
                      </a:r>
                      <a:endParaRPr lang="en-US" sz="900" b="0" i="0" u="none" strike="noStrike" kern="1200" baseline="0" dirty="0">
                        <a:solidFill>
                          <a:schemeClr val="dk1"/>
                        </a:solidFill>
                        <a:latin typeface="Calibri"/>
                        <a:ea typeface="+mn-ea"/>
                        <a:cs typeface="+mn-cs"/>
                      </a:endParaRPr>
                    </a:p>
                  </a:txBody>
                  <a:tcPr anchor="ctr">
                    <a:solidFill>
                      <a:schemeClr val="bg1">
                        <a:lumMod val="85000"/>
                        <a:alpha val="60000"/>
                      </a:schemeClr>
                    </a:solidFill>
                  </a:tcPr>
                </a:tc>
                <a:tc>
                  <a:txBody>
                    <a:bodyPr/>
                    <a:lstStyle/>
                    <a:p>
                      <a:pPr marL="0" lvl="0" algn="ctr">
                        <a:buNone/>
                      </a:pPr>
                      <a:r>
                        <a:rPr lang="en-US" sz="900" b="0" i="0" u="none" strike="noStrike" kern="1200" baseline="0" noProof="0" dirty="0"/>
                        <a:t>13040450 (2 credits)</a:t>
                      </a:r>
                    </a:p>
                  </a:txBody>
                  <a:tcPr anchor="ctr">
                    <a:solidFill>
                      <a:schemeClr val="bg1">
                        <a:lumMod val="85000"/>
                        <a:alpha val="60000"/>
                      </a:schemeClr>
                    </a:solidFill>
                  </a:tcPr>
                </a:tc>
                <a:tc>
                  <a:txBody>
                    <a:bodyPr/>
                    <a:lstStyle/>
                    <a:p>
                      <a:pPr marL="0" lvl="0" algn="ctr" defTabSz="685800">
                        <a:buNone/>
                      </a:pPr>
                      <a:r>
                        <a:rPr lang="en-US" sz="900" b="0" i="0" u="none" strike="noStrike" kern="1200" baseline="0" dirty="0">
                          <a:solidFill>
                            <a:schemeClr val="dk1"/>
                          </a:solidFill>
                          <a:latin typeface="Calibri"/>
                          <a:ea typeface="+mn-ea"/>
                          <a:cs typeface="+mn-cs"/>
                        </a:rPr>
                        <a:t>None</a:t>
                      </a:r>
                    </a:p>
                  </a:txBody>
                  <a:tcPr anchor="ctr">
                    <a:solidFill>
                      <a:schemeClr val="bg1">
                        <a:lumMod val="85000"/>
                        <a:alpha val="60000"/>
                      </a:schemeClr>
                    </a:solidFill>
                  </a:tcPr>
                </a:tc>
                <a:tc>
                  <a:txBody>
                    <a:bodyPr/>
                    <a:lstStyle/>
                    <a:p>
                      <a:pPr lvl="0" algn="ctr">
                        <a:lnSpc>
                          <a:spcPct val="100000"/>
                        </a:lnSpc>
                        <a:spcBef>
                          <a:spcPts val="0"/>
                        </a:spcBef>
                        <a:spcAft>
                          <a:spcPts val="0"/>
                        </a:spcAft>
                        <a:buNone/>
                      </a:pPr>
                      <a:r>
                        <a:rPr lang="en-US" sz="900" b="0" i="0" u="none" strike="noStrike" kern="1200" baseline="0" noProof="0" dirty="0">
                          <a:solidFill>
                            <a:schemeClr val="dk1"/>
                          </a:solidFill>
                          <a:latin typeface="Calibri"/>
                        </a:rPr>
                        <a:t>None</a:t>
                      </a:r>
                      <a:endParaRPr lang="en-US" sz="900" b="0" i="0" u="none" strike="noStrike" kern="1200" baseline="0" noProof="0" dirty="0"/>
                    </a:p>
                  </a:txBody>
                  <a:tcPr anchor="ctr">
                    <a:solidFill>
                      <a:schemeClr val="bg1">
                        <a:lumMod val="85000"/>
                        <a:alpha val="60000"/>
                      </a:schemeClr>
                    </a:solidFill>
                  </a:tcPr>
                </a:tc>
                <a:extLst>
                  <a:ext uri="{0D108BD9-81ED-4DB2-BD59-A6C34878D82A}">
                    <a16:rowId xmlns:a16="http://schemas.microsoft.com/office/drawing/2014/main" val="3289955430"/>
                  </a:ext>
                </a:extLst>
              </a:tr>
            </a:tbl>
          </a:graphicData>
        </a:graphic>
      </p:graphicFrame>
      <p:sp>
        <p:nvSpPr>
          <p:cNvPr id="9" name="TextBox 8">
            <a:extLst>
              <a:ext uri="{FF2B5EF4-FFF2-40B4-BE49-F238E27FC236}">
                <a16:creationId xmlns:a16="http://schemas.microsoft.com/office/drawing/2014/main" id="{DED2BD24-5607-B42A-2702-BCF4941DC38C}"/>
              </a:ext>
            </a:extLst>
          </p:cNvPr>
          <p:cNvSpPr txBox="1"/>
          <p:nvPr/>
        </p:nvSpPr>
        <p:spPr>
          <a:xfrm>
            <a:off x="-81800" y="2644552"/>
            <a:ext cx="731019" cy="276999"/>
          </a:xfrm>
          <a:prstGeom prst="rect">
            <a:avLst/>
          </a:prstGeom>
          <a:noFill/>
        </p:spPr>
        <p:txBody>
          <a:bodyPr wrap="square" lIns="91440" tIns="45720" rIns="91440" bIns="45720" rtlCol="0" anchor="t">
            <a:spAutoFit/>
          </a:bodyPr>
          <a:lstStyle/>
          <a:p>
            <a:pPr marL="0" marR="0" algn="ctr">
              <a:spcBef>
                <a:spcPts val="0"/>
              </a:spcBef>
            </a:pPr>
            <a:r>
              <a:rPr lang="en-US" sz="1200" b="1" dirty="0">
                <a:solidFill>
                  <a:srgbClr val="0D6CB9"/>
                </a:solidFill>
                <a:effectLst/>
                <a:ea typeface="Calibri" panose="020F0502020204030204" pitchFamily="34" charset="0"/>
                <a:cs typeface="Times New Roman"/>
              </a:rPr>
              <a:t>Level</a:t>
            </a:r>
            <a:r>
              <a:rPr lang="en-US" sz="1000" b="1" dirty="0">
                <a:solidFill>
                  <a:srgbClr val="0D6CB9"/>
                </a:solidFill>
                <a:effectLst/>
                <a:ea typeface="Calibri" panose="020F0502020204030204" pitchFamily="34" charset="0"/>
                <a:cs typeface="Times New Roman"/>
              </a:rPr>
              <a:t> </a:t>
            </a:r>
            <a:r>
              <a:rPr lang="en-US" sz="1200" b="1" dirty="0">
                <a:solidFill>
                  <a:srgbClr val="0D6CB9"/>
                </a:solidFill>
                <a:effectLst/>
                <a:ea typeface="Calibri" panose="020F0502020204030204" pitchFamily="34" charset="0"/>
                <a:cs typeface="Times New Roman"/>
              </a:rPr>
              <a:t>3</a:t>
            </a:r>
          </a:p>
        </p:txBody>
      </p:sp>
      <p:graphicFrame>
        <p:nvGraphicFramePr>
          <p:cNvPr id="6" name="Table 24">
            <a:extLst>
              <a:ext uri="{FF2B5EF4-FFF2-40B4-BE49-F238E27FC236}">
                <a16:creationId xmlns:a16="http://schemas.microsoft.com/office/drawing/2014/main" id="{DAF8A1F2-E113-5548-F2CF-E225B5DDB971}"/>
              </a:ext>
            </a:extLst>
          </p:cNvPr>
          <p:cNvGraphicFramePr>
            <a:graphicFrameLocks noGrp="1"/>
          </p:cNvGraphicFramePr>
          <p:nvPr>
            <p:extLst>
              <p:ext uri="{D42A27DB-BD31-4B8C-83A1-F6EECF244321}">
                <p14:modId xmlns:p14="http://schemas.microsoft.com/office/powerpoint/2010/main" val="291920742"/>
              </p:ext>
            </p:extLst>
          </p:nvPr>
        </p:nvGraphicFramePr>
        <p:xfrm>
          <a:off x="55486" y="3170241"/>
          <a:ext cx="6689825" cy="609600"/>
        </p:xfrm>
        <a:graphic>
          <a:graphicData uri="http://schemas.openxmlformats.org/drawingml/2006/table">
            <a:tbl>
              <a:tblPr firstRow="1" bandRow="1">
                <a:tableStyleId>{5C22544A-7EE6-4342-B048-85BDC9FD1C3A}</a:tableStyleId>
              </a:tblPr>
              <a:tblGrid>
                <a:gridCol w="2410857">
                  <a:extLst>
                    <a:ext uri="{9D8B030D-6E8A-4147-A177-3AD203B41FA5}">
                      <a16:colId xmlns:a16="http://schemas.microsoft.com/office/drawing/2014/main" val="2083587555"/>
                    </a:ext>
                  </a:extLst>
                </a:gridCol>
                <a:gridCol w="1628250">
                  <a:extLst>
                    <a:ext uri="{9D8B030D-6E8A-4147-A177-3AD203B41FA5}">
                      <a16:colId xmlns:a16="http://schemas.microsoft.com/office/drawing/2014/main" val="3749205641"/>
                    </a:ext>
                  </a:extLst>
                </a:gridCol>
                <a:gridCol w="1412240">
                  <a:extLst>
                    <a:ext uri="{9D8B030D-6E8A-4147-A177-3AD203B41FA5}">
                      <a16:colId xmlns:a16="http://schemas.microsoft.com/office/drawing/2014/main" val="603892530"/>
                    </a:ext>
                  </a:extLst>
                </a:gridCol>
                <a:gridCol w="1238478">
                  <a:extLst>
                    <a:ext uri="{9D8B030D-6E8A-4147-A177-3AD203B41FA5}">
                      <a16:colId xmlns:a16="http://schemas.microsoft.com/office/drawing/2014/main" val="562161464"/>
                    </a:ext>
                  </a:extLst>
                </a:gridCol>
              </a:tblGrid>
              <a:tr h="214447">
                <a:tc>
                  <a:txBody>
                    <a:bodyPr/>
                    <a:lstStyle/>
                    <a:p>
                      <a:pPr algn="ctr"/>
                      <a:r>
                        <a:rPr lang="en-US" sz="1000" dirty="0"/>
                        <a:t>COURSE NAME</a:t>
                      </a:r>
                      <a:endParaRPr lang="en-US" dirty="0"/>
                    </a:p>
                  </a:txBody>
                  <a:tcPr anchor="ctr">
                    <a:solidFill>
                      <a:srgbClr val="178632"/>
                    </a:solidFill>
                  </a:tcPr>
                </a:tc>
                <a:tc>
                  <a:txBody>
                    <a:bodyPr/>
                    <a:lstStyle/>
                    <a:p>
                      <a:pPr algn="ctr"/>
                      <a:r>
                        <a:rPr lang="en-US" sz="1000" dirty="0"/>
                        <a:t>SERVICE ID</a:t>
                      </a:r>
                    </a:p>
                  </a:txBody>
                  <a:tcPr anchor="ctr">
                    <a:solidFill>
                      <a:srgbClr val="178632"/>
                    </a:solidFill>
                  </a:tcPr>
                </a:tc>
                <a:tc>
                  <a:txBody>
                    <a:bodyPr/>
                    <a:lstStyle/>
                    <a:p>
                      <a:pPr lvl="0" algn="ctr">
                        <a:buNone/>
                      </a:pPr>
                      <a:r>
                        <a:rPr lang="en-US" sz="1000" b="1" i="0" u="none" strike="noStrike" noProof="0" dirty="0">
                          <a:latin typeface="Calibri"/>
                        </a:rPr>
                        <a:t>PREREQUISITES</a:t>
                      </a:r>
                      <a:r>
                        <a:rPr lang="en-US" sz="1000" dirty="0"/>
                        <a:t> </a:t>
                      </a:r>
                    </a:p>
                  </a:txBody>
                  <a:tcPr anchor="ctr">
                    <a:solidFill>
                      <a:srgbClr val="178632"/>
                    </a:solidFill>
                  </a:tcPr>
                </a:tc>
                <a:tc>
                  <a:txBody>
                    <a:bodyPr/>
                    <a:lstStyle/>
                    <a:p>
                      <a:pPr algn="ctr"/>
                      <a:r>
                        <a:rPr lang="en-US" sz="1000" dirty="0"/>
                        <a:t>COREQUISITES </a:t>
                      </a:r>
                    </a:p>
                  </a:txBody>
                  <a:tcPr anchor="ctr">
                    <a:solidFill>
                      <a:srgbClr val="178632"/>
                    </a:solidFill>
                  </a:tcPr>
                </a:tc>
                <a:extLst>
                  <a:ext uri="{0D108BD9-81ED-4DB2-BD59-A6C34878D82A}">
                    <a16:rowId xmlns:a16="http://schemas.microsoft.com/office/drawing/2014/main" val="2788444287"/>
                  </a:ext>
                </a:extLst>
              </a:tr>
              <a:tr h="274320">
                <a:tc>
                  <a:txBody>
                    <a:bodyPr/>
                    <a:lstStyle/>
                    <a:p>
                      <a:pPr lvl="0">
                        <a:buNone/>
                      </a:pPr>
                      <a:r>
                        <a:rPr lang="en-US" sz="900" b="0" i="0" u="none" strike="noStrike" kern="1200" baseline="0" noProof="0">
                          <a:solidFill>
                            <a:srgbClr val="000000"/>
                          </a:solidFill>
                          <a:latin typeface="Calibri"/>
                        </a:rPr>
                        <a:t>Automotive Technology </a:t>
                      </a:r>
                      <a:r>
                        <a:rPr lang="en-US" sz="900" b="0" i="0" u="none" strike="noStrike" kern="1200" baseline="0" noProof="0">
                          <a:solidFill>
                            <a:srgbClr val="000000"/>
                          </a:solidFill>
                          <a:latin typeface="+mn-lt"/>
                        </a:rPr>
                        <a:t>I:  Maintenance and Light Repair </a:t>
                      </a:r>
                      <a:endParaRPr lang="en-US" sz="900" b="0" i="0" u="none" strike="noStrike" kern="1200" baseline="0" dirty="0">
                        <a:solidFill>
                          <a:srgbClr val="000000"/>
                        </a:solidFill>
                        <a:latin typeface="Calibri"/>
                        <a:ea typeface="+mn-ea"/>
                        <a:cs typeface="+mn-cs"/>
                      </a:endParaRPr>
                    </a:p>
                  </a:txBody>
                  <a:tcPr anchor="ctr">
                    <a:solidFill>
                      <a:schemeClr val="bg1">
                        <a:lumMod val="85000"/>
                        <a:alpha val="60000"/>
                      </a:schemeClr>
                    </a:solidFill>
                  </a:tcPr>
                </a:tc>
                <a:tc>
                  <a:txBody>
                    <a:bodyPr/>
                    <a:lstStyle/>
                    <a:p>
                      <a:pPr lvl="0" algn="ctr">
                        <a:buNone/>
                      </a:pPr>
                      <a:r>
                        <a:rPr lang="en-US" sz="900" b="0" i="0" u="none" strike="noStrike" kern="1200" baseline="0" noProof="0" dirty="0">
                          <a:solidFill>
                            <a:srgbClr val="000000"/>
                          </a:solidFill>
                          <a:latin typeface="Calibri"/>
                        </a:rPr>
                        <a:t>13039600 (2 credits)</a:t>
                      </a:r>
                      <a:endParaRPr lang="en-US" sz="900" b="0" i="0" u="none" strike="noStrike" kern="1200" baseline="0" dirty="0">
                        <a:solidFill>
                          <a:srgbClr val="000000"/>
                        </a:solidFill>
                        <a:latin typeface="Calibri"/>
                        <a:ea typeface="+mn-ea"/>
                        <a:cs typeface="+mn-cs"/>
                      </a:endParaRPr>
                    </a:p>
                  </a:txBody>
                  <a:tcPr anchor="ctr">
                    <a:solidFill>
                      <a:schemeClr val="bg1">
                        <a:lumMod val="85000"/>
                        <a:alpha val="60000"/>
                      </a:schemeClr>
                    </a:solidFill>
                  </a:tcPr>
                </a:tc>
                <a:tc>
                  <a:txBody>
                    <a:bodyPr/>
                    <a:lstStyle/>
                    <a:p>
                      <a:pPr lvl="0" algn="ctr">
                        <a:buNone/>
                      </a:pPr>
                      <a:r>
                        <a:rPr lang="en-US" sz="900" b="0" i="0" u="none" strike="noStrike" kern="1200" baseline="0" dirty="0">
                          <a:solidFill>
                            <a:srgbClr val="000000"/>
                          </a:solidFill>
                          <a:latin typeface="Calibri"/>
                          <a:ea typeface="+mn-ea"/>
                          <a:cs typeface="+mn-cs"/>
                        </a:rPr>
                        <a:t>None</a:t>
                      </a:r>
                    </a:p>
                  </a:txBody>
                  <a:tcPr anchor="ctr">
                    <a:solidFill>
                      <a:schemeClr val="bg1">
                        <a:lumMod val="85000"/>
                        <a:alpha val="60000"/>
                      </a:schemeClr>
                    </a:solidFill>
                  </a:tcPr>
                </a:tc>
                <a:tc>
                  <a:txBody>
                    <a:bodyPr/>
                    <a:lstStyle/>
                    <a:p>
                      <a:pPr lvl="0" algn="ctr">
                        <a:lnSpc>
                          <a:spcPct val="100000"/>
                        </a:lnSpc>
                        <a:spcBef>
                          <a:spcPts val="0"/>
                        </a:spcBef>
                        <a:spcAft>
                          <a:spcPts val="0"/>
                        </a:spcAft>
                        <a:buNone/>
                      </a:pPr>
                      <a:r>
                        <a:rPr lang="en-US" sz="900" b="0" i="0" u="none" strike="noStrike" kern="1200" baseline="0" noProof="0" dirty="0">
                          <a:solidFill>
                            <a:srgbClr val="000000"/>
                          </a:solidFill>
                          <a:latin typeface="Calibri"/>
                        </a:rPr>
                        <a:t>None</a:t>
                      </a:r>
                      <a:endParaRPr lang="en-US" sz="900" b="0" i="0" u="none" strike="noStrike" kern="1200" baseline="0" noProof="0" dirty="0"/>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14" name="TextBox 13">
            <a:extLst>
              <a:ext uri="{FF2B5EF4-FFF2-40B4-BE49-F238E27FC236}">
                <a16:creationId xmlns:a16="http://schemas.microsoft.com/office/drawing/2014/main" id="{DBE9A18B-F59A-4756-A63D-5E371E91275E}"/>
              </a:ext>
            </a:extLst>
          </p:cNvPr>
          <p:cNvSpPr txBox="1"/>
          <p:nvPr/>
        </p:nvSpPr>
        <p:spPr>
          <a:xfrm>
            <a:off x="85854" y="5795771"/>
            <a:ext cx="6775679" cy="1183786"/>
          </a:xfrm>
          <a:prstGeom prst="rect">
            <a:avLst/>
          </a:prstGeom>
          <a:noFill/>
        </p:spPr>
        <p:txBody>
          <a:bodyPr wrap="square">
            <a:spAutoFit/>
          </a:bodyPr>
          <a:lstStyle/>
          <a:p>
            <a:pPr marL="0" marR="0">
              <a:lnSpc>
                <a:spcPct val="107000"/>
              </a:lnSpc>
              <a:spcBef>
                <a:spcPts val="0"/>
              </a:spcBef>
              <a:spcAft>
                <a:spcPts val="800"/>
              </a:spcAft>
            </a:pPr>
            <a:r>
              <a:rPr lang="en-US" sz="1050" dirty="0">
                <a:latin typeface="Calibri"/>
                <a:ea typeface="Calibri"/>
                <a:cs typeface="Times New Roman"/>
              </a:rPr>
              <a:t>Pharr-San Juan-Alamo ISD </a:t>
            </a:r>
            <a:r>
              <a:rPr lang="en-US" sz="1000" dirty="0">
                <a:effectLst/>
                <a:latin typeface="Calibri"/>
                <a:ea typeface="Calibri"/>
                <a:cs typeface="Times New Roman"/>
              </a:rPr>
              <a:t> does not discriminate on the basis of race, color, national origin, sex, disability or age in its programs or activities and provides equal access to the Boy Scouts and other designated youth groups. The following person has been designated to handle inquiries regarding the nondiscrimination policies: Pharr-San Juan-Alamo ISD Administration Building, 601 E Kelly Ave.  Pharr, TX 78577  956-354-2000</a:t>
            </a:r>
          </a:p>
          <a:p>
            <a:pPr marL="0" marR="0">
              <a:lnSpc>
                <a:spcPct val="107000"/>
              </a:lnSpc>
              <a:spcBef>
                <a:spcPts val="0"/>
              </a:spcBef>
              <a:spcAft>
                <a:spcPts val="800"/>
              </a:spcAft>
            </a:pPr>
            <a:r>
              <a:rPr lang="en-US" sz="1000" dirty="0">
                <a:effectLst/>
                <a:latin typeface="Calibri"/>
                <a:ea typeface="Calibri"/>
                <a:cs typeface="Times New Roman"/>
              </a:rPr>
              <a:t>Further nondiscrimination information can be found at </a:t>
            </a:r>
            <a:r>
              <a:rPr lang="en-US" sz="1000" u="sng" dirty="0">
                <a:solidFill>
                  <a:srgbClr val="0563C1"/>
                </a:solidFill>
                <a:effectLst/>
                <a:latin typeface="Calibri"/>
                <a:ea typeface="Calibri"/>
                <a:cs typeface="Times New Roman"/>
                <a:hlinkClick r:id="rId2"/>
              </a:rPr>
              <a:t>Notification of Nondiscrimination in Career and Technical Education Programs</a:t>
            </a:r>
            <a:r>
              <a:rPr lang="en-US" sz="1000" dirty="0">
                <a:effectLst/>
                <a:latin typeface="Calibri"/>
                <a:ea typeface="Calibri"/>
                <a:cs typeface="Times New Roman"/>
              </a:rPr>
              <a:t>.</a:t>
            </a:r>
          </a:p>
        </p:txBody>
      </p:sp>
      <p:sp>
        <p:nvSpPr>
          <p:cNvPr id="12" name="TextBox 11">
            <a:extLst>
              <a:ext uri="{FF2B5EF4-FFF2-40B4-BE49-F238E27FC236}">
                <a16:creationId xmlns:a16="http://schemas.microsoft.com/office/drawing/2014/main" id="{FFD95ED1-037F-4475-817B-775513F2BCBC}"/>
              </a:ext>
            </a:extLst>
          </p:cNvPr>
          <p:cNvSpPr txBox="1"/>
          <p:nvPr/>
        </p:nvSpPr>
        <p:spPr>
          <a:xfrm>
            <a:off x="55486" y="5217596"/>
            <a:ext cx="6744156" cy="553998"/>
          </a:xfrm>
          <a:prstGeom prst="rect">
            <a:avLst/>
          </a:prstGeom>
          <a:noFill/>
        </p:spPr>
        <p:txBody>
          <a:bodyPr wrap="square">
            <a:spAutoFit/>
          </a:bodyPr>
          <a:lstStyle/>
          <a:p>
            <a:pPr algn="ctr"/>
            <a:r>
              <a:rPr lang="en-US" sz="1000" dirty="0"/>
              <a:t>FOR ADDITIONAL INFORMATION ON THE TRANSPORTATION, DISTRIBUTION, AND LOGISTICS CAREER CLUSTER,</a:t>
            </a:r>
            <a:endParaRPr lang="en-US" sz="1000" dirty="0">
              <a:cs typeface="Calibri"/>
            </a:endParaRPr>
          </a:p>
          <a:p>
            <a:pPr algn="ctr"/>
            <a:r>
              <a:rPr lang="en-US" sz="1000" dirty="0"/>
              <a:t>PLEASE CONTACT: PSJA ISD CTE Coordinator: David Gonzalez </a:t>
            </a:r>
            <a:r>
              <a:rPr lang="en-US" sz="1000">
                <a:hlinkClick r:id="rId3"/>
              </a:rPr>
              <a:t>david.gonzalez@psjaisd.us</a:t>
            </a:r>
            <a:endParaRPr lang="en-US" sz="1000"/>
          </a:p>
          <a:p>
            <a:pPr algn="ctr"/>
            <a:r>
              <a:rPr lang="en-US" sz="1000">
                <a:hlinkClick r:id="rId4"/>
              </a:rPr>
              <a:t>https</a:t>
            </a:r>
            <a:r>
              <a:rPr lang="en-US" sz="1000" dirty="0">
                <a:hlinkClick r:id="rId4"/>
              </a:rPr>
              <a:t>://tea.texas.gov/cte</a:t>
            </a:r>
            <a:r>
              <a:rPr lang="en-US" sz="1000" dirty="0"/>
              <a:t> </a:t>
            </a:r>
            <a:endParaRPr lang="en-US" sz="1000" dirty="0">
              <a:cs typeface="Calibri"/>
            </a:endParaRPr>
          </a:p>
        </p:txBody>
      </p:sp>
      <p:pic>
        <p:nvPicPr>
          <p:cNvPr id="4" name="Picture 3">
            <a:extLst>
              <a:ext uri="{FF2B5EF4-FFF2-40B4-BE49-F238E27FC236}">
                <a16:creationId xmlns:a16="http://schemas.microsoft.com/office/drawing/2014/main" id="{530C664C-4169-8C49-06DE-3E82CDFEAFEE}"/>
              </a:ext>
            </a:extLst>
          </p:cNvPr>
          <p:cNvPicPr>
            <a:picLocks noChangeAspect="1"/>
          </p:cNvPicPr>
          <p:nvPr/>
        </p:nvPicPr>
        <p:blipFill>
          <a:blip r:embed="rId5"/>
          <a:stretch>
            <a:fillRect/>
          </a:stretch>
        </p:blipFill>
        <p:spPr>
          <a:xfrm>
            <a:off x="5826152" y="8081669"/>
            <a:ext cx="719390" cy="682811"/>
          </a:xfrm>
          <a:prstGeom prst="rect">
            <a:avLst/>
          </a:prstGeom>
        </p:spPr>
      </p:pic>
    </p:spTree>
    <p:extLst>
      <p:ext uri="{BB962C8B-B14F-4D97-AF65-F5344CB8AC3E}">
        <p14:creationId xmlns:p14="http://schemas.microsoft.com/office/powerpoint/2010/main" val="24584242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46A1AFACF59E74BA407A27F7D29FA69" ma:contentTypeVersion="14" ma:contentTypeDescription="Create a new document." ma:contentTypeScope="" ma:versionID="06a6d5fbe96ee16369e1730918a36b25">
  <xsd:schema xmlns:xsd="http://www.w3.org/2001/XMLSchema" xmlns:xs="http://www.w3.org/2001/XMLSchema" xmlns:p="http://schemas.microsoft.com/office/2006/metadata/properties" xmlns:ns2="abe7259a-2221-4fae-a48c-e26acad682cd" xmlns:ns3="719cf477-6032-42e7-804a-9c684239624f" targetNamespace="http://schemas.microsoft.com/office/2006/metadata/properties" ma:root="true" ma:fieldsID="d9cc20e7a54f40dfee71faf6f86a9596" ns2:_="" ns3:_="">
    <xsd:import namespace="abe7259a-2221-4fae-a48c-e26acad682cd"/>
    <xsd:import namespace="719cf477-6032-42e7-804a-9c68423962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e7259a-2221-4fae-a48c-e26acad68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9cf477-6032-42e7-804a-9c684239624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90083d7-adcd-4e69-8031-386bf3dbdddc}" ma:internalName="TaxCatchAll" ma:showField="CatchAllData" ma:web="719cf477-6032-42e7-804a-9c684239624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19cf477-6032-42e7-804a-9c684239624f" xsi:nil="true"/>
    <lcf76f155ced4ddcb4097134ff3c332f xmlns="abe7259a-2221-4fae-a48c-e26acad682c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D6A0F15-9D47-4D66-8DB8-6EE7F290064A}">
  <ds:schemaRefs>
    <ds:schemaRef ds:uri="http://schemas.microsoft.com/sharepoint/v3/contenttype/forms"/>
  </ds:schemaRefs>
</ds:datastoreItem>
</file>

<file path=customXml/itemProps2.xml><?xml version="1.0" encoding="utf-8"?>
<ds:datastoreItem xmlns:ds="http://schemas.openxmlformats.org/officeDocument/2006/customXml" ds:itemID="{97F9CC73-554B-4DCA-A9DB-3F0E58C0DF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e7259a-2221-4fae-a48c-e26acad682cd"/>
    <ds:schemaRef ds:uri="719cf477-6032-42e7-804a-9c68423962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FF67F14-08BA-4E43-A779-A4A8A5468D3F}">
  <ds:schemaRefs>
    <ds:schemaRef ds:uri="http://www.w3.org/XML/1998/namespace"/>
    <ds:schemaRef ds:uri="http://purl.org/dc/elements/1.1/"/>
    <ds:schemaRef ds:uri="http://schemas.microsoft.com/office/infopath/2007/PartnerControls"/>
    <ds:schemaRef ds:uri="http://schemas.microsoft.com/office/2006/metadata/properties"/>
    <ds:schemaRef ds:uri="http://purl.org/dc/dcmitype/"/>
    <ds:schemaRef ds:uri="http://schemas.microsoft.com/office/2006/documentManagement/types"/>
    <ds:schemaRef ds:uri="http://purl.org/dc/terms/"/>
    <ds:schemaRef ds:uri="http://schemas.openxmlformats.org/package/2006/metadata/core-properties"/>
    <ds:schemaRef ds:uri="1870ca36-48b9-408f-8764-2f018f10cce8"/>
    <ds:schemaRef ds:uri="696893de-3167-48c0-a9e9-62134322dc49"/>
    <ds:schemaRef ds:uri="719cf477-6032-42e7-804a-9c684239624f"/>
    <ds:schemaRef ds:uri="abe7259a-2221-4fae-a48c-e26acad682cd"/>
  </ds:schemaRefs>
</ds:datastoreItem>
</file>

<file path=docProps/app.xml><?xml version="1.0" encoding="utf-8"?>
<Properties xmlns="http://schemas.openxmlformats.org/officeDocument/2006/extended-properties" xmlns:vt="http://schemas.openxmlformats.org/officeDocument/2006/docPropsVTypes">
  <Template>Office Theme</Template>
  <TotalTime>289</TotalTime>
  <Words>620</Words>
  <Application>Microsoft Office PowerPoint</Application>
  <PresentationFormat>Letter Paper (8.5x11 in)</PresentationFormat>
  <Paragraphs>115</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Open Sans SemiBold</vt:lpstr>
      <vt:lpstr>Office Theme</vt:lpstr>
      <vt:lpstr>Automotive Statewide Program of Study</vt:lpstr>
      <vt:lpstr>Automotive Course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Garza, Krystal</dc:creator>
  <cp:lastModifiedBy>Adriana Garcia</cp:lastModifiedBy>
  <cp:revision>13</cp:revision>
  <cp:lastPrinted>2023-01-05T16:25:20Z</cp:lastPrinted>
  <dcterms:created xsi:type="dcterms:W3CDTF">2022-08-14T22:35:42Z</dcterms:created>
  <dcterms:modified xsi:type="dcterms:W3CDTF">2023-02-27T20:45:01Z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0x010100946A1AFACF59E74BA407A27F7D29FA69</vt:lpwstr>
  </property>
  <property fmtid="{D5CDD505-2E9C-101B-9397-08002B2CF9AE}" pid="3" name="MediaServiceImageTags">
    <vt:lpwstr/>
  </property>
</Properties>
</file>