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Lst>
  <p:sldIdLst>
    <p:sldId id="257" r:id="rId5"/>
    <p:sldId id="256" r:id="rId6"/>
  </p:sldIdLst>
  <p:sldSz cx="6858000" cy="9144000" type="letter"/>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3B56EC8-58B6-C502-C42E-81C8F58F1D99}" name="Hudson, Les" initials="HL" userId="S::les.hudson@tea.texas.gov::1b51e3df-f37c-4646-8151-9652bb88c0d0" providerId="AD"/>
  <p188:author id="{A7D6E0D2-4AF4-174A-3414-82F42FBFB7E1}" name="Smith, Steve" initials="SS" userId="S::Steve.Smith@tea.texas.gov::cad797b5-bb7e-4e2a-97ae-05911761940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34343"/>
    <a:srgbClr val="03818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BC7E3AA-3885-41AA-8725-C89CD0E45265}" v="3" dt="2023-01-18T20:59:42.708"/>
    <p1510:client id="{D00D5891-CB3B-47EC-A4A2-C9301E735AE0}" v="1" dt="2023-01-18T04:14:49.72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16" d="100"/>
          <a:sy n="116" d="100"/>
        </p:scale>
        <p:origin x="4134" y="1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13" Type="http://schemas.microsoft.com/office/2018/10/relationships/authors" Target="authors.xml"/><Relationship Id="rId3" Type="http://schemas.openxmlformats.org/officeDocument/2006/relationships/customXml" Target="../customXml/item3.xml"/><Relationship Id="rId7" Type="http://schemas.openxmlformats.org/officeDocument/2006/relationships/presProps" Target="presProps.xml"/><Relationship Id="rId12" Type="http://schemas.microsoft.com/office/2015/10/relationships/revisionInfo" Target="revisionInfo.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microsoft.com/office/2016/11/relationships/changesInfo" Target="changesInfos/changesInfo1.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ia Davila" userId="a443a4ba-41ca-4146-8477-9f111d4f56f3" providerId="ADAL" clId="{B0186FFB-700B-42E3-A5E1-F54C71083C57}"/>
    <pc:docChg chg="custSel delSld modSld">
      <pc:chgData name="Maria Davila" userId="a443a4ba-41ca-4146-8477-9f111d4f56f3" providerId="ADAL" clId="{B0186FFB-700B-42E3-A5E1-F54C71083C57}" dt="2022-11-17T16:50:27.862" v="17" actId="2696"/>
      <pc:docMkLst>
        <pc:docMk/>
      </pc:docMkLst>
      <pc:sldChg chg="delSp modSp del mod">
        <pc:chgData name="Maria Davila" userId="a443a4ba-41ca-4146-8477-9f111d4f56f3" providerId="ADAL" clId="{B0186FFB-700B-42E3-A5E1-F54C71083C57}" dt="2022-11-17T16:50:27.862" v="17" actId="2696"/>
        <pc:sldMkLst>
          <pc:docMk/>
          <pc:sldMk cId="960410499" sldId="258"/>
        </pc:sldMkLst>
        <pc:spChg chg="del">
          <ac:chgData name="Maria Davila" userId="a443a4ba-41ca-4146-8477-9f111d4f56f3" providerId="ADAL" clId="{B0186FFB-700B-42E3-A5E1-F54C71083C57}" dt="2022-10-28T13:47:42.816" v="0" actId="478"/>
          <ac:spMkLst>
            <pc:docMk/>
            <pc:sldMk cId="960410499" sldId="258"/>
            <ac:spMk id="2" creationId="{B491E0FF-F45D-F067-DE3B-61EF6206B4F6}"/>
          </ac:spMkLst>
        </pc:spChg>
        <pc:spChg chg="del mod">
          <ac:chgData name="Maria Davila" userId="a443a4ba-41ca-4146-8477-9f111d4f56f3" providerId="ADAL" clId="{B0186FFB-700B-42E3-A5E1-F54C71083C57}" dt="2022-10-28T13:48:09.065" v="7" actId="21"/>
          <ac:spMkLst>
            <pc:docMk/>
            <pc:sldMk cId="960410499" sldId="258"/>
            <ac:spMk id="5" creationId="{2DD45E37-0456-9A71-5910-812F50926441}"/>
          </ac:spMkLst>
        </pc:spChg>
        <pc:spChg chg="del mod">
          <ac:chgData name="Maria Davila" userId="a443a4ba-41ca-4146-8477-9f111d4f56f3" providerId="ADAL" clId="{B0186FFB-700B-42E3-A5E1-F54C71083C57}" dt="2022-10-28T14:36:29.858" v="16"/>
          <ac:spMkLst>
            <pc:docMk/>
            <pc:sldMk cId="960410499" sldId="258"/>
            <ac:spMk id="13" creationId="{4F922674-3389-6DFF-D287-D7EAB12CD46D}"/>
          </ac:spMkLst>
        </pc:spChg>
        <pc:spChg chg="del">
          <ac:chgData name="Maria Davila" userId="a443a4ba-41ca-4146-8477-9f111d4f56f3" providerId="ADAL" clId="{B0186FFB-700B-42E3-A5E1-F54C71083C57}" dt="2022-10-28T13:48:22.614" v="9" actId="478"/>
          <ac:spMkLst>
            <pc:docMk/>
            <pc:sldMk cId="960410499" sldId="258"/>
            <ac:spMk id="14" creationId="{ED792C4E-CC7C-1F50-F9D3-B7BDD0BEE4D5}"/>
          </ac:spMkLst>
        </pc:spChg>
        <pc:graphicFrameChg chg="del mod modGraphic">
          <ac:chgData name="Maria Davila" userId="a443a4ba-41ca-4146-8477-9f111d4f56f3" providerId="ADAL" clId="{B0186FFB-700B-42E3-A5E1-F54C71083C57}" dt="2022-10-28T14:36:29.858" v="14" actId="478"/>
          <ac:graphicFrameMkLst>
            <pc:docMk/>
            <pc:sldMk cId="960410499" sldId="258"/>
            <ac:graphicFrameMk id="15" creationId="{97395A7A-D529-5527-E1AB-724004545FC8}"/>
          </ac:graphicFrameMkLst>
        </pc:graphicFrameChg>
      </pc:sldChg>
    </pc:docChg>
  </pc:docChgLst>
  <pc:docChgLst>
    <pc:chgData name="Maria Davila" userId="a443a4ba-41ca-4146-8477-9f111d4f56f3" providerId="ADAL" clId="{34D697B2-DA4C-4F69-95D2-207165000E2C}"/>
    <pc:docChg chg="undo custSel modSld">
      <pc:chgData name="Maria Davila" userId="a443a4ba-41ca-4146-8477-9f111d4f56f3" providerId="ADAL" clId="{34D697B2-DA4C-4F69-95D2-207165000E2C}" dt="2023-01-05T20:46:59.036" v="466" actId="14100"/>
      <pc:docMkLst>
        <pc:docMk/>
      </pc:docMkLst>
      <pc:sldChg chg="modSp mod">
        <pc:chgData name="Maria Davila" userId="a443a4ba-41ca-4146-8477-9f111d4f56f3" providerId="ADAL" clId="{34D697B2-DA4C-4F69-95D2-207165000E2C}" dt="2023-01-05T20:46:59.036" v="466" actId="14100"/>
        <pc:sldMkLst>
          <pc:docMk/>
          <pc:sldMk cId="2458424211" sldId="256"/>
        </pc:sldMkLst>
        <pc:graphicFrameChg chg="modGraphic">
          <ac:chgData name="Maria Davila" userId="a443a4ba-41ca-4146-8477-9f111d4f56f3" providerId="ADAL" clId="{34D697B2-DA4C-4F69-95D2-207165000E2C}" dt="2023-01-05T20:46:08.490" v="459" actId="21"/>
          <ac:graphicFrameMkLst>
            <pc:docMk/>
            <pc:sldMk cId="2458424211" sldId="256"/>
            <ac:graphicFrameMk id="6" creationId="{DAF8A1F2-E113-5548-F2CF-E225B5DDB971}"/>
          </ac:graphicFrameMkLst>
        </pc:graphicFrameChg>
        <pc:graphicFrameChg chg="mod modGraphic">
          <ac:chgData name="Maria Davila" userId="a443a4ba-41ca-4146-8477-9f111d4f56f3" providerId="ADAL" clId="{34D697B2-DA4C-4F69-95D2-207165000E2C}" dt="2023-01-05T20:46:48.989" v="464" actId="14100"/>
          <ac:graphicFrameMkLst>
            <pc:docMk/>
            <pc:sldMk cId="2458424211" sldId="256"/>
            <ac:graphicFrameMk id="16" creationId="{78307A6B-4D1E-F7C1-BA94-B4561FE5DAD7}"/>
          </ac:graphicFrameMkLst>
        </pc:graphicFrameChg>
        <pc:picChg chg="mod">
          <ac:chgData name="Maria Davila" userId="a443a4ba-41ca-4146-8477-9f111d4f56f3" providerId="ADAL" clId="{34D697B2-DA4C-4F69-95D2-207165000E2C}" dt="2023-01-05T20:46:59.036" v="466" actId="14100"/>
          <ac:picMkLst>
            <pc:docMk/>
            <pc:sldMk cId="2458424211" sldId="256"/>
            <ac:picMk id="14" creationId="{EF1860E2-8529-478B-19B9-8B16FBF9708E}"/>
          </ac:picMkLst>
        </pc:picChg>
      </pc:sldChg>
      <pc:sldChg chg="delSp modSp mod">
        <pc:chgData name="Maria Davila" userId="a443a4ba-41ca-4146-8477-9f111d4f56f3" providerId="ADAL" clId="{34D697B2-DA4C-4F69-95D2-207165000E2C}" dt="2023-01-05T20:44:30.131" v="453" actId="1076"/>
        <pc:sldMkLst>
          <pc:docMk/>
          <pc:sldMk cId="2115741379" sldId="257"/>
        </pc:sldMkLst>
        <pc:spChg chg="del mod">
          <ac:chgData name="Maria Davila" userId="a443a4ba-41ca-4146-8477-9f111d4f56f3" providerId="ADAL" clId="{34D697B2-DA4C-4F69-95D2-207165000E2C}" dt="2023-01-05T16:32:50.310" v="69" actId="478"/>
          <ac:spMkLst>
            <pc:docMk/>
            <pc:sldMk cId="2115741379" sldId="257"/>
            <ac:spMk id="6" creationId="{4CBD7CDB-989F-E336-61FF-6901DC5486DF}"/>
          </ac:spMkLst>
        </pc:spChg>
        <pc:spChg chg="mod">
          <ac:chgData name="Maria Davila" userId="a443a4ba-41ca-4146-8477-9f111d4f56f3" providerId="ADAL" clId="{34D697B2-DA4C-4F69-95D2-207165000E2C}" dt="2023-01-05T20:43:02.364" v="393" actId="20577"/>
          <ac:spMkLst>
            <pc:docMk/>
            <pc:sldMk cId="2115741379" sldId="257"/>
            <ac:spMk id="22" creationId="{B8492F22-9EDB-B130-6173-ADBB1BA28B5A}"/>
          </ac:spMkLst>
        </pc:spChg>
        <pc:spChg chg="mod">
          <ac:chgData name="Maria Davila" userId="a443a4ba-41ca-4146-8477-9f111d4f56f3" providerId="ADAL" clId="{34D697B2-DA4C-4F69-95D2-207165000E2C}" dt="2023-01-05T20:44:25.723" v="452" actId="114"/>
          <ac:spMkLst>
            <pc:docMk/>
            <pc:sldMk cId="2115741379" sldId="257"/>
            <ac:spMk id="28" creationId="{12E02463-CD5F-D1DD-B59B-A5477635CC57}"/>
          </ac:spMkLst>
        </pc:spChg>
        <pc:graphicFrameChg chg="modGraphic">
          <ac:chgData name="Maria Davila" userId="a443a4ba-41ca-4146-8477-9f111d4f56f3" providerId="ADAL" clId="{34D697B2-DA4C-4F69-95D2-207165000E2C}" dt="2023-01-05T16:31:22.143" v="20" actId="14734"/>
          <ac:graphicFrameMkLst>
            <pc:docMk/>
            <pc:sldMk cId="2115741379" sldId="257"/>
            <ac:graphicFrameMk id="1025" creationId="{9353EF7D-FC84-0A9D-002E-F3C8F8BE05A9}"/>
          </ac:graphicFrameMkLst>
        </pc:graphicFrameChg>
        <pc:picChg chg="mod">
          <ac:chgData name="Maria Davila" userId="a443a4ba-41ca-4146-8477-9f111d4f56f3" providerId="ADAL" clId="{34D697B2-DA4C-4F69-95D2-207165000E2C}" dt="2023-01-05T20:44:30.131" v="453" actId="1076"/>
          <ac:picMkLst>
            <pc:docMk/>
            <pc:sldMk cId="2115741379" sldId="257"/>
            <ac:picMk id="11" creationId="{9658B6B2-A483-F4D1-BED9-F430CBDC3FCB}"/>
          </ac:picMkLst>
        </pc:picChg>
        <pc:cxnChg chg="mod">
          <ac:chgData name="Maria Davila" userId="a443a4ba-41ca-4146-8477-9f111d4f56f3" providerId="ADAL" clId="{34D697B2-DA4C-4F69-95D2-207165000E2C}" dt="2023-01-05T20:43:08.922" v="394" actId="1076"/>
          <ac:cxnSpMkLst>
            <pc:docMk/>
            <pc:sldMk cId="2115741379" sldId="257"/>
            <ac:cxnSpMk id="5" creationId="{3200AB6B-E514-466B-9020-E9BECAC426CD}"/>
          </ac:cxnSpMkLst>
        </pc:cxnChg>
        <pc:cxnChg chg="mod">
          <ac:chgData name="Maria Davila" userId="a443a4ba-41ca-4146-8477-9f111d4f56f3" providerId="ADAL" clId="{34D697B2-DA4C-4F69-95D2-207165000E2C}" dt="2023-01-05T16:31:35.159" v="21" actId="1076"/>
          <ac:cxnSpMkLst>
            <pc:docMk/>
            <pc:sldMk cId="2115741379" sldId="257"/>
            <ac:cxnSpMk id="9" creationId="{CFB05A93-22EA-C812-084F-141BBFCDBE23}"/>
          </ac:cxnSpMkLst>
        </pc:cxnChg>
        <pc:cxnChg chg="mod">
          <ac:chgData name="Maria Davila" userId="a443a4ba-41ca-4146-8477-9f111d4f56f3" providerId="ADAL" clId="{34D697B2-DA4C-4F69-95D2-207165000E2C}" dt="2023-01-05T16:33:11.996" v="71" actId="1076"/>
          <ac:cxnSpMkLst>
            <pc:docMk/>
            <pc:sldMk cId="2115741379" sldId="257"/>
            <ac:cxnSpMk id="14" creationId="{BACBBB07-6B81-97C8-794A-73D74F0EFA14}"/>
          </ac:cxnSpMkLst>
        </pc:cxnChg>
      </pc:sldChg>
    </pc:docChg>
  </pc:docChgLst>
  <pc:docChgLst>
    <pc:chgData name="Adriana Garcia" userId="d322ecd9-c9fc-482a-8cdb-b7935c3de171" providerId="ADAL" clId="{1BC7E3AA-3885-41AA-8725-C89CD0E45265}"/>
    <pc:docChg chg="custSel modSld">
      <pc:chgData name="Adriana Garcia" userId="d322ecd9-c9fc-482a-8cdb-b7935c3de171" providerId="ADAL" clId="{1BC7E3AA-3885-41AA-8725-C89CD0E45265}" dt="2023-01-18T21:09:23.922" v="10" actId="6549"/>
      <pc:docMkLst>
        <pc:docMk/>
      </pc:docMkLst>
      <pc:sldChg chg="addSp delSp modSp mod">
        <pc:chgData name="Adriana Garcia" userId="d322ecd9-c9fc-482a-8cdb-b7935c3de171" providerId="ADAL" clId="{1BC7E3AA-3885-41AA-8725-C89CD0E45265}" dt="2023-01-18T21:09:23.922" v="10" actId="6549"/>
        <pc:sldMkLst>
          <pc:docMk/>
          <pc:sldMk cId="2458424211" sldId="256"/>
        </pc:sldMkLst>
        <pc:spChg chg="add mod">
          <ac:chgData name="Adriana Garcia" userId="d322ecd9-c9fc-482a-8cdb-b7935c3de171" providerId="ADAL" clId="{1BC7E3AA-3885-41AA-8725-C89CD0E45265}" dt="2023-01-18T21:09:23.922" v="10" actId="6549"/>
          <ac:spMkLst>
            <pc:docMk/>
            <pc:sldMk cId="2458424211" sldId="256"/>
            <ac:spMk id="4" creationId="{B304EA82-5AC9-3D19-0063-88DF89B429C5}"/>
          </ac:spMkLst>
        </pc:spChg>
        <pc:spChg chg="add mod">
          <ac:chgData name="Adriana Garcia" userId="d322ecd9-c9fc-482a-8cdb-b7935c3de171" providerId="ADAL" clId="{1BC7E3AA-3885-41AA-8725-C89CD0E45265}" dt="2023-01-17T20:51:28.614" v="7"/>
          <ac:spMkLst>
            <pc:docMk/>
            <pc:sldMk cId="2458424211" sldId="256"/>
            <ac:spMk id="10" creationId="{B117FEDA-92FD-1AAD-BFCF-FA66FC87E763}"/>
          </ac:spMkLst>
        </pc:spChg>
        <pc:spChg chg="del">
          <ac:chgData name="Adriana Garcia" userId="d322ecd9-c9fc-482a-8cdb-b7935c3de171" providerId="ADAL" clId="{1BC7E3AA-3885-41AA-8725-C89CD0E45265}" dt="2023-01-17T20:26:07.041" v="4" actId="478"/>
          <ac:spMkLst>
            <pc:docMk/>
            <pc:sldMk cId="2458424211" sldId="256"/>
            <ac:spMk id="19" creationId="{551D7454-919F-420F-2667-4A991D9BEDBA}"/>
          </ac:spMkLst>
        </pc:spChg>
        <pc:graphicFrameChg chg="modGraphic">
          <ac:chgData name="Adriana Garcia" userId="d322ecd9-c9fc-482a-8cdb-b7935c3de171" providerId="ADAL" clId="{1BC7E3AA-3885-41AA-8725-C89CD0E45265}" dt="2023-01-17T20:25:27.745" v="0" actId="2165"/>
          <ac:graphicFrameMkLst>
            <pc:docMk/>
            <pc:sldMk cId="2458424211" sldId="256"/>
            <ac:graphicFrameMk id="3" creationId="{056CCD33-F41C-3271-0BF6-E24B4BE9EB18}"/>
          </ac:graphicFrameMkLst>
        </pc:graphicFrameChg>
        <pc:graphicFrameChg chg="modGraphic">
          <ac:chgData name="Adriana Garcia" userId="d322ecd9-c9fc-482a-8cdb-b7935c3de171" providerId="ADAL" clId="{1BC7E3AA-3885-41AA-8725-C89CD0E45265}" dt="2023-01-17T20:25:32.775" v="1" actId="2165"/>
          <ac:graphicFrameMkLst>
            <pc:docMk/>
            <pc:sldMk cId="2458424211" sldId="256"/>
            <ac:graphicFrameMk id="8" creationId="{004D2EB4-0AA6-8988-7A0A-5CDE5FA07DAF}"/>
          </ac:graphicFrameMkLst>
        </pc:graphicFrameChg>
      </pc:sldChg>
    </pc:docChg>
  </pc:docChgLst>
  <pc:docChgLst>
    <pc:chgData name="Adriana Garcia" userId="d322ecd9-c9fc-482a-8cdb-b7935c3de171" providerId="ADAL" clId="{D00D5891-CB3B-47EC-A4A2-C9301E735AE0}"/>
    <pc:docChg chg="modSld">
      <pc:chgData name="Adriana Garcia" userId="d322ecd9-c9fc-482a-8cdb-b7935c3de171" providerId="ADAL" clId="{D00D5891-CB3B-47EC-A4A2-C9301E735AE0}" dt="2023-01-18T04:14:56.636" v="6" actId="1076"/>
      <pc:docMkLst>
        <pc:docMk/>
      </pc:docMkLst>
      <pc:sldChg chg="addSp modSp mod">
        <pc:chgData name="Adriana Garcia" userId="d322ecd9-c9fc-482a-8cdb-b7935c3de171" providerId="ADAL" clId="{D00D5891-CB3B-47EC-A4A2-C9301E735AE0}" dt="2023-01-18T04:14:56.636" v="6" actId="1076"/>
        <pc:sldMkLst>
          <pc:docMk/>
          <pc:sldMk cId="2458424211" sldId="256"/>
        </pc:sldMkLst>
        <pc:spChg chg="mod">
          <ac:chgData name="Adriana Garcia" userId="d322ecd9-c9fc-482a-8cdb-b7935c3de171" providerId="ADAL" clId="{D00D5891-CB3B-47EC-A4A2-C9301E735AE0}" dt="2023-01-18T04:14:40.398" v="2" actId="1076"/>
          <ac:spMkLst>
            <pc:docMk/>
            <pc:sldMk cId="2458424211" sldId="256"/>
            <ac:spMk id="4" creationId="{B304EA82-5AC9-3D19-0063-88DF89B429C5}"/>
          </ac:spMkLst>
        </pc:spChg>
        <pc:spChg chg="mod">
          <ac:chgData name="Adriana Garcia" userId="d322ecd9-c9fc-482a-8cdb-b7935c3de171" providerId="ADAL" clId="{D00D5891-CB3B-47EC-A4A2-C9301E735AE0}" dt="2023-01-18T04:14:44.685" v="3" actId="1076"/>
          <ac:spMkLst>
            <pc:docMk/>
            <pc:sldMk cId="2458424211" sldId="256"/>
            <ac:spMk id="10" creationId="{B117FEDA-92FD-1AAD-BFCF-FA66FC87E763}"/>
          </ac:spMkLst>
        </pc:spChg>
        <pc:graphicFrameChg chg="mod">
          <ac:chgData name="Adriana Garcia" userId="d322ecd9-c9fc-482a-8cdb-b7935c3de171" providerId="ADAL" clId="{D00D5891-CB3B-47EC-A4A2-C9301E735AE0}" dt="2023-01-18T04:14:26.199" v="1" actId="1076"/>
          <ac:graphicFrameMkLst>
            <pc:docMk/>
            <pc:sldMk cId="2458424211" sldId="256"/>
            <ac:graphicFrameMk id="16" creationId="{78307A6B-4D1E-F7C1-BA94-B4561FE5DAD7}"/>
          </ac:graphicFrameMkLst>
        </pc:graphicFrameChg>
        <pc:picChg chg="add mod">
          <ac:chgData name="Adriana Garcia" userId="d322ecd9-c9fc-482a-8cdb-b7935c3de171" providerId="ADAL" clId="{D00D5891-CB3B-47EC-A4A2-C9301E735AE0}" dt="2023-01-18T04:14:56.636" v="6" actId="1076"/>
          <ac:picMkLst>
            <pc:docMk/>
            <pc:sldMk cId="2458424211" sldId="256"/>
            <ac:picMk id="11" creationId="{10AA8CE6-1533-630F-1C7A-25C2CC30F24E}"/>
          </ac:picMkLst>
        </pc:picChg>
        <pc:picChg chg="mod">
          <ac:chgData name="Adriana Garcia" userId="d322ecd9-c9fc-482a-8cdb-b7935c3de171" providerId="ADAL" clId="{D00D5891-CB3B-47EC-A4A2-C9301E735AE0}" dt="2023-01-18T04:14:21.213" v="0" actId="1076"/>
          <ac:picMkLst>
            <pc:docMk/>
            <pc:sldMk cId="2458424211" sldId="256"/>
            <ac:picMk id="14" creationId="{EF1860E2-8529-478B-19B9-8B16FBF9708E}"/>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496484"/>
            <a:ext cx="5829300" cy="3183467"/>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857250" y="4802717"/>
            <a:ext cx="5143500" cy="2207683"/>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p>
            <a:fld id="{88E8D7E1-50FC-4BCD-9360-9614AF06FF85}" type="datetimeFigureOut">
              <a:rPr lang="en-US" smtClean="0"/>
              <a:t>1/18/2023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3F3C27-860E-4BDB-913C-DD2656F92ACB}" type="slidenum">
              <a:rPr lang="en-US" smtClean="0"/>
              <a:t>‹#›</a:t>
            </a:fld>
            <a:endParaRPr lang="en-US"/>
          </a:p>
        </p:txBody>
      </p:sp>
    </p:spTree>
    <p:extLst>
      <p:ext uri="{BB962C8B-B14F-4D97-AF65-F5344CB8AC3E}">
        <p14:creationId xmlns:p14="http://schemas.microsoft.com/office/powerpoint/2010/main" val="23868221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8E8D7E1-50FC-4BCD-9360-9614AF06FF85}" type="datetimeFigureOut">
              <a:rPr lang="en-US" smtClean="0"/>
              <a:t>1/18/2023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3F3C27-860E-4BDB-913C-DD2656F92ACB}" type="slidenum">
              <a:rPr lang="en-US" smtClean="0"/>
              <a:t>‹#›</a:t>
            </a:fld>
            <a:endParaRPr lang="en-US"/>
          </a:p>
        </p:txBody>
      </p:sp>
    </p:spTree>
    <p:extLst>
      <p:ext uri="{BB962C8B-B14F-4D97-AF65-F5344CB8AC3E}">
        <p14:creationId xmlns:p14="http://schemas.microsoft.com/office/powerpoint/2010/main" val="7998645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279653"/>
            <a:ext cx="5915025" cy="3803649"/>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467916" y="6119286"/>
            <a:ext cx="5915025" cy="2000249"/>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8E8D7E1-50FC-4BCD-9360-9614AF06FF85}" type="datetimeFigureOut">
              <a:rPr lang="en-US" smtClean="0"/>
              <a:t>1/18/2023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3F3C27-860E-4BDB-913C-DD2656F92ACB}" type="slidenum">
              <a:rPr lang="en-US" smtClean="0"/>
              <a:t>‹#›</a:t>
            </a:fld>
            <a:endParaRPr lang="en-US"/>
          </a:p>
        </p:txBody>
      </p:sp>
    </p:spTree>
    <p:extLst>
      <p:ext uri="{BB962C8B-B14F-4D97-AF65-F5344CB8AC3E}">
        <p14:creationId xmlns:p14="http://schemas.microsoft.com/office/powerpoint/2010/main" val="12454115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71488" y="2434167"/>
            <a:ext cx="2914650" cy="5801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471863" y="2434167"/>
            <a:ext cx="2914650" cy="5801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8E8D7E1-50FC-4BCD-9360-9614AF06FF85}" type="datetimeFigureOut">
              <a:rPr lang="en-US" smtClean="0"/>
              <a:t>1/18/2023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23F3C27-860E-4BDB-913C-DD2656F92ACB}" type="slidenum">
              <a:rPr lang="en-US" smtClean="0"/>
              <a:t>‹#›</a:t>
            </a:fld>
            <a:endParaRPr lang="en-US"/>
          </a:p>
        </p:txBody>
      </p:sp>
    </p:spTree>
    <p:extLst>
      <p:ext uri="{BB962C8B-B14F-4D97-AF65-F5344CB8AC3E}">
        <p14:creationId xmlns:p14="http://schemas.microsoft.com/office/powerpoint/2010/main" val="25281550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486836"/>
            <a:ext cx="5915025" cy="1767417"/>
          </a:xfrm>
        </p:spPr>
        <p:txBody>
          <a:bodyPr/>
          <a:lstStyle/>
          <a:p>
            <a:r>
              <a:rPr lang="en-US"/>
              <a:t>Click to edit Master title style</a:t>
            </a:r>
          </a:p>
        </p:txBody>
      </p:sp>
      <p:sp>
        <p:nvSpPr>
          <p:cNvPr id="3" name="Text Placeholder 2"/>
          <p:cNvSpPr>
            <a:spLocks noGrp="1"/>
          </p:cNvSpPr>
          <p:nvPr>
            <p:ph type="body" idx="1"/>
          </p:nvPr>
        </p:nvSpPr>
        <p:spPr>
          <a:xfrm>
            <a:off x="472381" y="2241551"/>
            <a:ext cx="2901255"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72381" y="3340100"/>
            <a:ext cx="2901255" cy="4912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471863" y="2241551"/>
            <a:ext cx="2915543"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71863" y="3340100"/>
            <a:ext cx="2915543" cy="4912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8E8D7E1-50FC-4BCD-9360-9614AF06FF85}" type="datetimeFigureOut">
              <a:rPr lang="en-US" smtClean="0"/>
              <a:t>1/18/2023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23F3C27-860E-4BDB-913C-DD2656F92ACB}" type="slidenum">
              <a:rPr lang="en-US" smtClean="0"/>
              <a:t>‹#›</a:t>
            </a:fld>
            <a:endParaRPr lang="en-US"/>
          </a:p>
        </p:txBody>
      </p:sp>
    </p:spTree>
    <p:extLst>
      <p:ext uri="{BB962C8B-B14F-4D97-AF65-F5344CB8AC3E}">
        <p14:creationId xmlns:p14="http://schemas.microsoft.com/office/powerpoint/2010/main" val="30739486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8E8D7E1-50FC-4BCD-9360-9614AF06FF85}" type="datetimeFigureOut">
              <a:rPr lang="en-US" smtClean="0"/>
              <a:t>1/18/2023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23F3C27-860E-4BDB-913C-DD2656F92ACB}" type="slidenum">
              <a:rPr lang="en-US" smtClean="0"/>
              <a:t>‹#›</a:t>
            </a:fld>
            <a:endParaRPr lang="en-US"/>
          </a:p>
        </p:txBody>
      </p:sp>
    </p:spTree>
    <p:extLst>
      <p:ext uri="{BB962C8B-B14F-4D97-AF65-F5344CB8AC3E}">
        <p14:creationId xmlns:p14="http://schemas.microsoft.com/office/powerpoint/2010/main" val="28818347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8E8D7E1-50FC-4BCD-9360-9614AF06FF85}" type="datetimeFigureOut">
              <a:rPr lang="en-US" smtClean="0"/>
              <a:t>1/18/2023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23F3C27-860E-4BDB-913C-DD2656F92ACB}" type="slidenum">
              <a:rPr lang="en-US" smtClean="0"/>
              <a:t>‹#›</a:t>
            </a:fld>
            <a:endParaRPr lang="en-US"/>
          </a:p>
        </p:txBody>
      </p:sp>
    </p:spTree>
    <p:extLst>
      <p:ext uri="{BB962C8B-B14F-4D97-AF65-F5344CB8AC3E}">
        <p14:creationId xmlns:p14="http://schemas.microsoft.com/office/powerpoint/2010/main" val="20165507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2915543" y="1316569"/>
            <a:ext cx="3471863" cy="649816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88E8D7E1-50FC-4BCD-9360-9614AF06FF85}" type="datetimeFigureOut">
              <a:rPr lang="en-US" smtClean="0"/>
              <a:t>1/18/2023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23F3C27-860E-4BDB-913C-DD2656F92ACB}" type="slidenum">
              <a:rPr lang="en-US" smtClean="0"/>
              <a:t>‹#›</a:t>
            </a:fld>
            <a:endParaRPr lang="en-US"/>
          </a:p>
        </p:txBody>
      </p:sp>
    </p:spTree>
    <p:extLst>
      <p:ext uri="{BB962C8B-B14F-4D97-AF65-F5344CB8AC3E}">
        <p14:creationId xmlns:p14="http://schemas.microsoft.com/office/powerpoint/2010/main" val="26821461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a:t>Click to edit Master title style</a:t>
            </a:r>
          </a:p>
        </p:txBody>
      </p:sp>
      <p:sp>
        <p:nvSpPr>
          <p:cNvPr id="3" name="Picture Placeholder 2"/>
          <p:cNvSpPr>
            <a:spLocks noGrp="1" noChangeAspect="1"/>
          </p:cNvSpPr>
          <p:nvPr>
            <p:ph type="pic" idx="1"/>
          </p:nvPr>
        </p:nvSpPr>
        <p:spPr>
          <a:xfrm>
            <a:off x="2915543" y="1316569"/>
            <a:ext cx="3471863" cy="649816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88E8D7E1-50FC-4BCD-9360-9614AF06FF85}" type="datetimeFigureOut">
              <a:rPr lang="en-US" smtClean="0"/>
              <a:t>1/18/2023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23F3C27-860E-4BDB-913C-DD2656F92ACB}" type="slidenum">
              <a:rPr lang="en-US" smtClean="0"/>
              <a:t>‹#›</a:t>
            </a:fld>
            <a:endParaRPr lang="en-US"/>
          </a:p>
        </p:txBody>
      </p:sp>
    </p:spTree>
    <p:extLst>
      <p:ext uri="{BB962C8B-B14F-4D97-AF65-F5344CB8AC3E}">
        <p14:creationId xmlns:p14="http://schemas.microsoft.com/office/powerpoint/2010/main" val="28272991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8E8D7E1-50FC-4BCD-9360-9614AF06FF85}" type="datetimeFigureOut">
              <a:rPr lang="en-US" smtClean="0"/>
              <a:t>1/18/2023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3F3C27-860E-4BDB-913C-DD2656F92ACB}" type="slidenum">
              <a:rPr lang="en-US" smtClean="0"/>
              <a:t>‹#›</a:t>
            </a:fld>
            <a:endParaRPr lang="en-US"/>
          </a:p>
        </p:txBody>
      </p:sp>
    </p:spTree>
    <p:extLst>
      <p:ext uri="{BB962C8B-B14F-4D97-AF65-F5344CB8AC3E}">
        <p14:creationId xmlns:p14="http://schemas.microsoft.com/office/powerpoint/2010/main" val="17371448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486834"/>
            <a:ext cx="1478756" cy="77491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71488" y="486834"/>
            <a:ext cx="4350544" cy="77491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8E8D7E1-50FC-4BCD-9360-9614AF06FF85}" type="datetimeFigureOut">
              <a:rPr lang="en-US" smtClean="0"/>
              <a:t>1/18/2023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3F3C27-860E-4BDB-913C-DD2656F92ACB}" type="slidenum">
              <a:rPr lang="en-US" smtClean="0"/>
              <a:t>‹#›</a:t>
            </a:fld>
            <a:endParaRPr lang="en-US"/>
          </a:p>
        </p:txBody>
      </p:sp>
    </p:spTree>
    <p:extLst>
      <p:ext uri="{BB962C8B-B14F-4D97-AF65-F5344CB8AC3E}">
        <p14:creationId xmlns:p14="http://schemas.microsoft.com/office/powerpoint/2010/main" val="14385043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486836"/>
            <a:ext cx="5915025" cy="1767417"/>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71488" y="2434167"/>
            <a:ext cx="5915025" cy="580178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71488" y="8475136"/>
            <a:ext cx="1543050" cy="486833"/>
          </a:xfrm>
          <a:prstGeom prst="rect">
            <a:avLst/>
          </a:prstGeom>
        </p:spPr>
        <p:txBody>
          <a:bodyPr vert="horz" lIns="91440" tIns="45720" rIns="91440" bIns="45720" rtlCol="0" anchor="ctr"/>
          <a:lstStyle>
            <a:lvl1pPr algn="l">
              <a:defRPr sz="900">
                <a:solidFill>
                  <a:schemeClr val="tx1">
                    <a:tint val="75000"/>
                  </a:schemeClr>
                </a:solidFill>
              </a:defRPr>
            </a:lvl1pPr>
          </a:lstStyle>
          <a:p>
            <a:fld id="{88E8D7E1-50FC-4BCD-9360-9614AF06FF85}" type="datetimeFigureOut">
              <a:rPr lang="en-US" smtClean="0"/>
              <a:t>1/18/2023</a:t>
            </a:fld>
            <a:endParaRPr lang="en-US"/>
          </a:p>
        </p:txBody>
      </p:sp>
      <p:sp>
        <p:nvSpPr>
          <p:cNvPr id="5" name="Footer Placeholder 4"/>
          <p:cNvSpPr>
            <a:spLocks noGrp="1"/>
          </p:cNvSpPr>
          <p:nvPr>
            <p:ph type="ftr" sz="quarter" idx="3"/>
          </p:nvPr>
        </p:nvSpPr>
        <p:spPr>
          <a:xfrm>
            <a:off x="2271713" y="8475136"/>
            <a:ext cx="2314575" cy="48683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43463" y="8475136"/>
            <a:ext cx="1543050" cy="486833"/>
          </a:xfrm>
          <a:prstGeom prst="rect">
            <a:avLst/>
          </a:prstGeom>
        </p:spPr>
        <p:txBody>
          <a:bodyPr vert="horz" lIns="91440" tIns="45720" rIns="91440" bIns="45720" rtlCol="0" anchor="ctr"/>
          <a:lstStyle>
            <a:lvl1pPr algn="r">
              <a:defRPr sz="900">
                <a:solidFill>
                  <a:schemeClr val="tx1">
                    <a:tint val="75000"/>
                  </a:schemeClr>
                </a:solidFill>
              </a:defRPr>
            </a:lvl1pPr>
          </a:lstStyle>
          <a:p>
            <a:fld id="{023F3C27-860E-4BDB-913C-DD2656F92ACB}" type="slidenum">
              <a:rPr lang="en-US" smtClean="0"/>
              <a:t>‹#›</a:t>
            </a:fld>
            <a:endParaRPr lang="en-US"/>
          </a:p>
        </p:txBody>
      </p:sp>
    </p:spTree>
    <p:extLst>
      <p:ext uri="{BB962C8B-B14F-4D97-AF65-F5344CB8AC3E}">
        <p14:creationId xmlns:p14="http://schemas.microsoft.com/office/powerpoint/2010/main" val="247123696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hyperlink" Target="mailto:maria.davila@psjaisd.us" TargetMode="External"/><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hyperlink" Target="https://tea.texas.gov/student-assessment/monitoring-and-interventions/program-monitoring-and-interventions/methods-of-administration-guidance-and-resources" TargetMode="External"/><Relationship Id="rId4" Type="http://schemas.openxmlformats.org/officeDocument/2006/relationships/hyperlink" Target="https://tea.texas.gov/ct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B1737AD-4435-0540-3EB2-0B40B790C8F9}"/>
              </a:ext>
            </a:extLst>
          </p:cNvPr>
          <p:cNvSpPr txBox="1"/>
          <p:nvPr/>
        </p:nvSpPr>
        <p:spPr>
          <a:xfrm>
            <a:off x="0" y="-1935"/>
            <a:ext cx="6858000" cy="830997"/>
          </a:xfrm>
          <a:prstGeom prst="rect">
            <a:avLst/>
          </a:prstGeom>
          <a:solidFill>
            <a:srgbClr val="D34343"/>
          </a:solidFill>
        </p:spPr>
        <p:txBody>
          <a:bodyPr wrap="square" lIns="91440" tIns="45720" rIns="91440" bIns="45720" rtlCol="0" anchor="t">
            <a:spAutoFit/>
          </a:bodyPr>
          <a:lstStyle/>
          <a:p>
            <a:pPr algn="ctr">
              <a:spcAft>
                <a:spcPts val="600"/>
              </a:spcAft>
            </a:pPr>
            <a:r>
              <a:rPr lang="en-US" sz="1600" b="1">
                <a:solidFill>
                  <a:schemeClr val="bg1"/>
                </a:solidFill>
                <a:ea typeface="Open Sans"/>
                <a:cs typeface="Open Sans"/>
              </a:rPr>
              <a:t>Health Science Career Cluster</a:t>
            </a:r>
          </a:p>
          <a:p>
            <a:pPr algn="ctr"/>
            <a:r>
              <a:rPr lang="en-US" sz="900">
                <a:solidFill>
                  <a:schemeClr val="bg1"/>
                </a:solidFill>
                <a:ea typeface="Open Sans"/>
                <a:cs typeface="Calibri"/>
              </a:rPr>
              <a:t>The Health Science Career Cluster focuses on planning, managing, and providing therapeutic services, diagnostics services, health informatics, support services, and biotechnology research and development. To pursue a career in the health science industry, students should learn to reason, think critically, make decisions, solve problems, communicate effectively, and work well with others. </a:t>
            </a:r>
            <a:endParaRPr lang="en-US"/>
          </a:p>
        </p:txBody>
      </p:sp>
      <p:sp>
        <p:nvSpPr>
          <p:cNvPr id="4" name="Title 3">
            <a:extLst>
              <a:ext uri="{FF2B5EF4-FFF2-40B4-BE49-F238E27FC236}">
                <a16:creationId xmlns:a16="http://schemas.microsoft.com/office/drawing/2014/main" id="{1206FB2D-DE24-0B20-089B-E718E5032C5E}"/>
              </a:ext>
            </a:extLst>
          </p:cNvPr>
          <p:cNvSpPr>
            <a:spLocks noGrp="1"/>
          </p:cNvSpPr>
          <p:nvPr>
            <p:ph type="ctrTitle"/>
          </p:nvPr>
        </p:nvSpPr>
        <p:spPr>
          <a:xfrm>
            <a:off x="0" y="940378"/>
            <a:ext cx="3703507" cy="578861"/>
          </a:xfrm>
          <a:solidFill>
            <a:srgbClr val="D34343"/>
          </a:solidFill>
        </p:spPr>
        <p:txBody>
          <a:bodyPr/>
          <a:lstStyle/>
          <a:p>
            <a:r>
              <a:rPr lang="en-US" sz="1400" b="1">
                <a:solidFill>
                  <a:srgbClr val="FFFFFF"/>
                </a:solidFill>
                <a:latin typeface="Calibri"/>
                <a:ea typeface="Open Sans"/>
                <a:cs typeface="Open Sans"/>
              </a:rPr>
              <a:t>Healthcare Therapeutic</a:t>
            </a:r>
            <a:endParaRPr lang="en-US">
              <a:effectLst/>
            </a:endParaRPr>
          </a:p>
          <a:p>
            <a:pPr rtl="0" eaLnBrk="1" latinLnBrk="0" hangingPunct="1"/>
            <a:r>
              <a:rPr lang="en-US" sz="1400" i="1" kern="1200">
                <a:solidFill>
                  <a:srgbClr val="FFFFFF"/>
                </a:solidFill>
                <a:effectLst/>
                <a:latin typeface="Calibri" panose="020F0502020204030204" pitchFamily="34" charset="0"/>
                <a:ea typeface="Open Sans" panose="020B0606030504020204" pitchFamily="34" charset="0"/>
                <a:cs typeface="Open Sans" panose="020B0606030504020204" pitchFamily="34" charset="0"/>
              </a:rPr>
              <a:t>Statewide Program of Study</a:t>
            </a:r>
            <a:endParaRPr lang="en-US">
              <a:effectLst/>
            </a:endParaRPr>
          </a:p>
        </p:txBody>
      </p:sp>
      <p:sp>
        <p:nvSpPr>
          <p:cNvPr id="7" name="TextBox 6">
            <a:extLst>
              <a:ext uri="{FF2B5EF4-FFF2-40B4-BE49-F238E27FC236}">
                <a16:creationId xmlns:a16="http://schemas.microsoft.com/office/drawing/2014/main" id="{418CD8EF-2D1F-02D6-2E0A-A6D3790C1525}"/>
              </a:ext>
            </a:extLst>
          </p:cNvPr>
          <p:cNvSpPr txBox="1"/>
          <p:nvPr/>
        </p:nvSpPr>
        <p:spPr>
          <a:xfrm>
            <a:off x="63795" y="1544836"/>
            <a:ext cx="6712687" cy="707886"/>
          </a:xfrm>
          <a:prstGeom prst="rect">
            <a:avLst/>
          </a:prstGeom>
          <a:noFill/>
        </p:spPr>
        <p:txBody>
          <a:bodyPr wrap="square" lIns="91440" tIns="45720" rIns="91440" bIns="45720" rtlCol="0" anchor="t">
            <a:spAutoFit/>
          </a:bodyPr>
          <a:lstStyle/>
          <a:p>
            <a:r>
              <a:rPr lang="en-US" sz="1000"/>
              <a:t>The Healthcare Therapeutic program of study introduces students to occupations and educational opportunities related to diagnosing and treating acute, episodic, or chronic illness independently or as part of a healthcare team. This program of study also includes an introduction to the opportunities associated with providing treatment and counsel to patients as well as rehabilitative programs that help build or restore daily living skills to persons with disabilities or developmental delays.</a:t>
            </a:r>
            <a:endParaRPr lang="en-US"/>
          </a:p>
        </p:txBody>
      </p:sp>
      <p:sp>
        <p:nvSpPr>
          <p:cNvPr id="21" name="TextBox 20">
            <a:extLst>
              <a:ext uri="{FF2B5EF4-FFF2-40B4-BE49-F238E27FC236}">
                <a16:creationId xmlns:a16="http://schemas.microsoft.com/office/drawing/2014/main" id="{77D1060B-498D-5699-38A4-622C19750F17}"/>
              </a:ext>
            </a:extLst>
          </p:cNvPr>
          <p:cNvSpPr txBox="1"/>
          <p:nvPr/>
        </p:nvSpPr>
        <p:spPr>
          <a:xfrm>
            <a:off x="356260" y="2271778"/>
            <a:ext cx="3072739" cy="1862048"/>
          </a:xfrm>
          <a:prstGeom prst="rect">
            <a:avLst/>
          </a:prstGeom>
          <a:noFill/>
        </p:spPr>
        <p:txBody>
          <a:bodyPr wrap="square" lIns="91440" tIns="45720" rIns="91440" bIns="45720" rtlCol="0" anchor="t">
            <a:spAutoFit/>
          </a:bodyPr>
          <a:lstStyle/>
          <a:p>
            <a:pPr marL="0" marR="0">
              <a:spcBef>
                <a:spcPts val="0"/>
              </a:spcBef>
            </a:pPr>
            <a:r>
              <a:rPr lang="en-US" sz="1200" b="1" dirty="0">
                <a:solidFill>
                  <a:srgbClr val="0D6CB9"/>
                </a:solidFill>
                <a:effectLst/>
                <a:ea typeface="Calibri" panose="020F0502020204030204" pitchFamily="34" charset="0"/>
                <a:cs typeface="Times New Roman"/>
              </a:rPr>
              <a:t>Secondary Courses for High School Credit</a:t>
            </a:r>
          </a:p>
          <a:p>
            <a:pPr marL="0" marR="0">
              <a:spcBef>
                <a:spcPts val="0"/>
              </a:spcBef>
            </a:pPr>
            <a:r>
              <a:rPr lang="en-US" sz="900" b="1" dirty="0">
                <a:effectLst/>
                <a:ea typeface="Calibri" panose="020F0502020204030204" pitchFamily="34" charset="0"/>
                <a:cs typeface="Times New Roman"/>
              </a:rPr>
              <a:t>Level 1</a:t>
            </a:r>
          </a:p>
          <a:p>
            <a:pPr marL="171450" indent="-171450">
              <a:buFont typeface="Arial" panose="020B0604020202020204" pitchFamily="34" charset="0"/>
              <a:buChar char="•"/>
            </a:pPr>
            <a:r>
              <a:rPr lang="en-US" sz="800" dirty="0">
                <a:ea typeface="+mn-lt"/>
                <a:cs typeface="+mn-lt"/>
              </a:rPr>
              <a:t>Principles of Health Science</a:t>
            </a:r>
            <a:endParaRPr lang="en-US" sz="800" dirty="0">
              <a:ea typeface="+mn-lt"/>
              <a:cs typeface="Times New Roman" panose="02020603050405020304" pitchFamily="18" charset="0"/>
            </a:endParaRPr>
          </a:p>
          <a:p>
            <a:pPr marR="0" lvl="0">
              <a:spcBef>
                <a:spcPts val="0"/>
              </a:spcBef>
            </a:pPr>
            <a:endParaRPr lang="en-US" sz="900" b="1" dirty="0">
              <a:effectLst/>
              <a:ea typeface="Calibri" panose="020F0502020204030204" pitchFamily="34" charset="0"/>
              <a:cs typeface="Times New Roman"/>
            </a:endParaRPr>
          </a:p>
          <a:p>
            <a:pPr marR="0" lvl="0">
              <a:spcBef>
                <a:spcPts val="0"/>
              </a:spcBef>
            </a:pPr>
            <a:r>
              <a:rPr lang="en-US" sz="900" b="1" dirty="0">
                <a:effectLst/>
                <a:ea typeface="Calibri" panose="020F0502020204030204" pitchFamily="34" charset="0"/>
                <a:cs typeface="Times New Roman"/>
              </a:rPr>
              <a:t>Level 2</a:t>
            </a:r>
            <a:endParaRPr lang="en-US" sz="900" dirty="0">
              <a:solidFill>
                <a:srgbClr val="0D6CB9"/>
              </a:solidFill>
              <a:effectLst/>
              <a:ea typeface="Calibri" panose="020F0502020204030204" pitchFamily="34" charset="0"/>
              <a:cs typeface="Times New Roman"/>
            </a:endParaRPr>
          </a:p>
          <a:p>
            <a:pPr marL="171450" indent="-171450">
              <a:buFont typeface="Arial" panose="020B0604020202020204" pitchFamily="34" charset="0"/>
              <a:buChar char="•"/>
            </a:pPr>
            <a:r>
              <a:rPr lang="en-US" sz="800" dirty="0">
                <a:ea typeface="+mn-lt"/>
                <a:cs typeface="+mn-lt"/>
              </a:rPr>
              <a:t>Medical Terminology</a:t>
            </a:r>
            <a:endParaRPr lang="en-US" sz="800" dirty="0">
              <a:ea typeface="+mn-lt"/>
              <a:cs typeface="Times New Roman"/>
            </a:endParaRPr>
          </a:p>
          <a:p>
            <a:pPr marR="0" lvl="0">
              <a:spcBef>
                <a:spcPts val="0"/>
              </a:spcBef>
            </a:pPr>
            <a:endParaRPr lang="en-US" sz="900" dirty="0">
              <a:solidFill>
                <a:srgbClr val="0D6CB9"/>
              </a:solidFill>
              <a:ea typeface="Calibri" panose="020F0502020204030204" pitchFamily="34" charset="0"/>
              <a:cs typeface="Times New Roman" panose="02020603050405020304" pitchFamily="18" charset="0"/>
            </a:endParaRPr>
          </a:p>
          <a:p>
            <a:pPr marR="0" lvl="0">
              <a:spcBef>
                <a:spcPts val="0"/>
              </a:spcBef>
            </a:pPr>
            <a:r>
              <a:rPr lang="en-US" sz="900" b="1" dirty="0">
                <a:effectLst/>
                <a:ea typeface="Calibri" panose="020F0502020204030204" pitchFamily="34" charset="0"/>
                <a:cs typeface="Times New Roman"/>
              </a:rPr>
              <a:t>Level 3</a:t>
            </a:r>
          </a:p>
          <a:p>
            <a:pPr marL="171450" indent="-171450">
              <a:buFont typeface="Arial" panose="020B0604020202020204" pitchFamily="34" charset="0"/>
              <a:buChar char="•"/>
            </a:pPr>
            <a:r>
              <a:rPr lang="en-US" sz="800" dirty="0">
                <a:ea typeface="+mn-lt"/>
                <a:cs typeface="+mn-lt"/>
              </a:rPr>
              <a:t>Health Science Theory/Health Science Clinical</a:t>
            </a:r>
            <a:endParaRPr lang="en-US" sz="800" dirty="0">
              <a:ea typeface="+mn-lt"/>
              <a:cs typeface="Times New Roman"/>
            </a:endParaRPr>
          </a:p>
          <a:p>
            <a:pPr marL="171450" marR="0" lvl="0" indent="-171450">
              <a:spcBef>
                <a:spcPts val="0"/>
              </a:spcBef>
              <a:buFont typeface="Arial" panose="020B0604020202020204" pitchFamily="34" charset="0"/>
              <a:buChar char="•"/>
            </a:pPr>
            <a:endParaRPr lang="en-US" sz="900" dirty="0">
              <a:solidFill>
                <a:srgbClr val="0D6CB9"/>
              </a:solidFill>
              <a:effectLst/>
              <a:ea typeface="Calibri" panose="020F0502020204030204" pitchFamily="34" charset="0"/>
              <a:cs typeface="Times New Roman" panose="02020603050405020304" pitchFamily="18" charset="0"/>
            </a:endParaRPr>
          </a:p>
          <a:p>
            <a:r>
              <a:rPr lang="en-US" sz="900" b="1" dirty="0">
                <a:effectLst/>
                <a:ea typeface="Calibri" panose="020F0502020204030204" pitchFamily="34" charset="0"/>
                <a:cs typeface="Times New Roman"/>
              </a:rPr>
              <a:t>Level </a:t>
            </a:r>
            <a:r>
              <a:rPr lang="en-US" sz="900" b="1" dirty="0">
                <a:ea typeface="Calibri" panose="020F0502020204030204" pitchFamily="34" charset="0"/>
                <a:cs typeface="Times New Roman"/>
              </a:rPr>
              <a:t>4</a:t>
            </a:r>
          </a:p>
          <a:p>
            <a:pPr marL="171450" indent="-171450">
              <a:buFont typeface="Arial"/>
              <a:buChar char="•"/>
            </a:pPr>
            <a:r>
              <a:rPr lang="en-US" sz="800" dirty="0">
                <a:ea typeface="+mn-lt"/>
                <a:cs typeface="+mn-lt"/>
              </a:rPr>
              <a:t>Pharmacology</a:t>
            </a:r>
          </a:p>
          <a:p>
            <a:pPr marL="171450" indent="-171450">
              <a:buFont typeface="Arial"/>
              <a:buChar char="•"/>
            </a:pPr>
            <a:r>
              <a:rPr lang="en-US" sz="800" dirty="0">
                <a:ea typeface="+mn-lt"/>
                <a:cs typeface="+mn-lt"/>
              </a:rPr>
              <a:t>Practicum in Health Science</a:t>
            </a:r>
            <a:endParaRPr lang="en-US" sz="800" dirty="0">
              <a:cs typeface="Calibri" panose="020F0502020204030204"/>
            </a:endParaRPr>
          </a:p>
        </p:txBody>
      </p:sp>
      <p:sp>
        <p:nvSpPr>
          <p:cNvPr id="22" name="TextBox 21">
            <a:extLst>
              <a:ext uri="{FF2B5EF4-FFF2-40B4-BE49-F238E27FC236}">
                <a16:creationId xmlns:a16="http://schemas.microsoft.com/office/drawing/2014/main" id="{B8492F22-9EDB-B130-6173-ADBB1BA28B5A}"/>
              </a:ext>
            </a:extLst>
          </p:cNvPr>
          <p:cNvSpPr txBox="1"/>
          <p:nvPr/>
        </p:nvSpPr>
        <p:spPr>
          <a:xfrm>
            <a:off x="503513" y="4456176"/>
            <a:ext cx="2881895" cy="2662267"/>
          </a:xfrm>
          <a:prstGeom prst="rect">
            <a:avLst/>
          </a:prstGeom>
          <a:noFill/>
        </p:spPr>
        <p:txBody>
          <a:bodyPr wrap="square" lIns="91440" tIns="45720" rIns="91440" bIns="45720" rtlCol="0" anchor="t">
            <a:spAutoFit/>
          </a:bodyPr>
          <a:lstStyle/>
          <a:p>
            <a:r>
              <a:rPr lang="en-US" sz="1200" b="1" dirty="0">
                <a:solidFill>
                  <a:srgbClr val="0D6CB9"/>
                </a:solidFill>
                <a:ea typeface="+mn-lt"/>
                <a:cs typeface="Calibri"/>
              </a:rPr>
              <a:t>Postsecondary Opportunities</a:t>
            </a:r>
            <a:endParaRPr lang="en-US" sz="1200" dirty="0">
              <a:ea typeface="+mn-lt"/>
              <a:cs typeface="+mn-lt"/>
            </a:endParaRPr>
          </a:p>
          <a:p>
            <a:r>
              <a:rPr lang="en-US" sz="900" b="1" dirty="0">
                <a:ea typeface="Calibri" panose="020F0502020204030204" pitchFamily="34" charset="0"/>
                <a:cs typeface="Times New Roman"/>
              </a:rPr>
              <a:t>Associates Degrees</a:t>
            </a:r>
            <a:endParaRPr lang="en-US" dirty="0">
              <a:ea typeface="Calibri" panose="020F0502020204030204" pitchFamily="34" charset="0"/>
              <a:cs typeface="Calibri" panose="020F0502020204030204"/>
            </a:endParaRPr>
          </a:p>
          <a:p>
            <a:pPr marL="171450" indent="-171450">
              <a:buFont typeface="Arial"/>
              <a:buChar char="•"/>
            </a:pPr>
            <a:r>
              <a:rPr lang="en-US" sz="800" dirty="0">
                <a:cs typeface="Calibri"/>
              </a:rPr>
              <a:t>Dental Hygienist</a:t>
            </a:r>
            <a:endParaRPr lang="en-US" dirty="0">
              <a:cs typeface="Calibri"/>
            </a:endParaRPr>
          </a:p>
          <a:p>
            <a:pPr marL="171450" indent="-171450">
              <a:buFont typeface="Arial"/>
              <a:buChar char="•"/>
            </a:pPr>
            <a:r>
              <a:rPr lang="en-US" sz="800" dirty="0">
                <a:ea typeface="+mn-lt"/>
                <a:cs typeface="+mn-lt"/>
              </a:rPr>
              <a:t>Medical/Clinical Assistant</a:t>
            </a:r>
            <a:endParaRPr lang="en-US" dirty="0">
              <a:cs typeface="Calibri" panose="020F0502020204030204"/>
            </a:endParaRPr>
          </a:p>
          <a:p>
            <a:pPr marR="0" lvl="0">
              <a:spcBef>
                <a:spcPts val="0"/>
              </a:spcBef>
            </a:pPr>
            <a:r>
              <a:rPr lang="en-US" sz="900" b="1" dirty="0">
                <a:effectLst/>
                <a:ea typeface="Calibri" panose="020F0502020204030204" pitchFamily="34" charset="0"/>
                <a:cs typeface="Times New Roman"/>
              </a:rPr>
              <a:t>Bachelor’s Degrees</a:t>
            </a:r>
            <a:endParaRPr lang="en-US" sz="900" dirty="0">
              <a:solidFill>
                <a:srgbClr val="0D6CB9"/>
              </a:solidFill>
              <a:effectLst/>
              <a:ea typeface="Calibri" panose="020F0502020204030204" pitchFamily="34" charset="0"/>
              <a:cs typeface="Times New Roman"/>
            </a:endParaRPr>
          </a:p>
          <a:p>
            <a:pPr marL="171450" indent="-171450">
              <a:buFont typeface="Arial" panose="020B0604020202020204" pitchFamily="34" charset="0"/>
              <a:buChar char="•"/>
            </a:pPr>
            <a:r>
              <a:rPr lang="en-US" sz="800" dirty="0">
                <a:ea typeface="+mn-lt"/>
                <a:cs typeface="+mn-lt"/>
              </a:rPr>
              <a:t>Dental Hygienist</a:t>
            </a:r>
            <a:endParaRPr lang="en-US" sz="800" dirty="0">
              <a:effectLst/>
              <a:ea typeface="Calibri" panose="020F0502020204030204" pitchFamily="34" charset="0"/>
              <a:cs typeface="Times New Roman"/>
            </a:endParaRPr>
          </a:p>
          <a:p>
            <a:pPr marR="0" lvl="0">
              <a:spcBef>
                <a:spcPts val="0"/>
              </a:spcBef>
            </a:pPr>
            <a:r>
              <a:rPr lang="en-US" sz="900" b="1" dirty="0">
                <a:effectLst/>
                <a:ea typeface="Calibri" panose="020F0502020204030204" pitchFamily="34" charset="0"/>
                <a:cs typeface="Times New Roman"/>
              </a:rPr>
              <a:t>Master’s, Doctoral, and Professional Degrees</a:t>
            </a:r>
            <a:endParaRPr lang="en-US" sz="900" dirty="0">
              <a:solidFill>
                <a:srgbClr val="0D6CB9"/>
              </a:solidFill>
              <a:effectLst/>
              <a:ea typeface="Calibri" panose="020F0502020204030204" pitchFamily="34" charset="0"/>
              <a:cs typeface="Times New Roman"/>
            </a:endParaRPr>
          </a:p>
          <a:p>
            <a:pPr marL="171450" marR="0" lvl="0" indent="-171450">
              <a:spcBef>
                <a:spcPts val="0"/>
              </a:spcBef>
              <a:buFont typeface="Arial" panose="020B0604020202020204" pitchFamily="34" charset="0"/>
              <a:buChar char="•"/>
            </a:pPr>
            <a:r>
              <a:rPr lang="en-US" sz="800" dirty="0">
                <a:ea typeface="+mn-lt"/>
                <a:cs typeface="+mn-lt"/>
              </a:rPr>
              <a:t>Dentist</a:t>
            </a:r>
          </a:p>
          <a:p>
            <a:pPr marL="171450" indent="-171450">
              <a:buFont typeface="Arial" panose="020B0604020202020204" pitchFamily="34" charset="0"/>
              <a:buChar char="•"/>
            </a:pPr>
            <a:r>
              <a:rPr lang="en-US" sz="800" dirty="0">
                <a:ea typeface="+mn-lt"/>
                <a:cs typeface="+mn-lt"/>
              </a:rPr>
              <a:t>Physician Assistant</a:t>
            </a:r>
          </a:p>
          <a:p>
            <a:pPr marL="171450" indent="-171450">
              <a:buFont typeface="Arial" panose="020B0604020202020204" pitchFamily="34" charset="0"/>
              <a:buChar char="•"/>
            </a:pPr>
            <a:r>
              <a:rPr lang="en-US" sz="800" dirty="0">
                <a:ea typeface="+mn-lt"/>
                <a:cs typeface="+mn-lt"/>
              </a:rPr>
              <a:t>Family and General Practitioners</a:t>
            </a:r>
          </a:p>
          <a:p>
            <a:pPr marL="171450" indent="-171450">
              <a:buFont typeface="Arial" panose="020B0604020202020204" pitchFamily="34" charset="0"/>
              <a:buChar char="•"/>
            </a:pPr>
            <a:r>
              <a:rPr lang="en-US" sz="800" dirty="0">
                <a:ea typeface="+mn-lt"/>
                <a:cs typeface="+mn-lt"/>
              </a:rPr>
              <a:t>Pharmacist</a:t>
            </a:r>
          </a:p>
          <a:p>
            <a:pPr marL="171450" indent="-171450">
              <a:buFont typeface="Arial" panose="020B0604020202020204" pitchFamily="34" charset="0"/>
              <a:buChar char="•"/>
            </a:pPr>
            <a:endParaRPr lang="en-US" sz="800" dirty="0">
              <a:ea typeface="+mn-lt"/>
              <a:cs typeface="+mn-lt"/>
            </a:endParaRPr>
          </a:p>
          <a:p>
            <a:pPr marL="171450" indent="-171450">
              <a:buFont typeface="Arial" panose="020B0604020202020204" pitchFamily="34" charset="0"/>
              <a:buChar char="•"/>
            </a:pPr>
            <a:endParaRPr lang="en-US" sz="800" dirty="0">
              <a:ea typeface="+mn-lt"/>
              <a:cs typeface="+mn-lt"/>
            </a:endParaRPr>
          </a:p>
          <a:p>
            <a:pPr marL="171450" indent="-171450">
              <a:buFont typeface="Arial"/>
              <a:buChar char="•"/>
            </a:pPr>
            <a:r>
              <a:rPr lang="en-US" sz="800" dirty="0">
                <a:ea typeface="+mn-lt"/>
                <a:cs typeface="+mn-lt"/>
              </a:rPr>
              <a:t>Certified Ophthalmic Technician*</a:t>
            </a:r>
          </a:p>
          <a:p>
            <a:pPr marL="171450" indent="-171450">
              <a:buFont typeface="Arial"/>
              <a:buChar char="•"/>
            </a:pPr>
            <a:r>
              <a:rPr lang="en-US" sz="800" dirty="0">
                <a:ea typeface="+mn-lt"/>
                <a:cs typeface="+mn-lt"/>
              </a:rPr>
              <a:t>Certified Surgical Technologist*</a:t>
            </a:r>
          </a:p>
          <a:p>
            <a:pPr marL="171450" indent="-171450">
              <a:buFont typeface="Arial"/>
              <a:buChar char="•"/>
            </a:pPr>
            <a:r>
              <a:rPr lang="en-US" sz="800" dirty="0">
                <a:ea typeface="+mn-lt"/>
                <a:cs typeface="+mn-lt"/>
              </a:rPr>
              <a:t>Licensed Dental Hygienist*</a:t>
            </a:r>
            <a:endParaRPr lang="en-US" sz="800" dirty="0">
              <a:cs typeface="Calibri" panose="020F0502020204030204"/>
            </a:endParaRPr>
          </a:p>
          <a:p>
            <a:pPr marL="171450" indent="-171450">
              <a:buFont typeface="Arial"/>
              <a:buChar char="•"/>
            </a:pPr>
            <a:r>
              <a:rPr lang="en-US" sz="800" dirty="0">
                <a:ea typeface="+mn-lt"/>
                <a:cs typeface="+mn-lt"/>
              </a:rPr>
              <a:t>Orthopedic Technologist*</a:t>
            </a:r>
          </a:p>
          <a:p>
            <a:pPr marL="171450" indent="-171450">
              <a:buFont typeface="Arial"/>
              <a:buChar char="•"/>
            </a:pPr>
            <a:r>
              <a:rPr lang="en-US" sz="800" dirty="0">
                <a:ea typeface="+mn-lt"/>
                <a:cs typeface="+mn-lt"/>
              </a:rPr>
              <a:t>*IBC sunsetting 8/31/24</a:t>
            </a:r>
            <a:endParaRPr lang="en-US" sz="800" dirty="0">
              <a:ea typeface="+mn-lt"/>
              <a:cs typeface="Calibri" panose="020F0502020204030204"/>
            </a:endParaRPr>
          </a:p>
          <a:p>
            <a:pPr marL="171450" indent="-171450">
              <a:buFont typeface="Arial" panose="020B0604020202020204" pitchFamily="34" charset="0"/>
              <a:buChar char="•"/>
            </a:pPr>
            <a:endParaRPr lang="en-US" sz="800" dirty="0">
              <a:ea typeface="+mn-lt"/>
              <a:cs typeface="+mn-lt"/>
            </a:endParaRPr>
          </a:p>
          <a:p>
            <a:pPr marL="171450" indent="-171450">
              <a:buFont typeface="Arial" panose="020B0604020202020204" pitchFamily="34" charset="0"/>
              <a:buChar char="•"/>
            </a:pPr>
            <a:endParaRPr lang="en-US" sz="800" dirty="0">
              <a:ea typeface="Calibri" panose="020F0502020204030204" pitchFamily="34" charset="0"/>
              <a:cs typeface="Calibri"/>
            </a:endParaRPr>
          </a:p>
        </p:txBody>
      </p:sp>
      <p:sp>
        <p:nvSpPr>
          <p:cNvPr id="23" name="TextBox 22">
            <a:extLst>
              <a:ext uri="{FF2B5EF4-FFF2-40B4-BE49-F238E27FC236}">
                <a16:creationId xmlns:a16="http://schemas.microsoft.com/office/drawing/2014/main" id="{B63C6D94-62AA-E2D0-FFDB-465F6F55EAB9}"/>
              </a:ext>
            </a:extLst>
          </p:cNvPr>
          <p:cNvSpPr txBox="1"/>
          <p:nvPr/>
        </p:nvSpPr>
        <p:spPr>
          <a:xfrm>
            <a:off x="3936674" y="2247291"/>
            <a:ext cx="2600690" cy="461665"/>
          </a:xfrm>
          <a:prstGeom prst="rect">
            <a:avLst/>
          </a:prstGeom>
          <a:noFill/>
        </p:spPr>
        <p:txBody>
          <a:bodyPr wrap="square" lIns="91440" tIns="45720" rIns="91440" bIns="45720" rtlCol="0" anchor="t">
            <a:spAutoFit/>
          </a:bodyPr>
          <a:lstStyle/>
          <a:p>
            <a:pPr marL="0" marR="0" algn="ctr">
              <a:spcBef>
                <a:spcPts val="0"/>
              </a:spcBef>
            </a:pPr>
            <a:r>
              <a:rPr lang="en-US" sz="1200" b="1" dirty="0">
                <a:solidFill>
                  <a:srgbClr val="0D6CB9"/>
                </a:solidFill>
                <a:effectLst/>
                <a:ea typeface="Calibri" panose="020F0502020204030204" pitchFamily="34" charset="0"/>
                <a:cs typeface="Times New Roman" panose="02020603050405020304" pitchFamily="18" charset="0"/>
              </a:rPr>
              <a:t>Work-Based Learning and </a:t>
            </a:r>
          </a:p>
          <a:p>
            <a:pPr algn="ctr"/>
            <a:r>
              <a:rPr lang="en-US" sz="1200" b="1">
                <a:solidFill>
                  <a:srgbClr val="0D6CB9"/>
                </a:solidFill>
                <a:ea typeface="Calibri" panose="020F0502020204030204" pitchFamily="34" charset="0"/>
                <a:cs typeface="Times New Roman"/>
              </a:rPr>
              <a:t>Expanded Learning</a:t>
            </a:r>
            <a:r>
              <a:rPr lang="en-US" sz="1200" b="1">
                <a:solidFill>
                  <a:srgbClr val="0D6CB9"/>
                </a:solidFill>
                <a:effectLst/>
                <a:ea typeface="Calibri" panose="020F0502020204030204" pitchFamily="34" charset="0"/>
                <a:cs typeface="Times New Roman"/>
              </a:rPr>
              <a:t> Opportunities</a:t>
            </a:r>
          </a:p>
        </p:txBody>
      </p:sp>
      <p:graphicFrame>
        <p:nvGraphicFramePr>
          <p:cNvPr id="24" name="Table 24">
            <a:extLst>
              <a:ext uri="{FF2B5EF4-FFF2-40B4-BE49-F238E27FC236}">
                <a16:creationId xmlns:a16="http://schemas.microsoft.com/office/drawing/2014/main" id="{38395C62-94A4-41FC-B070-A87B662CD839}"/>
              </a:ext>
            </a:extLst>
          </p:cNvPr>
          <p:cNvGraphicFramePr>
            <a:graphicFrameLocks noGrp="1"/>
          </p:cNvGraphicFramePr>
          <p:nvPr>
            <p:extLst>
              <p:ext uri="{D42A27DB-BD31-4B8C-83A1-F6EECF244321}">
                <p14:modId xmlns:p14="http://schemas.microsoft.com/office/powerpoint/2010/main" val="2974133116"/>
              </p:ext>
            </p:extLst>
          </p:nvPr>
        </p:nvGraphicFramePr>
        <p:xfrm>
          <a:off x="3802224" y="2682551"/>
          <a:ext cx="2990618" cy="944880"/>
        </p:xfrm>
        <a:graphic>
          <a:graphicData uri="http://schemas.openxmlformats.org/drawingml/2006/table">
            <a:tbl>
              <a:tblPr firstRow="1" bandRow="1">
                <a:tableStyleId>{5C22544A-7EE6-4342-B048-85BDC9FD1C3A}</a:tableStyleId>
              </a:tblPr>
              <a:tblGrid>
                <a:gridCol w="1495309">
                  <a:extLst>
                    <a:ext uri="{9D8B030D-6E8A-4147-A177-3AD203B41FA5}">
                      <a16:colId xmlns:a16="http://schemas.microsoft.com/office/drawing/2014/main" val="2083587555"/>
                    </a:ext>
                  </a:extLst>
                </a:gridCol>
                <a:gridCol w="1495309">
                  <a:extLst>
                    <a:ext uri="{9D8B030D-6E8A-4147-A177-3AD203B41FA5}">
                      <a16:colId xmlns:a16="http://schemas.microsoft.com/office/drawing/2014/main" val="3749205641"/>
                    </a:ext>
                  </a:extLst>
                </a:gridCol>
              </a:tblGrid>
              <a:tr h="251301">
                <a:tc>
                  <a:txBody>
                    <a:bodyPr/>
                    <a:lstStyle/>
                    <a:p>
                      <a:pPr algn="ctr"/>
                      <a:r>
                        <a:rPr lang="en-US" sz="900"/>
                        <a:t>Exploration Activities</a:t>
                      </a:r>
                    </a:p>
                  </a:txBody>
                  <a:tcPr anchor="ctr">
                    <a:solidFill>
                      <a:srgbClr val="D34343"/>
                    </a:solidFill>
                  </a:tcPr>
                </a:tc>
                <a:tc>
                  <a:txBody>
                    <a:bodyPr/>
                    <a:lstStyle/>
                    <a:p>
                      <a:pPr algn="ctr"/>
                      <a:r>
                        <a:rPr lang="en-US" sz="900"/>
                        <a:t>Work-Based Learning Activities</a:t>
                      </a:r>
                    </a:p>
                  </a:txBody>
                  <a:tcPr anchor="ctr">
                    <a:solidFill>
                      <a:srgbClr val="D34343"/>
                    </a:solidFill>
                  </a:tcPr>
                </a:tc>
                <a:extLst>
                  <a:ext uri="{0D108BD9-81ED-4DB2-BD59-A6C34878D82A}">
                    <a16:rowId xmlns:a16="http://schemas.microsoft.com/office/drawing/2014/main" val="2788444287"/>
                  </a:ext>
                </a:extLst>
              </a:tr>
              <a:tr h="431230">
                <a:tc>
                  <a:txBody>
                    <a:bodyPr/>
                    <a:lstStyle/>
                    <a:p>
                      <a:pPr marL="171450" lvl="0" indent="-171450" algn="l">
                        <a:buFont typeface="Arial" panose="020B0604020202020204" pitchFamily="34" charset="0"/>
                        <a:buChar char="•"/>
                      </a:pPr>
                      <a:r>
                        <a:rPr lang="en-US" sz="800" b="0" i="0" u="none" strike="noStrike" noProof="0" dirty="0">
                          <a:latin typeface="Calibri"/>
                        </a:rPr>
                        <a:t>Participate in SkillsUSA or Health Occupation Students of America</a:t>
                      </a:r>
                      <a:endParaRPr lang="en-US" sz="800" dirty="0"/>
                    </a:p>
                  </a:txBody>
                  <a:tcPr>
                    <a:noFill/>
                  </a:tcPr>
                </a:tc>
                <a:tc>
                  <a:txBody>
                    <a:bodyPr/>
                    <a:lstStyle/>
                    <a:p>
                      <a:pPr marL="171450" lvl="0" indent="-171450" algn="l">
                        <a:buFont typeface="Arial" panose="020B0604020202020204" pitchFamily="34" charset="0"/>
                        <a:buChar char="•"/>
                      </a:pPr>
                      <a:r>
                        <a:rPr lang="en-US" sz="800" b="0" i="0" u="none" strike="noStrike" noProof="0" dirty="0">
                          <a:latin typeface="Calibri"/>
                        </a:rPr>
                        <a:t>Volunteer at a community wellness center, hospital, assisted living, or nursing home</a:t>
                      </a:r>
                      <a:endParaRPr lang="en-US" sz="800" dirty="0"/>
                    </a:p>
                  </a:txBody>
                  <a:tcPr>
                    <a:noFill/>
                  </a:tcPr>
                </a:tc>
                <a:extLst>
                  <a:ext uri="{0D108BD9-81ED-4DB2-BD59-A6C34878D82A}">
                    <a16:rowId xmlns:a16="http://schemas.microsoft.com/office/drawing/2014/main" val="2974962540"/>
                  </a:ext>
                </a:extLst>
              </a:tr>
            </a:tbl>
          </a:graphicData>
        </a:graphic>
      </p:graphicFrame>
      <p:sp>
        <p:nvSpPr>
          <p:cNvPr id="28" name="TextBox 27">
            <a:extLst>
              <a:ext uri="{FF2B5EF4-FFF2-40B4-BE49-F238E27FC236}">
                <a16:creationId xmlns:a16="http://schemas.microsoft.com/office/drawing/2014/main" id="{12E02463-CD5F-D1DD-B59B-A5477635CC57}"/>
              </a:ext>
            </a:extLst>
          </p:cNvPr>
          <p:cNvSpPr txBox="1"/>
          <p:nvPr/>
        </p:nvSpPr>
        <p:spPr>
          <a:xfrm>
            <a:off x="3993562" y="3652201"/>
            <a:ext cx="2565067" cy="2400657"/>
          </a:xfrm>
          <a:prstGeom prst="rect">
            <a:avLst/>
          </a:prstGeom>
          <a:noFill/>
        </p:spPr>
        <p:txBody>
          <a:bodyPr wrap="square" lIns="91440" tIns="45720" rIns="91440" bIns="45720" rtlCol="0" anchor="t">
            <a:spAutoFit/>
          </a:bodyPr>
          <a:lstStyle/>
          <a:p>
            <a:pPr marL="0" marR="0">
              <a:spcBef>
                <a:spcPts val="0"/>
              </a:spcBef>
              <a:spcAft>
                <a:spcPts val="600"/>
              </a:spcAft>
            </a:pPr>
            <a:r>
              <a:rPr lang="en-US" sz="1200" b="1" dirty="0">
                <a:solidFill>
                  <a:srgbClr val="0D6CB9"/>
                </a:solidFill>
                <a:effectLst/>
                <a:ea typeface="Calibri" panose="020F0502020204030204" pitchFamily="34" charset="0"/>
                <a:cs typeface="Times New Roman"/>
              </a:rPr>
              <a:t>Industry-Based Certifications</a:t>
            </a:r>
          </a:p>
          <a:p>
            <a:pPr marL="0" marR="0">
              <a:spcBef>
                <a:spcPts val="0"/>
              </a:spcBef>
              <a:spcAft>
                <a:spcPts val="600"/>
              </a:spcAft>
            </a:pPr>
            <a:r>
              <a:rPr lang="en-US" sz="1200" b="1" dirty="0">
                <a:solidFill>
                  <a:srgbClr val="0D6CB9"/>
                </a:solidFill>
                <a:ea typeface="Calibri" panose="020F0502020204030204" pitchFamily="34" charset="0"/>
                <a:cs typeface="Times New Roman"/>
              </a:rPr>
              <a:t>* </a:t>
            </a:r>
            <a:r>
              <a:rPr lang="en-US" sz="1200" b="1" i="1" dirty="0">
                <a:solidFill>
                  <a:srgbClr val="0D6CB9"/>
                </a:solidFill>
                <a:ea typeface="Calibri" panose="020F0502020204030204" pitchFamily="34" charset="0"/>
                <a:cs typeface="Times New Roman"/>
              </a:rPr>
              <a:t>Requirements for License/Certification</a:t>
            </a:r>
          </a:p>
          <a:p>
            <a:pPr marL="171450" indent="-171450">
              <a:buFont typeface="Arial" panose="020B0604020202020204" pitchFamily="34" charset="0"/>
              <a:buChar char="•"/>
            </a:pPr>
            <a:r>
              <a:rPr lang="en-US" sz="800" dirty="0">
                <a:ea typeface="+mn-lt"/>
                <a:cs typeface="+mn-lt"/>
              </a:rPr>
              <a:t>Certified Dental Assistant</a:t>
            </a:r>
            <a:r>
              <a:rPr lang="en-US" sz="800" i="1" dirty="0">
                <a:ea typeface="+mn-lt"/>
                <a:cs typeface="+mn-lt"/>
              </a:rPr>
              <a:t>-Fingerprinting; SS#; HS Diploma</a:t>
            </a:r>
          </a:p>
          <a:p>
            <a:pPr marL="171450" indent="-171450">
              <a:buFont typeface="Arial" panose="020B0604020202020204" pitchFamily="34" charset="0"/>
              <a:buChar char="•"/>
            </a:pPr>
            <a:r>
              <a:rPr lang="en-US" sz="800" dirty="0">
                <a:cs typeface="Calibri"/>
              </a:rPr>
              <a:t>Emergency Medical Technician – Basic </a:t>
            </a:r>
            <a:r>
              <a:rPr lang="en-US" sz="800" i="1" dirty="0">
                <a:cs typeface="Calibri"/>
              </a:rPr>
              <a:t>Fingerprinting; High School Diploma</a:t>
            </a:r>
          </a:p>
          <a:p>
            <a:pPr marL="171450" indent="-171450">
              <a:buFont typeface="Arial" panose="020B0604020202020204" pitchFamily="34" charset="0"/>
              <a:buChar char="•"/>
            </a:pPr>
            <a:r>
              <a:rPr lang="en-US" sz="800" dirty="0">
                <a:ea typeface="+mn-lt"/>
                <a:cs typeface="+mn-lt"/>
              </a:rPr>
              <a:t>Certified EKG Technician- </a:t>
            </a:r>
            <a:r>
              <a:rPr lang="en-US" sz="800" i="1" dirty="0">
                <a:ea typeface="+mn-lt"/>
                <a:cs typeface="+mn-lt"/>
              </a:rPr>
              <a:t>Fingerprinting, High School Diploma</a:t>
            </a:r>
          </a:p>
          <a:p>
            <a:pPr marL="171450" indent="-171450">
              <a:buFont typeface="Arial" panose="020B0604020202020204" pitchFamily="34" charset="0"/>
              <a:buChar char="•"/>
            </a:pPr>
            <a:r>
              <a:rPr lang="en-US" sz="800" dirty="0">
                <a:ea typeface="+mn-lt"/>
                <a:cs typeface="+mn-lt"/>
              </a:rPr>
              <a:t>Certified Nurse Aide (CNA)- </a:t>
            </a:r>
            <a:r>
              <a:rPr lang="en-US" sz="800" i="1" dirty="0">
                <a:ea typeface="+mn-lt"/>
                <a:cs typeface="+mn-lt"/>
              </a:rPr>
              <a:t>Social Security</a:t>
            </a:r>
          </a:p>
          <a:p>
            <a:pPr marL="171450" indent="-171450">
              <a:buFont typeface="Arial" panose="020B0604020202020204" pitchFamily="34" charset="0"/>
              <a:buChar char="•"/>
            </a:pPr>
            <a:r>
              <a:rPr lang="en-US" sz="800" dirty="0">
                <a:ea typeface="+mn-lt"/>
                <a:cs typeface="+mn-lt"/>
              </a:rPr>
              <a:t>ECG Technician – </a:t>
            </a:r>
            <a:r>
              <a:rPr lang="en-US" sz="800" i="1" dirty="0">
                <a:ea typeface="+mn-lt"/>
                <a:cs typeface="+mn-lt"/>
              </a:rPr>
              <a:t>Fingerprinting, High School Diploma</a:t>
            </a:r>
          </a:p>
          <a:p>
            <a:pPr marL="171450" indent="-171450">
              <a:buFont typeface="Arial" panose="020B0604020202020204" pitchFamily="34" charset="0"/>
              <a:buChar char="•"/>
            </a:pPr>
            <a:r>
              <a:rPr lang="en-US" sz="800" dirty="0">
                <a:ea typeface="+mn-lt"/>
                <a:cs typeface="+mn-lt"/>
              </a:rPr>
              <a:t>Nationally Registered Certified EKG Technician- </a:t>
            </a:r>
            <a:r>
              <a:rPr lang="en-US" sz="800" i="1" dirty="0">
                <a:ea typeface="+mn-lt"/>
                <a:cs typeface="+mn-lt"/>
              </a:rPr>
              <a:t>Fingerprinting, High School Diploma</a:t>
            </a:r>
            <a:endParaRPr lang="en-US" sz="800" dirty="0">
              <a:ea typeface="+mn-lt"/>
              <a:cs typeface="+mn-lt"/>
            </a:endParaRPr>
          </a:p>
          <a:p>
            <a:pPr marL="171450" indent="-171450">
              <a:buFont typeface="Arial" panose="020B0604020202020204" pitchFamily="34" charset="0"/>
              <a:buChar char="•"/>
            </a:pPr>
            <a:r>
              <a:rPr lang="en-US" sz="800" dirty="0">
                <a:ea typeface="+mn-lt"/>
                <a:cs typeface="+mn-lt"/>
              </a:rPr>
              <a:t>Pharmacy Technician – </a:t>
            </a:r>
            <a:r>
              <a:rPr lang="en-US" sz="800" i="1" dirty="0">
                <a:ea typeface="+mn-lt"/>
                <a:cs typeface="+mn-lt"/>
              </a:rPr>
              <a:t>High School Diploma</a:t>
            </a:r>
          </a:p>
          <a:p>
            <a:pPr marL="171450" indent="-171450">
              <a:buFont typeface="Arial" panose="020B0604020202020204" pitchFamily="34" charset="0"/>
              <a:buChar char="•"/>
            </a:pPr>
            <a:r>
              <a:rPr lang="en-US" sz="800" dirty="0">
                <a:ea typeface="+mn-lt"/>
                <a:cs typeface="+mn-lt"/>
              </a:rPr>
              <a:t>Phlebotomy Technician – </a:t>
            </a:r>
            <a:r>
              <a:rPr lang="en-US" sz="800" i="1" dirty="0">
                <a:ea typeface="+mn-lt"/>
                <a:cs typeface="+mn-lt"/>
              </a:rPr>
              <a:t>SS#, High School Diploma</a:t>
            </a:r>
          </a:p>
        </p:txBody>
      </p:sp>
      <p:sp>
        <p:nvSpPr>
          <p:cNvPr id="1027" name="TextBox 1026">
            <a:extLst>
              <a:ext uri="{FF2B5EF4-FFF2-40B4-BE49-F238E27FC236}">
                <a16:creationId xmlns:a16="http://schemas.microsoft.com/office/drawing/2014/main" id="{3F57E4A6-F203-8179-D007-29521C7B6A20}"/>
              </a:ext>
            </a:extLst>
          </p:cNvPr>
          <p:cNvSpPr txBox="1"/>
          <p:nvPr/>
        </p:nvSpPr>
        <p:spPr>
          <a:xfrm>
            <a:off x="357658" y="7422127"/>
            <a:ext cx="2577099" cy="261610"/>
          </a:xfrm>
          <a:prstGeom prst="rect">
            <a:avLst/>
          </a:prstGeom>
          <a:noFill/>
        </p:spPr>
        <p:txBody>
          <a:bodyPr wrap="square" rtlCol="0">
            <a:spAutoFit/>
          </a:bodyPr>
          <a:lstStyle/>
          <a:p>
            <a:pPr marL="0" marR="0">
              <a:spcBef>
                <a:spcPts val="0"/>
              </a:spcBef>
            </a:pPr>
            <a:r>
              <a:rPr lang="en-US" sz="1100" b="1">
                <a:solidFill>
                  <a:srgbClr val="0D6CB9"/>
                </a:solidFill>
                <a:latin typeface="Open Sans SemiBold" panose="020B0706030804020204" pitchFamily="34" charset="0"/>
                <a:ea typeface="Calibri" panose="020F0502020204030204" pitchFamily="34" charset="0"/>
                <a:cs typeface="Times New Roman" panose="02020603050405020304" pitchFamily="18" charset="0"/>
              </a:rPr>
              <a:t>Aligned Occupations</a:t>
            </a:r>
            <a:endParaRPr lang="en-US" sz="1100" b="1">
              <a:solidFill>
                <a:srgbClr val="0D6CB9"/>
              </a:solidFill>
              <a:effectLst/>
              <a:latin typeface="Open Sans SemiBold" panose="020B0706030804020204" pitchFamily="34" charset="0"/>
              <a:ea typeface="Calibri" panose="020F0502020204030204" pitchFamily="34" charset="0"/>
              <a:cs typeface="Times New Roman" panose="02020603050405020304" pitchFamily="18" charset="0"/>
            </a:endParaRPr>
          </a:p>
        </p:txBody>
      </p:sp>
      <p:graphicFrame>
        <p:nvGraphicFramePr>
          <p:cNvPr id="1025" name="Table 24">
            <a:extLst>
              <a:ext uri="{FF2B5EF4-FFF2-40B4-BE49-F238E27FC236}">
                <a16:creationId xmlns:a16="http://schemas.microsoft.com/office/drawing/2014/main" id="{9353EF7D-FC84-0A9D-002E-F3C8F8BE05A9}"/>
              </a:ext>
            </a:extLst>
          </p:cNvPr>
          <p:cNvGraphicFramePr>
            <a:graphicFrameLocks noGrp="1"/>
          </p:cNvGraphicFramePr>
          <p:nvPr>
            <p:extLst>
              <p:ext uri="{D42A27DB-BD31-4B8C-83A1-F6EECF244321}">
                <p14:modId xmlns:p14="http://schemas.microsoft.com/office/powerpoint/2010/main" val="3065710563"/>
              </p:ext>
            </p:extLst>
          </p:nvPr>
        </p:nvGraphicFramePr>
        <p:xfrm>
          <a:off x="350929" y="7635850"/>
          <a:ext cx="6149413" cy="1082040"/>
        </p:xfrm>
        <a:graphic>
          <a:graphicData uri="http://schemas.openxmlformats.org/drawingml/2006/table">
            <a:tbl>
              <a:tblPr firstRow="1" bandRow="1">
                <a:tableStyleId>{5C22544A-7EE6-4342-B048-85BDC9FD1C3A}</a:tableStyleId>
              </a:tblPr>
              <a:tblGrid>
                <a:gridCol w="3045184">
                  <a:extLst>
                    <a:ext uri="{9D8B030D-6E8A-4147-A177-3AD203B41FA5}">
                      <a16:colId xmlns:a16="http://schemas.microsoft.com/office/drawing/2014/main" val="2083587555"/>
                    </a:ext>
                  </a:extLst>
                </a:gridCol>
                <a:gridCol w="949960">
                  <a:extLst>
                    <a:ext uri="{9D8B030D-6E8A-4147-A177-3AD203B41FA5}">
                      <a16:colId xmlns:a16="http://schemas.microsoft.com/office/drawing/2014/main" val="3749205641"/>
                    </a:ext>
                  </a:extLst>
                </a:gridCol>
                <a:gridCol w="1201772">
                  <a:extLst>
                    <a:ext uri="{9D8B030D-6E8A-4147-A177-3AD203B41FA5}">
                      <a16:colId xmlns:a16="http://schemas.microsoft.com/office/drawing/2014/main" val="761520341"/>
                    </a:ext>
                  </a:extLst>
                </a:gridCol>
                <a:gridCol w="952497">
                  <a:extLst>
                    <a:ext uri="{9D8B030D-6E8A-4147-A177-3AD203B41FA5}">
                      <a16:colId xmlns:a16="http://schemas.microsoft.com/office/drawing/2014/main" val="82727037"/>
                    </a:ext>
                  </a:extLst>
                </a:gridCol>
              </a:tblGrid>
              <a:tr h="0">
                <a:tc>
                  <a:txBody>
                    <a:bodyPr/>
                    <a:lstStyle/>
                    <a:p>
                      <a:pPr algn="l"/>
                      <a:r>
                        <a:rPr lang="en-US" sz="900"/>
                        <a:t>Occupations</a:t>
                      </a:r>
                    </a:p>
                  </a:txBody>
                  <a:tcPr>
                    <a:solidFill>
                      <a:srgbClr val="D34343"/>
                    </a:solidFill>
                  </a:tcPr>
                </a:tc>
                <a:tc>
                  <a:txBody>
                    <a:bodyPr/>
                    <a:lstStyle/>
                    <a:p>
                      <a:pPr algn="ctr"/>
                      <a:r>
                        <a:rPr lang="en-US" sz="900"/>
                        <a:t>Median Wage</a:t>
                      </a:r>
                    </a:p>
                  </a:txBody>
                  <a:tcPr anchor="ctr">
                    <a:solidFill>
                      <a:srgbClr val="D34343"/>
                    </a:solidFill>
                  </a:tcPr>
                </a:tc>
                <a:tc>
                  <a:txBody>
                    <a:bodyPr/>
                    <a:lstStyle/>
                    <a:p>
                      <a:pPr algn="ctr"/>
                      <a:r>
                        <a:rPr lang="en-US" sz="900"/>
                        <a:t>Annual Openings</a:t>
                      </a:r>
                    </a:p>
                  </a:txBody>
                  <a:tcPr anchor="ctr">
                    <a:solidFill>
                      <a:srgbClr val="D34343"/>
                    </a:solidFill>
                  </a:tcPr>
                </a:tc>
                <a:tc>
                  <a:txBody>
                    <a:bodyPr/>
                    <a:lstStyle/>
                    <a:p>
                      <a:pPr algn="ctr"/>
                      <a:r>
                        <a:rPr lang="en-US" sz="900"/>
                        <a:t>% Growth</a:t>
                      </a:r>
                    </a:p>
                  </a:txBody>
                  <a:tcPr anchor="ctr">
                    <a:solidFill>
                      <a:srgbClr val="D34343"/>
                    </a:solidFill>
                  </a:tcPr>
                </a:tc>
                <a:extLst>
                  <a:ext uri="{0D108BD9-81ED-4DB2-BD59-A6C34878D82A}">
                    <a16:rowId xmlns:a16="http://schemas.microsoft.com/office/drawing/2014/main" val="2788444287"/>
                  </a:ext>
                </a:extLst>
              </a:tr>
              <a:tr h="0">
                <a:tc>
                  <a:txBody>
                    <a:bodyPr/>
                    <a:lstStyle/>
                    <a:p>
                      <a:pPr marL="0" lvl="0" indent="0" algn="l">
                        <a:buNone/>
                      </a:pPr>
                      <a:r>
                        <a:rPr lang="en-US" sz="800" b="0" i="0" u="none" strike="noStrike" noProof="0">
                          <a:latin typeface="Calibri"/>
                        </a:rPr>
                        <a:t>Medical Assistants</a:t>
                      </a:r>
                      <a:endParaRPr lang="en-US"/>
                    </a:p>
                  </a:txBody>
                  <a:tcPr anchor="ctr">
                    <a:solidFill>
                      <a:srgbClr val="D34343">
                        <a:alpha val="20000"/>
                      </a:srgbClr>
                    </a:solidFill>
                  </a:tcPr>
                </a:tc>
                <a:tc>
                  <a:txBody>
                    <a:bodyPr/>
                    <a:lstStyle/>
                    <a:p>
                      <a:pPr marL="0" lvl="0" indent="0" algn="ctr">
                        <a:buNone/>
                      </a:pPr>
                      <a:r>
                        <a:rPr lang="en-US" sz="800" b="0" i="0" u="none" strike="noStrike" noProof="0">
                          <a:latin typeface="Calibri"/>
                        </a:rPr>
                        <a:t>$29,598</a:t>
                      </a:r>
                      <a:endParaRPr lang="en-US"/>
                    </a:p>
                  </a:txBody>
                  <a:tcPr anchor="ctr">
                    <a:noFill/>
                  </a:tcPr>
                </a:tc>
                <a:tc>
                  <a:txBody>
                    <a:bodyPr/>
                    <a:lstStyle/>
                    <a:p>
                      <a:pPr marL="0" lvl="0" indent="0" algn="ctr">
                        <a:buNone/>
                      </a:pPr>
                      <a:r>
                        <a:rPr lang="en-US" sz="800" b="0" i="0" u="none" strike="noStrike" noProof="0">
                          <a:latin typeface="Calibri"/>
                        </a:rPr>
                        <a:t>8,862 </a:t>
                      </a:r>
                      <a:endParaRPr lang="en-US"/>
                    </a:p>
                  </a:txBody>
                  <a:tcPr anchor="ctr">
                    <a:noFill/>
                  </a:tcPr>
                </a:tc>
                <a:tc>
                  <a:txBody>
                    <a:bodyPr/>
                    <a:lstStyle/>
                    <a:p>
                      <a:pPr marL="0" lvl="0" indent="0" algn="ctr">
                        <a:buNone/>
                      </a:pPr>
                      <a:r>
                        <a:rPr lang="en-US" sz="800" b="0" i="0" u="none" strike="noStrike" noProof="0">
                          <a:latin typeface="Calibri"/>
                        </a:rPr>
                        <a:t>30%</a:t>
                      </a:r>
                      <a:endParaRPr lang="en-US"/>
                    </a:p>
                  </a:txBody>
                  <a:tcPr anchor="ctr">
                    <a:noFill/>
                  </a:tcPr>
                </a:tc>
                <a:extLst>
                  <a:ext uri="{0D108BD9-81ED-4DB2-BD59-A6C34878D82A}">
                    <a16:rowId xmlns:a16="http://schemas.microsoft.com/office/drawing/2014/main" val="2974962540"/>
                  </a:ext>
                </a:extLst>
              </a:tr>
              <a:tr h="182880">
                <a:tc>
                  <a:txBody>
                    <a:bodyPr/>
                    <a:lstStyle/>
                    <a:p>
                      <a:pPr marL="0" lvl="0" indent="0" algn="l">
                        <a:buNone/>
                      </a:pPr>
                      <a:r>
                        <a:rPr lang="en-US" sz="800" b="0" i="0" u="none" strike="noStrike" noProof="0">
                          <a:latin typeface="Calibri"/>
                        </a:rPr>
                        <a:t>Surgical Technologists </a:t>
                      </a:r>
                      <a:endParaRPr lang="en-US"/>
                    </a:p>
                  </a:txBody>
                  <a:tcPr anchor="ctr">
                    <a:solidFill>
                      <a:srgbClr val="D34343">
                        <a:alpha val="20000"/>
                      </a:srgbClr>
                    </a:solidFill>
                  </a:tcPr>
                </a:tc>
                <a:tc>
                  <a:txBody>
                    <a:bodyPr/>
                    <a:lstStyle/>
                    <a:p>
                      <a:pPr marL="0" lvl="0" indent="0" algn="ctr">
                        <a:buNone/>
                      </a:pPr>
                      <a:r>
                        <a:rPr lang="en-US" sz="800" b="0" i="0" u="none" strike="noStrike" noProof="0">
                          <a:latin typeface="Calibri"/>
                        </a:rPr>
                        <a:t>$45,032</a:t>
                      </a:r>
                      <a:endParaRPr lang="en-US"/>
                    </a:p>
                  </a:txBody>
                  <a:tcPr anchor="ctr">
                    <a:noFill/>
                  </a:tcPr>
                </a:tc>
                <a:tc>
                  <a:txBody>
                    <a:bodyPr/>
                    <a:lstStyle/>
                    <a:p>
                      <a:pPr marL="0" lvl="0" indent="0" algn="ctr">
                        <a:buNone/>
                      </a:pPr>
                      <a:r>
                        <a:rPr lang="en-US" sz="800" b="0" i="0" u="none" strike="noStrike" noProof="0">
                          <a:latin typeface="Calibri"/>
                        </a:rPr>
                        <a:t>1,150</a:t>
                      </a:r>
                      <a:endParaRPr lang="en-US"/>
                    </a:p>
                  </a:txBody>
                  <a:tcPr anchor="ctr">
                    <a:noFill/>
                  </a:tcPr>
                </a:tc>
                <a:tc>
                  <a:txBody>
                    <a:bodyPr/>
                    <a:lstStyle/>
                    <a:p>
                      <a:pPr lvl="0" algn="l">
                        <a:lnSpc>
                          <a:spcPct val="100000"/>
                        </a:lnSpc>
                        <a:spcBef>
                          <a:spcPts val="0"/>
                        </a:spcBef>
                        <a:spcAft>
                          <a:spcPts val="0"/>
                        </a:spcAft>
                        <a:buNone/>
                      </a:pPr>
                      <a:r>
                        <a:rPr lang="en-US" sz="800" b="0" i="0" u="none" strike="noStrike" noProof="0">
                          <a:latin typeface="Calibri"/>
                        </a:rPr>
                        <a:t>             20%</a:t>
                      </a:r>
                      <a:endParaRPr lang="en-US" sz="800" b="0" i="0" u="none" strike="noStrike" noProof="0"/>
                    </a:p>
                  </a:txBody>
                  <a:tcPr anchor="ctr">
                    <a:noFill/>
                  </a:tcPr>
                </a:tc>
                <a:extLst>
                  <a:ext uri="{0D108BD9-81ED-4DB2-BD59-A6C34878D82A}">
                    <a16:rowId xmlns:a16="http://schemas.microsoft.com/office/drawing/2014/main" val="1200388448"/>
                  </a:ext>
                </a:extLst>
              </a:tr>
              <a:tr h="182880">
                <a:tc>
                  <a:txBody>
                    <a:bodyPr/>
                    <a:lstStyle/>
                    <a:p>
                      <a:pPr marL="0" lvl="0" indent="0" algn="l">
                        <a:buNone/>
                      </a:pPr>
                      <a:r>
                        <a:rPr lang="en-US" sz="800" b="0" i="0" u="none" strike="noStrike" noProof="0">
                          <a:latin typeface="Calibri"/>
                        </a:rPr>
                        <a:t>Dental Hygienists</a:t>
                      </a:r>
                      <a:endParaRPr lang="en-US"/>
                    </a:p>
                  </a:txBody>
                  <a:tcPr anchor="ctr">
                    <a:solidFill>
                      <a:srgbClr val="D34343">
                        <a:alpha val="20000"/>
                      </a:srgbClr>
                    </a:solidFill>
                  </a:tcPr>
                </a:tc>
                <a:tc>
                  <a:txBody>
                    <a:bodyPr/>
                    <a:lstStyle/>
                    <a:p>
                      <a:pPr marL="0" lvl="0" indent="0" algn="ctr">
                        <a:buNone/>
                      </a:pPr>
                      <a:r>
                        <a:rPr lang="en-US" sz="800" b="0" i="0" u="none" strike="noStrike" noProof="0">
                          <a:latin typeface="Calibri"/>
                        </a:rPr>
                        <a:t>$73,507</a:t>
                      </a:r>
                      <a:endParaRPr lang="en-US"/>
                    </a:p>
                  </a:txBody>
                  <a:tcPr anchor="ctr">
                    <a:noFill/>
                  </a:tcPr>
                </a:tc>
                <a:tc>
                  <a:txBody>
                    <a:bodyPr/>
                    <a:lstStyle/>
                    <a:p>
                      <a:pPr marL="0" lvl="0" indent="0" algn="ctr">
                        <a:buNone/>
                      </a:pPr>
                      <a:r>
                        <a:rPr lang="en-US" sz="800" b="0" i="0" u="none" strike="noStrike" noProof="0">
                          <a:latin typeface="Calibri"/>
                        </a:rPr>
                        <a:t>1,353</a:t>
                      </a:r>
                      <a:endParaRPr lang="en-US"/>
                    </a:p>
                  </a:txBody>
                  <a:tcPr anchor="ctr">
                    <a:noFill/>
                  </a:tcPr>
                </a:tc>
                <a:tc>
                  <a:txBody>
                    <a:bodyPr/>
                    <a:lstStyle/>
                    <a:p>
                      <a:pPr marL="0" lvl="0" indent="0" algn="ctr">
                        <a:buNone/>
                      </a:pPr>
                      <a:r>
                        <a:rPr lang="en-US" sz="800" b="0" i="0" u="none" strike="noStrike" noProof="0">
                          <a:latin typeface="Calibri"/>
                        </a:rPr>
                        <a:t>38%</a:t>
                      </a:r>
                      <a:endParaRPr lang="en-US"/>
                    </a:p>
                  </a:txBody>
                  <a:tcPr anchor="ctr">
                    <a:noFill/>
                  </a:tcPr>
                </a:tc>
                <a:extLst>
                  <a:ext uri="{0D108BD9-81ED-4DB2-BD59-A6C34878D82A}">
                    <a16:rowId xmlns:a16="http://schemas.microsoft.com/office/drawing/2014/main" val="1446114615"/>
                  </a:ext>
                </a:extLst>
              </a:tr>
              <a:tr h="182880">
                <a:tc>
                  <a:txBody>
                    <a:bodyPr/>
                    <a:lstStyle/>
                    <a:p>
                      <a:pPr marL="0" lvl="0" indent="0" algn="l">
                        <a:buNone/>
                      </a:pPr>
                      <a:r>
                        <a:rPr lang="en-US" sz="800" b="0" i="0" u="none" strike="noStrike" noProof="0" dirty="0">
                          <a:latin typeface="Calibri"/>
                        </a:rPr>
                        <a:t>Physicians and Surgeons</a:t>
                      </a:r>
                      <a:endParaRPr lang="en-US" dirty="0"/>
                    </a:p>
                  </a:txBody>
                  <a:tcPr anchor="ctr">
                    <a:solidFill>
                      <a:srgbClr val="D34343">
                        <a:alpha val="20000"/>
                      </a:srgbClr>
                    </a:solidFill>
                  </a:tcPr>
                </a:tc>
                <a:tc>
                  <a:txBody>
                    <a:bodyPr/>
                    <a:lstStyle/>
                    <a:p>
                      <a:pPr marL="0" lvl="0" indent="0" algn="ctr">
                        <a:buNone/>
                      </a:pPr>
                      <a:r>
                        <a:rPr lang="en-US" sz="800" b="0" i="0" u="none" strike="noStrike" noProof="0">
                          <a:latin typeface="Calibri"/>
                        </a:rPr>
                        <a:t>$213,071</a:t>
                      </a:r>
                      <a:endParaRPr lang="en-US"/>
                    </a:p>
                  </a:txBody>
                  <a:tcPr anchor="ctr">
                    <a:noFill/>
                  </a:tcPr>
                </a:tc>
                <a:tc>
                  <a:txBody>
                    <a:bodyPr/>
                    <a:lstStyle/>
                    <a:p>
                      <a:pPr marL="0" lvl="0" indent="0" algn="ctr">
                        <a:buNone/>
                      </a:pPr>
                      <a:r>
                        <a:rPr lang="en-US" sz="800" b="0" i="0" u="none" strike="noStrike" noProof="0">
                          <a:latin typeface="Calibri"/>
                        </a:rPr>
                        <a:t>1,151 </a:t>
                      </a:r>
                      <a:endParaRPr lang="en-US"/>
                    </a:p>
                  </a:txBody>
                  <a:tcPr anchor="ctr">
                    <a:noFill/>
                  </a:tcPr>
                </a:tc>
                <a:tc>
                  <a:txBody>
                    <a:bodyPr/>
                    <a:lstStyle/>
                    <a:p>
                      <a:pPr marL="0" lvl="0" indent="0" algn="ctr">
                        <a:buNone/>
                      </a:pPr>
                      <a:r>
                        <a:rPr lang="en-US" sz="800" b="0" i="0" u="none" strike="noStrike" noProof="0" dirty="0">
                          <a:latin typeface="Calibri"/>
                        </a:rPr>
                        <a:t>30%</a:t>
                      </a:r>
                      <a:endParaRPr lang="en-US" dirty="0"/>
                    </a:p>
                  </a:txBody>
                  <a:tcPr anchor="ctr">
                    <a:noFill/>
                  </a:tcPr>
                </a:tc>
                <a:extLst>
                  <a:ext uri="{0D108BD9-81ED-4DB2-BD59-A6C34878D82A}">
                    <a16:rowId xmlns:a16="http://schemas.microsoft.com/office/drawing/2014/main" val="485077722"/>
                  </a:ext>
                </a:extLst>
              </a:tr>
            </a:tbl>
          </a:graphicData>
        </a:graphic>
      </p:graphicFrame>
      <p:sp>
        <p:nvSpPr>
          <p:cNvPr id="20" name="TextBox 19">
            <a:extLst>
              <a:ext uri="{FF2B5EF4-FFF2-40B4-BE49-F238E27FC236}">
                <a16:creationId xmlns:a16="http://schemas.microsoft.com/office/drawing/2014/main" id="{9B01E447-DC56-6C34-7EC9-E71AB3843F05}"/>
              </a:ext>
            </a:extLst>
          </p:cNvPr>
          <p:cNvSpPr txBox="1"/>
          <p:nvPr/>
        </p:nvSpPr>
        <p:spPr>
          <a:xfrm>
            <a:off x="23746" y="8748468"/>
            <a:ext cx="5818910" cy="369332"/>
          </a:xfrm>
          <a:prstGeom prst="rect">
            <a:avLst/>
          </a:prstGeom>
          <a:noFill/>
        </p:spPr>
        <p:txBody>
          <a:bodyPr wrap="square" lIns="91440" tIns="45720" rIns="91440" bIns="45720" rtlCol="0" anchor="t">
            <a:spAutoFit/>
          </a:bodyPr>
          <a:lstStyle/>
          <a:p>
            <a:r>
              <a:rPr lang="en-US" sz="900">
                <a:effectLst/>
                <a:ea typeface="+mn-lt"/>
                <a:cs typeface="+mn-lt"/>
              </a:rPr>
              <a:t>Successful completion of the </a:t>
            </a:r>
            <a:r>
              <a:rPr lang="en-US" sz="900">
                <a:ea typeface="+mn-lt"/>
                <a:cs typeface="+mn-lt"/>
              </a:rPr>
              <a:t>Healthcare Therapeutic </a:t>
            </a:r>
            <a:r>
              <a:rPr lang="en-US" sz="900">
                <a:effectLst/>
                <a:ea typeface="+mn-lt"/>
                <a:cs typeface="+mn-lt"/>
              </a:rPr>
              <a:t>program of study will fulfill requirements of </a:t>
            </a:r>
            <a:r>
              <a:rPr lang="en-US" sz="900">
                <a:ea typeface="+mn-lt"/>
                <a:cs typeface="+mn-lt"/>
              </a:rPr>
              <a:t>a Public Service endorsement or STEM endorsement if </a:t>
            </a:r>
            <a:r>
              <a:rPr lang="en-US" sz="900">
                <a:effectLst/>
                <a:ea typeface="+mn-lt"/>
                <a:cs typeface="+mn-lt"/>
              </a:rPr>
              <a:t>the </a:t>
            </a:r>
            <a:r>
              <a:rPr lang="en-US" sz="900">
                <a:ea typeface="+mn-lt"/>
                <a:cs typeface="+mn-lt"/>
              </a:rPr>
              <a:t>math </a:t>
            </a:r>
            <a:r>
              <a:rPr lang="en-US" sz="900">
                <a:effectLst/>
                <a:ea typeface="+mn-lt"/>
                <a:cs typeface="+mn-lt"/>
              </a:rPr>
              <a:t>and </a:t>
            </a:r>
            <a:r>
              <a:rPr lang="en-US" sz="900">
                <a:ea typeface="+mn-lt"/>
                <a:cs typeface="+mn-lt"/>
              </a:rPr>
              <a:t>science requirements are met. </a:t>
            </a:r>
            <a:r>
              <a:rPr lang="en-US" sz="900">
                <a:ea typeface="+mn-lt"/>
                <a:cs typeface="Times New Roman"/>
              </a:rPr>
              <a:t> </a:t>
            </a:r>
            <a:r>
              <a:rPr lang="en-US" sz="900">
                <a:ea typeface="Calibri" panose="020F0502020204030204" pitchFamily="34" charset="0"/>
                <a:cs typeface="Times New Roman"/>
              </a:rPr>
              <a:t>Revised – August 2022</a:t>
            </a:r>
            <a:endParaRPr lang="en-US">
              <a:cs typeface="Times New Roman"/>
            </a:endParaRPr>
          </a:p>
        </p:txBody>
      </p:sp>
      <p:pic>
        <p:nvPicPr>
          <p:cNvPr id="19" name="Picture 18" descr="TEA Logo">
            <a:extLst>
              <a:ext uri="{FF2B5EF4-FFF2-40B4-BE49-F238E27FC236}">
                <a16:creationId xmlns:a16="http://schemas.microsoft.com/office/drawing/2014/main" id="{D425DCFA-B400-9CF5-A7DC-48A13005693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853543" y="8717890"/>
            <a:ext cx="705086" cy="352543"/>
          </a:xfrm>
          <a:prstGeom prst="rect">
            <a:avLst/>
          </a:prstGeom>
          <a:noFill/>
          <a:ln>
            <a:noFill/>
          </a:ln>
        </p:spPr>
      </p:pic>
      <p:cxnSp>
        <p:nvCxnSpPr>
          <p:cNvPr id="9" name="Straight Connector 8">
            <a:extLst>
              <a:ext uri="{FF2B5EF4-FFF2-40B4-BE49-F238E27FC236}">
                <a16:creationId xmlns:a16="http://schemas.microsoft.com/office/drawing/2014/main" id="{CFB05A93-22EA-C812-084F-141BBFCDBE23}"/>
              </a:ext>
              <a:ext uri="{C183D7F6-B498-43B3-948B-1728B52AA6E4}">
                <adec:decorative xmlns:adec="http://schemas.microsoft.com/office/drawing/2017/decorative" val="1"/>
              </a:ext>
            </a:extLst>
          </p:cNvPr>
          <p:cNvCxnSpPr>
            <a:cxnSpLocks/>
          </p:cNvCxnSpPr>
          <p:nvPr/>
        </p:nvCxnSpPr>
        <p:spPr>
          <a:xfrm>
            <a:off x="3602727" y="2247291"/>
            <a:ext cx="0" cy="5065682"/>
          </a:xfrm>
          <a:prstGeom prst="line">
            <a:avLst/>
          </a:prstGeom>
          <a:ln w="28575">
            <a:solidFill>
              <a:srgbClr val="038180"/>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6DBEB1FC-7968-5BBF-A658-6250557071B0}"/>
              </a:ext>
              <a:ext uri="{C183D7F6-B498-43B3-948B-1728B52AA6E4}">
                <adec:decorative xmlns:adec="http://schemas.microsoft.com/office/drawing/2017/decorative" val="1"/>
              </a:ext>
            </a:extLst>
          </p:cNvPr>
          <p:cNvCxnSpPr>
            <a:cxnSpLocks/>
          </p:cNvCxnSpPr>
          <p:nvPr/>
        </p:nvCxnSpPr>
        <p:spPr>
          <a:xfrm flipH="1">
            <a:off x="356260" y="7424148"/>
            <a:ext cx="6127667" cy="0"/>
          </a:xfrm>
          <a:prstGeom prst="line">
            <a:avLst/>
          </a:prstGeom>
          <a:ln w="28575">
            <a:solidFill>
              <a:srgbClr val="03818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BACBBB07-6B81-97C8-794A-73D74F0EFA14}"/>
              </a:ext>
              <a:ext uri="{C183D7F6-B498-43B3-948B-1728B52AA6E4}">
                <adec:decorative xmlns:adec="http://schemas.microsoft.com/office/drawing/2017/decorative" val="1"/>
              </a:ext>
            </a:extLst>
          </p:cNvPr>
          <p:cNvCxnSpPr>
            <a:cxnSpLocks/>
          </p:cNvCxnSpPr>
          <p:nvPr/>
        </p:nvCxnSpPr>
        <p:spPr>
          <a:xfrm flipH="1">
            <a:off x="503513" y="4137170"/>
            <a:ext cx="2899718" cy="14037"/>
          </a:xfrm>
          <a:prstGeom prst="line">
            <a:avLst/>
          </a:prstGeom>
          <a:ln w="28575">
            <a:solidFill>
              <a:srgbClr val="03818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708A0F3E-569B-532F-9516-9A9608D87104}"/>
              </a:ext>
              <a:ext uri="{C183D7F6-B498-43B3-948B-1728B52AA6E4}">
                <adec:decorative xmlns:adec="http://schemas.microsoft.com/office/drawing/2017/decorative" val="1"/>
              </a:ext>
            </a:extLst>
          </p:cNvPr>
          <p:cNvCxnSpPr>
            <a:cxnSpLocks/>
          </p:cNvCxnSpPr>
          <p:nvPr/>
        </p:nvCxnSpPr>
        <p:spPr>
          <a:xfrm flipH="1">
            <a:off x="4011376" y="3621622"/>
            <a:ext cx="2493817" cy="0"/>
          </a:xfrm>
          <a:prstGeom prst="line">
            <a:avLst/>
          </a:prstGeom>
          <a:ln w="28575">
            <a:solidFill>
              <a:srgbClr val="038180"/>
            </a:solidFill>
          </a:ln>
        </p:spPr>
        <p:style>
          <a:lnRef idx="1">
            <a:schemeClr val="accent1"/>
          </a:lnRef>
          <a:fillRef idx="0">
            <a:schemeClr val="accent1"/>
          </a:fillRef>
          <a:effectRef idx="0">
            <a:schemeClr val="accent1"/>
          </a:effectRef>
          <a:fontRef idx="minor">
            <a:schemeClr val="tx1"/>
          </a:fontRef>
        </p:style>
      </p:cxnSp>
      <p:pic>
        <p:nvPicPr>
          <p:cNvPr id="11" name="Picture 11">
            <a:extLst>
              <a:ext uri="{FF2B5EF4-FFF2-40B4-BE49-F238E27FC236}">
                <a16:creationId xmlns:a16="http://schemas.microsoft.com/office/drawing/2014/main" id="{9658B6B2-A483-F4D1-BED9-F430CBDC3FCB}"/>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4275676" y="6235912"/>
            <a:ext cx="1657595" cy="932692"/>
          </a:xfrm>
          <a:prstGeom prst="rect">
            <a:avLst/>
          </a:prstGeom>
          <a:ln>
            <a:noFill/>
          </a:ln>
          <a:effectLst>
            <a:outerShdw blurRad="292100" dist="139700" dir="2700000" algn="tl" rotWithShape="0">
              <a:srgbClr val="333333">
                <a:alpha val="65000"/>
              </a:srgbClr>
            </a:outerShdw>
          </a:effectLst>
        </p:spPr>
      </p:pic>
      <p:pic>
        <p:nvPicPr>
          <p:cNvPr id="3" name="Picture 5">
            <a:extLst>
              <a:ext uri="{FF2B5EF4-FFF2-40B4-BE49-F238E27FC236}">
                <a16:creationId xmlns:a16="http://schemas.microsoft.com/office/drawing/2014/main" id="{F52A3F2D-1E1C-EE5A-6D41-9EADFB52F496}"/>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6027594" y="919931"/>
            <a:ext cx="611966" cy="586748"/>
          </a:xfrm>
          <a:prstGeom prst="rect">
            <a:avLst/>
          </a:prstGeom>
        </p:spPr>
      </p:pic>
      <p:pic>
        <p:nvPicPr>
          <p:cNvPr id="12" name="Picture 12">
            <a:extLst>
              <a:ext uri="{FF2B5EF4-FFF2-40B4-BE49-F238E27FC236}">
                <a16:creationId xmlns:a16="http://schemas.microsoft.com/office/drawing/2014/main" id="{4744E356-6282-8951-1018-658EB35507E6}"/>
              </a:ext>
              <a:ext uri="{C183D7F6-B498-43B3-948B-1728B52AA6E4}">
                <adec:decorative xmlns:adec="http://schemas.microsoft.com/office/drawing/2017/decorative" val="1"/>
              </a:ext>
            </a:extLst>
          </p:cNvPr>
          <p:cNvPicPr>
            <a:picLocks noChangeAspect="1"/>
          </p:cNvPicPr>
          <p:nvPr/>
        </p:nvPicPr>
        <p:blipFill rotWithShape="1">
          <a:blip r:embed="rId5"/>
          <a:srcRect l="13603" t="25286" r="8465" b="3944"/>
          <a:stretch/>
        </p:blipFill>
        <p:spPr>
          <a:xfrm>
            <a:off x="3705330" y="939942"/>
            <a:ext cx="2137834" cy="570986"/>
          </a:xfrm>
          <a:prstGeom prst="rect">
            <a:avLst/>
          </a:prstGeom>
        </p:spPr>
      </p:pic>
      <p:cxnSp>
        <p:nvCxnSpPr>
          <p:cNvPr id="5" name="Straight Connector 4">
            <a:extLst>
              <a:ext uri="{FF2B5EF4-FFF2-40B4-BE49-F238E27FC236}">
                <a16:creationId xmlns:a16="http://schemas.microsoft.com/office/drawing/2014/main" id="{3200AB6B-E514-466B-9020-E9BECAC426CD}"/>
              </a:ext>
              <a:ext uri="{C183D7F6-B498-43B3-948B-1728B52AA6E4}">
                <adec:decorative xmlns:adec="http://schemas.microsoft.com/office/drawing/2017/decorative" val="1"/>
              </a:ext>
            </a:extLst>
          </p:cNvPr>
          <p:cNvCxnSpPr>
            <a:cxnSpLocks/>
          </p:cNvCxnSpPr>
          <p:nvPr/>
        </p:nvCxnSpPr>
        <p:spPr>
          <a:xfrm flipH="1">
            <a:off x="385948" y="6063048"/>
            <a:ext cx="2547253" cy="0"/>
          </a:xfrm>
          <a:prstGeom prst="line">
            <a:avLst/>
          </a:prstGeom>
          <a:ln w="28575">
            <a:solidFill>
              <a:srgbClr val="038180"/>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157413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DD45E37-0456-9A71-5910-812F50926441}"/>
              </a:ext>
            </a:extLst>
          </p:cNvPr>
          <p:cNvSpPr txBox="1">
            <a:spLocks noGrp="1"/>
          </p:cNvSpPr>
          <p:nvPr>
            <p:ph type="title" idx="4294967295"/>
          </p:nvPr>
        </p:nvSpPr>
        <p:spPr>
          <a:xfrm>
            <a:off x="0" y="-16569"/>
            <a:ext cx="6858000" cy="590931"/>
          </a:xfrm>
          <a:prstGeom prst="rect">
            <a:avLst/>
          </a:prstGeom>
          <a:solidFill>
            <a:srgbClr val="D34343"/>
          </a:solid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spcAft>
                <a:spcPts val="600"/>
              </a:spcAft>
            </a:pPr>
            <a:r>
              <a:rPr lang="en-US" sz="1800" b="1">
                <a:solidFill>
                  <a:schemeClr val="bg1"/>
                </a:solidFill>
                <a:latin typeface="+mn-lt"/>
                <a:ea typeface="Open Sans"/>
                <a:cs typeface="Open Sans"/>
              </a:rPr>
              <a:t>Healthcare Therapeutic</a:t>
            </a:r>
            <a:br>
              <a:rPr lang="en-US" sz="1800" b="1">
                <a:latin typeface="+mn-lt"/>
                <a:ea typeface="Open Sans" panose="020B0606030504020204" pitchFamily="34" charset="0"/>
                <a:cs typeface="Open Sans" panose="020B0606030504020204" pitchFamily="34" charset="0"/>
              </a:rPr>
            </a:br>
            <a:r>
              <a:rPr lang="en-US" sz="1800" b="1">
                <a:solidFill>
                  <a:schemeClr val="bg1"/>
                </a:solidFill>
                <a:latin typeface="+mn-lt"/>
                <a:ea typeface="Open Sans"/>
                <a:cs typeface="Open Sans"/>
              </a:rPr>
              <a:t>Course Information</a:t>
            </a:r>
            <a:endParaRPr lang="en-US">
              <a:solidFill>
                <a:schemeClr val="bg1"/>
              </a:solidFill>
              <a:ea typeface="Open Sans"/>
              <a:cs typeface="Open Sans"/>
            </a:endParaRPr>
          </a:p>
        </p:txBody>
      </p:sp>
      <p:sp>
        <p:nvSpPr>
          <p:cNvPr id="2" name="TextBox 1">
            <a:extLst>
              <a:ext uri="{FF2B5EF4-FFF2-40B4-BE49-F238E27FC236}">
                <a16:creationId xmlns:a16="http://schemas.microsoft.com/office/drawing/2014/main" id="{B491E0FF-F45D-F067-DE3B-61EF6206B4F6}"/>
              </a:ext>
            </a:extLst>
          </p:cNvPr>
          <p:cNvSpPr txBox="1"/>
          <p:nvPr/>
        </p:nvSpPr>
        <p:spPr>
          <a:xfrm rot="10800000" flipV="1">
            <a:off x="162116" y="598977"/>
            <a:ext cx="731019" cy="276999"/>
          </a:xfrm>
          <a:prstGeom prst="rect">
            <a:avLst/>
          </a:prstGeom>
          <a:noFill/>
        </p:spPr>
        <p:txBody>
          <a:bodyPr wrap="square" rtlCol="0">
            <a:spAutoFit/>
          </a:bodyPr>
          <a:lstStyle/>
          <a:p>
            <a:pPr marL="0" marR="0" algn="ctr">
              <a:spcBef>
                <a:spcPts val="0"/>
              </a:spcBef>
            </a:pPr>
            <a:r>
              <a:rPr lang="en-US" sz="1200" b="1">
                <a:solidFill>
                  <a:srgbClr val="0D6CB9"/>
                </a:solidFill>
                <a:effectLst/>
                <a:ea typeface="Calibri" panose="020F0502020204030204" pitchFamily="34" charset="0"/>
                <a:cs typeface="Times New Roman" panose="02020603050405020304" pitchFamily="18" charset="0"/>
              </a:rPr>
              <a:t>Level 1</a:t>
            </a:r>
          </a:p>
        </p:txBody>
      </p:sp>
      <p:graphicFrame>
        <p:nvGraphicFramePr>
          <p:cNvPr id="3" name="Table 24">
            <a:extLst>
              <a:ext uri="{FF2B5EF4-FFF2-40B4-BE49-F238E27FC236}">
                <a16:creationId xmlns:a16="http://schemas.microsoft.com/office/drawing/2014/main" id="{056CCD33-F41C-3271-0BF6-E24B4BE9EB18}"/>
              </a:ext>
            </a:extLst>
          </p:cNvPr>
          <p:cNvGraphicFramePr>
            <a:graphicFrameLocks noGrp="1"/>
          </p:cNvGraphicFramePr>
          <p:nvPr>
            <p:extLst>
              <p:ext uri="{D42A27DB-BD31-4B8C-83A1-F6EECF244321}">
                <p14:modId xmlns:p14="http://schemas.microsoft.com/office/powerpoint/2010/main" val="3481884611"/>
              </p:ext>
            </p:extLst>
          </p:nvPr>
        </p:nvGraphicFramePr>
        <p:xfrm>
          <a:off x="256990" y="863330"/>
          <a:ext cx="6146765" cy="640080"/>
        </p:xfrm>
        <a:graphic>
          <a:graphicData uri="http://schemas.openxmlformats.org/drawingml/2006/table">
            <a:tbl>
              <a:tblPr firstRow="1" bandRow="1">
                <a:tableStyleId>{5C22544A-7EE6-4342-B048-85BDC9FD1C3A}</a:tableStyleId>
              </a:tblPr>
              <a:tblGrid>
                <a:gridCol w="1557820">
                  <a:extLst>
                    <a:ext uri="{9D8B030D-6E8A-4147-A177-3AD203B41FA5}">
                      <a16:colId xmlns:a16="http://schemas.microsoft.com/office/drawing/2014/main" val="2083587555"/>
                    </a:ext>
                  </a:extLst>
                </a:gridCol>
                <a:gridCol w="1594049">
                  <a:extLst>
                    <a:ext uri="{9D8B030D-6E8A-4147-A177-3AD203B41FA5}">
                      <a16:colId xmlns:a16="http://schemas.microsoft.com/office/drawing/2014/main" val="3749205641"/>
                    </a:ext>
                  </a:extLst>
                </a:gridCol>
                <a:gridCol w="1557440">
                  <a:extLst>
                    <a:ext uri="{9D8B030D-6E8A-4147-A177-3AD203B41FA5}">
                      <a16:colId xmlns:a16="http://schemas.microsoft.com/office/drawing/2014/main" val="603892530"/>
                    </a:ext>
                  </a:extLst>
                </a:gridCol>
                <a:gridCol w="1437456">
                  <a:extLst>
                    <a:ext uri="{9D8B030D-6E8A-4147-A177-3AD203B41FA5}">
                      <a16:colId xmlns:a16="http://schemas.microsoft.com/office/drawing/2014/main" val="562161464"/>
                    </a:ext>
                  </a:extLst>
                </a:gridCol>
              </a:tblGrid>
              <a:tr h="146888">
                <a:tc>
                  <a:txBody>
                    <a:bodyPr/>
                    <a:lstStyle/>
                    <a:p>
                      <a:pPr algn="ctr"/>
                      <a:r>
                        <a:rPr lang="en-US" sz="1000"/>
                        <a:t>COURSE NAME</a:t>
                      </a:r>
                    </a:p>
                  </a:txBody>
                  <a:tcPr anchor="ctr">
                    <a:solidFill>
                      <a:srgbClr val="D34343"/>
                    </a:solidFill>
                  </a:tcPr>
                </a:tc>
                <a:tc>
                  <a:txBody>
                    <a:bodyPr/>
                    <a:lstStyle/>
                    <a:p>
                      <a:pPr algn="ctr"/>
                      <a:r>
                        <a:rPr lang="en-US" sz="1000"/>
                        <a:t>SERVICE ID</a:t>
                      </a:r>
                    </a:p>
                  </a:txBody>
                  <a:tcPr anchor="ctr">
                    <a:solidFill>
                      <a:srgbClr val="D34343"/>
                    </a:solidFill>
                  </a:tcPr>
                </a:tc>
                <a:tc>
                  <a:txBody>
                    <a:bodyPr/>
                    <a:lstStyle/>
                    <a:p>
                      <a:pPr lvl="0" algn="ctr">
                        <a:buNone/>
                      </a:pPr>
                      <a:r>
                        <a:rPr lang="en-US" sz="1000" b="1" i="0" u="none" strike="noStrike" noProof="0">
                          <a:latin typeface="Calibri"/>
                        </a:rPr>
                        <a:t>PREREQUISITES </a:t>
                      </a:r>
                      <a:endParaRPr lang="en-US" sz="1000"/>
                    </a:p>
                  </a:txBody>
                  <a:tcPr anchor="ctr">
                    <a:solidFill>
                      <a:srgbClr val="D34343"/>
                    </a:solidFill>
                  </a:tcPr>
                </a:tc>
                <a:tc>
                  <a:txBody>
                    <a:bodyPr/>
                    <a:lstStyle/>
                    <a:p>
                      <a:pPr algn="ctr"/>
                      <a:r>
                        <a:rPr lang="en-US" sz="1000"/>
                        <a:t>COREQUISITES</a:t>
                      </a:r>
                    </a:p>
                  </a:txBody>
                  <a:tcPr anchor="ctr">
                    <a:solidFill>
                      <a:srgbClr val="D34343"/>
                    </a:solidFill>
                  </a:tcPr>
                </a:tc>
                <a:extLst>
                  <a:ext uri="{0D108BD9-81ED-4DB2-BD59-A6C34878D82A}">
                    <a16:rowId xmlns:a16="http://schemas.microsoft.com/office/drawing/2014/main" val="2788444287"/>
                  </a:ext>
                </a:extLst>
              </a:tr>
              <a:tr h="238693">
                <a:tc>
                  <a:txBody>
                    <a:bodyPr/>
                    <a:lstStyle/>
                    <a:p>
                      <a:pPr lvl="0">
                        <a:buNone/>
                      </a:pPr>
                      <a:r>
                        <a:rPr lang="en-US" sz="1000" b="0" i="0" u="none" strike="noStrike" noProof="0">
                          <a:latin typeface="Calibri"/>
                        </a:rPr>
                        <a:t>Principles of Health Science</a:t>
                      </a:r>
                      <a:endParaRPr lang="en-US" sz="1000"/>
                    </a:p>
                  </a:txBody>
                  <a:tcPr anchor="ctr">
                    <a:solidFill>
                      <a:schemeClr val="bg1">
                        <a:lumMod val="85000"/>
                        <a:alpha val="60000"/>
                      </a:schemeClr>
                    </a:solidFill>
                  </a:tcPr>
                </a:tc>
                <a:tc>
                  <a:txBody>
                    <a:bodyPr/>
                    <a:lstStyle/>
                    <a:p>
                      <a:pPr lvl="0" algn="ctr">
                        <a:buNone/>
                      </a:pPr>
                      <a:r>
                        <a:rPr lang="en-US" sz="1000" b="0" i="0" u="none" strike="noStrike" noProof="0">
                          <a:latin typeface="Calibri"/>
                        </a:rPr>
                        <a:t>13020200 (1 credit) </a:t>
                      </a:r>
                      <a:endParaRPr lang="en-US" sz="1000"/>
                    </a:p>
                  </a:txBody>
                  <a:tcPr anchor="ctr">
                    <a:solidFill>
                      <a:schemeClr val="bg1">
                        <a:lumMod val="85000"/>
                        <a:alpha val="60000"/>
                      </a:schemeClr>
                    </a:solidFill>
                  </a:tcPr>
                </a:tc>
                <a:tc>
                  <a:txBody>
                    <a:bodyPr/>
                    <a:lstStyle/>
                    <a:p>
                      <a:pPr lvl="0" algn="ctr">
                        <a:buNone/>
                      </a:pPr>
                      <a:r>
                        <a:rPr lang="en-US" sz="1000" b="0" i="0" u="none" strike="noStrike" noProof="0">
                          <a:latin typeface="Calibri"/>
                        </a:rPr>
                        <a:t>None</a:t>
                      </a:r>
                    </a:p>
                  </a:txBody>
                  <a:tcPr anchor="ctr">
                    <a:solidFill>
                      <a:schemeClr val="bg1">
                        <a:lumMod val="85000"/>
                        <a:alpha val="60000"/>
                      </a:schemeClr>
                    </a:solidFill>
                  </a:tcPr>
                </a:tc>
                <a:tc>
                  <a:txBody>
                    <a:bodyPr/>
                    <a:lstStyle/>
                    <a:p>
                      <a:pPr lvl="0" algn="ctr">
                        <a:buNone/>
                      </a:pPr>
                      <a:r>
                        <a:rPr lang="en-US" sz="1000" b="0" i="0" u="none" strike="noStrike" noProof="0" dirty="0">
                          <a:latin typeface="Calibri"/>
                        </a:rPr>
                        <a:t>None</a:t>
                      </a:r>
                      <a:endParaRPr lang="en-US" sz="1000" dirty="0"/>
                    </a:p>
                  </a:txBody>
                  <a:tcPr anchor="ctr">
                    <a:solidFill>
                      <a:schemeClr val="bg1">
                        <a:lumMod val="85000"/>
                        <a:alpha val="60000"/>
                      </a:schemeClr>
                    </a:solidFill>
                  </a:tcPr>
                </a:tc>
                <a:extLst>
                  <a:ext uri="{0D108BD9-81ED-4DB2-BD59-A6C34878D82A}">
                    <a16:rowId xmlns:a16="http://schemas.microsoft.com/office/drawing/2014/main" val="2974962540"/>
                  </a:ext>
                </a:extLst>
              </a:tr>
            </a:tbl>
          </a:graphicData>
        </a:graphic>
      </p:graphicFrame>
      <p:sp>
        <p:nvSpPr>
          <p:cNvPr id="7" name="TextBox 6">
            <a:extLst>
              <a:ext uri="{FF2B5EF4-FFF2-40B4-BE49-F238E27FC236}">
                <a16:creationId xmlns:a16="http://schemas.microsoft.com/office/drawing/2014/main" id="{F976505E-EAA1-6B2A-601E-BA94742AC963}"/>
              </a:ext>
            </a:extLst>
          </p:cNvPr>
          <p:cNvSpPr txBox="1"/>
          <p:nvPr/>
        </p:nvSpPr>
        <p:spPr>
          <a:xfrm>
            <a:off x="162116" y="1927546"/>
            <a:ext cx="809949" cy="276999"/>
          </a:xfrm>
          <a:prstGeom prst="rect">
            <a:avLst/>
          </a:prstGeom>
          <a:noFill/>
        </p:spPr>
        <p:txBody>
          <a:bodyPr wrap="square" rtlCol="0">
            <a:spAutoFit/>
          </a:bodyPr>
          <a:lstStyle/>
          <a:p>
            <a:pPr marL="0" marR="0" algn="ctr">
              <a:spcBef>
                <a:spcPts val="0"/>
              </a:spcBef>
            </a:pPr>
            <a:r>
              <a:rPr lang="en-US" sz="1200" b="1" dirty="0">
                <a:solidFill>
                  <a:srgbClr val="0D6CB9"/>
                </a:solidFill>
                <a:effectLst/>
                <a:ea typeface="Calibri" panose="020F0502020204030204" pitchFamily="34" charset="0"/>
                <a:cs typeface="Times New Roman" panose="02020603050405020304" pitchFamily="18" charset="0"/>
              </a:rPr>
              <a:t>Level 2</a:t>
            </a:r>
          </a:p>
        </p:txBody>
      </p:sp>
      <p:graphicFrame>
        <p:nvGraphicFramePr>
          <p:cNvPr id="8" name="Table 24">
            <a:extLst>
              <a:ext uri="{FF2B5EF4-FFF2-40B4-BE49-F238E27FC236}">
                <a16:creationId xmlns:a16="http://schemas.microsoft.com/office/drawing/2014/main" id="{004D2EB4-0AA6-8988-7A0A-5CDE5FA07DAF}"/>
              </a:ext>
            </a:extLst>
          </p:cNvPr>
          <p:cNvGraphicFramePr>
            <a:graphicFrameLocks noGrp="1"/>
          </p:cNvGraphicFramePr>
          <p:nvPr>
            <p:extLst>
              <p:ext uri="{D42A27DB-BD31-4B8C-83A1-F6EECF244321}">
                <p14:modId xmlns:p14="http://schemas.microsoft.com/office/powerpoint/2010/main" val="733046856"/>
              </p:ext>
            </p:extLst>
          </p:nvPr>
        </p:nvGraphicFramePr>
        <p:xfrm>
          <a:off x="264310" y="2331308"/>
          <a:ext cx="6137303" cy="487680"/>
        </p:xfrm>
        <a:graphic>
          <a:graphicData uri="http://schemas.openxmlformats.org/drawingml/2006/table">
            <a:tbl>
              <a:tblPr firstRow="1" bandRow="1">
                <a:tableStyleId>{5C22544A-7EE6-4342-B048-85BDC9FD1C3A}</a:tableStyleId>
              </a:tblPr>
              <a:tblGrid>
                <a:gridCol w="1534326">
                  <a:extLst>
                    <a:ext uri="{9D8B030D-6E8A-4147-A177-3AD203B41FA5}">
                      <a16:colId xmlns:a16="http://schemas.microsoft.com/office/drawing/2014/main" val="2083587555"/>
                    </a:ext>
                  </a:extLst>
                </a:gridCol>
                <a:gridCol w="1661582">
                  <a:extLst>
                    <a:ext uri="{9D8B030D-6E8A-4147-A177-3AD203B41FA5}">
                      <a16:colId xmlns:a16="http://schemas.microsoft.com/office/drawing/2014/main" val="3749205641"/>
                    </a:ext>
                  </a:extLst>
                </a:gridCol>
                <a:gridCol w="1545166">
                  <a:extLst>
                    <a:ext uri="{9D8B030D-6E8A-4147-A177-3AD203B41FA5}">
                      <a16:colId xmlns:a16="http://schemas.microsoft.com/office/drawing/2014/main" val="603892530"/>
                    </a:ext>
                  </a:extLst>
                </a:gridCol>
                <a:gridCol w="1396229">
                  <a:extLst>
                    <a:ext uri="{9D8B030D-6E8A-4147-A177-3AD203B41FA5}">
                      <a16:colId xmlns:a16="http://schemas.microsoft.com/office/drawing/2014/main" val="562161464"/>
                    </a:ext>
                  </a:extLst>
                </a:gridCol>
              </a:tblGrid>
              <a:tr h="230660">
                <a:tc>
                  <a:txBody>
                    <a:bodyPr/>
                    <a:lstStyle/>
                    <a:p>
                      <a:pPr algn="ctr"/>
                      <a:r>
                        <a:rPr lang="en-US" sz="1000" dirty="0"/>
                        <a:t>COURSE NAME</a:t>
                      </a:r>
                    </a:p>
                  </a:txBody>
                  <a:tcPr anchor="ctr">
                    <a:solidFill>
                      <a:srgbClr val="D34343"/>
                    </a:solidFill>
                  </a:tcPr>
                </a:tc>
                <a:tc>
                  <a:txBody>
                    <a:bodyPr/>
                    <a:lstStyle/>
                    <a:p>
                      <a:pPr algn="ctr"/>
                      <a:r>
                        <a:rPr lang="en-US" sz="1000"/>
                        <a:t>SERVICE ID</a:t>
                      </a:r>
                    </a:p>
                  </a:txBody>
                  <a:tcPr anchor="ctr">
                    <a:solidFill>
                      <a:srgbClr val="D34343"/>
                    </a:solidFill>
                  </a:tcPr>
                </a:tc>
                <a:tc>
                  <a:txBody>
                    <a:bodyPr/>
                    <a:lstStyle/>
                    <a:p>
                      <a:pPr lvl="0" algn="ctr">
                        <a:buNone/>
                      </a:pPr>
                      <a:r>
                        <a:rPr lang="en-US" sz="1000" b="1" i="0" u="none" strike="noStrike" noProof="0">
                          <a:latin typeface="Calibri"/>
                        </a:rPr>
                        <a:t>PREREQUISITES</a:t>
                      </a:r>
                      <a:endParaRPr lang="en-US" sz="1000"/>
                    </a:p>
                  </a:txBody>
                  <a:tcPr anchor="ctr">
                    <a:solidFill>
                      <a:srgbClr val="D34343"/>
                    </a:solidFill>
                  </a:tcPr>
                </a:tc>
                <a:tc>
                  <a:txBody>
                    <a:bodyPr/>
                    <a:lstStyle/>
                    <a:p>
                      <a:pPr algn="ctr"/>
                      <a:r>
                        <a:rPr lang="en-US" sz="1000"/>
                        <a:t>COREQUISITES</a:t>
                      </a:r>
                    </a:p>
                  </a:txBody>
                  <a:tcPr anchor="ctr">
                    <a:solidFill>
                      <a:srgbClr val="D34343"/>
                    </a:solidFill>
                  </a:tcPr>
                </a:tc>
                <a:extLst>
                  <a:ext uri="{0D108BD9-81ED-4DB2-BD59-A6C34878D82A}">
                    <a16:rowId xmlns:a16="http://schemas.microsoft.com/office/drawing/2014/main" val="2788444287"/>
                  </a:ext>
                </a:extLst>
              </a:tr>
              <a:tr h="0">
                <a:tc>
                  <a:txBody>
                    <a:bodyPr/>
                    <a:lstStyle/>
                    <a:p>
                      <a:pPr lvl="0">
                        <a:buNone/>
                      </a:pPr>
                      <a:r>
                        <a:rPr lang="en-US" sz="1000" b="0" i="0" u="none" strike="noStrike" noProof="0">
                          <a:latin typeface="Calibri"/>
                        </a:rPr>
                        <a:t>Medical Terminology</a:t>
                      </a:r>
                      <a:endParaRPr lang="en-US" sz="1000"/>
                    </a:p>
                  </a:txBody>
                  <a:tcPr anchor="ctr">
                    <a:solidFill>
                      <a:schemeClr val="bg1">
                        <a:lumMod val="85000"/>
                        <a:alpha val="60000"/>
                      </a:schemeClr>
                    </a:solidFill>
                  </a:tcPr>
                </a:tc>
                <a:tc>
                  <a:txBody>
                    <a:bodyPr/>
                    <a:lstStyle/>
                    <a:p>
                      <a:pPr lvl="0" algn="ctr">
                        <a:buNone/>
                      </a:pPr>
                      <a:r>
                        <a:rPr lang="en-US" sz="1000" b="0" i="0" u="none" strike="noStrike" noProof="0">
                          <a:latin typeface="Calibri"/>
                        </a:rPr>
                        <a:t>13020300 (1 credit) </a:t>
                      </a:r>
                      <a:endParaRPr lang="en-US" sz="1000"/>
                    </a:p>
                  </a:txBody>
                  <a:tcPr anchor="ctr">
                    <a:solidFill>
                      <a:schemeClr val="bg1">
                        <a:lumMod val="85000"/>
                        <a:alpha val="60000"/>
                      </a:schemeClr>
                    </a:solidFill>
                  </a:tcPr>
                </a:tc>
                <a:tc>
                  <a:txBody>
                    <a:bodyPr/>
                    <a:lstStyle/>
                    <a:p>
                      <a:pPr lvl="0" algn="ctr">
                        <a:lnSpc>
                          <a:spcPct val="100000"/>
                        </a:lnSpc>
                        <a:spcBef>
                          <a:spcPts val="0"/>
                        </a:spcBef>
                        <a:spcAft>
                          <a:spcPts val="0"/>
                        </a:spcAft>
                        <a:buNone/>
                      </a:pPr>
                      <a:r>
                        <a:rPr lang="en-US" sz="1000" b="0" i="0" u="none" strike="noStrike" noProof="0">
                          <a:latin typeface="Calibri"/>
                        </a:rPr>
                        <a:t>None</a:t>
                      </a:r>
                    </a:p>
                  </a:txBody>
                  <a:tcPr anchor="ctr">
                    <a:solidFill>
                      <a:schemeClr val="bg1">
                        <a:lumMod val="85000"/>
                        <a:alpha val="60000"/>
                      </a:schemeClr>
                    </a:solidFill>
                  </a:tcPr>
                </a:tc>
                <a:tc>
                  <a:txBody>
                    <a:bodyPr/>
                    <a:lstStyle/>
                    <a:p>
                      <a:pPr algn="ctr"/>
                      <a:r>
                        <a:rPr lang="en-US" sz="1000" dirty="0"/>
                        <a:t>None</a:t>
                      </a:r>
                    </a:p>
                  </a:txBody>
                  <a:tcPr anchor="ctr">
                    <a:solidFill>
                      <a:schemeClr val="bg1">
                        <a:lumMod val="85000"/>
                        <a:alpha val="60000"/>
                      </a:schemeClr>
                    </a:solidFill>
                  </a:tcPr>
                </a:tc>
                <a:extLst>
                  <a:ext uri="{0D108BD9-81ED-4DB2-BD59-A6C34878D82A}">
                    <a16:rowId xmlns:a16="http://schemas.microsoft.com/office/drawing/2014/main" val="2974962540"/>
                  </a:ext>
                </a:extLst>
              </a:tr>
            </a:tbl>
          </a:graphicData>
        </a:graphic>
      </p:graphicFrame>
      <p:sp>
        <p:nvSpPr>
          <p:cNvPr id="9" name="TextBox 8">
            <a:extLst>
              <a:ext uri="{FF2B5EF4-FFF2-40B4-BE49-F238E27FC236}">
                <a16:creationId xmlns:a16="http://schemas.microsoft.com/office/drawing/2014/main" id="{DED2BD24-5607-B42A-2702-BCF4941DC38C}"/>
              </a:ext>
            </a:extLst>
          </p:cNvPr>
          <p:cNvSpPr txBox="1"/>
          <p:nvPr/>
        </p:nvSpPr>
        <p:spPr>
          <a:xfrm>
            <a:off x="252677" y="3156885"/>
            <a:ext cx="628825" cy="276999"/>
          </a:xfrm>
          <a:prstGeom prst="rect">
            <a:avLst/>
          </a:prstGeom>
          <a:noFill/>
        </p:spPr>
        <p:txBody>
          <a:bodyPr wrap="square" rtlCol="0">
            <a:spAutoFit/>
          </a:bodyPr>
          <a:lstStyle/>
          <a:p>
            <a:pPr marL="0" marR="0" algn="ctr">
              <a:spcBef>
                <a:spcPts val="0"/>
              </a:spcBef>
            </a:pPr>
            <a:r>
              <a:rPr lang="en-US" sz="1200" b="1" dirty="0">
                <a:solidFill>
                  <a:srgbClr val="0D6CB9"/>
                </a:solidFill>
                <a:effectLst/>
                <a:ea typeface="Calibri" panose="020F0502020204030204" pitchFamily="34" charset="0"/>
                <a:cs typeface="Times New Roman" panose="02020603050405020304" pitchFamily="18" charset="0"/>
              </a:rPr>
              <a:t>Level 3</a:t>
            </a:r>
          </a:p>
        </p:txBody>
      </p:sp>
      <p:graphicFrame>
        <p:nvGraphicFramePr>
          <p:cNvPr id="6" name="Table 24">
            <a:extLst>
              <a:ext uri="{FF2B5EF4-FFF2-40B4-BE49-F238E27FC236}">
                <a16:creationId xmlns:a16="http://schemas.microsoft.com/office/drawing/2014/main" id="{DAF8A1F2-E113-5548-F2CF-E225B5DDB971}"/>
              </a:ext>
            </a:extLst>
          </p:cNvPr>
          <p:cNvGraphicFramePr>
            <a:graphicFrameLocks noGrp="1"/>
          </p:cNvGraphicFramePr>
          <p:nvPr>
            <p:extLst>
              <p:ext uri="{D42A27DB-BD31-4B8C-83A1-F6EECF244321}">
                <p14:modId xmlns:p14="http://schemas.microsoft.com/office/powerpoint/2010/main" val="1965237274"/>
              </p:ext>
            </p:extLst>
          </p:nvPr>
        </p:nvGraphicFramePr>
        <p:xfrm>
          <a:off x="252677" y="3550825"/>
          <a:ext cx="6246744" cy="640080"/>
        </p:xfrm>
        <a:graphic>
          <a:graphicData uri="http://schemas.openxmlformats.org/drawingml/2006/table">
            <a:tbl>
              <a:tblPr firstRow="1" bandRow="1">
                <a:tableStyleId>{5C22544A-7EE6-4342-B048-85BDC9FD1C3A}</a:tableStyleId>
              </a:tblPr>
              <a:tblGrid>
                <a:gridCol w="1561686">
                  <a:extLst>
                    <a:ext uri="{9D8B030D-6E8A-4147-A177-3AD203B41FA5}">
                      <a16:colId xmlns:a16="http://schemas.microsoft.com/office/drawing/2014/main" val="2083587555"/>
                    </a:ext>
                  </a:extLst>
                </a:gridCol>
                <a:gridCol w="1561686">
                  <a:extLst>
                    <a:ext uri="{9D8B030D-6E8A-4147-A177-3AD203B41FA5}">
                      <a16:colId xmlns:a16="http://schemas.microsoft.com/office/drawing/2014/main" val="3749205641"/>
                    </a:ext>
                  </a:extLst>
                </a:gridCol>
                <a:gridCol w="1561686">
                  <a:extLst>
                    <a:ext uri="{9D8B030D-6E8A-4147-A177-3AD203B41FA5}">
                      <a16:colId xmlns:a16="http://schemas.microsoft.com/office/drawing/2014/main" val="603892530"/>
                    </a:ext>
                  </a:extLst>
                </a:gridCol>
                <a:gridCol w="1561686">
                  <a:extLst>
                    <a:ext uri="{9D8B030D-6E8A-4147-A177-3AD203B41FA5}">
                      <a16:colId xmlns:a16="http://schemas.microsoft.com/office/drawing/2014/main" val="562161464"/>
                    </a:ext>
                  </a:extLst>
                </a:gridCol>
              </a:tblGrid>
              <a:tr h="221180">
                <a:tc>
                  <a:txBody>
                    <a:bodyPr/>
                    <a:lstStyle/>
                    <a:p>
                      <a:pPr algn="ctr"/>
                      <a:r>
                        <a:rPr lang="en-US" sz="1000"/>
                        <a:t>COURSE NAME</a:t>
                      </a:r>
                    </a:p>
                  </a:txBody>
                  <a:tcPr anchor="ctr">
                    <a:solidFill>
                      <a:srgbClr val="D34343"/>
                    </a:solidFill>
                  </a:tcPr>
                </a:tc>
                <a:tc>
                  <a:txBody>
                    <a:bodyPr/>
                    <a:lstStyle/>
                    <a:p>
                      <a:pPr algn="ctr"/>
                      <a:r>
                        <a:rPr lang="en-US" sz="1000"/>
                        <a:t>SERVICE ID</a:t>
                      </a:r>
                    </a:p>
                  </a:txBody>
                  <a:tcPr anchor="ctr">
                    <a:solidFill>
                      <a:srgbClr val="D34343"/>
                    </a:solidFill>
                  </a:tcPr>
                </a:tc>
                <a:tc>
                  <a:txBody>
                    <a:bodyPr/>
                    <a:lstStyle/>
                    <a:p>
                      <a:pPr lvl="0" algn="ctr">
                        <a:buNone/>
                      </a:pPr>
                      <a:r>
                        <a:rPr lang="en-US" sz="1000" b="1" i="0" u="none" strike="noStrike" noProof="0" dirty="0">
                          <a:latin typeface="Calibri"/>
                        </a:rPr>
                        <a:t>PREREQUISITES</a:t>
                      </a:r>
                      <a:endParaRPr lang="en-US" sz="1000" dirty="0"/>
                    </a:p>
                  </a:txBody>
                  <a:tcPr anchor="ctr">
                    <a:solidFill>
                      <a:srgbClr val="D34343"/>
                    </a:solidFill>
                  </a:tcPr>
                </a:tc>
                <a:tc>
                  <a:txBody>
                    <a:bodyPr/>
                    <a:lstStyle/>
                    <a:p>
                      <a:pPr algn="ctr"/>
                      <a:r>
                        <a:rPr lang="en-US" sz="1000"/>
                        <a:t>COREQUISITES</a:t>
                      </a:r>
                    </a:p>
                  </a:txBody>
                  <a:tcPr anchor="ctr">
                    <a:solidFill>
                      <a:srgbClr val="D34343"/>
                    </a:solidFill>
                  </a:tcPr>
                </a:tc>
                <a:extLst>
                  <a:ext uri="{0D108BD9-81ED-4DB2-BD59-A6C34878D82A}">
                    <a16:rowId xmlns:a16="http://schemas.microsoft.com/office/drawing/2014/main" val="2788444287"/>
                  </a:ext>
                </a:extLst>
              </a:tr>
              <a:tr h="364946">
                <a:tc>
                  <a:txBody>
                    <a:bodyPr/>
                    <a:lstStyle/>
                    <a:p>
                      <a:r>
                        <a:rPr lang="en-US" sz="1000" dirty="0"/>
                        <a:t>Health Science Theory</a:t>
                      </a:r>
                      <a:endParaRPr lang="en-US" dirty="0"/>
                    </a:p>
                  </a:txBody>
                  <a:tcPr anchor="ctr">
                    <a:solidFill>
                      <a:schemeClr val="bg1">
                        <a:lumMod val="85000"/>
                        <a:alpha val="60000"/>
                      </a:schemeClr>
                    </a:solidFill>
                  </a:tcPr>
                </a:tc>
                <a:tc>
                  <a:txBody>
                    <a:bodyPr/>
                    <a:lstStyle/>
                    <a:p>
                      <a:pPr lvl="0" algn="ctr">
                        <a:buNone/>
                      </a:pPr>
                      <a:r>
                        <a:rPr lang="en-US" sz="1000" b="0" i="0" u="none" strike="noStrike" noProof="0" dirty="0">
                          <a:latin typeface="Calibri"/>
                        </a:rPr>
                        <a:t>13020400 (1 credit)</a:t>
                      </a:r>
                      <a:br>
                        <a:rPr lang="en-US" sz="1000" b="0" i="0" u="none" strike="noStrike" noProof="0" dirty="0">
                          <a:latin typeface="Calibri"/>
                        </a:rPr>
                      </a:br>
                      <a:endParaRPr lang="en-US" sz="1000" dirty="0"/>
                    </a:p>
                  </a:txBody>
                  <a:tcPr anchor="ctr">
                    <a:solidFill>
                      <a:schemeClr val="bg1">
                        <a:lumMod val="85000"/>
                        <a:alpha val="60000"/>
                      </a:schemeClr>
                    </a:solidFill>
                  </a:tcPr>
                </a:tc>
                <a:tc>
                  <a:txBody>
                    <a:bodyPr/>
                    <a:lstStyle/>
                    <a:p>
                      <a:pPr lvl="0" algn="ctr">
                        <a:buNone/>
                      </a:pPr>
                      <a:r>
                        <a:rPr lang="en-US" sz="1000" b="0" i="0" u="none" strike="noStrike" noProof="0">
                          <a:latin typeface="Calibri"/>
                        </a:rPr>
                        <a:t>Biology</a:t>
                      </a:r>
                      <a:r>
                        <a:rPr lang="en-US" sz="1050" b="0" i="0" u="none" strike="noStrike" noProof="0">
                          <a:latin typeface="Calibri"/>
                        </a:rPr>
                        <a:t> </a:t>
                      </a:r>
                      <a:endParaRPr lang="en-US" sz="1050"/>
                    </a:p>
                  </a:txBody>
                  <a:tcPr anchor="ctr">
                    <a:solidFill>
                      <a:schemeClr val="bg1">
                        <a:lumMod val="85000"/>
                        <a:alpha val="60000"/>
                      </a:schemeClr>
                    </a:solidFill>
                  </a:tcPr>
                </a:tc>
                <a:tc>
                  <a:txBody>
                    <a:bodyPr/>
                    <a:lstStyle/>
                    <a:p>
                      <a:pPr lvl="0" algn="ctr">
                        <a:buNone/>
                      </a:pPr>
                      <a:r>
                        <a:rPr lang="en-US" sz="1000" b="0" i="0" u="none" strike="noStrike" baseline="0" noProof="0" dirty="0">
                          <a:solidFill>
                            <a:srgbClr val="000000"/>
                          </a:solidFill>
                          <a:latin typeface="Calibri"/>
                        </a:rPr>
                        <a:t>None</a:t>
                      </a:r>
                      <a:endParaRPr lang="en-US" sz="1000" dirty="0"/>
                    </a:p>
                  </a:txBody>
                  <a:tcPr anchor="ctr">
                    <a:solidFill>
                      <a:schemeClr val="bg1">
                        <a:lumMod val="85000"/>
                        <a:alpha val="60000"/>
                      </a:schemeClr>
                    </a:solidFill>
                  </a:tcPr>
                </a:tc>
                <a:extLst>
                  <a:ext uri="{0D108BD9-81ED-4DB2-BD59-A6C34878D82A}">
                    <a16:rowId xmlns:a16="http://schemas.microsoft.com/office/drawing/2014/main" val="3289955430"/>
                  </a:ext>
                </a:extLst>
              </a:tr>
            </a:tbl>
          </a:graphicData>
        </a:graphic>
      </p:graphicFrame>
      <p:pic>
        <p:nvPicPr>
          <p:cNvPr id="14" name="Picture 13">
            <a:extLst>
              <a:ext uri="{FF2B5EF4-FFF2-40B4-BE49-F238E27FC236}">
                <a16:creationId xmlns:a16="http://schemas.microsoft.com/office/drawing/2014/main" id="{EF1860E2-8529-478B-19B9-8B16FBF9708E}"/>
              </a:ext>
            </a:extLst>
          </p:cNvPr>
          <p:cNvPicPr>
            <a:picLocks noChangeAspect="1"/>
          </p:cNvPicPr>
          <p:nvPr/>
        </p:nvPicPr>
        <p:blipFill>
          <a:blip r:embed="rId2"/>
          <a:stretch>
            <a:fillRect/>
          </a:stretch>
        </p:blipFill>
        <p:spPr>
          <a:xfrm>
            <a:off x="252677" y="4243039"/>
            <a:ext cx="621846" cy="328961"/>
          </a:xfrm>
          <a:prstGeom prst="rect">
            <a:avLst/>
          </a:prstGeom>
        </p:spPr>
      </p:pic>
      <p:graphicFrame>
        <p:nvGraphicFramePr>
          <p:cNvPr id="16" name="Table 15">
            <a:extLst>
              <a:ext uri="{FF2B5EF4-FFF2-40B4-BE49-F238E27FC236}">
                <a16:creationId xmlns:a16="http://schemas.microsoft.com/office/drawing/2014/main" id="{78307A6B-4D1E-F7C1-BA94-B4561FE5DAD7}"/>
              </a:ext>
            </a:extLst>
          </p:cNvPr>
          <p:cNvGraphicFramePr>
            <a:graphicFrameLocks noGrp="1"/>
          </p:cNvGraphicFramePr>
          <p:nvPr>
            <p:extLst>
              <p:ext uri="{D42A27DB-BD31-4B8C-83A1-F6EECF244321}">
                <p14:modId xmlns:p14="http://schemas.microsoft.com/office/powerpoint/2010/main" val="1272074487"/>
              </p:ext>
            </p:extLst>
          </p:nvPr>
        </p:nvGraphicFramePr>
        <p:xfrm>
          <a:off x="310967" y="4643423"/>
          <a:ext cx="6153430" cy="1594897"/>
        </p:xfrm>
        <a:graphic>
          <a:graphicData uri="http://schemas.openxmlformats.org/drawingml/2006/table">
            <a:tbl>
              <a:tblPr firstRow="1" bandRow="1">
                <a:tableStyleId>{5C22544A-7EE6-4342-B048-85BDC9FD1C3A}</a:tableStyleId>
              </a:tblPr>
              <a:tblGrid>
                <a:gridCol w="1541236">
                  <a:extLst>
                    <a:ext uri="{9D8B030D-6E8A-4147-A177-3AD203B41FA5}">
                      <a16:colId xmlns:a16="http://schemas.microsoft.com/office/drawing/2014/main" val="2826221113"/>
                    </a:ext>
                  </a:extLst>
                </a:gridCol>
                <a:gridCol w="1537398">
                  <a:extLst>
                    <a:ext uri="{9D8B030D-6E8A-4147-A177-3AD203B41FA5}">
                      <a16:colId xmlns:a16="http://schemas.microsoft.com/office/drawing/2014/main" val="3752368369"/>
                    </a:ext>
                  </a:extLst>
                </a:gridCol>
                <a:gridCol w="1537398">
                  <a:extLst>
                    <a:ext uri="{9D8B030D-6E8A-4147-A177-3AD203B41FA5}">
                      <a16:colId xmlns:a16="http://schemas.microsoft.com/office/drawing/2014/main" val="2497780133"/>
                    </a:ext>
                  </a:extLst>
                </a:gridCol>
                <a:gridCol w="1537398">
                  <a:extLst>
                    <a:ext uri="{9D8B030D-6E8A-4147-A177-3AD203B41FA5}">
                      <a16:colId xmlns:a16="http://schemas.microsoft.com/office/drawing/2014/main" val="1411292162"/>
                    </a:ext>
                  </a:extLst>
                </a:gridCol>
              </a:tblGrid>
              <a:tr h="315149">
                <a:tc>
                  <a:txBody>
                    <a:bodyPr/>
                    <a:lstStyle/>
                    <a:p>
                      <a:pPr algn="ctr"/>
                      <a:r>
                        <a:rPr lang="en-US" sz="1000" dirty="0"/>
                        <a:t>COURSE NAME</a:t>
                      </a:r>
                    </a:p>
                  </a:txBody>
                  <a:tcPr anchor="ctr">
                    <a:solidFill>
                      <a:srgbClr val="D34343"/>
                    </a:solidFill>
                  </a:tcPr>
                </a:tc>
                <a:tc>
                  <a:txBody>
                    <a:bodyPr/>
                    <a:lstStyle/>
                    <a:p>
                      <a:pPr algn="ctr"/>
                      <a:r>
                        <a:rPr lang="en-US" sz="1000"/>
                        <a:t>SERVICE ID</a:t>
                      </a:r>
                    </a:p>
                  </a:txBody>
                  <a:tcPr anchor="ctr">
                    <a:solidFill>
                      <a:srgbClr val="D34343"/>
                    </a:solidFill>
                  </a:tcPr>
                </a:tc>
                <a:tc>
                  <a:txBody>
                    <a:bodyPr/>
                    <a:lstStyle/>
                    <a:p>
                      <a:pPr lvl="0" algn="ctr">
                        <a:buNone/>
                      </a:pPr>
                      <a:r>
                        <a:rPr lang="en-US" sz="1000" b="1" i="0" u="none" strike="noStrike" noProof="0">
                          <a:latin typeface="Calibri"/>
                        </a:rPr>
                        <a:t>PREREQUISITES</a:t>
                      </a:r>
                      <a:endParaRPr lang="en-US" sz="1000"/>
                    </a:p>
                  </a:txBody>
                  <a:tcPr anchor="ctr">
                    <a:solidFill>
                      <a:srgbClr val="D34343"/>
                    </a:solidFill>
                  </a:tcPr>
                </a:tc>
                <a:tc>
                  <a:txBody>
                    <a:bodyPr/>
                    <a:lstStyle/>
                    <a:p>
                      <a:pPr algn="ctr"/>
                      <a:r>
                        <a:rPr lang="en-US" sz="1000"/>
                        <a:t>COREQUISITES</a:t>
                      </a:r>
                    </a:p>
                  </a:txBody>
                  <a:tcPr anchor="ctr">
                    <a:solidFill>
                      <a:srgbClr val="D34343"/>
                    </a:solidFill>
                  </a:tcPr>
                </a:tc>
                <a:extLst>
                  <a:ext uri="{0D108BD9-81ED-4DB2-BD59-A6C34878D82A}">
                    <a16:rowId xmlns:a16="http://schemas.microsoft.com/office/drawing/2014/main" val="1674490521"/>
                  </a:ext>
                </a:extLst>
              </a:tr>
              <a:tr h="450213">
                <a:tc>
                  <a:txBody>
                    <a:bodyPr/>
                    <a:lstStyle/>
                    <a:p>
                      <a:r>
                        <a:rPr lang="en-US" sz="1000" dirty="0"/>
                        <a:t>Pharmacology</a:t>
                      </a:r>
                    </a:p>
                  </a:txBody>
                  <a:tcPr anchor="ctr">
                    <a:solidFill>
                      <a:schemeClr val="bg1">
                        <a:lumMod val="85000"/>
                        <a:alpha val="60000"/>
                      </a:schemeClr>
                    </a:solidFill>
                  </a:tcPr>
                </a:tc>
                <a:tc>
                  <a:txBody>
                    <a:bodyPr/>
                    <a:lstStyle/>
                    <a:p>
                      <a:pPr lvl="0" algn="ctr">
                        <a:buNone/>
                      </a:pPr>
                      <a:r>
                        <a:rPr lang="en-US" sz="1000" b="0" i="0" u="none" strike="noStrike" noProof="0">
                          <a:latin typeface="Calibri"/>
                        </a:rPr>
                        <a:t>13020950 (1 credit) </a:t>
                      </a:r>
                      <a:endParaRPr lang="en-US" sz="1000"/>
                    </a:p>
                  </a:txBody>
                  <a:tcPr anchor="ctr">
                    <a:solidFill>
                      <a:schemeClr val="bg1">
                        <a:lumMod val="85000"/>
                        <a:alpha val="60000"/>
                      </a:schemeClr>
                    </a:solidFill>
                  </a:tcPr>
                </a:tc>
                <a:tc>
                  <a:txBody>
                    <a:bodyPr/>
                    <a:lstStyle/>
                    <a:p>
                      <a:pPr lvl="0" algn="ctr">
                        <a:buNone/>
                      </a:pPr>
                      <a:r>
                        <a:rPr lang="en-US" sz="1000" b="0" i="0" u="none" strike="noStrike" noProof="0">
                          <a:latin typeface="Calibri"/>
                        </a:rPr>
                        <a:t>Biology and</a:t>
                      </a:r>
                      <a:br>
                        <a:rPr lang="en-US" sz="1000" b="0" i="0" u="none" strike="noStrike" noProof="0">
                          <a:latin typeface="Calibri"/>
                        </a:rPr>
                      </a:br>
                      <a:r>
                        <a:rPr lang="en-US" sz="1000" b="0" i="0" u="none" strike="noStrike" noProof="0">
                          <a:latin typeface="Calibri"/>
                        </a:rPr>
                        <a:t>Chemistry </a:t>
                      </a:r>
                      <a:endParaRPr lang="en-US" sz="1000"/>
                    </a:p>
                  </a:txBody>
                  <a:tcPr anchor="ctr">
                    <a:solidFill>
                      <a:schemeClr val="bg1">
                        <a:lumMod val="85000"/>
                        <a:alpha val="60000"/>
                      </a:schemeClr>
                    </a:solidFill>
                  </a:tcPr>
                </a:tc>
                <a:tc>
                  <a:txBody>
                    <a:bodyPr/>
                    <a:lstStyle/>
                    <a:p>
                      <a:pPr lvl="0" algn="ctr">
                        <a:buNone/>
                      </a:pPr>
                      <a:r>
                        <a:rPr lang="en-US" sz="1000" b="0" i="0" u="none" strike="noStrike" baseline="0" noProof="0" dirty="0">
                          <a:solidFill>
                            <a:srgbClr val="000000"/>
                          </a:solidFill>
                          <a:latin typeface="Calibri"/>
                        </a:rPr>
                        <a:t>None</a:t>
                      </a:r>
                      <a:endParaRPr lang="en-US" sz="1000" dirty="0"/>
                    </a:p>
                  </a:txBody>
                  <a:tcPr anchor="ctr">
                    <a:solidFill>
                      <a:schemeClr val="bg1">
                        <a:lumMod val="85000"/>
                        <a:alpha val="60000"/>
                      </a:schemeClr>
                    </a:solidFill>
                  </a:tcPr>
                </a:tc>
                <a:extLst>
                  <a:ext uri="{0D108BD9-81ED-4DB2-BD59-A6C34878D82A}">
                    <a16:rowId xmlns:a16="http://schemas.microsoft.com/office/drawing/2014/main" val="2194834919"/>
                  </a:ext>
                </a:extLst>
              </a:tr>
              <a:tr h="829535">
                <a:tc>
                  <a:txBody>
                    <a:bodyPr/>
                    <a:lstStyle/>
                    <a:p>
                      <a:r>
                        <a:rPr lang="en-US" sz="1000" dirty="0"/>
                        <a:t>Practicum in Health Science</a:t>
                      </a:r>
                    </a:p>
                  </a:txBody>
                  <a:tcPr anchor="ctr">
                    <a:solidFill>
                      <a:schemeClr val="bg1">
                        <a:lumMod val="85000"/>
                        <a:alpha val="60000"/>
                      </a:schemeClr>
                    </a:solidFill>
                  </a:tcPr>
                </a:tc>
                <a:tc>
                  <a:txBody>
                    <a:bodyPr/>
                    <a:lstStyle/>
                    <a:p>
                      <a:pPr lvl="0" algn="ctr">
                        <a:buNone/>
                      </a:pPr>
                      <a:r>
                        <a:rPr lang="en-US" sz="1000" b="0" i="0" u="none" strike="noStrike" noProof="0" dirty="0">
                          <a:latin typeface="Calibri"/>
                        </a:rPr>
                        <a:t>13020500 (2 credits)</a:t>
                      </a:r>
                      <a:br>
                        <a:rPr lang="en-US" sz="1000" b="0" i="0" u="none" strike="noStrike" noProof="0" dirty="0">
                          <a:latin typeface="Calibri"/>
                        </a:rPr>
                      </a:br>
                      <a:endParaRPr lang="en-US" sz="1000" dirty="0"/>
                    </a:p>
                  </a:txBody>
                  <a:tcPr anchor="ctr">
                    <a:solidFill>
                      <a:schemeClr val="bg1">
                        <a:lumMod val="85000"/>
                        <a:alpha val="60000"/>
                      </a:schemeClr>
                    </a:solidFill>
                  </a:tcPr>
                </a:tc>
                <a:tc>
                  <a:txBody>
                    <a:bodyPr/>
                    <a:lstStyle/>
                    <a:p>
                      <a:pPr lvl="0" algn="ctr">
                        <a:buNone/>
                      </a:pPr>
                      <a:r>
                        <a:rPr lang="en-US" sz="1000" b="0" i="0" u="none" strike="noStrike" noProof="0">
                          <a:latin typeface="Calibri"/>
                        </a:rPr>
                        <a:t> Health Science</a:t>
                      </a:r>
                      <a:br>
                        <a:rPr lang="en-US" sz="1000" b="0" i="0" u="none" strike="noStrike" noProof="0">
                          <a:latin typeface="Calibri"/>
                        </a:rPr>
                      </a:br>
                      <a:r>
                        <a:rPr lang="en-US" sz="1000" b="0" i="0" u="none" strike="noStrike" noProof="0">
                          <a:latin typeface="Calibri"/>
                        </a:rPr>
                        <a:t>Theory and Biology </a:t>
                      </a:r>
                      <a:endParaRPr lang="en-US" sz="1000"/>
                    </a:p>
                  </a:txBody>
                  <a:tcPr anchor="ctr">
                    <a:solidFill>
                      <a:schemeClr val="bg1">
                        <a:lumMod val="85000"/>
                        <a:alpha val="60000"/>
                      </a:schemeClr>
                    </a:solidFill>
                  </a:tcPr>
                </a:tc>
                <a:tc>
                  <a:txBody>
                    <a:bodyPr/>
                    <a:lstStyle/>
                    <a:p>
                      <a:pPr lvl="0" algn="ctr">
                        <a:buNone/>
                      </a:pPr>
                      <a:r>
                        <a:rPr lang="en-US" sz="1000" b="0" i="0" u="none" strike="noStrike" baseline="0" noProof="0" dirty="0">
                          <a:solidFill>
                            <a:srgbClr val="000000"/>
                          </a:solidFill>
                          <a:latin typeface="Calibri"/>
                        </a:rPr>
                        <a:t>None</a:t>
                      </a:r>
                      <a:endParaRPr lang="en-US" sz="1000" dirty="0"/>
                    </a:p>
                  </a:txBody>
                  <a:tcPr anchor="ctr">
                    <a:solidFill>
                      <a:schemeClr val="bg1">
                        <a:lumMod val="85000"/>
                        <a:alpha val="60000"/>
                      </a:schemeClr>
                    </a:solidFill>
                  </a:tcPr>
                </a:tc>
                <a:extLst>
                  <a:ext uri="{0D108BD9-81ED-4DB2-BD59-A6C34878D82A}">
                    <a16:rowId xmlns:a16="http://schemas.microsoft.com/office/drawing/2014/main" val="3376037592"/>
                  </a:ext>
                </a:extLst>
              </a:tr>
            </a:tbl>
          </a:graphicData>
        </a:graphic>
      </p:graphicFrame>
      <p:sp>
        <p:nvSpPr>
          <p:cNvPr id="4" name="TextBox 3">
            <a:extLst>
              <a:ext uri="{FF2B5EF4-FFF2-40B4-BE49-F238E27FC236}">
                <a16:creationId xmlns:a16="http://schemas.microsoft.com/office/drawing/2014/main" id="{B304EA82-5AC9-3D19-0063-88DF89B429C5}"/>
              </a:ext>
            </a:extLst>
          </p:cNvPr>
          <p:cNvSpPr txBox="1"/>
          <p:nvPr/>
        </p:nvSpPr>
        <p:spPr>
          <a:xfrm>
            <a:off x="264310" y="6505051"/>
            <a:ext cx="6246744" cy="553998"/>
          </a:xfrm>
          <a:prstGeom prst="rect">
            <a:avLst/>
          </a:prstGeom>
          <a:noFill/>
        </p:spPr>
        <p:txBody>
          <a:bodyPr wrap="square" lIns="91440" tIns="45720" rIns="91440" bIns="45720" rtlCol="0" anchor="t">
            <a:spAutoFit/>
          </a:bodyPr>
          <a:lstStyle/>
          <a:p>
            <a:pPr algn="ctr"/>
            <a:r>
              <a:rPr lang="en-US" sz="1000" dirty="0"/>
              <a:t>FOR ADDITIONAL INFORMATION ON THE ARTS, AUDIO/VIDEO TECHNOLOGY, AND COMMUNICATIONS CAREER CLUSTER, PLEASE </a:t>
            </a:r>
            <a:r>
              <a:rPr lang="en-US" sz="1000"/>
              <a:t>CONTACT:</a:t>
            </a:r>
            <a:r>
              <a:rPr lang="en-US" sz="1000" spc="-15">
                <a:latin typeface="Calibri"/>
                <a:cs typeface="Calibri"/>
              </a:rPr>
              <a:t> </a:t>
            </a:r>
            <a:r>
              <a:rPr lang="en-US" sz="1000" dirty="0"/>
              <a:t>PSJA ISD CTE Coordinator: Maria Davila  </a:t>
            </a:r>
            <a:r>
              <a:rPr lang="en-US" sz="1000" dirty="0">
                <a:hlinkClick r:id="rId3"/>
              </a:rPr>
              <a:t>maria.davila@psjaisd.us</a:t>
            </a:r>
            <a:endParaRPr lang="en-US" sz="1000" dirty="0">
              <a:ea typeface="Calibri"/>
              <a:cs typeface="Calibri"/>
            </a:endParaRPr>
          </a:p>
          <a:p>
            <a:pPr algn="ctr"/>
            <a:r>
              <a:rPr lang="en-US" sz="1000" dirty="0">
                <a:hlinkClick r:id="rId4"/>
              </a:rPr>
              <a:t>https://tea.texas.gov/cte</a:t>
            </a:r>
            <a:r>
              <a:rPr lang="en-US" sz="1000" dirty="0"/>
              <a:t> </a:t>
            </a:r>
            <a:endParaRPr lang="en-US" sz="1000" dirty="0">
              <a:ea typeface="Calibri"/>
              <a:cs typeface="Calibri"/>
            </a:endParaRPr>
          </a:p>
        </p:txBody>
      </p:sp>
      <p:sp>
        <p:nvSpPr>
          <p:cNvPr id="10" name="TextBox 9">
            <a:extLst>
              <a:ext uri="{FF2B5EF4-FFF2-40B4-BE49-F238E27FC236}">
                <a16:creationId xmlns:a16="http://schemas.microsoft.com/office/drawing/2014/main" id="{B117FEDA-92FD-1AAD-BFCF-FA66FC87E763}"/>
              </a:ext>
            </a:extLst>
          </p:cNvPr>
          <p:cNvSpPr txBox="1"/>
          <p:nvPr/>
        </p:nvSpPr>
        <p:spPr>
          <a:xfrm>
            <a:off x="264310" y="7105092"/>
            <a:ext cx="6246744" cy="1175578"/>
          </a:xfrm>
          <a:prstGeom prst="rect">
            <a:avLst/>
          </a:prstGeom>
          <a:noFill/>
        </p:spPr>
        <p:txBody>
          <a:bodyPr wrap="square" lIns="91440" tIns="45720" rIns="91440" bIns="45720" rtlCol="0" anchor="t">
            <a:spAutoFit/>
          </a:bodyPr>
          <a:lstStyle/>
          <a:p>
            <a:pPr marL="0" marR="0">
              <a:lnSpc>
                <a:spcPct val="107000"/>
              </a:lnSpc>
              <a:spcBef>
                <a:spcPts val="0"/>
              </a:spcBef>
              <a:spcAft>
                <a:spcPts val="800"/>
              </a:spcAft>
            </a:pPr>
            <a:r>
              <a:rPr lang="en-US" sz="1050" dirty="0">
                <a:latin typeface="Calibri"/>
                <a:ea typeface="Calibri"/>
                <a:cs typeface="Times New Roman"/>
              </a:rPr>
              <a:t>Pharr-San Juan-Alamo ISD </a:t>
            </a:r>
            <a:r>
              <a:rPr lang="en-US" sz="1000" dirty="0">
                <a:effectLst/>
                <a:latin typeface="Calibri"/>
                <a:ea typeface="Calibri"/>
                <a:cs typeface="Times New Roman"/>
              </a:rPr>
              <a:t> does not discriminate on the basis of race, color, national origin, sex, disability or age in its programs or activities and provides equal access to the Boy Scouts and other designated youth groups. The following person has been designated to handle inquiries regarding the nondiscrimination policies: Pharr-San Juan-Alamo ISD Administration Building, 601 E Kelly Ave.  Pharr, TX 78577  956-354-2000</a:t>
            </a:r>
          </a:p>
          <a:p>
            <a:pPr marL="0" marR="0">
              <a:lnSpc>
                <a:spcPct val="107000"/>
              </a:lnSpc>
              <a:spcBef>
                <a:spcPts val="0"/>
              </a:spcBef>
              <a:spcAft>
                <a:spcPts val="800"/>
              </a:spcAft>
            </a:pPr>
            <a:r>
              <a:rPr lang="en-US" sz="1000" dirty="0">
                <a:effectLst/>
                <a:latin typeface="Calibri"/>
                <a:ea typeface="Calibri"/>
                <a:cs typeface="Times New Roman"/>
              </a:rPr>
              <a:t>Further nondiscrimination information can be found at </a:t>
            </a:r>
            <a:r>
              <a:rPr lang="en-US" sz="1000" u="sng" dirty="0">
                <a:solidFill>
                  <a:srgbClr val="0563C1"/>
                </a:solidFill>
                <a:effectLst/>
                <a:latin typeface="Calibri"/>
                <a:ea typeface="Calibri"/>
                <a:cs typeface="Times New Roman"/>
                <a:hlinkClick r:id="rId5"/>
              </a:rPr>
              <a:t>Notification of Nondiscrimination in Career and Technical Education Programs</a:t>
            </a:r>
            <a:r>
              <a:rPr lang="en-US" sz="1000" dirty="0">
                <a:effectLst/>
                <a:latin typeface="Calibri"/>
                <a:ea typeface="Calibri"/>
                <a:cs typeface="Times New Roman"/>
              </a:rPr>
              <a:t>.</a:t>
            </a:r>
          </a:p>
        </p:txBody>
      </p:sp>
      <p:pic>
        <p:nvPicPr>
          <p:cNvPr id="11" name="Picture 10">
            <a:extLst>
              <a:ext uri="{FF2B5EF4-FFF2-40B4-BE49-F238E27FC236}">
                <a16:creationId xmlns:a16="http://schemas.microsoft.com/office/drawing/2014/main" id="{10AA8CE6-1533-630F-1C7A-25C2CC30F24E}"/>
              </a:ext>
            </a:extLst>
          </p:cNvPr>
          <p:cNvPicPr>
            <a:picLocks noChangeAspect="1"/>
          </p:cNvPicPr>
          <p:nvPr/>
        </p:nvPicPr>
        <p:blipFill>
          <a:blip r:embed="rId6"/>
          <a:stretch>
            <a:fillRect/>
          </a:stretch>
        </p:blipFill>
        <p:spPr>
          <a:xfrm>
            <a:off x="5745007" y="8309289"/>
            <a:ext cx="719390" cy="682811"/>
          </a:xfrm>
          <a:prstGeom prst="rect">
            <a:avLst/>
          </a:prstGeom>
        </p:spPr>
      </p:pic>
    </p:spTree>
    <p:extLst>
      <p:ext uri="{BB962C8B-B14F-4D97-AF65-F5344CB8AC3E}">
        <p14:creationId xmlns:p14="http://schemas.microsoft.com/office/powerpoint/2010/main" val="245842421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719cf477-6032-42e7-804a-9c684239624f" xsi:nil="true"/>
    <lcf76f155ced4ddcb4097134ff3c332f xmlns="abe7259a-2221-4fae-a48c-e26acad682cd">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946A1AFACF59E74BA407A27F7D29FA69" ma:contentTypeVersion="14" ma:contentTypeDescription="Create a new document." ma:contentTypeScope="" ma:versionID="06a6d5fbe96ee16369e1730918a36b25">
  <xsd:schema xmlns:xsd="http://www.w3.org/2001/XMLSchema" xmlns:xs="http://www.w3.org/2001/XMLSchema" xmlns:p="http://schemas.microsoft.com/office/2006/metadata/properties" xmlns:ns2="abe7259a-2221-4fae-a48c-e26acad682cd" xmlns:ns3="719cf477-6032-42e7-804a-9c684239624f" targetNamespace="http://schemas.microsoft.com/office/2006/metadata/properties" ma:root="true" ma:fieldsID="d9cc20e7a54f40dfee71faf6f86a9596" ns2:_="" ns3:_="">
    <xsd:import namespace="abe7259a-2221-4fae-a48c-e26acad682cd"/>
    <xsd:import namespace="719cf477-6032-42e7-804a-9c684239624f"/>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OCR" minOccurs="0"/>
                <xsd:element ref="ns2:MediaServiceGenerationTime" minOccurs="0"/>
                <xsd:element ref="ns2:MediaServiceEventHashCode" minOccurs="0"/>
                <xsd:element ref="ns2:lcf76f155ced4ddcb4097134ff3c332f" minOccurs="0"/>
                <xsd:element ref="ns3:TaxCatchAll" minOccurs="0"/>
                <xsd:element ref="ns2:MediaServiceSearchPropertie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be7259a-2221-4fae-a48c-e26acad682c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3c894085-d54b-4f02-b0b4-24cb93b3a936" ma:termSetId="09814cd3-568e-fe90-9814-8d621ff8fb84" ma:anchorId="fba54fb3-c3e1-fe81-a776-ca4b69148c4d" ma:open="true" ma:isKeyword="false">
      <xsd:complexType>
        <xsd:sequence>
          <xsd:element ref="pc:Terms" minOccurs="0" maxOccurs="1"/>
        </xsd:sequence>
      </xsd:complexType>
    </xsd:element>
    <xsd:element name="MediaServiceSearchProperties" ma:index="18"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19cf477-6032-42e7-804a-9c684239624f"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e90083d7-adcd-4e69-8031-386bf3dbdddc}" ma:internalName="TaxCatchAll" ma:showField="CatchAllData" ma:web="719cf477-6032-42e7-804a-9c684239624f">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D6A0F15-9D47-4D66-8DB8-6EE7F290064A}">
  <ds:schemaRefs>
    <ds:schemaRef ds:uri="http://schemas.microsoft.com/sharepoint/v3/contenttype/forms"/>
  </ds:schemaRefs>
</ds:datastoreItem>
</file>

<file path=customXml/itemProps2.xml><?xml version="1.0" encoding="utf-8"?>
<ds:datastoreItem xmlns:ds="http://schemas.openxmlformats.org/officeDocument/2006/customXml" ds:itemID="{DFF67F14-08BA-4E43-A779-A4A8A5468D3F}">
  <ds:schemaRefs>
    <ds:schemaRef ds:uri="1870ca36-48b9-408f-8764-2f018f10cce8"/>
    <ds:schemaRef ds:uri="http://schemas.microsoft.com/office/2006/documentManagement/types"/>
    <ds:schemaRef ds:uri="http://www.w3.org/XML/1998/namespace"/>
    <ds:schemaRef ds:uri="http://schemas.microsoft.com/office/2006/metadata/properties"/>
    <ds:schemaRef ds:uri="http://purl.org/dc/terms/"/>
    <ds:schemaRef ds:uri="http://purl.org/dc/dcmitype/"/>
    <ds:schemaRef ds:uri="http://purl.org/dc/elements/1.1/"/>
    <ds:schemaRef ds:uri="http://schemas.openxmlformats.org/package/2006/metadata/core-properties"/>
    <ds:schemaRef ds:uri="696893de-3167-48c0-a9e9-62134322dc49"/>
    <ds:schemaRef ds:uri="http://schemas.microsoft.com/office/infopath/2007/PartnerControls"/>
    <ds:schemaRef ds:uri="719cf477-6032-42e7-804a-9c684239624f"/>
    <ds:schemaRef ds:uri="abe7259a-2221-4fae-a48c-e26acad682cd"/>
  </ds:schemaRefs>
</ds:datastoreItem>
</file>

<file path=customXml/itemProps3.xml><?xml version="1.0" encoding="utf-8"?>
<ds:datastoreItem xmlns:ds="http://schemas.openxmlformats.org/officeDocument/2006/customXml" ds:itemID="{1F0163E2-9503-47A7-9C61-55E1BBBDB25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be7259a-2221-4fae-a48c-e26acad682cd"/>
    <ds:schemaRef ds:uri="719cf477-6032-42e7-804a-9c684239624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92</TotalTime>
  <Words>636</Words>
  <Application>Microsoft Office PowerPoint</Application>
  <PresentationFormat>Letter Paper (8.5x11 in)</PresentationFormat>
  <Paragraphs>118</Paragraphs>
  <Slides>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vt:i4>
      </vt:variant>
    </vt:vector>
  </HeadingPairs>
  <TitlesOfParts>
    <vt:vector size="7" baseType="lpstr">
      <vt:lpstr>Arial</vt:lpstr>
      <vt:lpstr>Calibri</vt:lpstr>
      <vt:lpstr>Calibri Light</vt:lpstr>
      <vt:lpstr>Open Sans SemiBold</vt:lpstr>
      <vt:lpstr>Office Theme</vt:lpstr>
      <vt:lpstr>Healthcare Therapeutic Statewide Program of Study</vt:lpstr>
      <vt:lpstr>Healthcare Therapeutic Course Information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Garza, Krystal</dc:creator>
  <cp:lastModifiedBy>Adriana Garcia</cp:lastModifiedBy>
  <cp:revision>4</cp:revision>
  <cp:lastPrinted>2022-10-28T13:41:13Z</cp:lastPrinted>
  <dcterms:created xsi:type="dcterms:W3CDTF">2022-08-14T22:35:42Z</dcterms:created>
  <dcterms:modified xsi:type="dcterms:W3CDTF">2023-01-18T21:09:25Z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0x010100946A1AFACF59E74BA407A27F7D29FA69</vt:lpwstr>
  </property>
  <property fmtid="{D5CDD505-2E9C-101B-9397-08002B2CF9AE}" pid="3" name="MediaServiceImageTags">
    <vt:lpwstr/>
  </property>
</Properties>
</file>