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7" r:id="rId5"/>
    <p:sldId id="256" r:id="rId6"/>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D6E0D2-4AF4-174A-3414-82F42FBFB7E1}" name="Smith, Steve" initials="SS" userId="S::Steve.Smith@tea.texas.gov::cad797b5-bb7e-4e2a-97ae-05911761940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6638"/>
    <a:srgbClr val="0381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795C233-075C-441A-9791-D96B0DB5C30C}" v="1" dt="2023-01-18T04:13:32.1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762" autoAdjust="0"/>
  </p:normalViewPr>
  <p:slideViewPr>
    <p:cSldViewPr snapToGrid="0">
      <p:cViewPr varScale="1">
        <p:scale>
          <a:sx n="115" d="100"/>
          <a:sy n="115" d="100"/>
        </p:scale>
        <p:origin x="4158"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riana Garcia" userId="d322ecd9-c9fc-482a-8cdb-b7935c3de171" providerId="ADAL" clId="{21B5EB16-639F-4F12-AD58-F8659D0AE4B2}"/>
    <pc:docChg chg="modSld">
      <pc:chgData name="Adriana Garcia" userId="d322ecd9-c9fc-482a-8cdb-b7935c3de171" providerId="ADAL" clId="{21B5EB16-639F-4F12-AD58-F8659D0AE4B2}" dt="2023-01-18T21:08:46.915" v="6" actId="255"/>
      <pc:docMkLst>
        <pc:docMk/>
      </pc:docMkLst>
      <pc:sldChg chg="modSp mod">
        <pc:chgData name="Adriana Garcia" userId="d322ecd9-c9fc-482a-8cdb-b7935c3de171" providerId="ADAL" clId="{21B5EB16-639F-4F12-AD58-F8659D0AE4B2}" dt="2023-01-18T21:08:46.915" v="6" actId="255"/>
        <pc:sldMkLst>
          <pc:docMk/>
          <pc:sldMk cId="2458424211" sldId="256"/>
        </pc:sldMkLst>
        <pc:spChg chg="mod">
          <ac:chgData name="Adriana Garcia" userId="d322ecd9-c9fc-482a-8cdb-b7935c3de171" providerId="ADAL" clId="{21B5EB16-639F-4F12-AD58-F8659D0AE4B2}" dt="2023-01-18T21:08:46.915" v="6" actId="255"/>
          <ac:spMkLst>
            <pc:docMk/>
            <pc:sldMk cId="2458424211" sldId="256"/>
            <ac:spMk id="12" creationId="{BA7D7F27-0E4C-7BDD-A2C0-A7B011472ED5}"/>
          </ac:spMkLst>
        </pc:spChg>
        <pc:spChg chg="mod">
          <ac:chgData name="Adriana Garcia" userId="d322ecd9-c9fc-482a-8cdb-b7935c3de171" providerId="ADAL" clId="{21B5EB16-639F-4F12-AD58-F8659D0AE4B2}" dt="2023-01-18T21:08:32.312" v="5" actId="255"/>
          <ac:spMkLst>
            <pc:docMk/>
            <pc:sldMk cId="2458424211" sldId="256"/>
            <ac:spMk id="13" creationId="{C80AF0F1-2FA5-43D7-5F32-DFA980CCF056}"/>
          </ac:spMkLst>
        </pc:spChg>
      </pc:sldChg>
    </pc:docChg>
  </pc:docChgLst>
  <pc:docChgLst>
    <pc:chgData name="Adriana Garcia" userId="d322ecd9-c9fc-482a-8cdb-b7935c3de171" providerId="ADAL" clId="{B795C233-075C-441A-9791-D96B0DB5C30C}"/>
    <pc:docChg chg="modSld">
      <pc:chgData name="Adriana Garcia" userId="d322ecd9-c9fc-482a-8cdb-b7935c3de171" providerId="ADAL" clId="{B795C233-075C-441A-9791-D96B0DB5C30C}" dt="2023-01-18T04:13:34.850" v="1" actId="1076"/>
      <pc:docMkLst>
        <pc:docMk/>
      </pc:docMkLst>
      <pc:sldChg chg="addSp modSp mod">
        <pc:chgData name="Adriana Garcia" userId="d322ecd9-c9fc-482a-8cdb-b7935c3de171" providerId="ADAL" clId="{B795C233-075C-441A-9791-D96B0DB5C30C}" dt="2023-01-18T04:13:34.850" v="1" actId="1076"/>
        <pc:sldMkLst>
          <pc:docMk/>
          <pc:sldMk cId="2458424211" sldId="256"/>
        </pc:sldMkLst>
        <pc:picChg chg="add mod">
          <ac:chgData name="Adriana Garcia" userId="d322ecd9-c9fc-482a-8cdb-b7935c3de171" providerId="ADAL" clId="{B795C233-075C-441A-9791-D96B0DB5C30C}" dt="2023-01-18T04:13:34.850" v="1" actId="1076"/>
          <ac:picMkLst>
            <pc:docMk/>
            <pc:sldMk cId="2458424211" sldId="256"/>
            <ac:picMk id="6" creationId="{1B1CE6A1-28FB-E875-DE11-357C2B6114DC}"/>
          </ac:picMkLst>
        </pc:picChg>
      </pc:sldChg>
    </pc:docChg>
  </pc:docChgLst>
  <pc:docChgLst>
    <pc:chgData name="Yolanda Garcia" userId="S::yolanda.garcia@psjaisd.us::373ee38a-0aa6-48fe-b3e0-3c9bf6ac54b0" providerId="AD" clId="Web-{A2041084-836B-4DF7-BE3B-B464167D38E6}"/>
    <pc:docChg chg="modSld">
      <pc:chgData name="Yolanda Garcia" userId="S::yolanda.garcia@psjaisd.us::373ee38a-0aa6-48fe-b3e0-3c9bf6ac54b0" providerId="AD" clId="Web-{A2041084-836B-4DF7-BE3B-B464167D38E6}" dt="2023-01-16T21:34:20.265" v="153"/>
      <pc:docMkLst>
        <pc:docMk/>
      </pc:docMkLst>
      <pc:sldChg chg="modSp">
        <pc:chgData name="Yolanda Garcia" userId="S::yolanda.garcia@psjaisd.us::373ee38a-0aa6-48fe-b3e0-3c9bf6ac54b0" providerId="AD" clId="Web-{A2041084-836B-4DF7-BE3B-B464167D38E6}" dt="2023-01-16T21:34:20.265" v="153"/>
        <pc:sldMkLst>
          <pc:docMk/>
          <pc:sldMk cId="2458424211" sldId="256"/>
        </pc:sldMkLst>
        <pc:graphicFrameChg chg="mod modGraphic">
          <ac:chgData name="Yolanda Garcia" userId="S::yolanda.garcia@psjaisd.us::373ee38a-0aa6-48fe-b3e0-3c9bf6ac54b0" providerId="AD" clId="Web-{A2041084-836B-4DF7-BE3B-B464167D38E6}" dt="2023-01-16T21:34:20.265" v="153"/>
          <ac:graphicFrameMkLst>
            <pc:docMk/>
            <pc:sldMk cId="2458424211" sldId="256"/>
            <ac:graphicFrameMk id="8" creationId="{004D2EB4-0AA6-8988-7A0A-5CDE5FA07DAF}"/>
          </ac:graphicFrameMkLst>
        </pc:graphicFrameChg>
      </pc:sldChg>
      <pc:sldChg chg="modSp">
        <pc:chgData name="Yolanda Garcia" userId="S::yolanda.garcia@psjaisd.us::373ee38a-0aa6-48fe-b3e0-3c9bf6ac54b0" providerId="AD" clId="Web-{A2041084-836B-4DF7-BE3B-B464167D38E6}" dt="2023-01-16T21:33:08.450" v="143" actId="20577"/>
        <pc:sldMkLst>
          <pc:docMk/>
          <pc:sldMk cId="2115741379" sldId="257"/>
        </pc:sldMkLst>
        <pc:spChg chg="mod">
          <ac:chgData name="Yolanda Garcia" userId="S::yolanda.garcia@psjaisd.us::373ee38a-0aa6-48fe-b3e0-3c9bf6ac54b0" providerId="AD" clId="Web-{A2041084-836B-4DF7-BE3B-B464167D38E6}" dt="2023-01-16T21:33:08.450" v="143" actId="20577"/>
          <ac:spMkLst>
            <pc:docMk/>
            <pc:sldMk cId="2115741379" sldId="257"/>
            <ac:spMk id="21" creationId="{77D1060B-498D-5699-38A4-622C19750F17}"/>
          </ac:spMkLst>
        </pc:spChg>
      </pc:sldChg>
    </pc:docChg>
  </pc:docChgLst>
  <pc:docChgLst>
    <pc:chgData name="Yolanda Garcia" userId="373ee38a-0aa6-48fe-b3e0-3c9bf6ac54b0" providerId="ADAL" clId="{2364EB08-8574-47F6-BEC9-927E5FBF5BD2}"/>
    <pc:docChg chg="undo custSel modSld">
      <pc:chgData name="Yolanda Garcia" userId="373ee38a-0aa6-48fe-b3e0-3c9bf6ac54b0" providerId="ADAL" clId="{2364EB08-8574-47F6-BEC9-927E5FBF5BD2}" dt="2023-01-12T21:35:52.138" v="196" actId="6549"/>
      <pc:docMkLst>
        <pc:docMk/>
      </pc:docMkLst>
      <pc:sldChg chg="modSp mod">
        <pc:chgData name="Yolanda Garcia" userId="373ee38a-0aa6-48fe-b3e0-3c9bf6ac54b0" providerId="ADAL" clId="{2364EB08-8574-47F6-BEC9-927E5FBF5BD2}" dt="2023-01-12T21:35:32.028" v="192" actId="2165"/>
        <pc:sldMkLst>
          <pc:docMk/>
          <pc:sldMk cId="2458424211" sldId="256"/>
        </pc:sldMkLst>
        <pc:graphicFrameChg chg="modGraphic">
          <ac:chgData name="Yolanda Garcia" userId="373ee38a-0aa6-48fe-b3e0-3c9bf6ac54b0" providerId="ADAL" clId="{2364EB08-8574-47F6-BEC9-927E5FBF5BD2}" dt="2023-01-05T19:08:04.001" v="5" actId="2165"/>
          <ac:graphicFrameMkLst>
            <pc:docMk/>
            <pc:sldMk cId="2458424211" sldId="256"/>
            <ac:graphicFrameMk id="3" creationId="{056CCD33-F41C-3271-0BF6-E24B4BE9EB18}"/>
          </ac:graphicFrameMkLst>
        </pc:graphicFrameChg>
        <pc:graphicFrameChg chg="modGraphic">
          <ac:chgData name="Yolanda Garcia" userId="373ee38a-0aa6-48fe-b3e0-3c9bf6ac54b0" providerId="ADAL" clId="{2364EB08-8574-47F6-BEC9-927E5FBF5BD2}" dt="2023-01-12T21:35:32.028" v="192" actId="2165"/>
          <ac:graphicFrameMkLst>
            <pc:docMk/>
            <pc:sldMk cId="2458424211" sldId="256"/>
            <ac:graphicFrameMk id="4" creationId="{9EA262BD-C814-467B-AE53-E8514D509D30}"/>
          </ac:graphicFrameMkLst>
        </pc:graphicFrameChg>
        <pc:graphicFrameChg chg="modGraphic">
          <ac:chgData name="Yolanda Garcia" userId="373ee38a-0aa6-48fe-b3e0-3c9bf6ac54b0" providerId="ADAL" clId="{2364EB08-8574-47F6-BEC9-927E5FBF5BD2}" dt="2023-01-12T21:35:25.666" v="191" actId="2165"/>
          <ac:graphicFrameMkLst>
            <pc:docMk/>
            <pc:sldMk cId="2458424211" sldId="256"/>
            <ac:graphicFrameMk id="15" creationId="{97395A7A-D529-5527-E1AB-724004545FC8}"/>
          </ac:graphicFrameMkLst>
        </pc:graphicFrameChg>
      </pc:sldChg>
      <pc:sldChg chg="modSp mod">
        <pc:chgData name="Yolanda Garcia" userId="373ee38a-0aa6-48fe-b3e0-3c9bf6ac54b0" providerId="ADAL" clId="{2364EB08-8574-47F6-BEC9-927E5FBF5BD2}" dt="2023-01-12T21:35:52.138" v="196" actId="6549"/>
        <pc:sldMkLst>
          <pc:docMk/>
          <pc:sldMk cId="2115741379" sldId="257"/>
        </pc:sldMkLst>
        <pc:spChg chg="mod">
          <ac:chgData name="Yolanda Garcia" userId="373ee38a-0aa6-48fe-b3e0-3c9bf6ac54b0" providerId="ADAL" clId="{2364EB08-8574-47F6-BEC9-927E5FBF5BD2}" dt="2023-01-12T21:35:52.138" v="196" actId="6549"/>
          <ac:spMkLst>
            <pc:docMk/>
            <pc:sldMk cId="2115741379" sldId="257"/>
            <ac:spMk id="21" creationId="{77D1060B-498D-5699-38A4-622C19750F17}"/>
          </ac:spMkLst>
        </pc:spChg>
        <pc:spChg chg="mod">
          <ac:chgData name="Yolanda Garcia" userId="373ee38a-0aa6-48fe-b3e0-3c9bf6ac54b0" providerId="ADAL" clId="{2364EB08-8574-47F6-BEC9-927E5FBF5BD2}" dt="2023-01-06T20:30:20.518" v="124" actId="20577"/>
          <ac:spMkLst>
            <pc:docMk/>
            <pc:sldMk cId="2115741379" sldId="257"/>
            <ac:spMk id="28" creationId="{12E02463-CD5F-D1DD-B59B-A5477635CC57}"/>
          </ac:spMkLst>
        </pc:spChg>
      </pc:sldChg>
    </pc:docChg>
  </pc:docChgLst>
  <pc:docChgLst>
    <pc:chgData name="Bullock, Jennifer" userId="89acbf67-8591-41d1-9399-37b14ab74699" providerId="ADAL" clId="{CC1545BC-A359-4569-A75C-1D2290374411}"/>
    <pc:docChg chg="modSld">
      <pc:chgData name="Bullock, Jennifer" userId="89acbf67-8591-41d1-9399-37b14ab74699" providerId="ADAL" clId="{CC1545BC-A359-4569-A75C-1D2290374411}" dt="2022-11-16T14:13:46.782" v="17" actId="20577"/>
      <pc:docMkLst>
        <pc:docMk/>
      </pc:docMkLst>
      <pc:sldChg chg="modSp mod">
        <pc:chgData name="Bullock, Jennifer" userId="89acbf67-8591-41d1-9399-37b14ab74699" providerId="ADAL" clId="{CC1545BC-A359-4569-A75C-1D2290374411}" dt="2022-11-16T14:13:46.782" v="17" actId="20577"/>
        <pc:sldMkLst>
          <pc:docMk/>
          <pc:sldMk cId="2115741379" sldId="257"/>
        </pc:sldMkLst>
        <pc:spChg chg="mod">
          <ac:chgData name="Bullock, Jennifer" userId="89acbf67-8591-41d1-9399-37b14ab74699" providerId="ADAL" clId="{CC1545BC-A359-4569-A75C-1D2290374411}" dt="2022-11-16T14:13:46.782" v="17" actId="20577"/>
          <ac:spMkLst>
            <pc:docMk/>
            <pc:sldMk cId="2115741379" sldId="257"/>
            <ac:spMk id="6" creationId="{78F88B75-3B15-5A8A-01E5-DF80021A45E9}"/>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38682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79986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24541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5281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E8D7E1-50FC-4BCD-9360-9614AF06FF85}" type="datetimeFigureOut">
              <a:rPr lang="en-US" smtClean="0"/>
              <a:t>1/18/2023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307394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E8D7E1-50FC-4BCD-9360-9614AF06FF85}" type="datetimeFigureOut">
              <a:rPr lang="en-US" smtClean="0"/>
              <a:t>1/18/2023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81834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8D7E1-50FC-4BCD-9360-9614AF06FF85}" type="datetimeFigureOut">
              <a:rPr lang="en-US" smtClean="0"/>
              <a:t>1/18/2023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01655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68214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1/18/2023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282729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73714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1/18/2023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a:p>
        </p:txBody>
      </p:sp>
    </p:spTree>
    <p:extLst>
      <p:ext uri="{BB962C8B-B14F-4D97-AF65-F5344CB8AC3E}">
        <p14:creationId xmlns:p14="http://schemas.microsoft.com/office/powerpoint/2010/main" val="143850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8E8D7E1-50FC-4BCD-9360-9614AF06FF85}" type="datetimeFigureOut">
              <a:rPr lang="en-US" smtClean="0"/>
              <a:t>1/18/2023</a:t>
            </a:fld>
            <a:endParaRPr 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23F3C27-860E-4BDB-913C-DD2656F92ACB}" type="slidenum">
              <a:rPr lang="en-US" smtClean="0"/>
              <a:t>‹#›</a:t>
            </a:fld>
            <a:endParaRPr lang="en-US"/>
          </a:p>
        </p:txBody>
      </p:sp>
    </p:spTree>
    <p:extLst>
      <p:ext uri="{BB962C8B-B14F-4D97-AF65-F5344CB8AC3E}">
        <p14:creationId xmlns:p14="http://schemas.microsoft.com/office/powerpoint/2010/main" val="2471236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tea.texas.gov/cte" TargetMode="External"/><Relationship Id="rId2" Type="http://schemas.openxmlformats.org/officeDocument/2006/relationships/hyperlink" Target="mailto:yolanda.garcia@psjaisd.us" TargetMode="Externa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hyperlink" Target="https://tea.texas.gov/student-assessment/monitoring-and-interventions/program-monitoring-and-interventions/methods-of-administration-guidance-and-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1737AD-4435-0540-3EB2-0B40B790C8F9}"/>
              </a:ext>
            </a:extLst>
          </p:cNvPr>
          <p:cNvSpPr txBox="1"/>
          <p:nvPr/>
        </p:nvSpPr>
        <p:spPr>
          <a:xfrm>
            <a:off x="0" y="-1935"/>
            <a:ext cx="6858000" cy="830997"/>
          </a:xfrm>
          <a:prstGeom prst="rect">
            <a:avLst/>
          </a:prstGeom>
          <a:solidFill>
            <a:srgbClr val="086638"/>
          </a:solidFill>
        </p:spPr>
        <p:txBody>
          <a:bodyPr wrap="square" lIns="91440" tIns="45720" rIns="91440" bIns="45720" rtlCol="0" anchor="t">
            <a:spAutoFit/>
          </a:bodyPr>
          <a:lstStyle/>
          <a:p>
            <a:pPr algn="ctr">
              <a:spcAft>
                <a:spcPts val="600"/>
              </a:spcAft>
            </a:pPr>
            <a:r>
              <a:rPr lang="en-US" sz="1600" b="1">
                <a:solidFill>
                  <a:schemeClr val="bg1"/>
                </a:solidFill>
                <a:ea typeface="Open Sans"/>
                <a:cs typeface="Open Sans"/>
              </a:rPr>
              <a:t>Science, Technology, Engineering, and Mathematics Career Cluster</a:t>
            </a:r>
          </a:p>
          <a:p>
            <a:pPr algn="ctr"/>
            <a:r>
              <a:rPr lang="en-US" sz="900">
                <a:solidFill>
                  <a:schemeClr val="bg1"/>
                </a:solidFill>
                <a:ea typeface="Open Sans"/>
                <a:cs typeface="Calibri"/>
              </a:rPr>
              <a:t>The Science, Technology, Engineering, and Mathematics (STEM) Career Cluster focuses on planning, managing, and providing, scientific research and professional and technical services, including laboratory and testing services, and research and development services.</a:t>
            </a:r>
          </a:p>
          <a:p>
            <a:pPr algn="ctr"/>
            <a:endParaRPr lang="en-US" sz="900">
              <a:solidFill>
                <a:schemeClr val="bg1"/>
              </a:solidFill>
              <a:ea typeface="Open Sans"/>
              <a:cs typeface="Calibri"/>
            </a:endParaRPr>
          </a:p>
        </p:txBody>
      </p:sp>
      <p:sp>
        <p:nvSpPr>
          <p:cNvPr id="4" name="Title 3">
            <a:extLst>
              <a:ext uri="{FF2B5EF4-FFF2-40B4-BE49-F238E27FC236}">
                <a16:creationId xmlns:a16="http://schemas.microsoft.com/office/drawing/2014/main" id="{1206FB2D-DE24-0B20-089B-E718E5032C5E}"/>
              </a:ext>
            </a:extLst>
          </p:cNvPr>
          <p:cNvSpPr>
            <a:spLocks noGrp="1"/>
          </p:cNvSpPr>
          <p:nvPr>
            <p:ph type="ctrTitle"/>
          </p:nvPr>
        </p:nvSpPr>
        <p:spPr>
          <a:xfrm>
            <a:off x="0" y="940378"/>
            <a:ext cx="3703507" cy="578861"/>
          </a:xfrm>
          <a:solidFill>
            <a:srgbClr val="086638"/>
          </a:solidFill>
        </p:spPr>
        <p:txBody>
          <a:bodyPr vert="horz" lIns="91440" tIns="45720" rIns="91440" bIns="45720" rtlCol="0" anchor="b">
            <a:noAutofit/>
          </a:bodyPr>
          <a:lstStyle/>
          <a:p>
            <a:pPr rtl="0" eaLnBrk="1" latinLnBrk="0" hangingPunct="1"/>
            <a:r>
              <a:rPr lang="en-US" sz="1400" b="1">
                <a:solidFill>
                  <a:srgbClr val="FFFFFF"/>
                </a:solidFill>
                <a:latin typeface="+mn-lt"/>
                <a:ea typeface="Open Sans"/>
                <a:cs typeface="Open Sans"/>
              </a:rPr>
              <a:t>Engineering</a:t>
            </a:r>
            <a:endParaRPr lang="en-US" sz="1400">
              <a:effectLst/>
              <a:latin typeface="+mn-lt"/>
              <a:cs typeface="Calibri Light"/>
            </a:endParaRPr>
          </a:p>
          <a:p>
            <a:pPr rtl="0" eaLnBrk="1" latinLnBrk="0" hangingPunct="1"/>
            <a:r>
              <a:rPr lang="en-US" sz="1400" i="1" kern="1200">
                <a:solidFill>
                  <a:srgbClr val="FFFFFF"/>
                </a:solidFill>
                <a:effectLst/>
                <a:latin typeface="+mn-lt"/>
                <a:ea typeface="Open Sans"/>
                <a:cs typeface="Open Sans"/>
              </a:rPr>
              <a:t>Statewide Program of Study</a:t>
            </a:r>
            <a:endParaRPr lang="en-US" sz="1400">
              <a:effectLst/>
              <a:latin typeface="+mn-lt"/>
              <a:ea typeface="Open Sans"/>
              <a:cs typeface="Open Sans"/>
            </a:endParaRPr>
          </a:p>
        </p:txBody>
      </p:sp>
      <p:sp>
        <p:nvSpPr>
          <p:cNvPr id="7" name="TextBox 6">
            <a:extLst>
              <a:ext uri="{FF2B5EF4-FFF2-40B4-BE49-F238E27FC236}">
                <a16:creationId xmlns:a16="http://schemas.microsoft.com/office/drawing/2014/main" id="{418CD8EF-2D1F-02D6-2E0A-A6D3790C1525}"/>
              </a:ext>
            </a:extLst>
          </p:cNvPr>
          <p:cNvSpPr txBox="1"/>
          <p:nvPr/>
        </p:nvSpPr>
        <p:spPr>
          <a:xfrm>
            <a:off x="63795" y="1544836"/>
            <a:ext cx="6712687" cy="523220"/>
          </a:xfrm>
          <a:prstGeom prst="rect">
            <a:avLst/>
          </a:prstGeom>
          <a:noFill/>
        </p:spPr>
        <p:txBody>
          <a:bodyPr wrap="square" lIns="91440" tIns="45720" rIns="91440" bIns="45720" rtlCol="0" anchor="t">
            <a:spAutoFit/>
          </a:bodyPr>
          <a:lstStyle/>
          <a:p>
            <a:r>
              <a:rPr lang="en-US" sz="900"/>
              <a:t>The Engineering program of study focuses on the design, development, and use of engines, machines, and structures. CTE learners will learn how to apply science, mathematical methods, and empirical evidence to the innovation, design, construction, operation, and maintenance of different manufacturing systems</a:t>
            </a:r>
            <a:r>
              <a:rPr lang="en-US" sz="1000"/>
              <a:t>.</a:t>
            </a:r>
            <a:endParaRPr lang="en-US"/>
          </a:p>
        </p:txBody>
      </p:sp>
      <p:sp>
        <p:nvSpPr>
          <p:cNvPr id="21" name="TextBox 20">
            <a:extLst>
              <a:ext uri="{FF2B5EF4-FFF2-40B4-BE49-F238E27FC236}">
                <a16:creationId xmlns:a16="http://schemas.microsoft.com/office/drawing/2014/main" id="{77D1060B-498D-5699-38A4-622C19750F17}"/>
              </a:ext>
            </a:extLst>
          </p:cNvPr>
          <p:cNvSpPr txBox="1"/>
          <p:nvPr/>
        </p:nvSpPr>
        <p:spPr>
          <a:xfrm>
            <a:off x="315813" y="1966664"/>
            <a:ext cx="3085727" cy="1569660"/>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panose="02020603050405020304" pitchFamily="18" charset="0"/>
              </a:rPr>
              <a:t>Secondary Courses for High School Credit</a:t>
            </a:r>
          </a:p>
          <a:p>
            <a:pPr marL="0" marR="0">
              <a:spcBef>
                <a:spcPts val="0"/>
              </a:spcBef>
            </a:pPr>
            <a:r>
              <a:rPr lang="en-US" sz="900" b="1" dirty="0">
                <a:effectLst/>
                <a:ea typeface="Calibri" panose="020F0502020204030204" pitchFamily="34" charset="0"/>
                <a:cs typeface="Times New Roman"/>
              </a:rPr>
              <a:t>Level 1</a:t>
            </a:r>
          </a:p>
          <a:p>
            <a:pPr marL="171450" indent="-171450">
              <a:buFont typeface="Arial" panose="020B0604020202020204" pitchFamily="34" charset="0"/>
              <a:buChar char="•"/>
            </a:pPr>
            <a:r>
              <a:rPr lang="en-US" sz="800" dirty="0">
                <a:ea typeface="Calibri" panose="020F0502020204030204" pitchFamily="34" charset="0"/>
                <a:cs typeface="Times New Roman"/>
              </a:rPr>
              <a:t>Principles of Applied Engineering (8</a:t>
            </a:r>
            <a:r>
              <a:rPr lang="en-US" sz="800" baseline="30000" dirty="0">
                <a:ea typeface="Calibri" panose="020F0502020204030204" pitchFamily="34" charset="0"/>
                <a:cs typeface="Times New Roman"/>
              </a:rPr>
              <a:t>th</a:t>
            </a:r>
            <a:r>
              <a:rPr lang="en-US" sz="800" dirty="0">
                <a:ea typeface="Calibri" panose="020F0502020204030204" pitchFamily="34" charset="0"/>
                <a:cs typeface="Times New Roman"/>
              </a:rPr>
              <a:t> grade course)</a:t>
            </a:r>
            <a:endParaRPr lang="en-US" sz="800" dirty="0">
              <a:effectLs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800" dirty="0">
                <a:cs typeface="Times New Roman"/>
              </a:rPr>
              <a:t>Introduction to Engineering Design (PLTW) </a:t>
            </a:r>
            <a:endParaRPr lang="en-US" dirty="0">
              <a:cs typeface="Calibri"/>
            </a:endParaRPr>
          </a:p>
          <a:p>
            <a:r>
              <a:rPr lang="en-US" sz="900" b="1" dirty="0">
                <a:ea typeface="+mn-lt"/>
                <a:cs typeface="Calibri"/>
              </a:rPr>
              <a:t>Level 2</a:t>
            </a:r>
            <a:r>
              <a:rPr lang="en-US" sz="800" i="1" dirty="0">
                <a:ea typeface="+mn-lt"/>
                <a:cs typeface="Calibri"/>
              </a:rPr>
              <a:t> (no course)</a:t>
            </a:r>
            <a:endParaRPr lang="en-US" sz="800" i="1" dirty="0">
              <a:ea typeface="+mn-lt"/>
              <a:cs typeface="+mn-lt"/>
            </a:endParaRPr>
          </a:p>
          <a:p>
            <a:r>
              <a:rPr lang="en-US" sz="900" b="1" dirty="0">
                <a:ea typeface="Calibri" panose="020F0502020204030204" pitchFamily="34" charset="0"/>
                <a:cs typeface="Times New Roman"/>
              </a:rPr>
              <a:t>Level</a:t>
            </a:r>
            <a:r>
              <a:rPr lang="en-US" sz="900" b="1" dirty="0">
                <a:effectLst/>
                <a:ea typeface="Calibri" panose="020F0502020204030204" pitchFamily="34" charset="0"/>
                <a:cs typeface="Times New Roman"/>
              </a:rPr>
              <a:t> 3</a:t>
            </a:r>
            <a:endParaRPr lang="en-US" sz="800" dirty="0">
              <a:effectLst/>
              <a:ea typeface="Calibri" panose="020F0502020204030204" pitchFamily="34" charset="0"/>
              <a:cs typeface="Times New Roman"/>
            </a:endParaRPr>
          </a:p>
          <a:p>
            <a:pPr marL="171450" indent="-171450">
              <a:buFont typeface="Arial" panose="020B0604020202020204" pitchFamily="34" charset="0"/>
              <a:buChar char="•"/>
            </a:pPr>
            <a:r>
              <a:rPr lang="en-US" sz="800" dirty="0">
                <a:cs typeface="Times New Roman"/>
              </a:rPr>
              <a:t>Engineering and Design and Development (PLTW)</a:t>
            </a:r>
            <a:endParaRPr lang="en-US" dirty="0">
              <a:cs typeface="Calibri" panose="020F0502020204030204"/>
            </a:endParaRPr>
          </a:p>
          <a:p>
            <a:pPr marL="171450" indent="-171450">
              <a:buFont typeface="Arial" panose="020B0604020202020204" pitchFamily="34" charset="0"/>
              <a:buChar char="•"/>
            </a:pPr>
            <a:r>
              <a:rPr lang="en-US" sz="800" dirty="0">
                <a:cs typeface="Times New Roman"/>
              </a:rPr>
              <a:t>Civil Engineering and Architecture (PLTW)</a:t>
            </a:r>
            <a:endParaRPr lang="en-US" dirty="0">
              <a:cs typeface="Calibri"/>
            </a:endParaRPr>
          </a:p>
          <a:p>
            <a:pPr marL="171450" indent="-171450">
              <a:buFont typeface="Arial" panose="020B0604020202020204" pitchFamily="34" charset="0"/>
              <a:buChar char="•"/>
            </a:pPr>
            <a:r>
              <a:rPr lang="en-US" sz="800" dirty="0">
                <a:cs typeface="Times New Roman"/>
              </a:rPr>
              <a:t>Aerospace Engineering (PLTW) </a:t>
            </a:r>
            <a:endParaRPr lang="en-US" dirty="0">
              <a:cs typeface="Calibri"/>
            </a:endParaRPr>
          </a:p>
          <a:p>
            <a:pPr marR="0" lvl="0">
              <a:spcBef>
                <a:spcPts val="0"/>
              </a:spcBef>
            </a:pPr>
            <a:r>
              <a:rPr lang="en-US" sz="900" b="1" dirty="0">
                <a:ea typeface="Calibri" panose="020F0502020204030204" pitchFamily="34" charset="0"/>
                <a:cs typeface="Times New Roman"/>
              </a:rPr>
              <a:t>Level</a:t>
            </a:r>
            <a:r>
              <a:rPr lang="en-US" sz="900" b="1" dirty="0">
                <a:effectLst/>
                <a:ea typeface="Calibri" panose="020F0502020204030204" pitchFamily="34" charset="0"/>
                <a:cs typeface="Times New Roman"/>
              </a:rPr>
              <a:t> 4</a:t>
            </a:r>
          </a:p>
          <a:p>
            <a:pPr marL="171450" indent="-171450">
              <a:buFont typeface="Arial" panose="020B0604020202020204" pitchFamily="34" charset="0"/>
              <a:buChar char="•"/>
            </a:pPr>
            <a:r>
              <a:rPr lang="en-US" sz="800" dirty="0">
                <a:cs typeface="Times New Roman"/>
              </a:rPr>
              <a:t>Practicum in STEM </a:t>
            </a:r>
            <a:endParaRPr lang="en-US" dirty="0">
              <a:cs typeface="Calibri"/>
            </a:endParaRPr>
          </a:p>
        </p:txBody>
      </p:sp>
      <p:sp>
        <p:nvSpPr>
          <p:cNvPr id="22" name="TextBox 21">
            <a:extLst>
              <a:ext uri="{FF2B5EF4-FFF2-40B4-BE49-F238E27FC236}">
                <a16:creationId xmlns:a16="http://schemas.microsoft.com/office/drawing/2014/main" id="{B8492F22-9EDB-B130-6173-ADBB1BA28B5A}"/>
              </a:ext>
            </a:extLst>
          </p:cNvPr>
          <p:cNvSpPr txBox="1"/>
          <p:nvPr/>
        </p:nvSpPr>
        <p:spPr>
          <a:xfrm>
            <a:off x="360342" y="5173021"/>
            <a:ext cx="3072739" cy="1923604"/>
          </a:xfrm>
          <a:prstGeom prst="rect">
            <a:avLst/>
          </a:prstGeom>
          <a:noFill/>
        </p:spPr>
        <p:txBody>
          <a:bodyPr wrap="square" lIns="91440" tIns="45720" rIns="91440" bIns="45720" rtlCol="0" anchor="t">
            <a:spAutoFit/>
          </a:bodyPr>
          <a:lstStyle/>
          <a:p>
            <a:pPr marL="0" marR="0">
              <a:spcBef>
                <a:spcPts val="0"/>
              </a:spcBef>
            </a:pPr>
            <a:r>
              <a:rPr lang="en-US" sz="1200" b="1">
                <a:solidFill>
                  <a:srgbClr val="0D6CB9"/>
                </a:solidFill>
                <a:effectLst/>
                <a:ea typeface="Calibri" panose="020F0502020204030204" pitchFamily="34" charset="0"/>
                <a:cs typeface="Times New Roman" panose="02020603050405020304" pitchFamily="18" charset="0"/>
              </a:rPr>
              <a:t>Postsecondary Opportunities</a:t>
            </a:r>
          </a:p>
          <a:p>
            <a:r>
              <a:rPr lang="en-US" sz="900" b="1">
                <a:ea typeface="Calibri" panose="020F0502020204030204" pitchFamily="34" charset="0"/>
                <a:cs typeface="Times New Roman"/>
              </a:rPr>
              <a:t>Associates Degrees</a:t>
            </a:r>
            <a:endParaRPr lang="en-US" sz="900" b="1">
              <a:effectLst/>
              <a:ea typeface="Calibri" panose="020F0502020204030204" pitchFamily="34" charset="0"/>
              <a:cs typeface="Times New Roman"/>
            </a:endParaRPr>
          </a:p>
          <a:p>
            <a:pPr marL="171450" indent="-171450">
              <a:buFont typeface="Arial" panose="020B0604020202020204" pitchFamily="34" charset="0"/>
              <a:buChar char="•"/>
            </a:pPr>
            <a:r>
              <a:rPr lang="en-US" sz="800">
                <a:ea typeface="Calibri" panose="020F0502020204030204" pitchFamily="34" charset="0"/>
                <a:cs typeface="Times New Roman"/>
              </a:rPr>
              <a:t>Electrical and Electronics Engineering</a:t>
            </a:r>
            <a:endParaRPr lang="en-US" sz="800">
              <a:effectLs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800">
                <a:ea typeface="Calibri" panose="020F0502020204030204" pitchFamily="34" charset="0"/>
                <a:cs typeface="Times New Roman"/>
              </a:rPr>
              <a:t>Drafting and Design Technology/ Technician, General</a:t>
            </a:r>
            <a:endParaRPr lang="en-US" sz="800">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800">
                <a:solidFill>
                  <a:srgbClr val="000000"/>
                </a:solidFill>
                <a:ea typeface="Calibri" panose="020F0502020204030204" pitchFamily="34" charset="0"/>
                <a:cs typeface="Times New Roman"/>
              </a:rPr>
              <a:t>Engineering Technology</a:t>
            </a:r>
          </a:p>
          <a:p>
            <a:pPr marR="0" lvl="0">
              <a:spcBef>
                <a:spcPts val="0"/>
              </a:spcBef>
            </a:pPr>
            <a:r>
              <a:rPr lang="en-US" sz="900" b="1">
                <a:effectLst/>
                <a:ea typeface="Calibri" panose="020F0502020204030204" pitchFamily="34" charset="0"/>
                <a:cs typeface="Times New Roman"/>
              </a:rPr>
              <a:t>Bachelor’s Degrees</a:t>
            </a:r>
          </a:p>
          <a:p>
            <a:pPr marL="171450" indent="-171450">
              <a:buFont typeface="Arial" panose="020B0604020202020204" pitchFamily="34" charset="0"/>
              <a:buChar char="•"/>
            </a:pPr>
            <a:r>
              <a:rPr lang="en-US" sz="800">
                <a:ea typeface="Calibri" panose="020F0502020204030204" pitchFamily="34" charset="0"/>
                <a:cs typeface="Times New Roman"/>
              </a:rPr>
              <a:t>Electrical and Electronics Engineering</a:t>
            </a:r>
            <a:endParaRPr lang="en-US" sz="800">
              <a:effectLs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800">
                <a:ea typeface="Calibri" panose="020F0502020204030204" pitchFamily="34" charset="0"/>
                <a:cs typeface="Times New Roman"/>
              </a:rPr>
              <a:t>CAD/CADD Drafting and/or Design Technology/ Technician</a:t>
            </a:r>
            <a:endParaRPr lang="en-US" sz="800">
              <a:effectLs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800">
                <a:solidFill>
                  <a:srgbClr val="000000"/>
                </a:solidFill>
                <a:ea typeface="Calibri" panose="020F0502020204030204" pitchFamily="34" charset="0"/>
                <a:cs typeface="Times New Roman"/>
              </a:rPr>
              <a:t>Bioengineering and Biomedical Engineering</a:t>
            </a:r>
            <a:endParaRPr lang="en-US" sz="800">
              <a:solidFill>
                <a:srgbClr val="000000"/>
              </a:solidFill>
              <a:effectLst/>
              <a:ea typeface="Calibri" panose="020F0502020204030204" pitchFamily="34" charset="0"/>
              <a:cs typeface="Times New Roman"/>
            </a:endParaRPr>
          </a:p>
          <a:p>
            <a:pPr marL="171450" indent="-171450">
              <a:buFont typeface="Arial" panose="020B0604020202020204" pitchFamily="34" charset="0"/>
              <a:buChar char="•"/>
            </a:pPr>
            <a:r>
              <a:rPr lang="en-US" sz="800">
                <a:solidFill>
                  <a:srgbClr val="000000"/>
                </a:solidFill>
                <a:ea typeface="Calibri" panose="020F0502020204030204" pitchFamily="34" charset="0"/>
                <a:cs typeface="Times New Roman"/>
              </a:rPr>
              <a:t>Construction Engineering Technology/ Technician</a:t>
            </a:r>
          </a:p>
          <a:p>
            <a:pPr marR="0" lvl="0">
              <a:spcBef>
                <a:spcPts val="0"/>
              </a:spcBef>
            </a:pPr>
            <a:r>
              <a:rPr lang="en-US" sz="900" b="1">
                <a:effectLst/>
                <a:ea typeface="Calibri" panose="020F0502020204030204" pitchFamily="34" charset="0"/>
                <a:cs typeface="Times New Roman"/>
              </a:rPr>
              <a:t>Master’s, Doctoral, and Professional Degrees</a:t>
            </a:r>
          </a:p>
          <a:p>
            <a:pPr marL="171450" indent="-171450">
              <a:buFont typeface="Arial" panose="020B0604020202020204" pitchFamily="34" charset="0"/>
              <a:buChar char="•"/>
            </a:pPr>
            <a:r>
              <a:rPr lang="en-US" sz="800">
                <a:ea typeface="Calibri" panose="020F0502020204030204" pitchFamily="34" charset="0"/>
                <a:cs typeface="Times New Roman"/>
              </a:rPr>
              <a:t>Electrical and Electronics Engineering</a:t>
            </a:r>
            <a:endParaRPr lang="en-US" sz="800">
              <a:effectLs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800">
                <a:ea typeface="Calibri" panose="020F0502020204030204" pitchFamily="34" charset="0"/>
                <a:cs typeface="Times New Roman"/>
              </a:rPr>
              <a:t>Mechanical Engineering</a:t>
            </a:r>
          </a:p>
          <a:p>
            <a:pPr marL="171450" indent="-171450">
              <a:buFont typeface="Arial" panose="020B0604020202020204" pitchFamily="34" charset="0"/>
              <a:buChar char="•"/>
            </a:pPr>
            <a:r>
              <a:rPr lang="en-US" sz="800">
                <a:ea typeface="Calibri" panose="020F0502020204030204" pitchFamily="34" charset="0"/>
                <a:cs typeface="Times New Roman" panose="02020603050405020304" pitchFamily="18" charset="0"/>
              </a:rPr>
              <a:t>Bioengineering and Biomedical Engineering</a:t>
            </a:r>
          </a:p>
        </p:txBody>
      </p:sp>
      <p:sp>
        <p:nvSpPr>
          <p:cNvPr id="23" name="TextBox 22">
            <a:extLst>
              <a:ext uri="{FF2B5EF4-FFF2-40B4-BE49-F238E27FC236}">
                <a16:creationId xmlns:a16="http://schemas.microsoft.com/office/drawing/2014/main" id="{B63C6D94-62AA-E2D0-FFDB-465F6F55EAB9}"/>
              </a:ext>
            </a:extLst>
          </p:cNvPr>
          <p:cNvSpPr txBox="1"/>
          <p:nvPr/>
        </p:nvSpPr>
        <p:spPr>
          <a:xfrm>
            <a:off x="3897871" y="1960632"/>
            <a:ext cx="2600690" cy="461665"/>
          </a:xfrm>
          <a:prstGeom prst="rect">
            <a:avLst/>
          </a:prstGeom>
          <a:noFill/>
        </p:spPr>
        <p:txBody>
          <a:bodyPr wrap="square" lIns="91440" tIns="45720" rIns="91440" bIns="45720" rtlCol="0" anchor="t">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Work-Based Learning and </a:t>
            </a:r>
          </a:p>
          <a:p>
            <a:pPr algn="ctr"/>
            <a:r>
              <a:rPr lang="en-US" sz="1200" b="1" dirty="0">
                <a:solidFill>
                  <a:srgbClr val="0D6CB9"/>
                </a:solidFill>
                <a:ea typeface="Calibri" panose="020F0502020204030204" pitchFamily="34" charset="0"/>
                <a:cs typeface="Times New Roman"/>
              </a:rPr>
              <a:t>Expanded Learning</a:t>
            </a:r>
            <a:r>
              <a:rPr lang="en-US" sz="1200" b="1" dirty="0">
                <a:solidFill>
                  <a:srgbClr val="0D6CB9"/>
                </a:solidFill>
                <a:effectLst/>
                <a:ea typeface="Calibri" panose="020F0502020204030204" pitchFamily="34" charset="0"/>
                <a:cs typeface="Times New Roman"/>
              </a:rPr>
              <a:t> Opportunities</a:t>
            </a:r>
          </a:p>
        </p:txBody>
      </p:sp>
      <p:graphicFrame>
        <p:nvGraphicFramePr>
          <p:cNvPr id="24" name="Table 24">
            <a:extLst>
              <a:ext uri="{FF2B5EF4-FFF2-40B4-BE49-F238E27FC236}">
                <a16:creationId xmlns:a16="http://schemas.microsoft.com/office/drawing/2014/main" id="{38395C62-94A4-41FC-B070-A87B662CD839}"/>
              </a:ext>
            </a:extLst>
          </p:cNvPr>
          <p:cNvGraphicFramePr>
            <a:graphicFrameLocks noGrp="1"/>
          </p:cNvGraphicFramePr>
          <p:nvPr>
            <p:extLst>
              <p:ext uri="{D42A27DB-BD31-4B8C-83A1-F6EECF244321}">
                <p14:modId xmlns:p14="http://schemas.microsoft.com/office/powerpoint/2010/main" val="50596473"/>
              </p:ext>
            </p:extLst>
          </p:nvPr>
        </p:nvGraphicFramePr>
        <p:xfrm>
          <a:off x="3977122" y="2481897"/>
          <a:ext cx="2547254" cy="822960"/>
        </p:xfrm>
        <a:graphic>
          <a:graphicData uri="http://schemas.openxmlformats.org/drawingml/2006/table">
            <a:tbl>
              <a:tblPr firstRow="1" bandRow="1">
                <a:tableStyleId>{5C22544A-7EE6-4342-B048-85BDC9FD1C3A}</a:tableStyleId>
              </a:tblPr>
              <a:tblGrid>
                <a:gridCol w="1273627">
                  <a:extLst>
                    <a:ext uri="{9D8B030D-6E8A-4147-A177-3AD203B41FA5}">
                      <a16:colId xmlns:a16="http://schemas.microsoft.com/office/drawing/2014/main" val="2083587555"/>
                    </a:ext>
                  </a:extLst>
                </a:gridCol>
                <a:gridCol w="1273627">
                  <a:extLst>
                    <a:ext uri="{9D8B030D-6E8A-4147-A177-3AD203B41FA5}">
                      <a16:colId xmlns:a16="http://schemas.microsoft.com/office/drawing/2014/main" val="3749205641"/>
                    </a:ext>
                  </a:extLst>
                </a:gridCol>
              </a:tblGrid>
              <a:tr h="357187">
                <a:tc>
                  <a:txBody>
                    <a:bodyPr/>
                    <a:lstStyle/>
                    <a:p>
                      <a:pPr algn="ctr"/>
                      <a:r>
                        <a:rPr lang="en-US" sz="900"/>
                        <a:t>Exploration Activities</a:t>
                      </a:r>
                    </a:p>
                  </a:txBody>
                  <a:tcPr anchor="ctr">
                    <a:solidFill>
                      <a:srgbClr val="086638"/>
                    </a:solidFill>
                  </a:tcPr>
                </a:tc>
                <a:tc>
                  <a:txBody>
                    <a:bodyPr/>
                    <a:lstStyle/>
                    <a:p>
                      <a:pPr algn="ctr"/>
                      <a:r>
                        <a:rPr lang="en-US" sz="900"/>
                        <a:t>Work-Based Learning Activities</a:t>
                      </a:r>
                    </a:p>
                  </a:txBody>
                  <a:tcPr anchor="ctr">
                    <a:solidFill>
                      <a:srgbClr val="086638"/>
                    </a:solidFill>
                  </a:tcPr>
                </a:tc>
                <a:extLst>
                  <a:ext uri="{0D108BD9-81ED-4DB2-BD59-A6C34878D82A}">
                    <a16:rowId xmlns:a16="http://schemas.microsoft.com/office/drawing/2014/main" val="2788444287"/>
                  </a:ext>
                </a:extLst>
              </a:tr>
              <a:tr h="431230">
                <a:tc>
                  <a:txBody>
                    <a:bodyPr/>
                    <a:lstStyle/>
                    <a:p>
                      <a:pPr marL="171450" indent="-171450" algn="l">
                        <a:buFont typeface="Arial" panose="020B0604020202020204" pitchFamily="34" charset="0"/>
                        <a:buChar char="•"/>
                      </a:pPr>
                      <a:r>
                        <a:rPr lang="en-US" sz="800" dirty="0"/>
                        <a:t>Participate in Skills USA competitions</a:t>
                      </a:r>
                    </a:p>
                  </a:txBody>
                  <a:tcPr>
                    <a:noFill/>
                  </a:tcPr>
                </a:tc>
                <a:tc>
                  <a:txBody>
                    <a:bodyPr/>
                    <a:lstStyle/>
                    <a:p>
                      <a:pPr marL="171450" lvl="0" indent="-171450" algn="l">
                        <a:buFont typeface="Arial" panose="020B0604020202020204" pitchFamily="34" charset="0"/>
                        <a:buChar char="•"/>
                      </a:pPr>
                      <a:r>
                        <a:rPr lang="en-US" sz="800" dirty="0"/>
                        <a:t>Intern at an engineering firm </a:t>
                      </a:r>
                      <a:endParaRPr lang="en-US" dirty="0"/>
                    </a:p>
                    <a:p>
                      <a:pPr marL="171450" lvl="0" indent="-171450" algn="l">
                        <a:buFont typeface="Arial" panose="020B0604020202020204" pitchFamily="34" charset="0"/>
                        <a:buChar char="•"/>
                      </a:pPr>
                      <a:r>
                        <a:rPr lang="en-US" sz="800" dirty="0"/>
                        <a:t>Shadow a machinist</a:t>
                      </a:r>
                      <a:endParaRPr lang="en-US" dirty="0"/>
                    </a:p>
                  </a:txBody>
                  <a:tcPr>
                    <a:noFill/>
                  </a:tcPr>
                </a:tc>
                <a:extLst>
                  <a:ext uri="{0D108BD9-81ED-4DB2-BD59-A6C34878D82A}">
                    <a16:rowId xmlns:a16="http://schemas.microsoft.com/office/drawing/2014/main" val="2974962540"/>
                  </a:ext>
                </a:extLst>
              </a:tr>
            </a:tbl>
          </a:graphicData>
        </a:graphic>
      </p:graphicFrame>
      <p:sp>
        <p:nvSpPr>
          <p:cNvPr id="28" name="TextBox 27">
            <a:extLst>
              <a:ext uri="{FF2B5EF4-FFF2-40B4-BE49-F238E27FC236}">
                <a16:creationId xmlns:a16="http://schemas.microsoft.com/office/drawing/2014/main" id="{12E02463-CD5F-D1DD-B59B-A5477635CC57}"/>
              </a:ext>
            </a:extLst>
          </p:cNvPr>
          <p:cNvSpPr txBox="1"/>
          <p:nvPr/>
        </p:nvSpPr>
        <p:spPr>
          <a:xfrm>
            <a:off x="3892812" y="3438505"/>
            <a:ext cx="2883670" cy="2617238"/>
          </a:xfrm>
          <a:prstGeom prst="rect">
            <a:avLst/>
          </a:prstGeom>
          <a:noFill/>
        </p:spPr>
        <p:txBody>
          <a:bodyPr wrap="square" lIns="91440" tIns="45720" rIns="91440" bIns="45720" rtlCol="0" anchor="t">
            <a:noAutofit/>
          </a:bodyPr>
          <a:lstStyle/>
          <a:p>
            <a:pPr marL="0" marR="0">
              <a:spcBef>
                <a:spcPts val="0"/>
              </a:spcBef>
              <a:spcAft>
                <a:spcPts val="600"/>
              </a:spcAft>
            </a:pPr>
            <a:r>
              <a:rPr lang="en-US" sz="1200" b="1" dirty="0">
                <a:solidFill>
                  <a:srgbClr val="0D6CB9"/>
                </a:solidFill>
                <a:effectLst/>
                <a:ea typeface="Calibri" panose="020F0502020204030204" pitchFamily="34" charset="0"/>
                <a:cs typeface="Times New Roman"/>
              </a:rPr>
              <a:t>Industry-Based Certifications</a:t>
            </a:r>
            <a:endParaRPr lang="en-US" sz="1200" b="1" dirty="0">
              <a:solidFill>
                <a:srgbClr val="0D6CB9"/>
              </a:solidFill>
              <a:ea typeface="Calibri" panose="020F0502020204030204" pitchFamily="34" charset="0"/>
              <a:cs typeface="Times New Roman"/>
            </a:endParaRPr>
          </a:p>
          <a:p>
            <a:pPr marL="171450" indent="-171450">
              <a:buFont typeface="Arial"/>
              <a:buChar char="•"/>
            </a:pPr>
            <a:r>
              <a:rPr lang="en-US" sz="800" dirty="0">
                <a:ea typeface="+mn-lt"/>
                <a:cs typeface="+mn-lt"/>
              </a:rPr>
              <a:t>Autodesk Associate (Certified User) AutoCAD</a:t>
            </a:r>
          </a:p>
          <a:p>
            <a:pPr marL="171450" indent="-171450">
              <a:buFont typeface="Arial"/>
              <a:buChar char="•"/>
            </a:pPr>
            <a:r>
              <a:rPr lang="en-US" sz="800" dirty="0">
                <a:ea typeface="+mn-lt"/>
                <a:cs typeface="+mn-lt"/>
              </a:rPr>
              <a:t>Autodesk Associate (Certified User) Inventor for Mechanical Design</a:t>
            </a:r>
            <a:endParaRPr lang="en-US" sz="800" dirty="0">
              <a:cs typeface="Calibri" panose="020F0502020204030204"/>
            </a:endParaRPr>
          </a:p>
        </p:txBody>
      </p:sp>
      <p:sp>
        <p:nvSpPr>
          <p:cNvPr id="29" name="TextBox 28">
            <a:extLst>
              <a:ext uri="{FF2B5EF4-FFF2-40B4-BE49-F238E27FC236}">
                <a16:creationId xmlns:a16="http://schemas.microsoft.com/office/drawing/2014/main" id="{C5D89CF7-D2F4-FD35-B1F2-886B2EB29851}"/>
              </a:ext>
            </a:extLst>
          </p:cNvPr>
          <p:cNvSpPr txBox="1"/>
          <p:nvPr/>
        </p:nvSpPr>
        <p:spPr>
          <a:xfrm>
            <a:off x="3994434" y="6820822"/>
            <a:ext cx="2565067" cy="338554"/>
          </a:xfrm>
          <a:prstGeom prst="rect">
            <a:avLst/>
          </a:prstGeom>
          <a:noFill/>
        </p:spPr>
        <p:txBody>
          <a:bodyPr wrap="square" lIns="91440" tIns="45720" rIns="91440" bIns="45720" rtlCol="0" anchor="t">
            <a:spAutoFit/>
          </a:bodyPr>
          <a:lstStyle/>
          <a:p>
            <a:pPr marL="171450" indent="-171450">
              <a:buFont typeface="Arial"/>
              <a:buChar char="•"/>
            </a:pPr>
            <a:r>
              <a:rPr lang="en-US" sz="800">
                <a:latin typeface="Calibri"/>
                <a:cs typeface="Times New Roman"/>
              </a:rPr>
              <a:t>Certified SOLIDWORKS Associate*</a:t>
            </a:r>
            <a:endParaRPr lang="en-US" sz="800">
              <a:cs typeface="Calibri" panose="020F0502020204030204"/>
            </a:endParaRPr>
          </a:p>
          <a:p>
            <a:pPr algn="ctr"/>
            <a:r>
              <a:rPr lang="en-US" sz="800">
                <a:effectLst/>
                <a:latin typeface="Calibri"/>
                <a:ea typeface="Calibri" panose="020F0502020204030204" pitchFamily="34" charset="0"/>
                <a:cs typeface="Times New Roman"/>
              </a:rPr>
              <a:t>*IBC sunsetting 8/31/24</a:t>
            </a:r>
          </a:p>
        </p:txBody>
      </p:sp>
      <p:sp>
        <p:nvSpPr>
          <p:cNvPr id="1027" name="TextBox 1026">
            <a:extLst>
              <a:ext uri="{FF2B5EF4-FFF2-40B4-BE49-F238E27FC236}">
                <a16:creationId xmlns:a16="http://schemas.microsoft.com/office/drawing/2014/main" id="{3F57E4A6-F203-8179-D007-29521C7B6A20}"/>
              </a:ext>
            </a:extLst>
          </p:cNvPr>
          <p:cNvSpPr txBox="1"/>
          <p:nvPr/>
        </p:nvSpPr>
        <p:spPr>
          <a:xfrm>
            <a:off x="345627" y="7142928"/>
            <a:ext cx="2565067" cy="276999"/>
          </a:xfrm>
          <a:prstGeom prst="rect">
            <a:avLst/>
          </a:prstGeom>
          <a:noFill/>
        </p:spPr>
        <p:txBody>
          <a:bodyPr wrap="square" rtlCol="0">
            <a:spAutoFit/>
          </a:bodyPr>
          <a:lstStyle/>
          <a:p>
            <a:pPr marL="0" marR="0">
              <a:spcBef>
                <a:spcPts val="0"/>
              </a:spcBef>
            </a:pPr>
            <a:r>
              <a:rPr lang="en-US" sz="1200" b="1">
                <a:solidFill>
                  <a:srgbClr val="0D6CB9"/>
                </a:solidFill>
                <a:ea typeface="Calibri" panose="020F0502020204030204" pitchFamily="34" charset="0"/>
                <a:cs typeface="Times New Roman" panose="02020603050405020304" pitchFamily="18" charset="0"/>
              </a:rPr>
              <a:t>Aligned Occupations</a:t>
            </a:r>
            <a:endParaRPr lang="en-US" sz="1200" b="1">
              <a:solidFill>
                <a:srgbClr val="0D6CB9"/>
              </a:solidFill>
              <a:effectLst/>
              <a:ea typeface="Calibri" panose="020F0502020204030204" pitchFamily="34" charset="0"/>
              <a:cs typeface="Times New Roman" panose="02020603050405020304" pitchFamily="18" charset="0"/>
            </a:endParaRPr>
          </a:p>
        </p:txBody>
      </p:sp>
      <p:graphicFrame>
        <p:nvGraphicFramePr>
          <p:cNvPr id="1025" name="Table 24">
            <a:extLst>
              <a:ext uri="{FF2B5EF4-FFF2-40B4-BE49-F238E27FC236}">
                <a16:creationId xmlns:a16="http://schemas.microsoft.com/office/drawing/2014/main" id="{9353EF7D-FC84-0A9D-002E-F3C8F8BE05A9}"/>
              </a:ext>
            </a:extLst>
          </p:cNvPr>
          <p:cNvGraphicFramePr>
            <a:graphicFrameLocks noGrp="1"/>
          </p:cNvGraphicFramePr>
          <p:nvPr>
            <p:extLst>
              <p:ext uri="{D42A27DB-BD31-4B8C-83A1-F6EECF244321}">
                <p14:modId xmlns:p14="http://schemas.microsoft.com/office/powerpoint/2010/main" val="3761934971"/>
              </p:ext>
            </p:extLst>
          </p:nvPr>
        </p:nvGraphicFramePr>
        <p:xfrm>
          <a:off x="340620" y="7373474"/>
          <a:ext cx="6157598" cy="1304925"/>
        </p:xfrm>
        <a:graphic>
          <a:graphicData uri="http://schemas.openxmlformats.org/drawingml/2006/table">
            <a:tbl>
              <a:tblPr firstRow="1" bandRow="1">
                <a:tableStyleId>{5C22544A-7EE6-4342-B048-85BDC9FD1C3A}</a:tableStyleId>
              </a:tblPr>
              <a:tblGrid>
                <a:gridCol w="3106559">
                  <a:extLst>
                    <a:ext uri="{9D8B030D-6E8A-4147-A177-3AD203B41FA5}">
                      <a16:colId xmlns:a16="http://schemas.microsoft.com/office/drawing/2014/main" val="2083587555"/>
                    </a:ext>
                  </a:extLst>
                </a:gridCol>
                <a:gridCol w="893903">
                  <a:extLst>
                    <a:ext uri="{9D8B030D-6E8A-4147-A177-3AD203B41FA5}">
                      <a16:colId xmlns:a16="http://schemas.microsoft.com/office/drawing/2014/main" val="3749205641"/>
                    </a:ext>
                  </a:extLst>
                </a:gridCol>
                <a:gridCol w="1203371">
                  <a:extLst>
                    <a:ext uri="{9D8B030D-6E8A-4147-A177-3AD203B41FA5}">
                      <a16:colId xmlns:a16="http://schemas.microsoft.com/office/drawing/2014/main" val="761520341"/>
                    </a:ext>
                  </a:extLst>
                </a:gridCol>
                <a:gridCol w="953765">
                  <a:extLst>
                    <a:ext uri="{9D8B030D-6E8A-4147-A177-3AD203B41FA5}">
                      <a16:colId xmlns:a16="http://schemas.microsoft.com/office/drawing/2014/main" val="82727037"/>
                    </a:ext>
                  </a:extLst>
                </a:gridCol>
              </a:tblGrid>
              <a:tr h="238125">
                <a:tc>
                  <a:txBody>
                    <a:bodyPr/>
                    <a:lstStyle/>
                    <a:p>
                      <a:pPr algn="l"/>
                      <a:r>
                        <a:rPr lang="en-US" sz="900"/>
                        <a:t>Occupations</a:t>
                      </a:r>
                    </a:p>
                  </a:txBody>
                  <a:tcPr>
                    <a:solidFill>
                      <a:srgbClr val="086638"/>
                    </a:solidFill>
                  </a:tcPr>
                </a:tc>
                <a:tc>
                  <a:txBody>
                    <a:bodyPr/>
                    <a:lstStyle/>
                    <a:p>
                      <a:pPr algn="ctr"/>
                      <a:r>
                        <a:rPr lang="en-US" sz="900"/>
                        <a:t>Median Wage</a:t>
                      </a:r>
                    </a:p>
                  </a:txBody>
                  <a:tcPr anchor="ctr">
                    <a:solidFill>
                      <a:srgbClr val="086638"/>
                    </a:solidFill>
                  </a:tcPr>
                </a:tc>
                <a:tc>
                  <a:txBody>
                    <a:bodyPr/>
                    <a:lstStyle/>
                    <a:p>
                      <a:pPr algn="ctr"/>
                      <a:r>
                        <a:rPr lang="en-US" sz="900"/>
                        <a:t>Annual Openings</a:t>
                      </a:r>
                    </a:p>
                  </a:txBody>
                  <a:tcPr anchor="ctr">
                    <a:solidFill>
                      <a:srgbClr val="086638"/>
                    </a:solidFill>
                  </a:tcPr>
                </a:tc>
                <a:tc>
                  <a:txBody>
                    <a:bodyPr/>
                    <a:lstStyle/>
                    <a:p>
                      <a:pPr algn="ctr"/>
                      <a:r>
                        <a:rPr lang="en-US" sz="900"/>
                        <a:t>% Growth</a:t>
                      </a:r>
                    </a:p>
                  </a:txBody>
                  <a:tcPr anchor="ctr">
                    <a:solidFill>
                      <a:srgbClr val="086638"/>
                    </a:solidFill>
                  </a:tcPr>
                </a:tc>
                <a:extLst>
                  <a:ext uri="{0D108BD9-81ED-4DB2-BD59-A6C34878D82A}">
                    <a16:rowId xmlns:a16="http://schemas.microsoft.com/office/drawing/2014/main" val="2788444287"/>
                  </a:ext>
                </a:extLst>
              </a:tr>
              <a:tr h="197747">
                <a:tc>
                  <a:txBody>
                    <a:bodyPr/>
                    <a:lstStyle/>
                    <a:p>
                      <a:pPr marL="0" lvl="0" indent="0" algn="l">
                        <a:buNone/>
                      </a:pPr>
                      <a:r>
                        <a:rPr lang="en-US" sz="800" b="0" i="0" u="none" strike="noStrike" baseline="0" noProof="0">
                          <a:solidFill>
                            <a:srgbClr val="000000"/>
                          </a:solidFill>
                          <a:latin typeface="Calibri"/>
                        </a:rPr>
                        <a:t>Aerospace Engineers</a:t>
                      </a:r>
                      <a:endParaRPr lang="en-US"/>
                    </a:p>
                  </a:txBody>
                  <a:tcPr anchor="ctr">
                    <a:solidFill>
                      <a:srgbClr val="086638">
                        <a:alpha val="20000"/>
                      </a:srgbClr>
                    </a:solidFill>
                  </a:tcPr>
                </a:tc>
                <a:tc>
                  <a:txBody>
                    <a:bodyPr/>
                    <a:lstStyle/>
                    <a:p>
                      <a:pPr marL="0" lvl="0" indent="0" algn="ctr">
                        <a:buNone/>
                      </a:pPr>
                      <a:r>
                        <a:rPr lang="en-US" sz="800" b="0" i="0" u="none" strike="noStrike" baseline="0" noProof="0">
                          <a:solidFill>
                            <a:srgbClr val="000000"/>
                          </a:solidFill>
                          <a:latin typeface="Calibri"/>
                        </a:rPr>
                        <a:t>$110,843</a:t>
                      </a:r>
                      <a:endParaRPr lang="en-US" sz="800"/>
                    </a:p>
                  </a:txBody>
                  <a:tcPr anchor="ctr">
                    <a:noFill/>
                  </a:tcPr>
                </a:tc>
                <a:tc>
                  <a:txBody>
                    <a:bodyPr/>
                    <a:lstStyle/>
                    <a:p>
                      <a:pPr marL="0" lvl="0" indent="0" algn="ctr">
                        <a:buNone/>
                      </a:pPr>
                      <a:r>
                        <a:rPr lang="en-US" sz="800" b="0" i="0" u="none" strike="noStrike" baseline="0" noProof="0">
                          <a:solidFill>
                            <a:srgbClr val="000000"/>
                          </a:solidFill>
                          <a:latin typeface="Calibri"/>
                        </a:rPr>
                        <a:t>481</a:t>
                      </a:r>
                      <a:endParaRPr lang="en-US" sz="800"/>
                    </a:p>
                  </a:txBody>
                  <a:tcPr anchor="ctr">
                    <a:noFill/>
                  </a:tcPr>
                </a:tc>
                <a:tc>
                  <a:txBody>
                    <a:bodyPr/>
                    <a:lstStyle/>
                    <a:p>
                      <a:pPr marL="0" lvl="0" indent="0" algn="ctr">
                        <a:buNone/>
                      </a:pPr>
                      <a:r>
                        <a:rPr lang="en-US" sz="800" b="0" i="0" u="none" strike="noStrike" baseline="0" noProof="0">
                          <a:solidFill>
                            <a:srgbClr val="000000"/>
                          </a:solidFill>
                          <a:latin typeface="Calibri"/>
                        </a:rPr>
                        <a:t>9%</a:t>
                      </a:r>
                      <a:endParaRPr lang="en-US" sz="800"/>
                    </a:p>
                  </a:txBody>
                  <a:tcPr anchor="ctr">
                    <a:noFill/>
                  </a:tcPr>
                </a:tc>
                <a:extLst>
                  <a:ext uri="{0D108BD9-81ED-4DB2-BD59-A6C34878D82A}">
                    <a16:rowId xmlns:a16="http://schemas.microsoft.com/office/drawing/2014/main" val="2974962540"/>
                  </a:ext>
                </a:extLst>
              </a:tr>
              <a:tr h="197747">
                <a:tc>
                  <a:txBody>
                    <a:bodyPr/>
                    <a:lstStyle/>
                    <a:p>
                      <a:pPr marL="0" indent="0" algn="l">
                        <a:buFont typeface="Arial" panose="020B0604020202020204" pitchFamily="34" charset="0"/>
                        <a:buNone/>
                      </a:pPr>
                      <a:r>
                        <a:rPr lang="en-US" sz="800"/>
                        <a:t>Industrial Engineers</a:t>
                      </a:r>
                    </a:p>
                  </a:txBody>
                  <a:tcPr anchor="ctr">
                    <a:solidFill>
                      <a:srgbClr val="086638">
                        <a:alpha val="20000"/>
                      </a:srgbClr>
                    </a:solidFill>
                  </a:tcPr>
                </a:tc>
                <a:tc>
                  <a:txBody>
                    <a:bodyPr/>
                    <a:lstStyle/>
                    <a:p>
                      <a:pPr marL="0" lvl="0" indent="0" algn="ctr">
                        <a:buNone/>
                      </a:pPr>
                      <a:r>
                        <a:rPr lang="en-US" sz="800" b="0" i="0" u="none" strike="noStrike" baseline="0" noProof="0">
                          <a:solidFill>
                            <a:srgbClr val="000000"/>
                          </a:solidFill>
                          <a:latin typeface="Calibri"/>
                        </a:rPr>
                        <a:t>$97,074</a:t>
                      </a:r>
                      <a:endParaRPr lang="en-US" sz="800"/>
                    </a:p>
                  </a:txBody>
                  <a:tcPr anchor="ctr">
                    <a:noFill/>
                  </a:tcPr>
                </a:tc>
                <a:tc>
                  <a:txBody>
                    <a:bodyPr/>
                    <a:lstStyle/>
                    <a:p>
                      <a:pPr marL="0" lvl="0" indent="0" algn="ctr">
                        <a:buNone/>
                      </a:pPr>
                      <a:r>
                        <a:rPr lang="en-US" sz="800" b="0" i="0" u="none" strike="noStrike" baseline="0" noProof="0">
                          <a:solidFill>
                            <a:srgbClr val="000000"/>
                          </a:solidFill>
                          <a:latin typeface="Calibri"/>
                        </a:rPr>
                        <a:t>1,263</a:t>
                      </a:r>
                      <a:endParaRPr lang="en-US" sz="800"/>
                    </a:p>
                  </a:txBody>
                  <a:tcPr anchor="ctr">
                    <a:noFill/>
                  </a:tcPr>
                </a:tc>
                <a:tc>
                  <a:txBody>
                    <a:bodyPr/>
                    <a:lstStyle/>
                    <a:p>
                      <a:pPr marL="0" lvl="0" indent="0" algn="ctr">
                        <a:buNone/>
                      </a:pPr>
                      <a:r>
                        <a:rPr lang="en-US" sz="800" b="0" i="0" u="none" strike="noStrike" baseline="0" noProof="0">
                          <a:solidFill>
                            <a:srgbClr val="000000"/>
                          </a:solidFill>
                          <a:latin typeface="Calibri"/>
                        </a:rPr>
                        <a:t>10%</a:t>
                      </a:r>
                      <a:endParaRPr lang="en-US" sz="800"/>
                    </a:p>
                  </a:txBody>
                  <a:tcPr anchor="ctr">
                    <a:noFill/>
                  </a:tcPr>
                </a:tc>
                <a:extLst>
                  <a:ext uri="{0D108BD9-81ED-4DB2-BD59-A6C34878D82A}">
                    <a16:rowId xmlns:a16="http://schemas.microsoft.com/office/drawing/2014/main" val="1200388448"/>
                  </a:ext>
                </a:extLst>
              </a:tr>
              <a:tr h="197747">
                <a:tc>
                  <a:txBody>
                    <a:bodyPr/>
                    <a:lstStyle/>
                    <a:p>
                      <a:pPr marL="0" lvl="0" indent="0" algn="l">
                        <a:buNone/>
                      </a:pPr>
                      <a:r>
                        <a:rPr lang="en-US" sz="800" b="0" i="0" u="none" strike="noStrike" baseline="0" noProof="0">
                          <a:solidFill>
                            <a:srgbClr val="000000"/>
                          </a:solidFill>
                          <a:latin typeface="Calibri"/>
                        </a:rPr>
                        <a:t>Mechanical Engineers</a:t>
                      </a:r>
                      <a:endParaRPr lang="en-US" sz="800"/>
                    </a:p>
                  </a:txBody>
                  <a:tcPr anchor="ctr">
                    <a:solidFill>
                      <a:srgbClr val="086638">
                        <a:alpha val="20000"/>
                      </a:srgbClr>
                    </a:solidFill>
                  </a:tcPr>
                </a:tc>
                <a:tc>
                  <a:txBody>
                    <a:bodyPr/>
                    <a:lstStyle/>
                    <a:p>
                      <a:pPr marL="0" lvl="0" indent="0" algn="ctr">
                        <a:buNone/>
                      </a:pPr>
                      <a:r>
                        <a:rPr lang="en-US" sz="800" b="0" i="0" u="none" strike="noStrike" baseline="0" noProof="0">
                          <a:solidFill>
                            <a:srgbClr val="000000"/>
                          </a:solidFill>
                          <a:latin typeface="Calibri"/>
                        </a:rPr>
                        <a:t>$91,107</a:t>
                      </a:r>
                      <a:endParaRPr lang="en-US" sz="800"/>
                    </a:p>
                  </a:txBody>
                  <a:tcPr anchor="ctr">
                    <a:noFill/>
                  </a:tcPr>
                </a:tc>
                <a:tc>
                  <a:txBody>
                    <a:bodyPr/>
                    <a:lstStyle/>
                    <a:p>
                      <a:pPr marL="0" lvl="0" indent="0" algn="ctr">
                        <a:buNone/>
                      </a:pPr>
                      <a:r>
                        <a:rPr lang="en-US" sz="800" b="0" i="0" u="none" strike="noStrike" baseline="0" noProof="0">
                          <a:solidFill>
                            <a:srgbClr val="000000"/>
                          </a:solidFill>
                          <a:latin typeface="Calibri"/>
                        </a:rPr>
                        <a:t>1,535</a:t>
                      </a:r>
                      <a:endParaRPr lang="en-US" sz="800"/>
                    </a:p>
                  </a:txBody>
                  <a:tcPr anchor="ctr">
                    <a:noFill/>
                  </a:tcPr>
                </a:tc>
                <a:tc>
                  <a:txBody>
                    <a:bodyPr/>
                    <a:lstStyle/>
                    <a:p>
                      <a:pPr marL="0" lvl="0" indent="0" algn="ctr">
                        <a:buNone/>
                      </a:pPr>
                      <a:r>
                        <a:rPr lang="en-US" sz="800" b="0" i="0" u="none" strike="noStrike" baseline="0" noProof="0">
                          <a:solidFill>
                            <a:srgbClr val="000000"/>
                          </a:solidFill>
                          <a:latin typeface="Calibri"/>
                        </a:rPr>
                        <a:t>11%</a:t>
                      </a:r>
                      <a:endParaRPr lang="en-US" sz="800"/>
                    </a:p>
                  </a:txBody>
                  <a:tcPr anchor="ctr">
                    <a:noFill/>
                  </a:tcPr>
                </a:tc>
                <a:extLst>
                  <a:ext uri="{0D108BD9-81ED-4DB2-BD59-A6C34878D82A}">
                    <a16:rowId xmlns:a16="http://schemas.microsoft.com/office/drawing/2014/main" val="1446114615"/>
                  </a:ext>
                </a:extLst>
              </a:tr>
              <a:tr h="197747">
                <a:tc>
                  <a:txBody>
                    <a:bodyPr/>
                    <a:lstStyle/>
                    <a:p>
                      <a:pPr marL="0" lvl="0" indent="0" algn="l">
                        <a:buNone/>
                      </a:pPr>
                      <a:r>
                        <a:rPr lang="en-US" sz="800" b="0" i="0" u="none" strike="noStrike" baseline="0" noProof="0">
                          <a:solidFill>
                            <a:srgbClr val="000000"/>
                          </a:solidFill>
                          <a:latin typeface="Calibri"/>
                        </a:rPr>
                        <a:t>Chemical Engineers</a:t>
                      </a:r>
                      <a:endParaRPr lang="en-US"/>
                    </a:p>
                  </a:txBody>
                  <a:tcPr anchor="ctr">
                    <a:solidFill>
                      <a:srgbClr val="086638">
                        <a:alpha val="20000"/>
                      </a:srgbClr>
                    </a:solidFill>
                  </a:tcPr>
                </a:tc>
                <a:tc>
                  <a:txBody>
                    <a:bodyPr/>
                    <a:lstStyle/>
                    <a:p>
                      <a:pPr marL="0" lvl="0" indent="0" algn="ctr">
                        <a:buNone/>
                      </a:pPr>
                      <a:r>
                        <a:rPr lang="en-US" sz="800" b="0" i="0" u="none" strike="noStrike" baseline="0" noProof="0">
                          <a:solidFill>
                            <a:srgbClr val="000000"/>
                          </a:solidFill>
                          <a:latin typeface="Calibri"/>
                        </a:rPr>
                        <a:t>$112,819</a:t>
                      </a:r>
                      <a:endParaRPr lang="en-US" sz="800"/>
                    </a:p>
                  </a:txBody>
                  <a:tcPr anchor="ctr">
                    <a:noFill/>
                  </a:tcPr>
                </a:tc>
                <a:tc>
                  <a:txBody>
                    <a:bodyPr/>
                    <a:lstStyle/>
                    <a:p>
                      <a:pPr marL="0" lvl="0" indent="0" algn="ctr">
                        <a:buNone/>
                      </a:pPr>
                      <a:r>
                        <a:rPr lang="en-US" sz="800" b="0" i="0" u="none" strike="noStrike" baseline="0" noProof="0">
                          <a:solidFill>
                            <a:srgbClr val="000000"/>
                          </a:solidFill>
                          <a:latin typeface="Calibri"/>
                        </a:rPr>
                        <a:t>474</a:t>
                      </a:r>
                      <a:endParaRPr lang="en-US" sz="800"/>
                    </a:p>
                  </a:txBody>
                  <a:tcPr anchor="ctr">
                    <a:noFill/>
                  </a:tcPr>
                </a:tc>
                <a:tc>
                  <a:txBody>
                    <a:bodyPr/>
                    <a:lstStyle/>
                    <a:p>
                      <a:pPr marL="0" lvl="0" indent="0" algn="ctr">
                        <a:buNone/>
                      </a:pPr>
                      <a:r>
                        <a:rPr lang="en-US" sz="800"/>
                        <a:t>9%</a:t>
                      </a:r>
                    </a:p>
                  </a:txBody>
                  <a:tcPr anchor="ctr">
                    <a:noFill/>
                  </a:tcPr>
                </a:tc>
                <a:extLst>
                  <a:ext uri="{0D108BD9-81ED-4DB2-BD59-A6C34878D82A}">
                    <a16:rowId xmlns:a16="http://schemas.microsoft.com/office/drawing/2014/main" val="485077722"/>
                  </a:ext>
                </a:extLst>
              </a:tr>
              <a:tr h="210312">
                <a:tc>
                  <a:txBody>
                    <a:bodyPr/>
                    <a:lstStyle/>
                    <a:p>
                      <a:pPr marL="0" lvl="0" indent="0" algn="l">
                        <a:buNone/>
                      </a:pPr>
                      <a:r>
                        <a:rPr lang="en-US" sz="800" b="0" i="0" u="none" strike="noStrike" baseline="0" noProof="0">
                          <a:solidFill>
                            <a:srgbClr val="000000"/>
                          </a:solidFill>
                          <a:latin typeface="Calibri"/>
                        </a:rPr>
                        <a:t>Electrical Engineers</a:t>
                      </a:r>
                      <a:endParaRPr lang="en-US"/>
                    </a:p>
                  </a:txBody>
                  <a:tcPr>
                    <a:solidFill>
                      <a:srgbClr val="086638">
                        <a:alpha val="20000"/>
                      </a:srgbClr>
                    </a:solidFill>
                  </a:tcPr>
                </a:tc>
                <a:tc>
                  <a:txBody>
                    <a:bodyPr/>
                    <a:lstStyle/>
                    <a:p>
                      <a:pPr marL="0" lvl="0" indent="0" algn="ctr">
                        <a:buNone/>
                      </a:pPr>
                      <a:r>
                        <a:rPr lang="en-US" sz="800" b="0" i="0" u="none" strike="noStrike" baseline="0" noProof="0">
                          <a:solidFill>
                            <a:srgbClr val="000000"/>
                          </a:solidFill>
                          <a:latin typeface="Calibri"/>
                        </a:rPr>
                        <a:t>$98,405</a:t>
                      </a:r>
                      <a:endParaRPr lang="en-US"/>
                    </a:p>
                  </a:txBody>
                  <a:tcPr>
                    <a:noFill/>
                  </a:tcPr>
                </a:tc>
                <a:tc>
                  <a:txBody>
                    <a:bodyPr/>
                    <a:lstStyle/>
                    <a:p>
                      <a:pPr marL="0" lvl="0" indent="0" algn="ctr">
                        <a:buNone/>
                      </a:pPr>
                      <a:r>
                        <a:rPr lang="en-US" sz="800" b="0" i="0" u="none" strike="noStrike" baseline="0" noProof="0">
                          <a:solidFill>
                            <a:srgbClr val="000000"/>
                          </a:solidFill>
                          <a:latin typeface="Calibri"/>
                        </a:rPr>
                        <a:t>1,137</a:t>
                      </a:r>
                      <a:endParaRPr lang="en-US"/>
                    </a:p>
                  </a:txBody>
                  <a:tcPr>
                    <a:noFill/>
                  </a:tcPr>
                </a:tc>
                <a:tc>
                  <a:txBody>
                    <a:bodyPr/>
                    <a:lstStyle/>
                    <a:p>
                      <a:pPr marL="0" lvl="0" indent="0" algn="ctr">
                        <a:buNone/>
                      </a:pPr>
                      <a:r>
                        <a:rPr lang="en-US" sz="800"/>
                        <a:t>105</a:t>
                      </a:r>
                    </a:p>
                  </a:txBody>
                  <a:tcPr>
                    <a:noFill/>
                  </a:tcPr>
                </a:tc>
                <a:extLst>
                  <a:ext uri="{0D108BD9-81ED-4DB2-BD59-A6C34878D82A}">
                    <a16:rowId xmlns:a16="http://schemas.microsoft.com/office/drawing/2014/main" val="3740408590"/>
                  </a:ext>
                </a:extLst>
              </a:tr>
            </a:tbl>
          </a:graphicData>
        </a:graphic>
      </p:graphicFrame>
      <p:sp>
        <p:nvSpPr>
          <p:cNvPr id="6" name="TextBox 1">
            <a:extLst>
              <a:ext uri="{FF2B5EF4-FFF2-40B4-BE49-F238E27FC236}">
                <a16:creationId xmlns:a16="http://schemas.microsoft.com/office/drawing/2014/main" id="{78F88B75-3B15-5A8A-01E5-DF80021A45E9}"/>
              </a:ext>
            </a:extLst>
          </p:cNvPr>
          <p:cNvSpPr txBox="1"/>
          <p:nvPr/>
        </p:nvSpPr>
        <p:spPr>
          <a:xfrm>
            <a:off x="315366" y="8693480"/>
            <a:ext cx="5818910" cy="369332"/>
          </a:xfrm>
          <a:prstGeom prst="rect">
            <a:avLst/>
          </a:prstGeom>
          <a:no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900" dirty="0">
                <a:effectLst/>
                <a:ea typeface="Calibri"/>
                <a:cs typeface="Times New Roman"/>
              </a:rPr>
              <a:t>Successful completion of the </a:t>
            </a:r>
            <a:r>
              <a:rPr lang="en-US" sz="900" dirty="0">
                <a:ea typeface="Calibri"/>
                <a:cs typeface="Times New Roman"/>
              </a:rPr>
              <a:t>Engineering program</a:t>
            </a:r>
            <a:r>
              <a:rPr lang="en-US" sz="900" dirty="0">
                <a:effectLst/>
                <a:ea typeface="Calibri"/>
                <a:cs typeface="Times New Roman"/>
              </a:rPr>
              <a:t> of study will fulfill requirements of the Business and Industry</a:t>
            </a:r>
            <a:r>
              <a:rPr lang="en-US" sz="900" dirty="0">
                <a:ea typeface="Calibri"/>
                <a:cs typeface="Times New Roman"/>
              </a:rPr>
              <a:t> or </a:t>
            </a:r>
            <a:endParaRPr lang="en-US" dirty="0">
              <a:ea typeface="Calibri"/>
            </a:endParaRPr>
          </a:p>
          <a:p>
            <a:r>
              <a:rPr lang="en-US" sz="900" dirty="0">
                <a:ea typeface="Calibri"/>
                <a:cs typeface="Times New Roman"/>
              </a:rPr>
              <a:t>STEM endorsement if the math and science requirements are met</a:t>
            </a:r>
            <a:r>
              <a:rPr lang="en-US" sz="900" dirty="0">
                <a:effectLst/>
                <a:ea typeface="Calibri"/>
                <a:cs typeface="Times New Roman"/>
              </a:rPr>
              <a:t>. </a:t>
            </a:r>
            <a:r>
              <a:rPr lang="en-US" sz="900" dirty="0">
                <a:ea typeface="Calibri"/>
                <a:cs typeface="Times New Roman"/>
              </a:rPr>
              <a:t>Revised – November 2022</a:t>
            </a:r>
            <a:endParaRPr lang="en-US" dirty="0">
              <a:ea typeface="Calibri"/>
            </a:endParaRPr>
          </a:p>
        </p:txBody>
      </p:sp>
      <p:pic>
        <p:nvPicPr>
          <p:cNvPr id="19" name="Picture 18">
            <a:extLst>
              <a:ext uri="{FF2B5EF4-FFF2-40B4-BE49-F238E27FC236}">
                <a16:creationId xmlns:a16="http://schemas.microsoft.com/office/drawing/2014/main" id="{D425DCFA-B400-9CF5-A7DC-48A130056933}"/>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23808" y="8703342"/>
            <a:ext cx="742573" cy="344379"/>
          </a:xfrm>
          <a:prstGeom prst="rect">
            <a:avLst/>
          </a:prstGeom>
          <a:noFill/>
          <a:ln>
            <a:noFill/>
          </a:ln>
        </p:spPr>
      </p:pic>
      <p:cxnSp>
        <p:nvCxnSpPr>
          <p:cNvPr id="10" name="Straight Connector 9">
            <a:extLst>
              <a:ext uri="{FF2B5EF4-FFF2-40B4-BE49-F238E27FC236}">
                <a16:creationId xmlns:a16="http://schemas.microsoft.com/office/drawing/2014/main" id="{6DBEB1FC-7968-5BBF-A658-6250557071B0}"/>
              </a:ext>
              <a:ext uri="{C183D7F6-B498-43B3-948B-1728B52AA6E4}">
                <adec:decorative xmlns:adec="http://schemas.microsoft.com/office/drawing/2017/decorative" val="1"/>
              </a:ext>
            </a:extLst>
          </p:cNvPr>
          <p:cNvCxnSpPr>
            <a:cxnSpLocks/>
          </p:cNvCxnSpPr>
          <p:nvPr/>
        </p:nvCxnSpPr>
        <p:spPr>
          <a:xfrm flipH="1">
            <a:off x="316728" y="7162355"/>
            <a:ext cx="612766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E0B55FA-4C6D-070C-9D35-40456831CEDB}"/>
              </a:ext>
              <a:ext uri="{C183D7F6-B498-43B3-948B-1728B52AA6E4}">
                <adec:decorative xmlns:adec="http://schemas.microsoft.com/office/drawing/2017/decorative" val="1"/>
              </a:ext>
            </a:extLst>
          </p:cNvPr>
          <p:cNvCxnSpPr>
            <a:cxnSpLocks/>
          </p:cNvCxnSpPr>
          <p:nvPr/>
        </p:nvCxnSpPr>
        <p:spPr>
          <a:xfrm flipH="1">
            <a:off x="3977122" y="6786461"/>
            <a:ext cx="2547254" cy="0"/>
          </a:xfrm>
          <a:prstGeom prst="line">
            <a:avLst/>
          </a:prstGeom>
          <a:ln w="28575" cap="flat" cmpd="sng" algn="ctr">
            <a:solidFill>
              <a:srgbClr val="03818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Straight Connector 15">
            <a:extLst>
              <a:ext uri="{FF2B5EF4-FFF2-40B4-BE49-F238E27FC236}">
                <a16:creationId xmlns:a16="http://schemas.microsoft.com/office/drawing/2014/main" id="{708A0F3E-569B-532F-9516-9A9608D87104}"/>
              </a:ext>
              <a:ext uri="{C183D7F6-B498-43B3-948B-1728B52AA6E4}">
                <adec:decorative xmlns:adec="http://schemas.microsoft.com/office/drawing/2017/decorative" val="1"/>
              </a:ext>
            </a:extLst>
          </p:cNvPr>
          <p:cNvCxnSpPr>
            <a:cxnSpLocks/>
          </p:cNvCxnSpPr>
          <p:nvPr/>
        </p:nvCxnSpPr>
        <p:spPr>
          <a:xfrm flipH="1">
            <a:off x="4031302" y="3438505"/>
            <a:ext cx="249381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FB05A93-22EA-C812-084F-141BBFCDBE23}"/>
              </a:ext>
              <a:ext uri="{C183D7F6-B498-43B3-948B-1728B52AA6E4}">
                <adec:decorative xmlns:adec="http://schemas.microsoft.com/office/drawing/2017/decorative" val="1"/>
              </a:ext>
            </a:extLst>
          </p:cNvPr>
          <p:cNvCxnSpPr>
            <a:cxnSpLocks/>
          </p:cNvCxnSpPr>
          <p:nvPr/>
        </p:nvCxnSpPr>
        <p:spPr>
          <a:xfrm>
            <a:off x="3705101" y="2097682"/>
            <a:ext cx="0" cy="5065682"/>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CBBB07-6B81-97C8-794A-73D74F0EFA14}"/>
              </a:ext>
              <a:ext uri="{C183D7F6-B498-43B3-948B-1728B52AA6E4}">
                <adec:decorative xmlns:adec="http://schemas.microsoft.com/office/drawing/2017/decorative" val="1"/>
              </a:ext>
            </a:extLst>
          </p:cNvPr>
          <p:cNvCxnSpPr>
            <a:cxnSpLocks/>
          </p:cNvCxnSpPr>
          <p:nvPr/>
        </p:nvCxnSpPr>
        <p:spPr>
          <a:xfrm flipH="1">
            <a:off x="356260" y="5048445"/>
            <a:ext cx="3072740"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3" name="Picture 5">
            <a:extLst>
              <a:ext uri="{FF2B5EF4-FFF2-40B4-BE49-F238E27FC236}">
                <a16:creationId xmlns:a16="http://schemas.microsoft.com/office/drawing/2014/main" id="{A90FCBFA-7DE8-20E2-2418-A6CFFBF63DBD}"/>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009640" y="930118"/>
            <a:ext cx="570910" cy="578861"/>
          </a:xfrm>
          <a:prstGeom prst="rect">
            <a:avLst/>
          </a:prstGeom>
        </p:spPr>
      </p:pic>
      <p:pic>
        <p:nvPicPr>
          <p:cNvPr id="12" name="Picture 12">
            <a:extLst>
              <a:ext uri="{FF2B5EF4-FFF2-40B4-BE49-F238E27FC236}">
                <a16:creationId xmlns:a16="http://schemas.microsoft.com/office/drawing/2014/main" id="{616BB230-C512-5561-84FF-D73E1CB17453}"/>
              </a:ext>
              <a:ext uri="{C183D7F6-B498-43B3-948B-1728B52AA6E4}">
                <adec:decorative xmlns:adec="http://schemas.microsoft.com/office/drawing/2017/decorative" val="1"/>
              </a:ext>
            </a:extLst>
          </p:cNvPr>
          <p:cNvPicPr>
            <a:picLocks noChangeAspect="1"/>
          </p:cNvPicPr>
          <p:nvPr/>
        </p:nvPicPr>
        <p:blipFill rotWithShape="1">
          <a:blip r:embed="rId4"/>
          <a:srcRect l="11401" t="20952" r="1847" b="27363"/>
          <a:stretch/>
        </p:blipFill>
        <p:spPr>
          <a:xfrm>
            <a:off x="3704585" y="940378"/>
            <a:ext cx="2131911" cy="575999"/>
          </a:xfrm>
          <a:prstGeom prst="rect">
            <a:avLst/>
          </a:prstGeom>
        </p:spPr>
      </p:pic>
    </p:spTree>
    <p:extLst>
      <p:ext uri="{BB962C8B-B14F-4D97-AF65-F5344CB8AC3E}">
        <p14:creationId xmlns:p14="http://schemas.microsoft.com/office/powerpoint/2010/main" val="2115741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D45E37-0456-9A71-5910-812F50926441}"/>
              </a:ext>
            </a:extLst>
          </p:cNvPr>
          <p:cNvSpPr txBox="1">
            <a:spLocks noGrp="1"/>
          </p:cNvSpPr>
          <p:nvPr>
            <p:ph type="title" idx="4294967295"/>
          </p:nvPr>
        </p:nvSpPr>
        <p:spPr>
          <a:xfrm>
            <a:off x="0" y="1612"/>
            <a:ext cx="6858000" cy="590931"/>
          </a:xfrm>
          <a:prstGeom prst="rect">
            <a:avLst/>
          </a:prstGeom>
          <a:solidFill>
            <a:srgbClr val="086638"/>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1800" b="1">
                <a:solidFill>
                  <a:schemeClr val="bg1"/>
                </a:solidFill>
                <a:latin typeface="+mn-lt"/>
                <a:ea typeface="Open Sans"/>
                <a:cs typeface="Open Sans"/>
              </a:rPr>
              <a:t>Engineering</a:t>
            </a:r>
            <a:br>
              <a:rPr lang="en-US" sz="1800" b="1">
                <a:latin typeface="+mn-lt"/>
                <a:ea typeface="Open Sans" panose="020B0606030504020204" pitchFamily="34" charset="0"/>
                <a:cs typeface="Open Sans" panose="020B0606030504020204" pitchFamily="34" charset="0"/>
              </a:rPr>
            </a:br>
            <a:r>
              <a:rPr lang="en-US" sz="1800" b="1">
                <a:solidFill>
                  <a:schemeClr val="bg1"/>
                </a:solidFill>
                <a:latin typeface="+mn-lt"/>
                <a:ea typeface="Open Sans"/>
                <a:cs typeface="Open Sans"/>
              </a:rPr>
              <a:t>Course Information</a:t>
            </a:r>
            <a:endParaRPr lang="en-US">
              <a:solidFill>
                <a:schemeClr val="bg1"/>
              </a:solidFill>
              <a:ea typeface="Open Sans"/>
              <a:cs typeface="Open Sans"/>
            </a:endParaRPr>
          </a:p>
        </p:txBody>
      </p:sp>
      <p:sp>
        <p:nvSpPr>
          <p:cNvPr id="2" name="TextBox 1">
            <a:extLst>
              <a:ext uri="{FF2B5EF4-FFF2-40B4-BE49-F238E27FC236}">
                <a16:creationId xmlns:a16="http://schemas.microsoft.com/office/drawing/2014/main" id="{B491E0FF-F45D-F067-DE3B-61EF6206B4F6}"/>
              </a:ext>
            </a:extLst>
          </p:cNvPr>
          <p:cNvSpPr txBox="1"/>
          <p:nvPr/>
        </p:nvSpPr>
        <p:spPr>
          <a:xfrm rot="10800000" flipV="1">
            <a:off x="-69081" y="642785"/>
            <a:ext cx="836294" cy="276999"/>
          </a:xfrm>
          <a:prstGeom prst="rect">
            <a:avLst/>
          </a:prstGeom>
          <a:noFill/>
        </p:spPr>
        <p:txBody>
          <a:bodyPr wrap="square" lIns="91440" tIns="45720" rIns="91440" bIns="45720" rtlCol="0" anchor="t">
            <a:spAutoFit/>
          </a:bodyPr>
          <a:lstStyle/>
          <a:p>
            <a:pPr algn="ctr"/>
            <a:r>
              <a:rPr lang="en-US" sz="1200" b="1">
                <a:solidFill>
                  <a:srgbClr val="0D6CB9"/>
                </a:solidFill>
                <a:cs typeface="Times New Roman"/>
              </a:rPr>
              <a:t>Level 1</a:t>
            </a:r>
            <a:endParaRPr lang="en-US"/>
          </a:p>
        </p:txBody>
      </p:sp>
      <p:graphicFrame>
        <p:nvGraphicFramePr>
          <p:cNvPr id="3" name="Table 24">
            <a:extLst>
              <a:ext uri="{FF2B5EF4-FFF2-40B4-BE49-F238E27FC236}">
                <a16:creationId xmlns:a16="http://schemas.microsoft.com/office/drawing/2014/main" id="{056CCD33-F41C-3271-0BF6-E24B4BE9EB18}"/>
              </a:ext>
            </a:extLst>
          </p:cNvPr>
          <p:cNvGraphicFramePr>
            <a:graphicFrameLocks noGrp="1"/>
          </p:cNvGraphicFramePr>
          <p:nvPr>
            <p:extLst>
              <p:ext uri="{D42A27DB-BD31-4B8C-83A1-F6EECF244321}">
                <p14:modId xmlns:p14="http://schemas.microsoft.com/office/powerpoint/2010/main" val="1956089011"/>
              </p:ext>
            </p:extLst>
          </p:nvPr>
        </p:nvGraphicFramePr>
        <p:xfrm>
          <a:off x="93742" y="862410"/>
          <a:ext cx="6517377" cy="738713"/>
        </p:xfrm>
        <a:graphic>
          <a:graphicData uri="http://schemas.openxmlformats.org/drawingml/2006/table">
            <a:tbl>
              <a:tblPr firstRow="1" bandRow="1">
                <a:tableStyleId>{5C22544A-7EE6-4342-B048-85BDC9FD1C3A}</a:tableStyleId>
              </a:tblPr>
              <a:tblGrid>
                <a:gridCol w="2600009">
                  <a:extLst>
                    <a:ext uri="{9D8B030D-6E8A-4147-A177-3AD203B41FA5}">
                      <a16:colId xmlns:a16="http://schemas.microsoft.com/office/drawing/2014/main" val="2083587555"/>
                    </a:ext>
                  </a:extLst>
                </a:gridCol>
                <a:gridCol w="1358840">
                  <a:extLst>
                    <a:ext uri="{9D8B030D-6E8A-4147-A177-3AD203B41FA5}">
                      <a16:colId xmlns:a16="http://schemas.microsoft.com/office/drawing/2014/main" val="3749205641"/>
                    </a:ext>
                  </a:extLst>
                </a:gridCol>
                <a:gridCol w="1301424">
                  <a:extLst>
                    <a:ext uri="{9D8B030D-6E8A-4147-A177-3AD203B41FA5}">
                      <a16:colId xmlns:a16="http://schemas.microsoft.com/office/drawing/2014/main" val="603892530"/>
                    </a:ext>
                  </a:extLst>
                </a:gridCol>
                <a:gridCol w="1257104">
                  <a:extLst>
                    <a:ext uri="{9D8B030D-6E8A-4147-A177-3AD203B41FA5}">
                      <a16:colId xmlns:a16="http://schemas.microsoft.com/office/drawing/2014/main" val="562161464"/>
                    </a:ext>
                  </a:extLst>
                </a:gridCol>
              </a:tblGrid>
              <a:tr h="254000">
                <a:tc>
                  <a:txBody>
                    <a:bodyPr/>
                    <a:lstStyle/>
                    <a:p>
                      <a:pPr algn="ctr"/>
                      <a:r>
                        <a:rPr lang="en-US" sz="1000"/>
                        <a:t>COURSE NAME</a:t>
                      </a:r>
                    </a:p>
                  </a:txBody>
                  <a:tcPr anchor="ctr">
                    <a:solidFill>
                      <a:srgbClr val="086638"/>
                    </a:solidFill>
                  </a:tcPr>
                </a:tc>
                <a:tc>
                  <a:txBody>
                    <a:bodyPr/>
                    <a:lstStyle/>
                    <a:p>
                      <a:pPr algn="ctr"/>
                      <a:r>
                        <a:rPr lang="en-US" sz="1000"/>
                        <a:t>SERVICE ID</a:t>
                      </a:r>
                    </a:p>
                  </a:txBody>
                  <a:tcPr anchor="ctr">
                    <a:solidFill>
                      <a:srgbClr val="086638"/>
                    </a:solidFill>
                  </a:tcPr>
                </a:tc>
                <a:tc>
                  <a:txBody>
                    <a:bodyPr/>
                    <a:lstStyle/>
                    <a:p>
                      <a:pPr lvl="0" algn="ctr">
                        <a:buNone/>
                      </a:pPr>
                      <a:r>
                        <a:rPr lang="en-US" sz="1000" b="1" i="0" u="none" strike="noStrike" noProof="0">
                          <a:latin typeface="Calibri"/>
                        </a:rPr>
                        <a:t>PREREQUISITES</a:t>
                      </a:r>
                      <a:endParaRPr lang="en-US" sz="1000"/>
                    </a:p>
                  </a:txBody>
                  <a:tcPr anchor="ctr">
                    <a:solidFill>
                      <a:srgbClr val="086638"/>
                    </a:solidFill>
                  </a:tcPr>
                </a:tc>
                <a:tc>
                  <a:txBody>
                    <a:bodyPr/>
                    <a:lstStyle/>
                    <a:p>
                      <a:pPr algn="ctr"/>
                      <a:r>
                        <a:rPr lang="en-US" sz="1000"/>
                        <a:t>COREQUISITES </a:t>
                      </a:r>
                    </a:p>
                  </a:txBody>
                  <a:tcPr anchor="ctr">
                    <a:solidFill>
                      <a:srgbClr val="086638"/>
                    </a:solidFill>
                  </a:tcPr>
                </a:tc>
                <a:extLst>
                  <a:ext uri="{0D108BD9-81ED-4DB2-BD59-A6C34878D82A}">
                    <a16:rowId xmlns:a16="http://schemas.microsoft.com/office/drawing/2014/main" val="2788444287"/>
                  </a:ext>
                </a:extLst>
              </a:tr>
              <a:tr h="254000">
                <a:tc>
                  <a:txBody>
                    <a:bodyPr/>
                    <a:lstStyle/>
                    <a:p>
                      <a:pPr lvl="0" algn="l">
                        <a:buNone/>
                      </a:pPr>
                      <a:r>
                        <a:rPr lang="en-US" sz="900" b="0" i="0" u="none" strike="noStrike" baseline="0" noProof="0">
                          <a:solidFill>
                            <a:srgbClr val="000000"/>
                          </a:solidFill>
                          <a:latin typeface="Calibri"/>
                        </a:rPr>
                        <a:t>Principles of Applied Engineering</a:t>
                      </a:r>
                      <a:endParaRPr lang="en-US" sz="900"/>
                    </a:p>
                  </a:txBody>
                  <a:tcPr anchor="ctr">
                    <a:solidFill>
                      <a:schemeClr val="bg1">
                        <a:lumMod val="85000"/>
                        <a:alpha val="60000"/>
                      </a:schemeClr>
                    </a:solidFill>
                  </a:tcPr>
                </a:tc>
                <a:tc>
                  <a:txBody>
                    <a:bodyPr/>
                    <a:lstStyle/>
                    <a:p>
                      <a:pPr lvl="0" algn="ctr">
                        <a:buNone/>
                      </a:pPr>
                      <a:r>
                        <a:rPr lang="en-US" sz="900" b="0" i="0" u="none" strike="noStrike" baseline="0" noProof="0">
                          <a:solidFill>
                            <a:srgbClr val="000000"/>
                          </a:solidFill>
                          <a:latin typeface="Calibri"/>
                        </a:rPr>
                        <a:t>13036200 (1 credit) </a:t>
                      </a:r>
                      <a:endParaRPr lang="en-US" sz="900"/>
                    </a:p>
                  </a:txBody>
                  <a:tcPr anchor="ctr">
                    <a:solidFill>
                      <a:schemeClr val="bg1">
                        <a:lumMod val="85000"/>
                        <a:alpha val="60000"/>
                      </a:schemeClr>
                    </a:solidFill>
                  </a:tcPr>
                </a:tc>
                <a:tc>
                  <a:txBody>
                    <a:bodyPr/>
                    <a:lstStyle/>
                    <a:p>
                      <a:pPr lvl="0" algn="ctr">
                        <a:buNone/>
                      </a:pPr>
                      <a:r>
                        <a:rPr lang="en-US" sz="900" b="0" i="0" u="none" strike="noStrike" baseline="0" noProof="0">
                          <a:solidFill>
                            <a:srgbClr val="000000"/>
                          </a:solidFill>
                          <a:latin typeface="Calibri"/>
                        </a:rPr>
                        <a:t>None</a:t>
                      </a:r>
                      <a:endParaRPr lang="en-US" sz="900"/>
                    </a:p>
                  </a:txBody>
                  <a:tcPr anchor="ctr">
                    <a:solidFill>
                      <a:schemeClr val="bg1">
                        <a:lumMod val="85000"/>
                        <a:alpha val="60000"/>
                      </a:schemeClr>
                    </a:solidFill>
                  </a:tcPr>
                </a:tc>
                <a:tc>
                  <a:txBody>
                    <a:bodyPr/>
                    <a:lstStyle/>
                    <a:p>
                      <a:pPr lvl="0" algn="ctr">
                        <a:buNone/>
                      </a:pPr>
                      <a:r>
                        <a:rPr lang="en-US" sz="900" b="0" i="0" u="none" strike="noStrike" baseline="0" noProof="0">
                          <a:solidFill>
                            <a:srgbClr val="000000"/>
                          </a:solidFill>
                          <a:latin typeface="Calibri"/>
                        </a:rPr>
                        <a:t>None</a:t>
                      </a:r>
                      <a:endParaRPr lang="en-US" sz="900"/>
                    </a:p>
                  </a:txBody>
                  <a:tcPr anchor="ctr">
                    <a:solidFill>
                      <a:schemeClr val="bg1">
                        <a:lumMod val="85000"/>
                        <a:alpha val="60000"/>
                      </a:schemeClr>
                    </a:solidFill>
                  </a:tcPr>
                </a:tc>
                <a:extLst>
                  <a:ext uri="{0D108BD9-81ED-4DB2-BD59-A6C34878D82A}">
                    <a16:rowId xmlns:a16="http://schemas.microsoft.com/office/drawing/2014/main" val="2974962540"/>
                  </a:ext>
                </a:extLst>
              </a:tr>
              <a:tr h="230713">
                <a:tc>
                  <a:txBody>
                    <a:bodyPr/>
                    <a:lstStyle/>
                    <a:p>
                      <a:pPr lvl="0" algn="l">
                        <a:buNone/>
                      </a:pPr>
                      <a:r>
                        <a:rPr lang="en-US" sz="900" b="0" i="0" u="none" strike="noStrike" baseline="0" noProof="0">
                          <a:solidFill>
                            <a:srgbClr val="000000"/>
                          </a:solidFill>
                          <a:latin typeface="Calibri"/>
                        </a:rPr>
                        <a:t>Introduction to Engineering Design (PLTW) </a:t>
                      </a:r>
                      <a:endParaRPr lang="en-US" sz="900"/>
                    </a:p>
                  </a:txBody>
                  <a:tcPr anchor="ctr">
                    <a:solidFill>
                      <a:schemeClr val="bg1">
                        <a:lumMod val="85000"/>
                        <a:alpha val="60000"/>
                      </a:schemeClr>
                    </a:solidFill>
                  </a:tcPr>
                </a:tc>
                <a:tc>
                  <a:txBody>
                    <a:bodyPr/>
                    <a:lstStyle/>
                    <a:p>
                      <a:pPr lvl="0" algn="ctr">
                        <a:buNone/>
                      </a:pPr>
                      <a:r>
                        <a:rPr lang="en-US" sz="900" b="0" i="0" u="none" strike="noStrike" baseline="0" noProof="0">
                          <a:solidFill>
                            <a:srgbClr val="000000"/>
                          </a:solidFill>
                          <a:latin typeface="Calibri"/>
                        </a:rPr>
                        <a:t>N1303742 (1 credit)</a:t>
                      </a:r>
                      <a:endParaRPr lang="en-US" sz="900"/>
                    </a:p>
                  </a:txBody>
                  <a:tcPr anchor="ctr">
                    <a:solidFill>
                      <a:schemeClr val="bg1">
                        <a:lumMod val="85000"/>
                        <a:alpha val="60000"/>
                      </a:schemeClr>
                    </a:solidFill>
                  </a:tcPr>
                </a:tc>
                <a:tc>
                  <a:txBody>
                    <a:bodyPr/>
                    <a:lstStyle/>
                    <a:p>
                      <a:pPr lvl="0" algn="ctr">
                        <a:buNone/>
                      </a:pPr>
                      <a:r>
                        <a:rPr lang="en-US" sz="900" b="0" i="0" u="none" strike="noStrike" baseline="0" noProof="0">
                          <a:solidFill>
                            <a:srgbClr val="000000"/>
                          </a:solidFill>
                          <a:latin typeface="Calibri"/>
                        </a:rPr>
                        <a:t>None</a:t>
                      </a:r>
                      <a:endParaRPr lang="en-US" sz="900"/>
                    </a:p>
                  </a:txBody>
                  <a:tcPr anchor="ctr">
                    <a:solidFill>
                      <a:schemeClr val="bg1">
                        <a:lumMod val="85000"/>
                        <a:alpha val="60000"/>
                      </a:schemeClr>
                    </a:solidFill>
                  </a:tcPr>
                </a:tc>
                <a:tc>
                  <a:txBody>
                    <a:bodyPr/>
                    <a:lstStyle/>
                    <a:p>
                      <a:pPr lvl="0" algn="ctr">
                        <a:buNone/>
                      </a:pPr>
                      <a:r>
                        <a:rPr lang="en-US" sz="900" b="0" i="0" u="none" strike="noStrike" baseline="0" noProof="0" dirty="0">
                          <a:solidFill>
                            <a:srgbClr val="000000"/>
                          </a:solidFill>
                          <a:latin typeface="Calibri"/>
                        </a:rPr>
                        <a:t>None</a:t>
                      </a:r>
                      <a:endParaRPr lang="en-US" sz="900" dirty="0"/>
                    </a:p>
                  </a:txBody>
                  <a:tcPr anchor="ctr">
                    <a:solidFill>
                      <a:schemeClr val="bg1">
                        <a:lumMod val="85000"/>
                        <a:alpha val="60000"/>
                      </a:schemeClr>
                    </a:solidFill>
                  </a:tcPr>
                </a:tc>
                <a:extLst>
                  <a:ext uri="{0D108BD9-81ED-4DB2-BD59-A6C34878D82A}">
                    <a16:rowId xmlns:a16="http://schemas.microsoft.com/office/drawing/2014/main" val="3289955430"/>
                  </a:ext>
                </a:extLst>
              </a:tr>
            </a:tbl>
          </a:graphicData>
        </a:graphic>
      </p:graphicFrame>
      <p:sp>
        <p:nvSpPr>
          <p:cNvPr id="7" name="TextBox 6">
            <a:extLst>
              <a:ext uri="{FF2B5EF4-FFF2-40B4-BE49-F238E27FC236}">
                <a16:creationId xmlns:a16="http://schemas.microsoft.com/office/drawing/2014/main" id="{F976505E-EAA1-6B2A-601E-BA94742AC963}"/>
              </a:ext>
            </a:extLst>
          </p:cNvPr>
          <p:cNvSpPr txBox="1"/>
          <p:nvPr/>
        </p:nvSpPr>
        <p:spPr>
          <a:xfrm>
            <a:off x="-165129" y="1834485"/>
            <a:ext cx="1028390" cy="276999"/>
          </a:xfrm>
          <a:prstGeom prst="rect">
            <a:avLst/>
          </a:prstGeom>
          <a:noFill/>
        </p:spPr>
        <p:txBody>
          <a:bodyPr wrap="square" rtlCol="0">
            <a:spAutoFit/>
          </a:bodyPr>
          <a:lstStyle/>
          <a:p>
            <a:pPr marL="0" marR="0" algn="ctr">
              <a:spcBef>
                <a:spcPts val="0"/>
              </a:spcBef>
            </a:pPr>
            <a:r>
              <a:rPr lang="en-US" sz="1200" b="1">
                <a:solidFill>
                  <a:srgbClr val="0D6CB9"/>
                </a:solidFill>
                <a:effectLst/>
                <a:ea typeface="Calibri" panose="020F0502020204030204" pitchFamily="34" charset="0"/>
                <a:cs typeface="Times New Roman" panose="02020603050405020304" pitchFamily="18" charset="0"/>
              </a:rPr>
              <a:t>Level 2</a:t>
            </a:r>
          </a:p>
        </p:txBody>
      </p:sp>
      <p:graphicFrame>
        <p:nvGraphicFramePr>
          <p:cNvPr id="8" name="Table 24">
            <a:extLst>
              <a:ext uri="{FF2B5EF4-FFF2-40B4-BE49-F238E27FC236}">
                <a16:creationId xmlns:a16="http://schemas.microsoft.com/office/drawing/2014/main" id="{004D2EB4-0AA6-8988-7A0A-5CDE5FA07DAF}"/>
              </a:ext>
            </a:extLst>
          </p:cNvPr>
          <p:cNvGraphicFramePr>
            <a:graphicFrameLocks noGrp="1"/>
          </p:cNvGraphicFramePr>
          <p:nvPr>
            <p:extLst>
              <p:ext uri="{D42A27DB-BD31-4B8C-83A1-F6EECF244321}">
                <p14:modId xmlns:p14="http://schemas.microsoft.com/office/powerpoint/2010/main" val="3686249686"/>
              </p:ext>
            </p:extLst>
          </p:nvPr>
        </p:nvGraphicFramePr>
        <p:xfrm>
          <a:off x="142235" y="2123174"/>
          <a:ext cx="6528382" cy="508000"/>
        </p:xfrm>
        <a:graphic>
          <a:graphicData uri="http://schemas.openxmlformats.org/drawingml/2006/table">
            <a:tbl>
              <a:tblPr firstRow="1" bandRow="1">
                <a:tableStyleId>{5C22544A-7EE6-4342-B048-85BDC9FD1C3A}</a:tableStyleId>
              </a:tblPr>
              <a:tblGrid>
                <a:gridCol w="2557422">
                  <a:extLst>
                    <a:ext uri="{9D8B030D-6E8A-4147-A177-3AD203B41FA5}">
                      <a16:colId xmlns:a16="http://schemas.microsoft.com/office/drawing/2014/main" val="2083587555"/>
                    </a:ext>
                  </a:extLst>
                </a:gridCol>
                <a:gridCol w="1369423">
                  <a:extLst>
                    <a:ext uri="{9D8B030D-6E8A-4147-A177-3AD203B41FA5}">
                      <a16:colId xmlns:a16="http://schemas.microsoft.com/office/drawing/2014/main" val="3749205641"/>
                    </a:ext>
                  </a:extLst>
                </a:gridCol>
                <a:gridCol w="1295777">
                  <a:extLst>
                    <a:ext uri="{9D8B030D-6E8A-4147-A177-3AD203B41FA5}">
                      <a16:colId xmlns:a16="http://schemas.microsoft.com/office/drawing/2014/main" val="603892530"/>
                    </a:ext>
                  </a:extLst>
                </a:gridCol>
                <a:gridCol w="1305760">
                  <a:extLst>
                    <a:ext uri="{9D8B030D-6E8A-4147-A177-3AD203B41FA5}">
                      <a16:colId xmlns:a16="http://schemas.microsoft.com/office/drawing/2014/main" val="562161464"/>
                    </a:ext>
                  </a:extLst>
                </a:gridCol>
              </a:tblGrid>
              <a:tr h="254000">
                <a:tc>
                  <a:txBody>
                    <a:bodyPr/>
                    <a:lstStyle/>
                    <a:p>
                      <a:pPr algn="ctr"/>
                      <a:r>
                        <a:rPr lang="en-US" sz="1000" dirty="0"/>
                        <a:t>COURSE NAME</a:t>
                      </a:r>
                    </a:p>
                  </a:txBody>
                  <a:tcPr anchor="ctr">
                    <a:solidFill>
                      <a:srgbClr val="086638"/>
                    </a:solidFill>
                  </a:tcPr>
                </a:tc>
                <a:tc>
                  <a:txBody>
                    <a:bodyPr/>
                    <a:lstStyle/>
                    <a:p>
                      <a:pPr algn="ctr"/>
                      <a:r>
                        <a:rPr lang="en-US" sz="1000" dirty="0"/>
                        <a:t>SERVICE ID</a:t>
                      </a:r>
                    </a:p>
                  </a:txBody>
                  <a:tcPr anchor="ctr">
                    <a:solidFill>
                      <a:srgbClr val="086638"/>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086638"/>
                    </a:solidFill>
                  </a:tcPr>
                </a:tc>
                <a:tc>
                  <a:txBody>
                    <a:bodyPr/>
                    <a:lstStyle/>
                    <a:p>
                      <a:pPr algn="ctr"/>
                      <a:r>
                        <a:rPr lang="en-US" sz="1000" dirty="0"/>
                        <a:t>COREQUISITES </a:t>
                      </a:r>
                    </a:p>
                  </a:txBody>
                  <a:tcPr anchor="ctr">
                    <a:solidFill>
                      <a:srgbClr val="086638"/>
                    </a:solidFill>
                  </a:tcPr>
                </a:tc>
                <a:extLst>
                  <a:ext uri="{0D108BD9-81ED-4DB2-BD59-A6C34878D82A}">
                    <a16:rowId xmlns:a16="http://schemas.microsoft.com/office/drawing/2014/main" val="2788444287"/>
                  </a:ext>
                </a:extLst>
              </a:tr>
              <a:tr h="254000">
                <a:tc>
                  <a:txBody>
                    <a:bodyPr/>
                    <a:lstStyle/>
                    <a:p>
                      <a:pPr lvl="0">
                        <a:buNone/>
                      </a:pPr>
                      <a:r>
                        <a:rPr lang="en-US" sz="900" b="0" i="0" u="none" strike="noStrike" noProof="0" dirty="0">
                          <a:latin typeface="Calibri"/>
                        </a:rPr>
                        <a:t>(No course)</a:t>
                      </a:r>
                    </a:p>
                  </a:txBody>
                  <a:tcPr anchor="ctr">
                    <a:solidFill>
                      <a:schemeClr val="bg1">
                        <a:lumMod val="85000"/>
                        <a:alpha val="60000"/>
                      </a:schemeClr>
                    </a:solidFill>
                  </a:tcPr>
                </a:tc>
                <a:tc>
                  <a:txBody>
                    <a:bodyPr/>
                    <a:lstStyle/>
                    <a:p>
                      <a:pPr lvl="0" algn="ctr">
                        <a:buNone/>
                      </a:pPr>
                      <a:endParaRPr lang="en-US" sz="900" b="0" i="0" u="none" strike="noStrike" noProof="0" dirty="0">
                        <a:latin typeface="Calibri"/>
                      </a:endParaRPr>
                    </a:p>
                  </a:txBody>
                  <a:tcPr anchor="ctr">
                    <a:solidFill>
                      <a:schemeClr val="bg1">
                        <a:lumMod val="85000"/>
                        <a:alpha val="60000"/>
                      </a:schemeClr>
                    </a:solidFill>
                  </a:tcPr>
                </a:tc>
                <a:tc>
                  <a:txBody>
                    <a:bodyPr/>
                    <a:lstStyle/>
                    <a:p>
                      <a:pPr lvl="0" algn="ctr">
                        <a:buNone/>
                      </a:pPr>
                      <a:endParaRPr lang="en-US" sz="900" dirty="0"/>
                    </a:p>
                  </a:txBody>
                  <a:tcPr anchor="ctr">
                    <a:solidFill>
                      <a:schemeClr val="bg1">
                        <a:lumMod val="85000"/>
                        <a:alpha val="60000"/>
                      </a:schemeClr>
                    </a:solidFill>
                  </a:tcPr>
                </a:tc>
                <a:tc>
                  <a:txBody>
                    <a:bodyPr/>
                    <a:lstStyle/>
                    <a:p>
                      <a:pPr algn="ctr"/>
                      <a:endParaRPr lang="en-US" sz="900" dirty="0"/>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9" name="TextBox 8">
            <a:extLst>
              <a:ext uri="{FF2B5EF4-FFF2-40B4-BE49-F238E27FC236}">
                <a16:creationId xmlns:a16="http://schemas.microsoft.com/office/drawing/2014/main" id="{DED2BD24-5607-B42A-2702-BCF4941DC38C}"/>
              </a:ext>
            </a:extLst>
          </p:cNvPr>
          <p:cNvSpPr txBox="1"/>
          <p:nvPr/>
        </p:nvSpPr>
        <p:spPr>
          <a:xfrm>
            <a:off x="-69081" y="2887684"/>
            <a:ext cx="865007" cy="276999"/>
          </a:xfrm>
          <a:prstGeom prst="rect">
            <a:avLst/>
          </a:prstGeom>
          <a:noFill/>
        </p:spPr>
        <p:txBody>
          <a:bodyPr wrap="square" lIns="91440" tIns="45720" rIns="91440" bIns="45720" rtlCol="0" anchor="t">
            <a:spAutoFit/>
          </a:bodyPr>
          <a:lstStyle/>
          <a:p>
            <a:pPr marL="0" marR="0" algn="ctr">
              <a:spcBef>
                <a:spcPts val="0"/>
              </a:spcBef>
            </a:pPr>
            <a:r>
              <a:rPr lang="en-US" sz="1200" b="1" dirty="0">
                <a:solidFill>
                  <a:srgbClr val="0D6CB9"/>
                </a:solidFill>
                <a:effectLst/>
                <a:ea typeface="Calibri" panose="020F0502020204030204" pitchFamily="34" charset="0"/>
                <a:cs typeface="Times New Roman"/>
              </a:rPr>
              <a:t>Level 3</a:t>
            </a:r>
          </a:p>
        </p:txBody>
      </p:sp>
      <p:graphicFrame>
        <p:nvGraphicFramePr>
          <p:cNvPr id="15" name="Table 24">
            <a:extLst>
              <a:ext uri="{FF2B5EF4-FFF2-40B4-BE49-F238E27FC236}">
                <a16:creationId xmlns:a16="http://schemas.microsoft.com/office/drawing/2014/main" id="{97395A7A-D529-5527-E1AB-724004545FC8}"/>
              </a:ext>
            </a:extLst>
          </p:cNvPr>
          <p:cNvGraphicFramePr>
            <a:graphicFrameLocks noGrp="1"/>
          </p:cNvGraphicFramePr>
          <p:nvPr>
            <p:extLst>
              <p:ext uri="{D42A27DB-BD31-4B8C-83A1-F6EECF244321}">
                <p14:modId xmlns:p14="http://schemas.microsoft.com/office/powerpoint/2010/main" val="906203001"/>
              </p:ext>
            </p:extLst>
          </p:nvPr>
        </p:nvGraphicFramePr>
        <p:xfrm>
          <a:off x="131989" y="3193229"/>
          <a:ext cx="6623876" cy="955675"/>
        </p:xfrm>
        <a:graphic>
          <a:graphicData uri="http://schemas.openxmlformats.org/drawingml/2006/table">
            <a:tbl>
              <a:tblPr firstRow="1" bandRow="1">
                <a:tableStyleId>{5C22544A-7EE6-4342-B048-85BDC9FD1C3A}</a:tableStyleId>
              </a:tblPr>
              <a:tblGrid>
                <a:gridCol w="2605915">
                  <a:extLst>
                    <a:ext uri="{9D8B030D-6E8A-4147-A177-3AD203B41FA5}">
                      <a16:colId xmlns:a16="http://schemas.microsoft.com/office/drawing/2014/main" val="2083587555"/>
                    </a:ext>
                  </a:extLst>
                </a:gridCol>
                <a:gridCol w="1367246">
                  <a:extLst>
                    <a:ext uri="{9D8B030D-6E8A-4147-A177-3AD203B41FA5}">
                      <a16:colId xmlns:a16="http://schemas.microsoft.com/office/drawing/2014/main" val="3749205641"/>
                    </a:ext>
                  </a:extLst>
                </a:gridCol>
                <a:gridCol w="1297577">
                  <a:extLst>
                    <a:ext uri="{9D8B030D-6E8A-4147-A177-3AD203B41FA5}">
                      <a16:colId xmlns:a16="http://schemas.microsoft.com/office/drawing/2014/main" val="603892530"/>
                    </a:ext>
                  </a:extLst>
                </a:gridCol>
                <a:gridCol w="1353138">
                  <a:extLst>
                    <a:ext uri="{9D8B030D-6E8A-4147-A177-3AD203B41FA5}">
                      <a16:colId xmlns:a16="http://schemas.microsoft.com/office/drawing/2014/main" val="562161464"/>
                    </a:ext>
                  </a:extLst>
                </a:gridCol>
              </a:tblGrid>
              <a:tr h="269875">
                <a:tc>
                  <a:txBody>
                    <a:bodyPr/>
                    <a:lstStyle/>
                    <a:p>
                      <a:pPr algn="ctr"/>
                      <a:r>
                        <a:rPr lang="en-US" sz="1000"/>
                        <a:t>COURSE NAME</a:t>
                      </a:r>
                    </a:p>
                  </a:txBody>
                  <a:tcPr anchor="ctr">
                    <a:solidFill>
                      <a:srgbClr val="086638"/>
                    </a:solidFill>
                  </a:tcPr>
                </a:tc>
                <a:tc>
                  <a:txBody>
                    <a:bodyPr/>
                    <a:lstStyle/>
                    <a:p>
                      <a:pPr algn="ctr"/>
                      <a:r>
                        <a:rPr lang="en-US" sz="1000"/>
                        <a:t>SERVICE ID</a:t>
                      </a:r>
                    </a:p>
                  </a:txBody>
                  <a:tcPr anchor="ctr">
                    <a:solidFill>
                      <a:srgbClr val="086638"/>
                    </a:solidFill>
                  </a:tcPr>
                </a:tc>
                <a:tc>
                  <a:txBody>
                    <a:bodyPr/>
                    <a:lstStyle/>
                    <a:p>
                      <a:pPr lvl="0" algn="ctr">
                        <a:buNone/>
                      </a:pPr>
                      <a:r>
                        <a:rPr lang="en-US" sz="1000" b="1" i="0" u="none" strike="noStrike" noProof="0">
                          <a:latin typeface="Calibri"/>
                        </a:rPr>
                        <a:t>PREREQUISITES </a:t>
                      </a:r>
                      <a:endParaRPr lang="en-US" sz="1000"/>
                    </a:p>
                  </a:txBody>
                  <a:tcPr anchor="ctr">
                    <a:solidFill>
                      <a:srgbClr val="086638"/>
                    </a:solidFill>
                  </a:tcPr>
                </a:tc>
                <a:tc>
                  <a:txBody>
                    <a:bodyPr/>
                    <a:lstStyle/>
                    <a:p>
                      <a:pPr algn="ctr"/>
                      <a:r>
                        <a:rPr lang="en-US" sz="1000"/>
                        <a:t>COREQUISITES </a:t>
                      </a:r>
                    </a:p>
                  </a:txBody>
                  <a:tcPr anchor="ctr">
                    <a:solidFill>
                      <a:srgbClr val="086638"/>
                    </a:solidFill>
                  </a:tcPr>
                </a:tc>
                <a:extLst>
                  <a:ext uri="{0D108BD9-81ED-4DB2-BD59-A6C34878D82A}">
                    <a16:rowId xmlns:a16="http://schemas.microsoft.com/office/drawing/2014/main" val="2788444287"/>
                  </a:ext>
                </a:extLst>
              </a:tr>
              <a:tr h="209844">
                <a:tc>
                  <a:txBody>
                    <a:bodyPr/>
                    <a:lstStyle/>
                    <a:p>
                      <a:pPr lvl="0">
                        <a:buNone/>
                      </a:pPr>
                      <a:r>
                        <a:rPr lang="en-US" sz="900" b="0" i="0" u="none" strike="noStrike" baseline="0" noProof="0" dirty="0"/>
                        <a:t>Engineering Design and Development (PLTW)  </a:t>
                      </a:r>
                      <a:endParaRPr lang="en-US" sz="900" dirty="0"/>
                    </a:p>
                  </a:txBody>
                  <a:tcPr anchor="ctr">
                    <a:solidFill>
                      <a:schemeClr val="bg1">
                        <a:lumMod val="85000"/>
                        <a:alpha val="60000"/>
                      </a:schemeClr>
                    </a:solidFill>
                  </a:tcPr>
                </a:tc>
                <a:tc>
                  <a:txBody>
                    <a:bodyPr/>
                    <a:lstStyle/>
                    <a:p>
                      <a:pPr lvl="0" algn="ctr">
                        <a:buNone/>
                      </a:pPr>
                      <a:r>
                        <a:rPr lang="en-US" sz="900" b="0" i="0" u="none" strike="noStrike" baseline="0" noProof="0"/>
                        <a:t> N1303749 </a:t>
                      </a:r>
                      <a:r>
                        <a:rPr lang="en-US" sz="900" b="0" i="0" u="none" strike="noStrike" baseline="0" noProof="0">
                          <a:latin typeface="Calibri"/>
                        </a:rPr>
                        <a:t>(1 credit)</a:t>
                      </a:r>
                      <a:endParaRPr lang="en-US" sz="900"/>
                    </a:p>
                  </a:txBody>
                  <a:tcPr anchor="ctr">
                    <a:solidFill>
                      <a:schemeClr val="bg1">
                        <a:lumMod val="85000"/>
                        <a:alpha val="60000"/>
                      </a:schemeClr>
                    </a:solidFill>
                  </a:tcPr>
                </a:tc>
                <a:tc>
                  <a:txBody>
                    <a:bodyPr/>
                    <a:lstStyle/>
                    <a:p>
                      <a:pPr lvl="0" algn="ctr">
                        <a:lnSpc>
                          <a:spcPct val="100000"/>
                        </a:lnSpc>
                        <a:spcBef>
                          <a:spcPts val="0"/>
                        </a:spcBef>
                        <a:spcAft>
                          <a:spcPts val="0"/>
                        </a:spcAft>
                        <a:buNone/>
                      </a:pPr>
                      <a:r>
                        <a:rPr lang="en-US" sz="900" b="0" i="0" u="none" strike="noStrike" noProof="0">
                          <a:latin typeface="Calibri"/>
                        </a:rPr>
                        <a:t>None</a:t>
                      </a:r>
                      <a:endParaRPr lang="en-US" sz="900"/>
                    </a:p>
                  </a:txBody>
                  <a:tcPr anchor="ctr">
                    <a:solidFill>
                      <a:schemeClr val="bg1">
                        <a:lumMod val="85000"/>
                        <a:alpha val="60000"/>
                      </a:schemeClr>
                    </a:solidFill>
                  </a:tcPr>
                </a:tc>
                <a:tc>
                  <a:txBody>
                    <a:bodyPr/>
                    <a:lstStyle/>
                    <a:p>
                      <a:pPr lvl="0" algn="ctr">
                        <a:lnSpc>
                          <a:spcPct val="100000"/>
                        </a:lnSpc>
                        <a:spcBef>
                          <a:spcPts val="0"/>
                        </a:spcBef>
                        <a:spcAft>
                          <a:spcPts val="0"/>
                        </a:spcAft>
                        <a:buNone/>
                      </a:pPr>
                      <a:r>
                        <a:rPr lang="en-US" sz="900" b="0" i="0" u="none" strike="noStrike" noProof="0">
                          <a:latin typeface="Calibri"/>
                        </a:rPr>
                        <a:t>None</a:t>
                      </a:r>
                      <a:endParaRPr lang="en-US" sz="900"/>
                    </a:p>
                  </a:txBody>
                  <a:tcPr anchor="ctr">
                    <a:solidFill>
                      <a:schemeClr val="bg1">
                        <a:lumMod val="85000"/>
                        <a:alpha val="60000"/>
                      </a:schemeClr>
                    </a:solidFill>
                  </a:tcPr>
                </a:tc>
                <a:extLst>
                  <a:ext uri="{0D108BD9-81ED-4DB2-BD59-A6C34878D82A}">
                    <a16:rowId xmlns:a16="http://schemas.microsoft.com/office/drawing/2014/main" val="1054827085"/>
                  </a:ext>
                </a:extLst>
              </a:tr>
              <a:tr h="209844">
                <a:tc>
                  <a:txBody>
                    <a:bodyPr/>
                    <a:lstStyle/>
                    <a:p>
                      <a:pPr lvl="0">
                        <a:buNone/>
                      </a:pPr>
                      <a:r>
                        <a:rPr lang="en-US" sz="900" b="0" i="0" u="none" strike="noStrike" baseline="0" noProof="0" dirty="0">
                          <a:latin typeface="Calibri"/>
                        </a:rPr>
                        <a:t>Computer Integrated Manufacturing (PLTW)</a:t>
                      </a:r>
                      <a:endParaRPr lang="en-US" sz="900" dirty="0"/>
                    </a:p>
                  </a:txBody>
                  <a:tcPr anchor="ctr">
                    <a:solidFill>
                      <a:schemeClr val="bg1">
                        <a:lumMod val="85000"/>
                        <a:alpha val="60000"/>
                      </a:schemeClr>
                    </a:solidFill>
                  </a:tcPr>
                </a:tc>
                <a:tc>
                  <a:txBody>
                    <a:bodyPr/>
                    <a:lstStyle/>
                    <a:p>
                      <a:pPr lvl="0" algn="ctr">
                        <a:buNone/>
                      </a:pPr>
                      <a:r>
                        <a:rPr lang="en-US" sz="900" b="0" i="0" u="none" strike="noStrike" baseline="0" noProof="0" dirty="0"/>
                        <a:t>N1303748 (1 credit)</a:t>
                      </a:r>
                      <a:endParaRPr lang="en-US" sz="900" dirty="0"/>
                    </a:p>
                  </a:txBody>
                  <a:tcPr anchor="ctr">
                    <a:solidFill>
                      <a:schemeClr val="bg1">
                        <a:lumMod val="85000"/>
                        <a:alpha val="60000"/>
                      </a:schemeClr>
                    </a:solidFill>
                  </a:tcPr>
                </a:tc>
                <a:tc>
                  <a:txBody>
                    <a:bodyPr/>
                    <a:lstStyle/>
                    <a:p>
                      <a:pPr lvl="0" algn="ctr">
                        <a:buNone/>
                      </a:pPr>
                      <a:r>
                        <a:rPr lang="en-US" sz="900" dirty="0"/>
                        <a:t>None</a:t>
                      </a:r>
                    </a:p>
                  </a:txBody>
                  <a:tcPr anchor="ctr">
                    <a:solidFill>
                      <a:schemeClr val="bg1">
                        <a:lumMod val="85000"/>
                        <a:alpha val="60000"/>
                      </a:schemeClr>
                    </a:solidFill>
                  </a:tcPr>
                </a:tc>
                <a:tc>
                  <a:txBody>
                    <a:bodyPr/>
                    <a:lstStyle/>
                    <a:p>
                      <a:pPr lvl="0" algn="ctr">
                        <a:buNone/>
                      </a:pPr>
                      <a:r>
                        <a:rPr lang="en-US" sz="900" dirty="0"/>
                        <a:t>None</a:t>
                      </a:r>
                    </a:p>
                  </a:txBody>
                  <a:tcPr anchor="ctr">
                    <a:solidFill>
                      <a:schemeClr val="bg1">
                        <a:lumMod val="85000"/>
                        <a:alpha val="60000"/>
                      </a:schemeClr>
                    </a:solidFill>
                  </a:tcPr>
                </a:tc>
                <a:extLst>
                  <a:ext uri="{0D108BD9-81ED-4DB2-BD59-A6C34878D82A}">
                    <a16:rowId xmlns:a16="http://schemas.microsoft.com/office/drawing/2014/main" val="2572513775"/>
                  </a:ext>
                </a:extLst>
              </a:tr>
              <a:tr h="159044">
                <a:tc>
                  <a:txBody>
                    <a:bodyPr/>
                    <a:lstStyle/>
                    <a:p>
                      <a:pPr lvl="0">
                        <a:buNone/>
                      </a:pPr>
                      <a:r>
                        <a:rPr lang="en-US" sz="900" b="0" i="0" u="none" strike="noStrike" baseline="0" noProof="0" dirty="0">
                          <a:latin typeface="Calibri"/>
                        </a:rPr>
                        <a:t>Aerospace Engineering (PLTW)</a:t>
                      </a:r>
                      <a:endParaRPr lang="en-US" sz="900" dirty="0"/>
                    </a:p>
                  </a:txBody>
                  <a:tcPr anchor="ctr">
                    <a:solidFill>
                      <a:schemeClr val="bg1">
                        <a:lumMod val="85000"/>
                        <a:alpha val="60000"/>
                      </a:schemeClr>
                    </a:solidFill>
                  </a:tcPr>
                </a:tc>
                <a:tc>
                  <a:txBody>
                    <a:bodyPr/>
                    <a:lstStyle/>
                    <a:p>
                      <a:pPr lvl="0" algn="ctr">
                        <a:buNone/>
                      </a:pPr>
                      <a:r>
                        <a:rPr lang="en-US" sz="900" b="0" i="0" u="none" strike="noStrike" baseline="0" noProof="0"/>
                        <a:t>N1303745 (1 credit)</a:t>
                      </a:r>
                      <a:endParaRPr lang="en-US" sz="900"/>
                    </a:p>
                  </a:txBody>
                  <a:tcPr anchor="ctr">
                    <a:solidFill>
                      <a:schemeClr val="bg1">
                        <a:lumMod val="85000"/>
                        <a:alpha val="60000"/>
                      </a:schemeClr>
                    </a:solidFill>
                  </a:tcPr>
                </a:tc>
                <a:tc>
                  <a:txBody>
                    <a:bodyPr/>
                    <a:lstStyle/>
                    <a:p>
                      <a:pPr lvl="0" algn="ctr">
                        <a:buNone/>
                      </a:pPr>
                      <a:r>
                        <a:rPr lang="en-US" sz="900"/>
                        <a:t>None</a:t>
                      </a:r>
                    </a:p>
                  </a:txBody>
                  <a:tcPr anchor="ctr">
                    <a:solidFill>
                      <a:schemeClr val="bg1">
                        <a:lumMod val="85000"/>
                        <a:alpha val="60000"/>
                      </a:schemeClr>
                    </a:solidFill>
                  </a:tcPr>
                </a:tc>
                <a:tc>
                  <a:txBody>
                    <a:bodyPr/>
                    <a:lstStyle/>
                    <a:p>
                      <a:pPr lvl="0" algn="ctr">
                        <a:buNone/>
                      </a:pPr>
                      <a:r>
                        <a:rPr lang="en-US" sz="900" dirty="0"/>
                        <a:t>None</a:t>
                      </a:r>
                    </a:p>
                  </a:txBody>
                  <a:tcPr anchor="ctr">
                    <a:solidFill>
                      <a:schemeClr val="bg1">
                        <a:lumMod val="85000"/>
                        <a:alpha val="60000"/>
                      </a:schemeClr>
                    </a:solidFill>
                  </a:tcPr>
                </a:tc>
                <a:extLst>
                  <a:ext uri="{0D108BD9-81ED-4DB2-BD59-A6C34878D82A}">
                    <a16:rowId xmlns:a16="http://schemas.microsoft.com/office/drawing/2014/main" val="3101439945"/>
                  </a:ext>
                </a:extLst>
              </a:tr>
            </a:tbl>
          </a:graphicData>
        </a:graphic>
      </p:graphicFrame>
      <p:sp>
        <p:nvSpPr>
          <p:cNvPr id="11" name="TextBox 10">
            <a:extLst>
              <a:ext uri="{FF2B5EF4-FFF2-40B4-BE49-F238E27FC236}">
                <a16:creationId xmlns:a16="http://schemas.microsoft.com/office/drawing/2014/main" id="{0F76C63B-4F26-45E8-A5BD-EAB303E21F91}"/>
              </a:ext>
            </a:extLst>
          </p:cNvPr>
          <p:cNvSpPr txBox="1"/>
          <p:nvPr/>
        </p:nvSpPr>
        <p:spPr>
          <a:xfrm>
            <a:off x="-69081" y="4632272"/>
            <a:ext cx="865007" cy="276999"/>
          </a:xfrm>
          <a:prstGeom prst="rect">
            <a:avLst/>
          </a:prstGeom>
          <a:noFill/>
        </p:spPr>
        <p:txBody>
          <a:bodyPr wrap="square">
            <a:spAutoFit/>
          </a:bodyPr>
          <a:lstStyle/>
          <a:p>
            <a:pPr algn="ctr"/>
            <a:r>
              <a:rPr lang="en-US" sz="1200" b="1" dirty="0">
                <a:solidFill>
                  <a:srgbClr val="0D6CB9"/>
                </a:solidFill>
                <a:cs typeface="Times New Roman"/>
              </a:rPr>
              <a:t>Level 4</a:t>
            </a:r>
            <a:endParaRPr lang="en-US" sz="1200" dirty="0"/>
          </a:p>
        </p:txBody>
      </p:sp>
      <p:graphicFrame>
        <p:nvGraphicFramePr>
          <p:cNvPr id="4" name="Table 3">
            <a:extLst>
              <a:ext uri="{FF2B5EF4-FFF2-40B4-BE49-F238E27FC236}">
                <a16:creationId xmlns:a16="http://schemas.microsoft.com/office/drawing/2014/main" id="{9EA262BD-C814-467B-AE53-E8514D509D30}"/>
              </a:ext>
            </a:extLst>
          </p:cNvPr>
          <p:cNvGraphicFramePr>
            <a:graphicFrameLocks noGrp="1"/>
          </p:cNvGraphicFramePr>
          <p:nvPr>
            <p:extLst>
              <p:ext uri="{D42A27DB-BD31-4B8C-83A1-F6EECF244321}">
                <p14:modId xmlns:p14="http://schemas.microsoft.com/office/powerpoint/2010/main" val="612113712"/>
              </p:ext>
            </p:extLst>
          </p:nvPr>
        </p:nvGraphicFramePr>
        <p:xfrm>
          <a:off x="113517" y="4854326"/>
          <a:ext cx="6642348" cy="863308"/>
        </p:xfrm>
        <a:graphic>
          <a:graphicData uri="http://schemas.openxmlformats.org/drawingml/2006/table">
            <a:tbl>
              <a:tblPr firstRow="1" bandRow="1">
                <a:tableStyleId>{5C22544A-7EE6-4342-B048-85BDC9FD1C3A}</a:tableStyleId>
              </a:tblPr>
              <a:tblGrid>
                <a:gridCol w="2691300">
                  <a:extLst>
                    <a:ext uri="{9D8B030D-6E8A-4147-A177-3AD203B41FA5}">
                      <a16:colId xmlns:a16="http://schemas.microsoft.com/office/drawing/2014/main" val="412024422"/>
                    </a:ext>
                  </a:extLst>
                </a:gridCol>
                <a:gridCol w="1293995">
                  <a:extLst>
                    <a:ext uri="{9D8B030D-6E8A-4147-A177-3AD203B41FA5}">
                      <a16:colId xmlns:a16="http://schemas.microsoft.com/office/drawing/2014/main" val="171594217"/>
                    </a:ext>
                  </a:extLst>
                </a:gridCol>
                <a:gridCol w="1279530">
                  <a:extLst>
                    <a:ext uri="{9D8B030D-6E8A-4147-A177-3AD203B41FA5}">
                      <a16:colId xmlns:a16="http://schemas.microsoft.com/office/drawing/2014/main" val="1382625102"/>
                    </a:ext>
                  </a:extLst>
                </a:gridCol>
                <a:gridCol w="1377523">
                  <a:extLst>
                    <a:ext uri="{9D8B030D-6E8A-4147-A177-3AD203B41FA5}">
                      <a16:colId xmlns:a16="http://schemas.microsoft.com/office/drawing/2014/main" val="2345492633"/>
                    </a:ext>
                  </a:extLst>
                </a:gridCol>
              </a:tblGrid>
              <a:tr h="235988">
                <a:tc>
                  <a:txBody>
                    <a:bodyPr/>
                    <a:lstStyle/>
                    <a:p>
                      <a:pPr algn="ctr"/>
                      <a:r>
                        <a:rPr lang="en-US" sz="1000" dirty="0"/>
                        <a:t>COURSE NAME</a:t>
                      </a:r>
                    </a:p>
                  </a:txBody>
                  <a:tcPr anchor="ctr">
                    <a:solidFill>
                      <a:srgbClr val="086638"/>
                    </a:solidFill>
                  </a:tcPr>
                </a:tc>
                <a:tc>
                  <a:txBody>
                    <a:bodyPr/>
                    <a:lstStyle/>
                    <a:p>
                      <a:pPr algn="ctr"/>
                      <a:r>
                        <a:rPr lang="en-US" sz="1000"/>
                        <a:t>SERVICE ID</a:t>
                      </a:r>
                    </a:p>
                  </a:txBody>
                  <a:tcPr anchor="ctr">
                    <a:solidFill>
                      <a:srgbClr val="086638"/>
                    </a:solidFill>
                  </a:tcPr>
                </a:tc>
                <a:tc>
                  <a:txBody>
                    <a:bodyPr/>
                    <a:lstStyle/>
                    <a:p>
                      <a:pPr lvl="0" algn="ctr">
                        <a:buNone/>
                      </a:pPr>
                      <a:r>
                        <a:rPr lang="en-US" sz="1000" b="1" i="0" u="none" strike="noStrike" noProof="0">
                          <a:latin typeface="Calibri"/>
                        </a:rPr>
                        <a:t>PREREQUISITES </a:t>
                      </a:r>
                      <a:endParaRPr lang="en-US" sz="1000"/>
                    </a:p>
                  </a:txBody>
                  <a:tcPr anchor="ctr">
                    <a:solidFill>
                      <a:srgbClr val="086638"/>
                    </a:solidFill>
                  </a:tcPr>
                </a:tc>
                <a:tc>
                  <a:txBody>
                    <a:bodyPr/>
                    <a:lstStyle/>
                    <a:p>
                      <a:pPr algn="ctr"/>
                      <a:r>
                        <a:rPr lang="en-US" sz="1000"/>
                        <a:t>COREQUISITES </a:t>
                      </a:r>
                    </a:p>
                  </a:txBody>
                  <a:tcPr anchor="ctr">
                    <a:solidFill>
                      <a:srgbClr val="086638"/>
                    </a:solidFill>
                  </a:tcPr>
                </a:tc>
                <a:extLst>
                  <a:ext uri="{0D108BD9-81ED-4DB2-BD59-A6C34878D82A}">
                    <a16:rowId xmlns:a16="http://schemas.microsoft.com/office/drawing/2014/main" val="1603777984"/>
                  </a:ext>
                </a:extLst>
              </a:tr>
              <a:tr h="619468">
                <a:tc>
                  <a:txBody>
                    <a:bodyPr/>
                    <a:lstStyle/>
                    <a:p>
                      <a:pPr lvl="0">
                        <a:buNone/>
                      </a:pPr>
                      <a:r>
                        <a:rPr lang="en-US" sz="900" b="0" i="0" u="none" strike="noStrike" noProof="0" dirty="0"/>
                        <a:t>Practicum in Science, Technology, Engineering, and Mathematics</a:t>
                      </a:r>
                      <a:endParaRPr lang="en-US" sz="900" dirty="0"/>
                    </a:p>
                  </a:txBody>
                  <a:tcPr anchor="ctr">
                    <a:solidFill>
                      <a:schemeClr val="bg1">
                        <a:lumMod val="85000"/>
                        <a:alpha val="60000"/>
                      </a:schemeClr>
                    </a:solidFill>
                  </a:tcPr>
                </a:tc>
                <a:tc>
                  <a:txBody>
                    <a:bodyPr/>
                    <a:lstStyle/>
                    <a:p>
                      <a:pPr lvl="0" algn="ctr">
                        <a:buNone/>
                      </a:pPr>
                      <a:r>
                        <a:rPr lang="en-US" sz="900" b="0" i="0" u="none" strike="noStrike" noProof="0" dirty="0"/>
                        <a:t>13037400 (2 credits)</a:t>
                      </a:r>
                      <a:endParaRPr lang="en-US" sz="900" dirty="0"/>
                    </a:p>
                  </a:txBody>
                  <a:tcPr anchor="ctr">
                    <a:solidFill>
                      <a:schemeClr val="bg1">
                        <a:lumMod val="85000"/>
                        <a:alpha val="60000"/>
                      </a:schemeClr>
                    </a:solidFill>
                  </a:tcPr>
                </a:tc>
                <a:tc>
                  <a:txBody>
                    <a:bodyPr/>
                    <a:lstStyle/>
                    <a:p>
                      <a:pPr lvl="0" algn="ctr">
                        <a:buNone/>
                      </a:pPr>
                      <a:r>
                        <a:rPr lang="en-US" sz="900" b="0" i="0" u="none" strike="noStrike" noProof="0">
                          <a:latin typeface="Calibri"/>
                        </a:rPr>
                        <a:t>Algebra I and Geometry</a:t>
                      </a:r>
                      <a:endParaRPr lang="en-US" sz="900"/>
                    </a:p>
                  </a:txBody>
                  <a:tcPr anchor="ctr">
                    <a:solidFill>
                      <a:schemeClr val="bg1">
                        <a:lumMod val="85000"/>
                        <a:alpha val="60000"/>
                      </a:schemeClr>
                    </a:solidFill>
                  </a:tcPr>
                </a:tc>
                <a:tc>
                  <a:txBody>
                    <a:bodyPr/>
                    <a:lstStyle/>
                    <a:p>
                      <a:pPr algn="ctr"/>
                      <a:r>
                        <a:rPr lang="en-US" sz="900" dirty="0"/>
                        <a:t>None</a:t>
                      </a:r>
                    </a:p>
                  </a:txBody>
                  <a:tcPr anchor="ctr">
                    <a:solidFill>
                      <a:schemeClr val="bg1">
                        <a:lumMod val="85000"/>
                        <a:alpha val="60000"/>
                      </a:schemeClr>
                    </a:solidFill>
                  </a:tcPr>
                </a:tc>
                <a:extLst>
                  <a:ext uri="{0D108BD9-81ED-4DB2-BD59-A6C34878D82A}">
                    <a16:rowId xmlns:a16="http://schemas.microsoft.com/office/drawing/2014/main" val="2090439265"/>
                  </a:ext>
                </a:extLst>
              </a:tr>
            </a:tbl>
          </a:graphicData>
        </a:graphic>
      </p:graphicFrame>
      <p:sp>
        <p:nvSpPr>
          <p:cNvPr id="13" name="TextBox 1">
            <a:extLst>
              <a:ext uri="{FF2B5EF4-FFF2-40B4-BE49-F238E27FC236}">
                <a16:creationId xmlns:a16="http://schemas.microsoft.com/office/drawing/2014/main" id="{C80AF0F1-2FA5-43D7-5F32-DFA980CCF056}"/>
              </a:ext>
            </a:extLst>
          </p:cNvPr>
          <p:cNvSpPr txBox="1"/>
          <p:nvPr/>
        </p:nvSpPr>
        <p:spPr>
          <a:xfrm rot="10800000" flipV="1">
            <a:off x="142235" y="6087145"/>
            <a:ext cx="6479577" cy="507831"/>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900" dirty="0"/>
              <a:t>FOR ADDITIONAL INFORMATION ON THE SCIENCE, TECHNOLOGY, ENGINEERING AND MATH CAREER CLUSTER,</a:t>
            </a:r>
          </a:p>
          <a:p>
            <a:pPr algn="ctr"/>
            <a:r>
              <a:rPr lang="en-US" sz="900" dirty="0"/>
              <a:t>PLEASE CONTACT: PSJA ISD CTE Coordinator: Yolanda Garcia </a:t>
            </a:r>
            <a:r>
              <a:rPr lang="en-US" sz="900" dirty="0">
                <a:hlinkClick r:id="rId2"/>
              </a:rPr>
              <a:t>yolanda.garcia@psjaisd.us</a:t>
            </a:r>
            <a:endParaRPr lang="en-US" sz="900" dirty="0"/>
          </a:p>
          <a:p>
            <a:pPr algn="ctr"/>
            <a:r>
              <a:rPr lang="en-US" sz="900" dirty="0">
                <a:hlinkClick r:id="rId3"/>
              </a:rPr>
              <a:t>https://tea.texas.gov/cte</a:t>
            </a:r>
            <a:r>
              <a:rPr lang="en-US" sz="900" dirty="0"/>
              <a:t> </a:t>
            </a:r>
          </a:p>
        </p:txBody>
      </p:sp>
      <p:sp>
        <p:nvSpPr>
          <p:cNvPr id="12" name="TextBox 1">
            <a:extLst>
              <a:ext uri="{FF2B5EF4-FFF2-40B4-BE49-F238E27FC236}">
                <a16:creationId xmlns:a16="http://schemas.microsoft.com/office/drawing/2014/main" id="{BA7D7F27-0E4C-7BDD-A2C0-A7B011472ED5}"/>
              </a:ext>
            </a:extLst>
          </p:cNvPr>
          <p:cNvSpPr txBox="1"/>
          <p:nvPr/>
        </p:nvSpPr>
        <p:spPr>
          <a:xfrm rot="10800000" flipV="1">
            <a:off x="93742" y="6650781"/>
            <a:ext cx="6423799" cy="929293"/>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a:lnSpc>
                <a:spcPct val="107000"/>
              </a:lnSpc>
              <a:spcBef>
                <a:spcPts val="0"/>
              </a:spcBef>
              <a:spcAft>
                <a:spcPts val="800"/>
              </a:spcAft>
            </a:pPr>
            <a:r>
              <a:rPr lang="en-US" sz="900" dirty="0">
                <a:latin typeface="Calibri"/>
                <a:ea typeface="Calibri"/>
                <a:cs typeface="Times New Roman"/>
              </a:rPr>
              <a:t>Pharr-San Juan-Alamo ISD </a:t>
            </a:r>
            <a:r>
              <a:rPr lang="en-US" sz="900" dirty="0">
                <a:effectLst/>
                <a:latin typeface="Calibri"/>
                <a:ea typeface="Calibri"/>
                <a:cs typeface="Times New Roman"/>
              </a:rPr>
              <a:t> does not discriminate on the basis of race, color, national origin, sex, disability or age in its programs or activities and provides equal access to the Boy Scouts and other designated youth groups. The following person has been designated to handle inquiries regarding the nondiscrimination policies: Pharr-San Juan-Alamo ISD Administration Building, 601 E Kelly Ave.  Pharr, TX 78577  956-354-2000</a:t>
            </a:r>
          </a:p>
          <a:p>
            <a:pPr marL="0" marR="0">
              <a:lnSpc>
                <a:spcPct val="107000"/>
              </a:lnSpc>
              <a:spcBef>
                <a:spcPts val="0"/>
              </a:spcBef>
              <a:spcAft>
                <a:spcPts val="800"/>
              </a:spcAft>
            </a:pPr>
            <a:r>
              <a:rPr lang="en-US" sz="900" dirty="0">
                <a:effectLst/>
                <a:latin typeface="Calibri"/>
                <a:ea typeface="Calibri"/>
                <a:cs typeface="Times New Roman"/>
              </a:rPr>
              <a:t>Further nondiscrimination information can be found at </a:t>
            </a:r>
            <a:r>
              <a:rPr lang="en-US" sz="900" u="sng" dirty="0">
                <a:solidFill>
                  <a:srgbClr val="0563C1"/>
                </a:solidFill>
                <a:effectLst/>
                <a:latin typeface="Calibri"/>
                <a:ea typeface="Calibri"/>
                <a:cs typeface="Times New Roman"/>
                <a:hlinkClick r:id="rId4"/>
              </a:rPr>
              <a:t>Notification of Nondiscrimination in Career and Technical Education Programs</a:t>
            </a:r>
            <a:r>
              <a:rPr lang="en-US" sz="900" dirty="0">
                <a:effectLst/>
                <a:latin typeface="Calibri"/>
                <a:ea typeface="Calibri"/>
                <a:cs typeface="Times New Roman"/>
              </a:rPr>
              <a:t>.</a:t>
            </a:r>
          </a:p>
        </p:txBody>
      </p:sp>
      <p:pic>
        <p:nvPicPr>
          <p:cNvPr id="6" name="Picture 5">
            <a:extLst>
              <a:ext uri="{FF2B5EF4-FFF2-40B4-BE49-F238E27FC236}">
                <a16:creationId xmlns:a16="http://schemas.microsoft.com/office/drawing/2014/main" id="{1B1CE6A1-28FB-E875-DE11-357C2B6114DC}"/>
              </a:ext>
            </a:extLst>
          </p:cNvPr>
          <p:cNvPicPr>
            <a:picLocks noChangeAspect="1"/>
          </p:cNvPicPr>
          <p:nvPr/>
        </p:nvPicPr>
        <p:blipFill>
          <a:blip r:embed="rId5"/>
          <a:stretch>
            <a:fillRect/>
          </a:stretch>
        </p:blipFill>
        <p:spPr>
          <a:xfrm>
            <a:off x="5719676" y="7940184"/>
            <a:ext cx="719390" cy="682811"/>
          </a:xfrm>
          <a:prstGeom prst="rect">
            <a:avLst/>
          </a:prstGeom>
        </p:spPr>
      </p:pic>
    </p:spTree>
    <p:extLst>
      <p:ext uri="{BB962C8B-B14F-4D97-AF65-F5344CB8AC3E}">
        <p14:creationId xmlns:p14="http://schemas.microsoft.com/office/powerpoint/2010/main" val="24584242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19cf477-6032-42e7-804a-9c684239624f" xsi:nil="true"/>
    <lcf76f155ced4ddcb4097134ff3c332f xmlns="abe7259a-2221-4fae-a48c-e26acad682cd">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46A1AFACF59E74BA407A27F7D29FA69" ma:contentTypeVersion="14" ma:contentTypeDescription="Create a new document." ma:contentTypeScope="" ma:versionID="06a6d5fbe96ee16369e1730918a36b25">
  <xsd:schema xmlns:xsd="http://www.w3.org/2001/XMLSchema" xmlns:xs="http://www.w3.org/2001/XMLSchema" xmlns:p="http://schemas.microsoft.com/office/2006/metadata/properties" xmlns:ns2="abe7259a-2221-4fae-a48c-e26acad682cd" xmlns:ns3="719cf477-6032-42e7-804a-9c684239624f" targetNamespace="http://schemas.microsoft.com/office/2006/metadata/properties" ma:root="true" ma:fieldsID="d9cc20e7a54f40dfee71faf6f86a9596" ns2:_="" ns3:_="">
    <xsd:import namespace="abe7259a-2221-4fae-a48c-e26acad682cd"/>
    <xsd:import namespace="719cf477-6032-42e7-804a-9c68423962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e7259a-2221-4fae-a48c-e26acad68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9cf477-6032-42e7-804a-9c684239624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90083d7-adcd-4e69-8031-386bf3dbdddc}" ma:internalName="TaxCatchAll" ma:showField="CatchAllData" ma:web="719cf477-6032-42e7-804a-9c684239624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FF67F14-08BA-4E43-A779-A4A8A5468D3F}">
  <ds:schemaRefs>
    <ds:schemaRef ds:uri="http://purl.org/dc/elements/1.1/"/>
    <ds:schemaRef ds:uri="http://purl.org/dc/dcmitype/"/>
    <ds:schemaRef ds:uri="http://schemas.microsoft.com/office/2006/documentManagement/types"/>
    <ds:schemaRef ds:uri="696893de-3167-48c0-a9e9-62134322dc49"/>
    <ds:schemaRef ds:uri="http://schemas.microsoft.com/office/2006/metadata/properties"/>
    <ds:schemaRef ds:uri="http://purl.org/dc/terms/"/>
    <ds:schemaRef ds:uri="http://schemas.microsoft.com/office/infopath/2007/PartnerControls"/>
    <ds:schemaRef ds:uri="http://www.w3.org/XML/1998/namespace"/>
    <ds:schemaRef ds:uri="http://schemas.openxmlformats.org/package/2006/metadata/core-properties"/>
    <ds:schemaRef ds:uri="1870ca36-48b9-408f-8764-2f018f10cce8"/>
    <ds:schemaRef ds:uri="719cf477-6032-42e7-804a-9c684239624f"/>
    <ds:schemaRef ds:uri="abe7259a-2221-4fae-a48c-e26acad682cd"/>
  </ds:schemaRefs>
</ds:datastoreItem>
</file>

<file path=customXml/itemProps2.xml><?xml version="1.0" encoding="utf-8"?>
<ds:datastoreItem xmlns:ds="http://schemas.openxmlformats.org/officeDocument/2006/customXml" ds:itemID="{A59B3875-CBE7-47A4-BCA2-A75FB2646D5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e7259a-2221-4fae-a48c-e26acad682cd"/>
    <ds:schemaRef ds:uri="719cf477-6032-42e7-804a-9c68423962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D6A0F15-9D47-4D66-8DB8-6EE7F29006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63</TotalTime>
  <Words>610</Words>
  <Application>Microsoft Office PowerPoint</Application>
  <PresentationFormat>Letter Paper (8.5x11 in)</PresentationFormat>
  <Paragraphs>120</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Engineering Statewide Program of Study</vt:lpstr>
      <vt:lpstr>Engineering Course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Garza, Krystal</dc:creator>
  <cp:lastModifiedBy>Adriana Garcia</cp:lastModifiedBy>
  <cp:revision>32</cp:revision>
  <dcterms:created xsi:type="dcterms:W3CDTF">2022-08-14T22:35:42Z</dcterms:created>
  <dcterms:modified xsi:type="dcterms:W3CDTF">2023-01-18T21:08:54Z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0x010100946A1AFACF59E74BA407A27F7D29FA69</vt:lpwstr>
  </property>
  <property fmtid="{D5CDD505-2E9C-101B-9397-08002B2CF9AE}" pid="3" name="MediaServiceImageTags">
    <vt:lpwstr/>
  </property>
</Properties>
</file>