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Lst>
  <p:sldIdLst>
    <p:sldId id="258" r:id="rId5"/>
    <p:sldId id="256" r:id="rId6"/>
  </p:sldIdLst>
  <p:sldSz cx="6858000" cy="9144000" type="letter"/>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7D6E0D2-4AF4-174A-3414-82F42FBFB7E1}" name="Smith, Steve" initials="SS" userId="S::Steve.Smith@tea.texas.gov::cad797b5-bb7e-4e2a-97ae-05911761940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86638"/>
    <a:srgbClr val="03818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autoAdjust="0"/>
    <p:restoredTop sz="93792" autoAdjust="0"/>
  </p:normalViewPr>
  <p:slideViewPr>
    <p:cSldViewPr snapToGrid="0">
      <p:cViewPr>
        <p:scale>
          <a:sx n="172" d="100"/>
          <a:sy n="172" d="100"/>
        </p:scale>
        <p:origin x="1080" y="-266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12" Type="http://schemas.microsoft.com/office/2018/10/relationships/authors" Target="author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microsoft.com/office/2016/11/relationships/changesInfo" Target="changesInfos/changesInfo1.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Yolanda Garcia" userId="373ee38a-0aa6-48fe-b3e0-3c9bf6ac54b0" providerId="ADAL" clId="{D54949ED-3D86-4336-BDAC-152DD4B8B8BA}"/>
    <pc:docChg chg="undo custSel modSld">
      <pc:chgData name="Yolanda Garcia" userId="373ee38a-0aa6-48fe-b3e0-3c9bf6ac54b0" providerId="ADAL" clId="{D54949ED-3D86-4336-BDAC-152DD4B8B8BA}" dt="2023-01-05T19:14:46.920" v="164" actId="113"/>
      <pc:docMkLst>
        <pc:docMk/>
      </pc:docMkLst>
      <pc:sldChg chg="modSp mod">
        <pc:chgData name="Yolanda Garcia" userId="373ee38a-0aa6-48fe-b3e0-3c9bf6ac54b0" providerId="ADAL" clId="{D54949ED-3D86-4336-BDAC-152DD4B8B8BA}" dt="2023-01-05T19:06:06.539" v="38" actId="20577"/>
        <pc:sldMkLst>
          <pc:docMk/>
          <pc:sldMk cId="2458424211" sldId="256"/>
        </pc:sldMkLst>
        <pc:graphicFrameChg chg="modGraphic">
          <ac:chgData name="Yolanda Garcia" userId="373ee38a-0aa6-48fe-b3e0-3c9bf6ac54b0" providerId="ADAL" clId="{D54949ED-3D86-4336-BDAC-152DD4B8B8BA}" dt="2023-01-05T19:05:02.002" v="26" actId="2165"/>
          <ac:graphicFrameMkLst>
            <pc:docMk/>
            <pc:sldMk cId="2458424211" sldId="256"/>
            <ac:graphicFrameMk id="3" creationId="{056CCD33-F41C-3271-0BF6-E24B4BE9EB18}"/>
          </ac:graphicFrameMkLst>
        </pc:graphicFrameChg>
        <pc:graphicFrameChg chg="modGraphic">
          <ac:chgData name="Yolanda Garcia" userId="373ee38a-0aa6-48fe-b3e0-3c9bf6ac54b0" providerId="ADAL" clId="{D54949ED-3D86-4336-BDAC-152DD4B8B8BA}" dt="2023-01-05T19:06:06.539" v="38" actId="20577"/>
          <ac:graphicFrameMkLst>
            <pc:docMk/>
            <pc:sldMk cId="2458424211" sldId="256"/>
            <ac:graphicFrameMk id="6" creationId="{DAF8A1F2-E113-5548-F2CF-E225B5DDB971}"/>
          </ac:graphicFrameMkLst>
        </pc:graphicFrameChg>
        <pc:graphicFrameChg chg="modGraphic">
          <ac:chgData name="Yolanda Garcia" userId="373ee38a-0aa6-48fe-b3e0-3c9bf6ac54b0" providerId="ADAL" clId="{D54949ED-3D86-4336-BDAC-152DD4B8B8BA}" dt="2023-01-05T19:05:24.297" v="32" actId="20577"/>
          <ac:graphicFrameMkLst>
            <pc:docMk/>
            <pc:sldMk cId="2458424211" sldId="256"/>
            <ac:graphicFrameMk id="8" creationId="{004D2EB4-0AA6-8988-7A0A-5CDE5FA07DAF}"/>
          </ac:graphicFrameMkLst>
        </pc:graphicFrameChg>
      </pc:sldChg>
      <pc:sldChg chg="modSp mod">
        <pc:chgData name="Yolanda Garcia" userId="373ee38a-0aa6-48fe-b3e0-3c9bf6ac54b0" providerId="ADAL" clId="{D54949ED-3D86-4336-BDAC-152DD4B8B8BA}" dt="2023-01-05T19:14:46.920" v="164" actId="113"/>
        <pc:sldMkLst>
          <pc:docMk/>
          <pc:sldMk cId="679761864" sldId="258"/>
        </pc:sldMkLst>
        <pc:spChg chg="mod">
          <ac:chgData name="Yolanda Garcia" userId="373ee38a-0aa6-48fe-b3e0-3c9bf6ac54b0" providerId="ADAL" clId="{D54949ED-3D86-4336-BDAC-152DD4B8B8BA}" dt="2023-01-05T19:14:33.054" v="162" actId="20577"/>
          <ac:spMkLst>
            <pc:docMk/>
            <pc:sldMk cId="679761864" sldId="258"/>
            <ac:spMk id="21" creationId="{77D1060B-498D-5699-38A4-622C19750F17}"/>
          </ac:spMkLst>
        </pc:spChg>
        <pc:spChg chg="mod">
          <ac:chgData name="Yolanda Garcia" userId="373ee38a-0aa6-48fe-b3e0-3c9bf6ac54b0" providerId="ADAL" clId="{D54949ED-3D86-4336-BDAC-152DD4B8B8BA}" dt="2023-01-05T19:14:46.920" v="164" actId="113"/>
          <ac:spMkLst>
            <pc:docMk/>
            <pc:sldMk cId="679761864" sldId="258"/>
            <ac:spMk id="28" creationId="{12E02463-CD5F-D1DD-B59B-A5477635CC57}"/>
          </ac:spMkLst>
        </pc:spChg>
      </pc:sldChg>
      <pc:sldChg chg="modSp mod">
        <pc:chgData name="Yolanda Garcia" userId="373ee38a-0aa6-48fe-b3e0-3c9bf6ac54b0" providerId="ADAL" clId="{D54949ED-3D86-4336-BDAC-152DD4B8B8BA}" dt="2023-01-05T19:14:12.464" v="126" actId="20577"/>
        <pc:sldMkLst>
          <pc:docMk/>
          <pc:sldMk cId="3150588567" sldId="259"/>
        </pc:sldMkLst>
        <pc:graphicFrameChg chg="modGraphic">
          <ac:chgData name="Yolanda Garcia" userId="373ee38a-0aa6-48fe-b3e0-3c9bf6ac54b0" providerId="ADAL" clId="{D54949ED-3D86-4336-BDAC-152DD4B8B8BA}" dt="2023-01-05T19:14:12.464" v="126" actId="20577"/>
          <ac:graphicFrameMkLst>
            <pc:docMk/>
            <pc:sldMk cId="3150588567" sldId="259"/>
            <ac:graphicFrameMk id="15" creationId="{97395A7A-D529-5527-E1AB-724004545FC8}"/>
          </ac:graphicFrameMkLst>
        </pc:graphicFrameChg>
      </pc:sldChg>
    </pc:docChg>
  </pc:docChgLst>
  <pc:docChgLst>
    <pc:chgData name="Adriana Garcia" userId="d322ecd9-c9fc-482a-8cdb-b7935c3de171" providerId="ADAL" clId="{D24EB413-3C10-46BD-B6B6-8031C09B2ADF}"/>
    <pc:docChg chg="modSld">
      <pc:chgData name="Adriana Garcia" userId="d322ecd9-c9fc-482a-8cdb-b7935c3de171" providerId="ADAL" clId="{D24EB413-3C10-46BD-B6B6-8031C09B2ADF}" dt="2023-02-27T20:55:01.257" v="27" actId="20577"/>
      <pc:docMkLst>
        <pc:docMk/>
      </pc:docMkLst>
      <pc:sldChg chg="modSp mod">
        <pc:chgData name="Adriana Garcia" userId="d322ecd9-c9fc-482a-8cdb-b7935c3de171" providerId="ADAL" clId="{D24EB413-3C10-46BD-B6B6-8031C09B2ADF}" dt="2023-02-27T20:55:01.257" v="27" actId="20577"/>
        <pc:sldMkLst>
          <pc:docMk/>
          <pc:sldMk cId="679761864" sldId="258"/>
        </pc:sldMkLst>
        <pc:spChg chg="mod">
          <ac:chgData name="Adriana Garcia" userId="d322ecd9-c9fc-482a-8cdb-b7935c3de171" providerId="ADAL" clId="{D24EB413-3C10-46BD-B6B6-8031C09B2ADF}" dt="2023-02-27T20:55:01.257" v="27" actId="20577"/>
          <ac:spMkLst>
            <pc:docMk/>
            <pc:sldMk cId="679761864" sldId="258"/>
            <ac:spMk id="28" creationId="{12E02463-CD5F-D1DD-B59B-A5477635CC57}"/>
          </ac:spMkLst>
        </pc:spChg>
      </pc:sldChg>
    </pc:docChg>
  </pc:docChgLst>
  <pc:docChgLst>
    <pc:chgData name="Adriana Garcia" userId="d322ecd9-c9fc-482a-8cdb-b7935c3de171" providerId="ADAL" clId="{698E0042-C7D9-48EB-9A08-F121FBDEE628}"/>
    <pc:docChg chg="modSld">
      <pc:chgData name="Adriana Garcia" userId="d322ecd9-c9fc-482a-8cdb-b7935c3de171" providerId="ADAL" clId="{698E0042-C7D9-48EB-9A08-F121FBDEE628}" dt="2023-01-18T04:12:04.036" v="3" actId="1076"/>
      <pc:docMkLst>
        <pc:docMk/>
      </pc:docMkLst>
      <pc:sldChg chg="addSp modSp mod">
        <pc:chgData name="Adriana Garcia" userId="d322ecd9-c9fc-482a-8cdb-b7935c3de171" providerId="ADAL" clId="{698E0042-C7D9-48EB-9A08-F121FBDEE628}" dt="2023-01-18T04:12:04.036" v="3" actId="1076"/>
        <pc:sldMkLst>
          <pc:docMk/>
          <pc:sldMk cId="2458424211" sldId="256"/>
        </pc:sldMkLst>
        <pc:spChg chg="mod">
          <ac:chgData name="Adriana Garcia" userId="d322ecd9-c9fc-482a-8cdb-b7935c3de171" providerId="ADAL" clId="{698E0042-C7D9-48EB-9A08-F121FBDEE628}" dt="2023-01-18T04:11:53.548" v="0" actId="1076"/>
          <ac:spMkLst>
            <pc:docMk/>
            <pc:sldMk cId="2458424211" sldId="256"/>
            <ac:spMk id="12" creationId="{4F922674-3389-6DFF-D287-D7EAB12CD46D}"/>
          </ac:spMkLst>
        </pc:spChg>
        <pc:spChg chg="mod">
          <ac:chgData name="Adriana Garcia" userId="d322ecd9-c9fc-482a-8cdb-b7935c3de171" providerId="ADAL" clId="{698E0042-C7D9-48EB-9A08-F121FBDEE628}" dt="2023-01-18T04:11:58.025" v="1" actId="1076"/>
          <ac:spMkLst>
            <pc:docMk/>
            <pc:sldMk cId="2458424211" sldId="256"/>
            <ac:spMk id="13" creationId="{ED792C4E-CC7C-1F50-F9D3-B7BDD0BEE4D5}"/>
          </ac:spMkLst>
        </pc:spChg>
        <pc:picChg chg="add mod">
          <ac:chgData name="Adriana Garcia" userId="d322ecd9-c9fc-482a-8cdb-b7935c3de171" providerId="ADAL" clId="{698E0042-C7D9-48EB-9A08-F121FBDEE628}" dt="2023-01-18T04:12:04.036" v="3" actId="1076"/>
          <ac:picMkLst>
            <pc:docMk/>
            <pc:sldMk cId="2458424211" sldId="256"/>
            <ac:picMk id="4" creationId="{89281099-E47E-5AE7-56FA-A0381591F294}"/>
          </ac:picMkLst>
        </pc:picChg>
      </pc:sldChg>
    </pc:docChg>
  </pc:docChgLst>
  <pc:docChgLst>
    <pc:chgData name="Adriana Garcia" userId="d322ecd9-c9fc-482a-8cdb-b7935c3de171" providerId="ADAL" clId="{E23D2AEC-F38E-4C9B-809F-266A58A5A8D0}"/>
    <pc:docChg chg="modSld">
      <pc:chgData name="Adriana Garcia" userId="d322ecd9-c9fc-482a-8cdb-b7935c3de171" providerId="ADAL" clId="{E23D2AEC-F38E-4C9B-809F-266A58A5A8D0}" dt="2023-01-18T20:51:18.029" v="2"/>
      <pc:docMkLst>
        <pc:docMk/>
      </pc:docMkLst>
      <pc:sldChg chg="modSp mod">
        <pc:chgData name="Adriana Garcia" userId="d322ecd9-c9fc-482a-8cdb-b7935c3de171" providerId="ADAL" clId="{E23D2AEC-F38E-4C9B-809F-266A58A5A8D0}" dt="2023-01-18T20:51:18.029" v="2"/>
        <pc:sldMkLst>
          <pc:docMk/>
          <pc:sldMk cId="2458424211" sldId="256"/>
        </pc:sldMkLst>
        <pc:spChg chg="mod">
          <ac:chgData name="Adriana Garcia" userId="d322ecd9-c9fc-482a-8cdb-b7935c3de171" providerId="ADAL" clId="{E23D2AEC-F38E-4C9B-809F-266A58A5A8D0}" dt="2023-01-18T20:51:18.029" v="2"/>
          <ac:spMkLst>
            <pc:docMk/>
            <pc:sldMk cId="2458424211" sldId="256"/>
            <ac:spMk id="12" creationId="{4F922674-3389-6DFF-D287-D7EAB12CD46D}"/>
          </ac:spMkLst>
        </pc:spChg>
        <pc:spChg chg="mod">
          <ac:chgData name="Adriana Garcia" userId="d322ecd9-c9fc-482a-8cdb-b7935c3de171" providerId="ADAL" clId="{E23D2AEC-F38E-4C9B-809F-266A58A5A8D0}" dt="2023-01-17T20:49:59.216" v="0"/>
          <ac:spMkLst>
            <pc:docMk/>
            <pc:sldMk cId="2458424211" sldId="256"/>
            <ac:spMk id="13" creationId="{ED792C4E-CC7C-1F50-F9D3-B7BDD0BEE4D5}"/>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496484"/>
            <a:ext cx="5829300" cy="3183467"/>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857250" y="4802717"/>
            <a:ext cx="5143500" cy="220768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p>
            <a:fld id="{88E8D7E1-50FC-4BCD-9360-9614AF06FF85}" type="datetimeFigureOut">
              <a:rPr lang="en-US" smtClean="0"/>
              <a:t>2/27/2023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23F3C27-860E-4BDB-913C-DD2656F92ACB}" type="slidenum">
              <a:rPr lang="en-US" smtClean="0"/>
              <a:t>‹#›</a:t>
            </a:fld>
            <a:endParaRPr lang="en-US" dirty="0"/>
          </a:p>
        </p:txBody>
      </p:sp>
    </p:spTree>
    <p:extLst>
      <p:ext uri="{BB962C8B-B14F-4D97-AF65-F5344CB8AC3E}">
        <p14:creationId xmlns:p14="http://schemas.microsoft.com/office/powerpoint/2010/main" val="23868221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8E8D7E1-50FC-4BCD-9360-9614AF06FF85}" type="datetimeFigureOut">
              <a:rPr lang="en-US" smtClean="0"/>
              <a:t>2/27/2023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23F3C27-860E-4BDB-913C-DD2656F92ACB}" type="slidenum">
              <a:rPr lang="en-US" smtClean="0"/>
              <a:t>‹#›</a:t>
            </a:fld>
            <a:endParaRPr lang="en-US" dirty="0"/>
          </a:p>
        </p:txBody>
      </p:sp>
    </p:spTree>
    <p:extLst>
      <p:ext uri="{BB962C8B-B14F-4D97-AF65-F5344CB8AC3E}">
        <p14:creationId xmlns:p14="http://schemas.microsoft.com/office/powerpoint/2010/main" val="7998645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279653"/>
            <a:ext cx="5915025" cy="3803649"/>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467916" y="6119286"/>
            <a:ext cx="5915025" cy="200024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8E8D7E1-50FC-4BCD-9360-9614AF06FF85}" type="datetimeFigureOut">
              <a:rPr lang="en-US" smtClean="0"/>
              <a:t>2/27/2023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23F3C27-860E-4BDB-913C-DD2656F92ACB}" type="slidenum">
              <a:rPr lang="en-US" smtClean="0"/>
              <a:t>‹#›</a:t>
            </a:fld>
            <a:endParaRPr lang="en-US" dirty="0"/>
          </a:p>
        </p:txBody>
      </p:sp>
    </p:spTree>
    <p:extLst>
      <p:ext uri="{BB962C8B-B14F-4D97-AF65-F5344CB8AC3E}">
        <p14:creationId xmlns:p14="http://schemas.microsoft.com/office/powerpoint/2010/main" val="12454115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71488" y="2434167"/>
            <a:ext cx="2914650" cy="5801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471863" y="2434167"/>
            <a:ext cx="2914650" cy="5801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8E8D7E1-50FC-4BCD-9360-9614AF06FF85}" type="datetimeFigureOut">
              <a:rPr lang="en-US" smtClean="0"/>
              <a:t>2/27/2023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23F3C27-860E-4BDB-913C-DD2656F92ACB}" type="slidenum">
              <a:rPr lang="en-US" smtClean="0"/>
              <a:t>‹#›</a:t>
            </a:fld>
            <a:endParaRPr lang="en-US" dirty="0"/>
          </a:p>
        </p:txBody>
      </p:sp>
    </p:spTree>
    <p:extLst>
      <p:ext uri="{BB962C8B-B14F-4D97-AF65-F5344CB8AC3E}">
        <p14:creationId xmlns:p14="http://schemas.microsoft.com/office/powerpoint/2010/main" val="25281550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486836"/>
            <a:ext cx="5915025" cy="1767417"/>
          </a:xfrm>
        </p:spPr>
        <p:txBody>
          <a:bodyPr/>
          <a:lstStyle/>
          <a:p>
            <a:r>
              <a:rPr lang="en-US"/>
              <a:t>Click to edit Master title style</a:t>
            </a:r>
          </a:p>
        </p:txBody>
      </p:sp>
      <p:sp>
        <p:nvSpPr>
          <p:cNvPr id="3" name="Text Placeholder 2"/>
          <p:cNvSpPr>
            <a:spLocks noGrp="1"/>
          </p:cNvSpPr>
          <p:nvPr>
            <p:ph type="body" idx="1"/>
          </p:nvPr>
        </p:nvSpPr>
        <p:spPr>
          <a:xfrm>
            <a:off x="472381" y="2241551"/>
            <a:ext cx="2901255"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3340100"/>
            <a:ext cx="2901255" cy="4912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471863" y="2241551"/>
            <a:ext cx="2915543"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3340100"/>
            <a:ext cx="2915543" cy="4912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8E8D7E1-50FC-4BCD-9360-9614AF06FF85}" type="datetimeFigureOut">
              <a:rPr lang="en-US" smtClean="0"/>
              <a:t>2/27/2023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023F3C27-860E-4BDB-913C-DD2656F92ACB}" type="slidenum">
              <a:rPr lang="en-US" smtClean="0"/>
              <a:t>‹#›</a:t>
            </a:fld>
            <a:endParaRPr lang="en-US" dirty="0"/>
          </a:p>
        </p:txBody>
      </p:sp>
    </p:spTree>
    <p:extLst>
      <p:ext uri="{BB962C8B-B14F-4D97-AF65-F5344CB8AC3E}">
        <p14:creationId xmlns:p14="http://schemas.microsoft.com/office/powerpoint/2010/main" val="30739486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8E8D7E1-50FC-4BCD-9360-9614AF06FF85}" type="datetimeFigureOut">
              <a:rPr lang="en-US" smtClean="0"/>
              <a:t>2/27/2023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23F3C27-860E-4BDB-913C-DD2656F92ACB}" type="slidenum">
              <a:rPr lang="en-US" smtClean="0"/>
              <a:t>‹#›</a:t>
            </a:fld>
            <a:endParaRPr lang="en-US" dirty="0"/>
          </a:p>
        </p:txBody>
      </p:sp>
    </p:spTree>
    <p:extLst>
      <p:ext uri="{BB962C8B-B14F-4D97-AF65-F5344CB8AC3E}">
        <p14:creationId xmlns:p14="http://schemas.microsoft.com/office/powerpoint/2010/main" val="28818347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E8D7E1-50FC-4BCD-9360-9614AF06FF85}" type="datetimeFigureOut">
              <a:rPr lang="en-US" smtClean="0"/>
              <a:t>2/27/2023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23F3C27-860E-4BDB-913C-DD2656F92ACB}" type="slidenum">
              <a:rPr lang="en-US" smtClean="0"/>
              <a:t>‹#›</a:t>
            </a:fld>
            <a:endParaRPr lang="en-US" dirty="0"/>
          </a:p>
        </p:txBody>
      </p:sp>
    </p:spTree>
    <p:extLst>
      <p:ext uri="{BB962C8B-B14F-4D97-AF65-F5344CB8AC3E}">
        <p14:creationId xmlns:p14="http://schemas.microsoft.com/office/powerpoint/2010/main" val="20165507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2915543" y="1316569"/>
            <a:ext cx="3471863" cy="649816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88E8D7E1-50FC-4BCD-9360-9614AF06FF85}" type="datetimeFigureOut">
              <a:rPr lang="en-US" smtClean="0"/>
              <a:t>2/27/2023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23F3C27-860E-4BDB-913C-DD2656F92ACB}" type="slidenum">
              <a:rPr lang="en-US" smtClean="0"/>
              <a:t>‹#›</a:t>
            </a:fld>
            <a:endParaRPr lang="en-US" dirty="0"/>
          </a:p>
        </p:txBody>
      </p:sp>
    </p:spTree>
    <p:extLst>
      <p:ext uri="{BB962C8B-B14F-4D97-AF65-F5344CB8AC3E}">
        <p14:creationId xmlns:p14="http://schemas.microsoft.com/office/powerpoint/2010/main" val="26821461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p>
        </p:txBody>
      </p:sp>
      <p:sp>
        <p:nvSpPr>
          <p:cNvPr id="3" name="Picture Placeholder 2"/>
          <p:cNvSpPr>
            <a:spLocks noGrp="1" noChangeAspect="1"/>
          </p:cNvSpPr>
          <p:nvPr>
            <p:ph type="pic" idx="1"/>
          </p:nvPr>
        </p:nvSpPr>
        <p:spPr>
          <a:xfrm>
            <a:off x="2915543" y="1316569"/>
            <a:ext cx="3471863" cy="649816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a:t>Click icon to add picture</a:t>
            </a:r>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88E8D7E1-50FC-4BCD-9360-9614AF06FF85}" type="datetimeFigureOut">
              <a:rPr lang="en-US" smtClean="0"/>
              <a:t>2/27/2023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23F3C27-860E-4BDB-913C-DD2656F92ACB}" type="slidenum">
              <a:rPr lang="en-US" smtClean="0"/>
              <a:t>‹#›</a:t>
            </a:fld>
            <a:endParaRPr lang="en-US" dirty="0"/>
          </a:p>
        </p:txBody>
      </p:sp>
    </p:spTree>
    <p:extLst>
      <p:ext uri="{BB962C8B-B14F-4D97-AF65-F5344CB8AC3E}">
        <p14:creationId xmlns:p14="http://schemas.microsoft.com/office/powerpoint/2010/main" val="28272991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8E8D7E1-50FC-4BCD-9360-9614AF06FF85}" type="datetimeFigureOut">
              <a:rPr lang="en-US" smtClean="0"/>
              <a:t>2/27/2023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23F3C27-860E-4BDB-913C-DD2656F92ACB}" type="slidenum">
              <a:rPr lang="en-US" smtClean="0"/>
              <a:t>‹#›</a:t>
            </a:fld>
            <a:endParaRPr lang="en-US" dirty="0"/>
          </a:p>
        </p:txBody>
      </p:sp>
    </p:spTree>
    <p:extLst>
      <p:ext uri="{BB962C8B-B14F-4D97-AF65-F5344CB8AC3E}">
        <p14:creationId xmlns:p14="http://schemas.microsoft.com/office/powerpoint/2010/main" val="17371448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486834"/>
            <a:ext cx="1478756" cy="77491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71488" y="486834"/>
            <a:ext cx="4350544" cy="77491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8E8D7E1-50FC-4BCD-9360-9614AF06FF85}" type="datetimeFigureOut">
              <a:rPr lang="en-US" smtClean="0"/>
              <a:t>2/27/2023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23F3C27-860E-4BDB-913C-DD2656F92ACB}" type="slidenum">
              <a:rPr lang="en-US" smtClean="0"/>
              <a:t>‹#›</a:t>
            </a:fld>
            <a:endParaRPr lang="en-US" dirty="0"/>
          </a:p>
        </p:txBody>
      </p:sp>
    </p:spTree>
    <p:extLst>
      <p:ext uri="{BB962C8B-B14F-4D97-AF65-F5344CB8AC3E}">
        <p14:creationId xmlns:p14="http://schemas.microsoft.com/office/powerpoint/2010/main" val="14385043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486836"/>
            <a:ext cx="5915025" cy="1767417"/>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71488" y="2434167"/>
            <a:ext cx="5915025" cy="580178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71488" y="8475136"/>
            <a:ext cx="1543050" cy="486833"/>
          </a:xfrm>
          <a:prstGeom prst="rect">
            <a:avLst/>
          </a:prstGeom>
        </p:spPr>
        <p:txBody>
          <a:bodyPr vert="horz" lIns="91440" tIns="45720" rIns="91440" bIns="45720" rtlCol="0" anchor="ctr"/>
          <a:lstStyle>
            <a:lvl1pPr algn="l">
              <a:defRPr sz="900">
                <a:solidFill>
                  <a:schemeClr val="tx1">
                    <a:tint val="75000"/>
                  </a:schemeClr>
                </a:solidFill>
              </a:defRPr>
            </a:lvl1pPr>
          </a:lstStyle>
          <a:p>
            <a:fld id="{88E8D7E1-50FC-4BCD-9360-9614AF06FF85}" type="datetimeFigureOut">
              <a:rPr lang="en-US" smtClean="0"/>
              <a:t>2/27/2023</a:t>
            </a:fld>
            <a:endParaRPr lang="en-US" dirty="0"/>
          </a:p>
        </p:txBody>
      </p:sp>
      <p:sp>
        <p:nvSpPr>
          <p:cNvPr id="5" name="Footer Placeholder 4"/>
          <p:cNvSpPr>
            <a:spLocks noGrp="1"/>
          </p:cNvSpPr>
          <p:nvPr>
            <p:ph type="ftr" sz="quarter" idx="3"/>
          </p:nvPr>
        </p:nvSpPr>
        <p:spPr>
          <a:xfrm>
            <a:off x="2271713" y="8475136"/>
            <a:ext cx="2314575" cy="48683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43463" y="8475136"/>
            <a:ext cx="1543050" cy="486833"/>
          </a:xfrm>
          <a:prstGeom prst="rect">
            <a:avLst/>
          </a:prstGeom>
        </p:spPr>
        <p:txBody>
          <a:bodyPr vert="horz" lIns="91440" tIns="45720" rIns="91440" bIns="45720" rtlCol="0" anchor="ctr"/>
          <a:lstStyle>
            <a:lvl1pPr algn="r">
              <a:defRPr sz="900">
                <a:solidFill>
                  <a:schemeClr val="tx1">
                    <a:tint val="75000"/>
                  </a:schemeClr>
                </a:solidFill>
              </a:defRPr>
            </a:lvl1pPr>
          </a:lstStyle>
          <a:p>
            <a:fld id="{023F3C27-860E-4BDB-913C-DD2656F92ACB}" type="slidenum">
              <a:rPr lang="en-US" smtClean="0"/>
              <a:t>‹#›</a:t>
            </a:fld>
            <a:endParaRPr lang="en-US" dirty="0"/>
          </a:p>
        </p:txBody>
      </p:sp>
    </p:spTree>
    <p:extLst>
      <p:ext uri="{BB962C8B-B14F-4D97-AF65-F5344CB8AC3E}">
        <p14:creationId xmlns:p14="http://schemas.microsoft.com/office/powerpoint/2010/main" val="247123696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hyperlink" Target="https://tea.texas.gov/cte" TargetMode="External"/><Relationship Id="rId2" Type="http://schemas.openxmlformats.org/officeDocument/2006/relationships/hyperlink" Target="mailto:yolanda.garcia@psjaisd.us" TargetMode="Externa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hyperlink" Target="https://tea.texas.gov/student-assessment/monitoring-and-interventions/program-monitoring-and-interventions/methods-of-administration-guidance-and-resource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B1737AD-4435-0540-3EB2-0B40B790C8F9}"/>
              </a:ext>
            </a:extLst>
          </p:cNvPr>
          <p:cNvSpPr txBox="1"/>
          <p:nvPr/>
        </p:nvSpPr>
        <p:spPr>
          <a:xfrm>
            <a:off x="0" y="-1935"/>
            <a:ext cx="6858000" cy="861774"/>
          </a:xfrm>
          <a:prstGeom prst="rect">
            <a:avLst/>
          </a:prstGeom>
          <a:solidFill>
            <a:srgbClr val="086638"/>
          </a:solidFill>
        </p:spPr>
        <p:txBody>
          <a:bodyPr wrap="square" lIns="91440" tIns="45720" rIns="91440" bIns="45720" rtlCol="0" anchor="t">
            <a:spAutoFit/>
          </a:bodyPr>
          <a:lstStyle/>
          <a:p>
            <a:pPr algn="ctr">
              <a:spcAft>
                <a:spcPts val="600"/>
              </a:spcAft>
            </a:pPr>
            <a:r>
              <a:rPr lang="en-US" sz="1600" b="1" dirty="0">
                <a:solidFill>
                  <a:schemeClr val="bg1"/>
                </a:solidFill>
                <a:ea typeface="Open Sans"/>
                <a:cs typeface="Open Sans"/>
              </a:rPr>
              <a:t>Science, Technology, Engineering, and Mathematics Career Cluster</a:t>
            </a:r>
          </a:p>
          <a:p>
            <a:pPr algn="ctr"/>
            <a:r>
              <a:rPr lang="en-US" sz="900" dirty="0">
                <a:solidFill>
                  <a:schemeClr val="bg1"/>
                </a:solidFill>
                <a:ea typeface="Open Sans"/>
                <a:cs typeface="Calibri"/>
              </a:rPr>
              <a:t>The Science, Technology, Engineering, and Mathematics (STEM) Career Cluster focuses on planning, managing, and providing, scientific research and professional and technical services, including laboratory and testing services, and research and development services.</a:t>
            </a:r>
          </a:p>
          <a:p>
            <a:pPr algn="ctr"/>
            <a:endParaRPr lang="en-US" sz="900" dirty="0">
              <a:solidFill>
                <a:schemeClr val="bg1"/>
              </a:solidFill>
              <a:ea typeface="Open Sans"/>
              <a:cs typeface="Calibri"/>
            </a:endParaRPr>
          </a:p>
        </p:txBody>
      </p:sp>
      <p:sp>
        <p:nvSpPr>
          <p:cNvPr id="4" name="Title 3">
            <a:extLst>
              <a:ext uri="{FF2B5EF4-FFF2-40B4-BE49-F238E27FC236}">
                <a16:creationId xmlns:a16="http://schemas.microsoft.com/office/drawing/2014/main" id="{1206FB2D-DE24-0B20-089B-E718E5032C5E}"/>
              </a:ext>
            </a:extLst>
          </p:cNvPr>
          <p:cNvSpPr>
            <a:spLocks noGrp="1"/>
          </p:cNvSpPr>
          <p:nvPr>
            <p:ph type="ctrTitle"/>
          </p:nvPr>
        </p:nvSpPr>
        <p:spPr>
          <a:xfrm>
            <a:off x="0" y="940378"/>
            <a:ext cx="3665826" cy="578861"/>
          </a:xfrm>
          <a:solidFill>
            <a:srgbClr val="086638"/>
          </a:solidFill>
        </p:spPr>
        <p:txBody>
          <a:bodyPr vert="horz" lIns="91440" tIns="45720" rIns="91440" bIns="45720" rtlCol="0" anchor="b">
            <a:noAutofit/>
          </a:bodyPr>
          <a:lstStyle/>
          <a:p>
            <a:pPr rtl="0" eaLnBrk="1" latinLnBrk="0" hangingPunct="1"/>
            <a:r>
              <a:rPr lang="en-US" sz="1400" b="1" dirty="0">
                <a:solidFill>
                  <a:srgbClr val="FFFFFF"/>
                </a:solidFill>
                <a:latin typeface="+mn-lt"/>
                <a:ea typeface="Open Sans"/>
                <a:cs typeface="Open Sans"/>
              </a:rPr>
              <a:t>Cybersecurity</a:t>
            </a:r>
            <a:endParaRPr lang="en-US" sz="1400" dirty="0">
              <a:effectLst/>
              <a:latin typeface="+mn-lt"/>
              <a:cs typeface="Calibri Light"/>
            </a:endParaRPr>
          </a:p>
          <a:p>
            <a:pPr rtl="0" eaLnBrk="1" latinLnBrk="0" hangingPunct="1"/>
            <a:r>
              <a:rPr lang="en-US" sz="1400" i="1" kern="1200" dirty="0">
                <a:solidFill>
                  <a:srgbClr val="FFFFFF"/>
                </a:solidFill>
                <a:effectLst/>
                <a:latin typeface="+mn-lt"/>
                <a:ea typeface="Open Sans"/>
                <a:cs typeface="Open Sans"/>
              </a:rPr>
              <a:t>Statewide Program of Study</a:t>
            </a:r>
            <a:endParaRPr lang="en-US" sz="1400" dirty="0">
              <a:effectLst/>
              <a:latin typeface="+mn-lt"/>
              <a:ea typeface="Open Sans"/>
              <a:cs typeface="Open Sans"/>
            </a:endParaRPr>
          </a:p>
        </p:txBody>
      </p:sp>
      <p:sp>
        <p:nvSpPr>
          <p:cNvPr id="7" name="TextBox 6">
            <a:extLst>
              <a:ext uri="{FF2B5EF4-FFF2-40B4-BE49-F238E27FC236}">
                <a16:creationId xmlns:a16="http://schemas.microsoft.com/office/drawing/2014/main" id="{418CD8EF-2D1F-02D6-2E0A-A6D3790C1525}"/>
              </a:ext>
            </a:extLst>
          </p:cNvPr>
          <p:cNvSpPr txBox="1"/>
          <p:nvPr/>
        </p:nvSpPr>
        <p:spPr>
          <a:xfrm>
            <a:off x="63795" y="1544836"/>
            <a:ext cx="6712687" cy="507831"/>
          </a:xfrm>
          <a:prstGeom prst="rect">
            <a:avLst/>
          </a:prstGeom>
          <a:noFill/>
        </p:spPr>
        <p:txBody>
          <a:bodyPr wrap="square" lIns="91440" tIns="45720" rIns="91440" bIns="45720" rtlCol="0" anchor="t">
            <a:spAutoFit/>
          </a:bodyPr>
          <a:lstStyle/>
          <a:p>
            <a:r>
              <a:rPr lang="en-US" sz="900" dirty="0"/>
              <a:t>The Cybersecurity program of study includes the occupations and educational opportunities related to planning, implementing, upgrading, or monitoring security measure for the protection of computer networks and information. This program of study may also include exploration into responding to computer security breaches and virus and administering network security measures.</a:t>
            </a:r>
          </a:p>
        </p:txBody>
      </p:sp>
      <p:sp>
        <p:nvSpPr>
          <p:cNvPr id="21" name="TextBox 20">
            <a:extLst>
              <a:ext uri="{FF2B5EF4-FFF2-40B4-BE49-F238E27FC236}">
                <a16:creationId xmlns:a16="http://schemas.microsoft.com/office/drawing/2014/main" id="{77D1060B-498D-5699-38A4-622C19750F17}"/>
              </a:ext>
            </a:extLst>
          </p:cNvPr>
          <p:cNvSpPr txBox="1"/>
          <p:nvPr/>
        </p:nvSpPr>
        <p:spPr>
          <a:xfrm>
            <a:off x="232894" y="1960094"/>
            <a:ext cx="3273705" cy="1369606"/>
          </a:xfrm>
          <a:prstGeom prst="rect">
            <a:avLst/>
          </a:prstGeom>
          <a:noFill/>
        </p:spPr>
        <p:txBody>
          <a:bodyPr wrap="square" lIns="91440" tIns="45720" rIns="91440" bIns="45720" rtlCol="0" anchor="t">
            <a:spAutoFit/>
          </a:bodyPr>
          <a:lstStyle/>
          <a:p>
            <a:pPr marL="0" marR="0">
              <a:spcBef>
                <a:spcPts val="0"/>
              </a:spcBef>
            </a:pPr>
            <a:r>
              <a:rPr lang="en-US" sz="1200" b="1" dirty="0">
                <a:solidFill>
                  <a:srgbClr val="0D6CB9"/>
                </a:solidFill>
                <a:effectLst/>
                <a:ea typeface="Calibri" panose="020F0502020204030204" pitchFamily="34" charset="0"/>
                <a:cs typeface="Times New Roman" panose="02020603050405020304" pitchFamily="18" charset="0"/>
              </a:rPr>
              <a:t>Secondary Courses for High School Credit</a:t>
            </a:r>
          </a:p>
          <a:p>
            <a:pPr marL="0" marR="0">
              <a:spcBef>
                <a:spcPts val="0"/>
              </a:spcBef>
            </a:pPr>
            <a:r>
              <a:rPr lang="en-US" sz="700" b="1" dirty="0">
                <a:effectLst/>
                <a:ea typeface="Calibri" panose="020F0502020204030204" pitchFamily="34" charset="0"/>
                <a:cs typeface="Times New Roman"/>
              </a:rPr>
              <a:t>Level 1</a:t>
            </a:r>
          </a:p>
          <a:p>
            <a:pPr marL="171450" indent="-171450">
              <a:buFont typeface="Arial" panose="020B0604020202020204" pitchFamily="34" charset="0"/>
              <a:buChar char="•"/>
            </a:pPr>
            <a:r>
              <a:rPr lang="en-US" sz="700" dirty="0">
                <a:ea typeface="Calibri" panose="020F0502020204030204" pitchFamily="34" charset="0"/>
                <a:cs typeface="Times New Roman"/>
              </a:rPr>
              <a:t>Principles of Information Technology</a:t>
            </a:r>
            <a:endParaRPr lang="en-US" sz="700" dirty="0">
              <a:effectLst/>
              <a:ea typeface="Calibri" panose="020F0502020204030204" pitchFamily="34" charset="0"/>
              <a:cs typeface="Times New Roman" panose="02020603050405020304" pitchFamily="18" charset="0"/>
            </a:endParaRPr>
          </a:p>
          <a:p>
            <a:pPr marR="0" lvl="0">
              <a:spcBef>
                <a:spcPts val="0"/>
              </a:spcBef>
            </a:pPr>
            <a:r>
              <a:rPr lang="en-US" sz="700" b="1" dirty="0">
                <a:effectLst/>
                <a:ea typeface="Calibri" panose="020F0502020204030204" pitchFamily="34" charset="0"/>
                <a:cs typeface="Times New Roman"/>
              </a:rPr>
              <a:t>Level 2</a:t>
            </a:r>
            <a:endParaRPr lang="en-US" sz="700" dirty="0"/>
          </a:p>
          <a:p>
            <a:pPr marL="171450" indent="-171450">
              <a:buFont typeface="Arial" panose="020B0604020202020204" pitchFamily="34" charset="0"/>
              <a:buChar char="•"/>
            </a:pPr>
            <a:r>
              <a:rPr lang="en-US" sz="700" dirty="0">
                <a:ea typeface="Calibri" panose="020F0502020204030204" pitchFamily="34" charset="0"/>
                <a:cs typeface="Times New Roman"/>
              </a:rPr>
              <a:t>Computer Maintenance/Lab</a:t>
            </a:r>
          </a:p>
          <a:p>
            <a:pPr marR="0" lvl="0">
              <a:spcBef>
                <a:spcPts val="0"/>
              </a:spcBef>
            </a:pPr>
            <a:r>
              <a:rPr lang="en-US" sz="700" b="1" dirty="0">
                <a:effectLst/>
                <a:ea typeface="Calibri" panose="020F0502020204030204" pitchFamily="34" charset="0"/>
                <a:cs typeface="Times New Roman" panose="02020603050405020304" pitchFamily="18" charset="0"/>
              </a:rPr>
              <a:t>Level 3</a:t>
            </a:r>
          </a:p>
          <a:p>
            <a:pPr marL="171450" marR="0" lvl="0" indent="-171450">
              <a:spcBef>
                <a:spcPts val="0"/>
              </a:spcBef>
              <a:buFont typeface="Arial" panose="020B0604020202020204" pitchFamily="34" charset="0"/>
              <a:buChar char="•"/>
            </a:pPr>
            <a:r>
              <a:rPr lang="en-US" sz="700" dirty="0">
                <a:cs typeface="Times New Roman"/>
              </a:rPr>
              <a:t>Networking/Lab</a:t>
            </a:r>
            <a:endParaRPr lang="en-US" sz="700" dirty="0"/>
          </a:p>
          <a:p>
            <a:r>
              <a:rPr lang="en-US" sz="700" b="1" dirty="0">
                <a:cs typeface="Times New Roman"/>
              </a:rPr>
              <a:t>Level 4</a:t>
            </a:r>
            <a:endParaRPr lang="en-US" sz="700" dirty="0">
              <a:cs typeface="Calibri"/>
            </a:endParaRPr>
          </a:p>
          <a:p>
            <a:pPr marL="171450" indent="-171450">
              <a:buFont typeface="Arial" panose="020B0604020202020204" pitchFamily="34" charset="0"/>
              <a:buChar char="•"/>
            </a:pPr>
            <a:r>
              <a:rPr lang="en-US" sz="700" dirty="0">
                <a:cs typeface="Times New Roman"/>
              </a:rPr>
              <a:t>Practicum in Information Technology</a:t>
            </a:r>
          </a:p>
          <a:p>
            <a:pPr marL="171450" indent="-171450">
              <a:buFont typeface="Arial" panose="020B0604020202020204" pitchFamily="34" charset="0"/>
              <a:buChar char="•"/>
            </a:pPr>
            <a:r>
              <a:rPr lang="en-US" sz="700" dirty="0">
                <a:cs typeface="Times New Roman"/>
              </a:rPr>
              <a:t>Practicum in STEM</a:t>
            </a:r>
            <a:endParaRPr lang="en-US" sz="800" dirty="0">
              <a:ea typeface="Calibri" panose="020F0502020204030204" pitchFamily="34" charset="0"/>
              <a:cs typeface="Times New Roman" panose="02020603050405020304" pitchFamily="18" charset="0"/>
            </a:endParaRPr>
          </a:p>
          <a:p>
            <a:endParaRPr lang="en-US" sz="800" dirty="0">
              <a:ea typeface="Calibri" panose="020F0502020204030204" pitchFamily="34" charset="0"/>
              <a:cs typeface="Times New Roman" panose="02020603050405020304" pitchFamily="18" charset="0"/>
            </a:endParaRPr>
          </a:p>
        </p:txBody>
      </p:sp>
      <p:sp>
        <p:nvSpPr>
          <p:cNvPr id="22" name="TextBox 21">
            <a:extLst>
              <a:ext uri="{FF2B5EF4-FFF2-40B4-BE49-F238E27FC236}">
                <a16:creationId xmlns:a16="http://schemas.microsoft.com/office/drawing/2014/main" id="{B8492F22-9EDB-B130-6173-ADBB1BA28B5A}"/>
              </a:ext>
            </a:extLst>
          </p:cNvPr>
          <p:cNvSpPr txBox="1"/>
          <p:nvPr/>
        </p:nvSpPr>
        <p:spPr>
          <a:xfrm>
            <a:off x="248020" y="5205598"/>
            <a:ext cx="3236024" cy="2108269"/>
          </a:xfrm>
          <a:prstGeom prst="rect">
            <a:avLst/>
          </a:prstGeom>
          <a:noFill/>
        </p:spPr>
        <p:txBody>
          <a:bodyPr wrap="square" lIns="91440" tIns="45720" rIns="91440" bIns="45720" rtlCol="0" anchor="t">
            <a:spAutoFit/>
          </a:bodyPr>
          <a:lstStyle/>
          <a:p>
            <a:pPr marL="0" marR="0">
              <a:spcBef>
                <a:spcPts val="0"/>
              </a:spcBef>
            </a:pPr>
            <a:r>
              <a:rPr lang="en-US" sz="1200" b="1" dirty="0">
                <a:solidFill>
                  <a:srgbClr val="0D6CB9"/>
                </a:solidFill>
                <a:effectLst/>
                <a:ea typeface="Calibri" panose="020F0502020204030204" pitchFamily="34" charset="0"/>
                <a:cs typeface="Times New Roman" panose="02020603050405020304" pitchFamily="18" charset="0"/>
              </a:rPr>
              <a:t>Postsecondary Opportunities</a:t>
            </a:r>
          </a:p>
          <a:p>
            <a:r>
              <a:rPr lang="en-US" sz="700" b="1" dirty="0">
                <a:ea typeface="Calibri" panose="020F0502020204030204" pitchFamily="34" charset="0"/>
                <a:cs typeface="Times New Roman"/>
              </a:rPr>
              <a:t>Associates Degrees</a:t>
            </a:r>
            <a:endParaRPr lang="en-US" sz="700" b="1" dirty="0">
              <a:effectLst/>
              <a:ea typeface="Calibri" panose="020F0502020204030204" pitchFamily="34" charset="0"/>
              <a:cs typeface="Times New Roman"/>
            </a:endParaRPr>
          </a:p>
          <a:p>
            <a:pPr marL="171450" indent="-171450">
              <a:buFont typeface="Arial" panose="020B0604020202020204" pitchFamily="34" charset="0"/>
              <a:buChar char="•"/>
            </a:pPr>
            <a:r>
              <a:rPr lang="en-US" sz="700" dirty="0">
                <a:ea typeface="+mn-lt"/>
                <a:cs typeface="+mn-lt"/>
              </a:rPr>
              <a:t>System Networking, and LAN/WAN Management </a:t>
            </a:r>
            <a:endParaRPr lang="en-US" sz="700" dirty="0">
              <a:effectLst/>
              <a:ea typeface="Calibri" panose="020F0502020204030204" pitchFamily="34" charset="0"/>
              <a:cs typeface="Times New Roman"/>
            </a:endParaRPr>
          </a:p>
          <a:p>
            <a:pPr marL="171450" indent="-171450">
              <a:buFont typeface="Arial" panose="020B0604020202020204" pitchFamily="34" charset="0"/>
              <a:buChar char="•"/>
            </a:pPr>
            <a:r>
              <a:rPr lang="en-US" sz="700" dirty="0">
                <a:ea typeface="+mn-lt"/>
                <a:cs typeface="+mn-lt"/>
              </a:rPr>
              <a:t>Information Technology</a:t>
            </a:r>
            <a:endParaRPr lang="en-US" sz="700" dirty="0">
              <a:solidFill>
                <a:srgbClr val="000000"/>
              </a:solidFill>
              <a:ea typeface="Calibri" panose="020F0502020204030204" pitchFamily="34" charset="0"/>
              <a:cs typeface="Times New Roman" panose="02020603050405020304" pitchFamily="18" charset="0"/>
            </a:endParaRPr>
          </a:p>
          <a:p>
            <a:pPr marL="171450" indent="-171450">
              <a:buFont typeface="Arial" panose="020B0604020202020204" pitchFamily="34" charset="0"/>
              <a:buChar char="•"/>
            </a:pPr>
            <a:r>
              <a:rPr lang="en-US" sz="700" dirty="0">
                <a:ea typeface="+mn-lt"/>
                <a:cs typeface="+mn-lt"/>
              </a:rPr>
              <a:t>Computer and Information Sciences, General</a:t>
            </a:r>
            <a:endParaRPr lang="en-US" sz="700" dirty="0">
              <a:ea typeface="Calibri" panose="020F0502020204030204" pitchFamily="34" charset="0"/>
              <a:cs typeface="Calibri"/>
            </a:endParaRPr>
          </a:p>
          <a:p>
            <a:pPr marL="171450" indent="-171450">
              <a:buFont typeface="Arial" panose="020B0604020202020204" pitchFamily="34" charset="0"/>
              <a:buChar char="•"/>
            </a:pPr>
            <a:r>
              <a:rPr lang="en-US" sz="700" dirty="0">
                <a:ea typeface="+mn-lt"/>
                <a:cs typeface="+mn-lt"/>
              </a:rPr>
              <a:t>Computer Science</a:t>
            </a:r>
            <a:endParaRPr lang="en-US" sz="700" dirty="0">
              <a:ea typeface="Calibri" panose="020F0502020204030204" pitchFamily="34" charset="0"/>
              <a:cs typeface="Calibri"/>
            </a:endParaRPr>
          </a:p>
          <a:p>
            <a:pPr marL="171450" indent="-171450">
              <a:buFont typeface="Arial" panose="020B0604020202020204" pitchFamily="34" charset="0"/>
              <a:buChar char="•"/>
            </a:pPr>
            <a:endParaRPr lang="en-US" sz="700" dirty="0">
              <a:ea typeface="Calibri" panose="020F0502020204030204" pitchFamily="34" charset="0"/>
              <a:cs typeface="Calibri"/>
            </a:endParaRPr>
          </a:p>
          <a:p>
            <a:pPr marR="0" lvl="0">
              <a:spcBef>
                <a:spcPts val="0"/>
              </a:spcBef>
            </a:pPr>
            <a:r>
              <a:rPr lang="en-US" sz="700" b="1" dirty="0">
                <a:effectLst/>
                <a:ea typeface="Calibri" panose="020F0502020204030204" pitchFamily="34" charset="0"/>
                <a:cs typeface="Times New Roman" panose="02020603050405020304" pitchFamily="18" charset="0"/>
              </a:rPr>
              <a:t>Bachelor’s Degrees</a:t>
            </a:r>
          </a:p>
          <a:p>
            <a:pPr marL="171450" indent="-171450">
              <a:buFont typeface="Arial" panose="020B0604020202020204" pitchFamily="34" charset="0"/>
              <a:buChar char="•"/>
            </a:pPr>
            <a:r>
              <a:rPr lang="en-US" sz="700" dirty="0">
                <a:ea typeface="+mn-lt"/>
                <a:cs typeface="+mn-lt"/>
              </a:rPr>
              <a:t>Computer Systems Networking and Telecommunications</a:t>
            </a:r>
            <a:endParaRPr lang="en-US" sz="700" dirty="0">
              <a:effectLst/>
              <a:ea typeface="Calibri" panose="020F0502020204030204" pitchFamily="34" charset="0"/>
              <a:cs typeface="Times New Roman"/>
            </a:endParaRPr>
          </a:p>
          <a:p>
            <a:pPr marL="171450" indent="-171450">
              <a:buFont typeface="Arial" panose="020B0604020202020204" pitchFamily="34" charset="0"/>
              <a:buChar char="•"/>
            </a:pPr>
            <a:r>
              <a:rPr lang="en-US" sz="700" dirty="0">
                <a:ea typeface="+mn-lt"/>
                <a:cs typeface="+mn-lt"/>
              </a:rPr>
              <a:t>Computer Systems Networking and Telecommunications</a:t>
            </a:r>
            <a:endParaRPr lang="en-US" sz="700" dirty="0">
              <a:solidFill>
                <a:srgbClr val="0D6CB9"/>
              </a:solidFill>
              <a:effectLst/>
              <a:ea typeface="Calibri" panose="020F0502020204030204" pitchFamily="34" charset="0"/>
              <a:cs typeface="Times New Roman" panose="02020603050405020304" pitchFamily="18" charset="0"/>
            </a:endParaRPr>
          </a:p>
          <a:p>
            <a:pPr marL="171450" indent="-171450">
              <a:buFont typeface="Arial" panose="020B0604020202020204" pitchFamily="34" charset="0"/>
              <a:buChar char="•"/>
            </a:pPr>
            <a:r>
              <a:rPr lang="en-US" sz="700" dirty="0">
                <a:ea typeface="+mn-lt"/>
                <a:cs typeface="+mn-lt"/>
              </a:rPr>
              <a:t>Computer and Information Sciences, General</a:t>
            </a:r>
          </a:p>
          <a:p>
            <a:pPr marL="171450" indent="-171450">
              <a:buFont typeface="Arial" panose="020B0604020202020204" pitchFamily="34" charset="0"/>
              <a:buChar char="•"/>
            </a:pPr>
            <a:r>
              <a:rPr lang="en-US" sz="700" dirty="0">
                <a:ea typeface="+mn-lt"/>
                <a:cs typeface="+mn-lt"/>
              </a:rPr>
              <a:t>Computer Science</a:t>
            </a:r>
          </a:p>
          <a:p>
            <a:pPr marL="171450" indent="-171450">
              <a:buFont typeface="Arial" panose="020B0604020202020204" pitchFamily="34" charset="0"/>
              <a:buChar char="•"/>
            </a:pPr>
            <a:endParaRPr lang="en-US" sz="700" dirty="0">
              <a:ea typeface="Calibri" panose="020F0502020204030204" pitchFamily="34" charset="0"/>
              <a:cs typeface="Calibri"/>
            </a:endParaRPr>
          </a:p>
          <a:p>
            <a:pPr marR="0" lvl="0">
              <a:spcBef>
                <a:spcPts val="0"/>
              </a:spcBef>
            </a:pPr>
            <a:r>
              <a:rPr lang="en-US" sz="700" b="1" dirty="0">
                <a:effectLst/>
                <a:ea typeface="Calibri" panose="020F0502020204030204" pitchFamily="34" charset="0"/>
                <a:cs typeface="Times New Roman" panose="02020603050405020304" pitchFamily="18" charset="0"/>
              </a:rPr>
              <a:t>Master’s, Doctoral, and Professional Degrees</a:t>
            </a:r>
          </a:p>
          <a:p>
            <a:pPr marL="171450" indent="-171450">
              <a:buFont typeface="Arial" panose="020B0604020202020204" pitchFamily="34" charset="0"/>
              <a:buChar char="•"/>
            </a:pPr>
            <a:r>
              <a:rPr lang="en-US" sz="700" dirty="0">
                <a:ea typeface="+mn-lt"/>
                <a:cs typeface="+mn-lt"/>
              </a:rPr>
              <a:t>Computer Systems Analysis/Analyst</a:t>
            </a:r>
            <a:endParaRPr lang="en-US" sz="700" dirty="0">
              <a:effectLst/>
              <a:ea typeface="Calibri" panose="020F0502020204030204" pitchFamily="34" charset="0"/>
              <a:cs typeface="Times New Roman"/>
            </a:endParaRPr>
          </a:p>
          <a:p>
            <a:pPr marL="171450" indent="-171450">
              <a:buFont typeface="Arial" panose="020B0604020202020204" pitchFamily="34" charset="0"/>
              <a:buChar char="•"/>
            </a:pPr>
            <a:r>
              <a:rPr lang="en-US" sz="700" dirty="0">
                <a:ea typeface="Calibri" panose="020F0502020204030204" pitchFamily="34" charset="0"/>
                <a:cs typeface="Calibri"/>
              </a:rPr>
              <a:t>Information Technology</a:t>
            </a:r>
          </a:p>
          <a:p>
            <a:pPr marL="171450" indent="-171450">
              <a:buFont typeface="Arial" panose="020B0604020202020204" pitchFamily="34" charset="0"/>
              <a:buChar char="•"/>
            </a:pPr>
            <a:r>
              <a:rPr lang="en-US" sz="700" dirty="0">
                <a:ea typeface="Calibri" panose="020F0502020204030204" pitchFamily="34" charset="0"/>
                <a:cs typeface="Calibri"/>
              </a:rPr>
              <a:t>Computer Information Sciences, General</a:t>
            </a:r>
          </a:p>
          <a:p>
            <a:pPr marL="171450" indent="-171450">
              <a:buFont typeface="Arial" panose="020B0604020202020204" pitchFamily="34" charset="0"/>
              <a:buChar char="•"/>
            </a:pPr>
            <a:r>
              <a:rPr lang="en-US" sz="700" dirty="0">
                <a:ea typeface="Calibri" panose="020F0502020204030204" pitchFamily="34" charset="0"/>
                <a:cs typeface="Calibri"/>
              </a:rPr>
              <a:t>Computer Science</a:t>
            </a:r>
            <a:endParaRPr lang="en-US" sz="700" dirty="0">
              <a:ea typeface="Calibri" panose="020F0502020204030204" pitchFamily="34" charset="0"/>
              <a:cs typeface="Times New Roman"/>
            </a:endParaRPr>
          </a:p>
        </p:txBody>
      </p:sp>
      <p:sp>
        <p:nvSpPr>
          <p:cNvPr id="23" name="TextBox 22">
            <a:extLst>
              <a:ext uri="{FF2B5EF4-FFF2-40B4-BE49-F238E27FC236}">
                <a16:creationId xmlns:a16="http://schemas.microsoft.com/office/drawing/2014/main" id="{B63C6D94-62AA-E2D0-FFDB-465F6F55EAB9}"/>
              </a:ext>
            </a:extLst>
          </p:cNvPr>
          <p:cNvSpPr txBox="1"/>
          <p:nvPr/>
        </p:nvSpPr>
        <p:spPr>
          <a:xfrm>
            <a:off x="3924114" y="2008614"/>
            <a:ext cx="2600690" cy="461665"/>
          </a:xfrm>
          <a:prstGeom prst="rect">
            <a:avLst/>
          </a:prstGeom>
          <a:noFill/>
        </p:spPr>
        <p:txBody>
          <a:bodyPr wrap="square" lIns="91440" tIns="45720" rIns="91440" bIns="45720" rtlCol="0" anchor="t">
            <a:spAutoFit/>
          </a:bodyPr>
          <a:lstStyle/>
          <a:p>
            <a:pPr marL="0" marR="0" algn="ctr">
              <a:spcBef>
                <a:spcPts val="0"/>
              </a:spcBef>
            </a:pPr>
            <a:r>
              <a:rPr lang="en-US" sz="1200" b="1" dirty="0">
                <a:solidFill>
                  <a:srgbClr val="0D6CB9"/>
                </a:solidFill>
                <a:effectLst/>
                <a:ea typeface="Calibri" panose="020F0502020204030204" pitchFamily="34" charset="0"/>
                <a:cs typeface="Times New Roman" panose="02020603050405020304" pitchFamily="18" charset="0"/>
              </a:rPr>
              <a:t>Work-Based Learning and </a:t>
            </a:r>
          </a:p>
          <a:p>
            <a:pPr algn="ctr"/>
            <a:r>
              <a:rPr lang="en-US" sz="1200" b="1" dirty="0">
                <a:solidFill>
                  <a:srgbClr val="0D6CB9"/>
                </a:solidFill>
                <a:ea typeface="Calibri" panose="020F0502020204030204" pitchFamily="34" charset="0"/>
                <a:cs typeface="Times New Roman"/>
              </a:rPr>
              <a:t>Expanded Learning</a:t>
            </a:r>
            <a:r>
              <a:rPr lang="en-US" sz="1200" b="1" dirty="0">
                <a:solidFill>
                  <a:srgbClr val="0D6CB9"/>
                </a:solidFill>
                <a:effectLst/>
                <a:ea typeface="Calibri" panose="020F0502020204030204" pitchFamily="34" charset="0"/>
                <a:cs typeface="Times New Roman"/>
              </a:rPr>
              <a:t> Opportunities</a:t>
            </a:r>
          </a:p>
        </p:txBody>
      </p:sp>
      <p:graphicFrame>
        <p:nvGraphicFramePr>
          <p:cNvPr id="24" name="Table 24">
            <a:extLst>
              <a:ext uri="{FF2B5EF4-FFF2-40B4-BE49-F238E27FC236}">
                <a16:creationId xmlns:a16="http://schemas.microsoft.com/office/drawing/2014/main" id="{38395C62-94A4-41FC-B070-A87B662CD839}"/>
              </a:ext>
            </a:extLst>
          </p:cNvPr>
          <p:cNvGraphicFramePr>
            <a:graphicFrameLocks noGrp="1"/>
          </p:cNvGraphicFramePr>
          <p:nvPr>
            <p:extLst>
              <p:ext uri="{D42A27DB-BD31-4B8C-83A1-F6EECF244321}">
                <p14:modId xmlns:p14="http://schemas.microsoft.com/office/powerpoint/2010/main" val="1993313481"/>
              </p:ext>
            </p:extLst>
          </p:nvPr>
        </p:nvGraphicFramePr>
        <p:xfrm>
          <a:off x="3992980" y="2476224"/>
          <a:ext cx="2547252" cy="1188117"/>
        </p:xfrm>
        <a:graphic>
          <a:graphicData uri="http://schemas.openxmlformats.org/drawingml/2006/table">
            <a:tbl>
              <a:tblPr firstRow="1" bandRow="1">
                <a:tableStyleId>{5C22544A-7EE6-4342-B048-85BDC9FD1C3A}</a:tableStyleId>
              </a:tblPr>
              <a:tblGrid>
                <a:gridCol w="1273626">
                  <a:extLst>
                    <a:ext uri="{9D8B030D-6E8A-4147-A177-3AD203B41FA5}">
                      <a16:colId xmlns:a16="http://schemas.microsoft.com/office/drawing/2014/main" val="2083587555"/>
                    </a:ext>
                  </a:extLst>
                </a:gridCol>
                <a:gridCol w="1273626">
                  <a:extLst>
                    <a:ext uri="{9D8B030D-6E8A-4147-A177-3AD203B41FA5}">
                      <a16:colId xmlns:a16="http://schemas.microsoft.com/office/drawing/2014/main" val="3749205641"/>
                    </a:ext>
                  </a:extLst>
                </a:gridCol>
              </a:tblGrid>
              <a:tr h="454515">
                <a:tc>
                  <a:txBody>
                    <a:bodyPr/>
                    <a:lstStyle/>
                    <a:p>
                      <a:pPr algn="ctr"/>
                      <a:r>
                        <a:rPr lang="en-US" sz="900" dirty="0"/>
                        <a:t>Exploration Activities</a:t>
                      </a:r>
                    </a:p>
                  </a:txBody>
                  <a:tcPr anchor="ctr">
                    <a:solidFill>
                      <a:srgbClr val="086638"/>
                    </a:solidFill>
                  </a:tcPr>
                </a:tc>
                <a:tc>
                  <a:txBody>
                    <a:bodyPr/>
                    <a:lstStyle/>
                    <a:p>
                      <a:pPr algn="ctr"/>
                      <a:r>
                        <a:rPr lang="en-US" sz="900" dirty="0"/>
                        <a:t>Work-Based Learning Activities</a:t>
                      </a:r>
                    </a:p>
                  </a:txBody>
                  <a:tcPr anchor="ctr">
                    <a:solidFill>
                      <a:srgbClr val="086638"/>
                    </a:solidFill>
                  </a:tcPr>
                </a:tc>
                <a:extLst>
                  <a:ext uri="{0D108BD9-81ED-4DB2-BD59-A6C34878D82A}">
                    <a16:rowId xmlns:a16="http://schemas.microsoft.com/office/drawing/2014/main" val="2788444287"/>
                  </a:ext>
                </a:extLst>
              </a:tr>
              <a:tr h="733602">
                <a:tc>
                  <a:txBody>
                    <a:bodyPr/>
                    <a:lstStyle/>
                    <a:p>
                      <a:pPr marL="171450" lvl="0" indent="-171450" algn="l">
                        <a:buFont typeface="Arial"/>
                        <a:buChar char="•"/>
                      </a:pPr>
                      <a:r>
                        <a:rPr lang="en-US" sz="700" dirty="0"/>
                        <a:t>Join TSA </a:t>
                      </a:r>
                    </a:p>
                    <a:p>
                      <a:pPr marL="171450" lvl="0" indent="-171450" algn="l">
                        <a:buFont typeface="Arial"/>
                        <a:buChar char="•"/>
                      </a:pPr>
                      <a:r>
                        <a:rPr lang="en-US" sz="700" dirty="0"/>
                        <a:t>Job shadow a computer system analyst or information security analyst</a:t>
                      </a:r>
                    </a:p>
                  </a:txBody>
                  <a:tcPr>
                    <a:noFill/>
                  </a:tcPr>
                </a:tc>
                <a:tc>
                  <a:txBody>
                    <a:bodyPr/>
                    <a:lstStyle/>
                    <a:p>
                      <a:pPr marL="171450" lvl="0" indent="-171450" algn="l">
                        <a:buFont typeface="Arial"/>
                        <a:buChar char="•"/>
                      </a:pPr>
                      <a:r>
                        <a:rPr lang="en-US" sz="700" dirty="0"/>
                        <a:t>Obtain a cybersecurity IBC</a:t>
                      </a:r>
                    </a:p>
                    <a:p>
                      <a:pPr marL="171450" indent="-171450" algn="l">
                        <a:buFont typeface="Arial" panose="020B0604020202020204" pitchFamily="34" charset="0"/>
                        <a:buChar char="•"/>
                      </a:pPr>
                      <a:endParaRPr lang="en-US" sz="700" dirty="0"/>
                    </a:p>
                  </a:txBody>
                  <a:tcPr>
                    <a:noFill/>
                  </a:tcPr>
                </a:tc>
                <a:extLst>
                  <a:ext uri="{0D108BD9-81ED-4DB2-BD59-A6C34878D82A}">
                    <a16:rowId xmlns:a16="http://schemas.microsoft.com/office/drawing/2014/main" val="2974962540"/>
                  </a:ext>
                </a:extLst>
              </a:tr>
            </a:tbl>
          </a:graphicData>
        </a:graphic>
      </p:graphicFrame>
      <p:sp>
        <p:nvSpPr>
          <p:cNvPr id="28" name="TextBox 27">
            <a:extLst>
              <a:ext uri="{FF2B5EF4-FFF2-40B4-BE49-F238E27FC236}">
                <a16:creationId xmlns:a16="http://schemas.microsoft.com/office/drawing/2014/main" id="{12E02463-CD5F-D1DD-B59B-A5477635CC57}"/>
              </a:ext>
            </a:extLst>
          </p:cNvPr>
          <p:cNvSpPr txBox="1"/>
          <p:nvPr/>
        </p:nvSpPr>
        <p:spPr>
          <a:xfrm>
            <a:off x="3994750" y="3770449"/>
            <a:ext cx="2489898" cy="1000274"/>
          </a:xfrm>
          <a:prstGeom prst="rect">
            <a:avLst/>
          </a:prstGeom>
          <a:noFill/>
        </p:spPr>
        <p:txBody>
          <a:bodyPr wrap="square" lIns="91440" tIns="45720" rIns="91440" bIns="45720" rtlCol="0" anchor="t">
            <a:spAutoFit/>
          </a:bodyPr>
          <a:lstStyle/>
          <a:p>
            <a:pPr marL="0" marR="0">
              <a:spcBef>
                <a:spcPts val="0"/>
              </a:spcBef>
              <a:spcAft>
                <a:spcPts val="600"/>
              </a:spcAft>
            </a:pPr>
            <a:r>
              <a:rPr lang="en-US" sz="1200" b="1" dirty="0">
                <a:solidFill>
                  <a:srgbClr val="0D6CB9"/>
                </a:solidFill>
                <a:effectLst/>
                <a:ea typeface="Calibri" panose="020F0502020204030204" pitchFamily="34" charset="0"/>
                <a:cs typeface="Times New Roman" panose="02020603050405020304" pitchFamily="18" charset="0"/>
              </a:rPr>
              <a:t>Industry-Based Certifications</a:t>
            </a:r>
            <a:endParaRPr lang="en-US" sz="1200" b="1" dirty="0">
              <a:solidFill>
                <a:srgbClr val="0D6CB9"/>
              </a:solidFill>
              <a:ea typeface="Calibri" panose="020F0502020204030204" pitchFamily="34" charset="0"/>
              <a:cs typeface="Times New Roman" panose="02020603050405020304" pitchFamily="18" charset="0"/>
            </a:endParaRPr>
          </a:p>
          <a:p>
            <a:pPr marL="171450" indent="-171450">
              <a:buFont typeface="Arial"/>
              <a:buChar char="•"/>
            </a:pPr>
            <a:r>
              <a:rPr lang="en-US" sz="700" dirty="0">
                <a:ea typeface="+mn-lt"/>
                <a:cs typeface="+mn-lt"/>
              </a:rPr>
              <a:t>Cybersecurity Fundamentals (NOCTI)</a:t>
            </a:r>
          </a:p>
          <a:p>
            <a:pPr marL="171450" indent="-171450">
              <a:buFont typeface="Arial"/>
              <a:buChar char="•"/>
            </a:pPr>
            <a:endParaRPr lang="en-US" sz="700" dirty="0">
              <a:ea typeface="+mn-lt"/>
              <a:cs typeface="+mn-lt"/>
            </a:endParaRPr>
          </a:p>
          <a:p>
            <a:r>
              <a:rPr lang="en-US" sz="700" dirty="0">
                <a:ea typeface="+mn-lt"/>
                <a:cs typeface="+mn-lt"/>
              </a:rPr>
              <a:t>PSJA Academy</a:t>
            </a:r>
          </a:p>
          <a:p>
            <a:r>
              <a:rPr lang="en-US" sz="700" dirty="0">
                <a:ea typeface="+mn-lt"/>
                <a:cs typeface="+mn-lt"/>
              </a:rPr>
              <a:t>Level I College Certificate Available:</a:t>
            </a:r>
          </a:p>
          <a:p>
            <a:pPr marL="171450" indent="-171450">
              <a:buFont typeface="Arial"/>
              <a:buChar char="•"/>
            </a:pPr>
            <a:r>
              <a:rPr lang="en-US" sz="700">
                <a:ea typeface="+mn-lt"/>
                <a:cs typeface="+mn-lt"/>
              </a:rPr>
              <a:t>Cybersecurity Specialist Certificate</a:t>
            </a:r>
            <a:endParaRPr lang="en-US" sz="700" dirty="0">
              <a:ea typeface="+mn-lt"/>
              <a:cs typeface="+mn-lt"/>
            </a:endParaRPr>
          </a:p>
          <a:p>
            <a:pPr marL="171450" indent="-171450">
              <a:buFont typeface="Arial"/>
              <a:buChar char="•"/>
            </a:pPr>
            <a:endParaRPr lang="en-US" sz="700" dirty="0">
              <a:ea typeface="Calibri" panose="020F0502020204030204" pitchFamily="34" charset="0"/>
              <a:cs typeface="Calibri"/>
            </a:endParaRPr>
          </a:p>
        </p:txBody>
      </p:sp>
      <p:sp>
        <p:nvSpPr>
          <p:cNvPr id="6" name="TextBox 5">
            <a:extLst>
              <a:ext uri="{FF2B5EF4-FFF2-40B4-BE49-F238E27FC236}">
                <a16:creationId xmlns:a16="http://schemas.microsoft.com/office/drawing/2014/main" id="{8EA69127-A607-E7DE-572E-1ABC6B43EA5D}"/>
              </a:ext>
            </a:extLst>
          </p:cNvPr>
          <p:cNvSpPr txBox="1"/>
          <p:nvPr/>
        </p:nvSpPr>
        <p:spPr>
          <a:xfrm>
            <a:off x="3992980" y="5164719"/>
            <a:ext cx="2190645"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171450" indent="-171450">
              <a:buFont typeface="Arial"/>
              <a:buChar char="•"/>
            </a:pPr>
            <a:r>
              <a:rPr lang="en-US" sz="700" dirty="0">
                <a:cs typeface="Calibri"/>
              </a:rPr>
              <a:t>Associate of (ISC)*</a:t>
            </a:r>
            <a:endParaRPr lang="en-US" sz="700" dirty="0"/>
          </a:p>
          <a:p>
            <a:r>
              <a:rPr lang="en-US" sz="700" dirty="0">
                <a:cs typeface="Calibri"/>
              </a:rPr>
              <a:t>                          *IBC sunsetting 8/31/24</a:t>
            </a:r>
            <a:endParaRPr lang="en-US" sz="700" dirty="0">
              <a:ea typeface="Calibri"/>
              <a:cs typeface="Calibri"/>
            </a:endParaRPr>
          </a:p>
        </p:txBody>
      </p:sp>
      <p:sp>
        <p:nvSpPr>
          <p:cNvPr id="25" name="TextBox 24">
            <a:extLst>
              <a:ext uri="{FF2B5EF4-FFF2-40B4-BE49-F238E27FC236}">
                <a16:creationId xmlns:a16="http://schemas.microsoft.com/office/drawing/2014/main" id="{9B1DB329-719E-4AA1-96E9-F17A73F17867}"/>
              </a:ext>
            </a:extLst>
          </p:cNvPr>
          <p:cNvSpPr txBox="1"/>
          <p:nvPr/>
        </p:nvSpPr>
        <p:spPr>
          <a:xfrm>
            <a:off x="232975" y="7310134"/>
            <a:ext cx="4781550" cy="276999"/>
          </a:xfrm>
          <a:prstGeom prst="rect">
            <a:avLst/>
          </a:prstGeom>
          <a:noFill/>
        </p:spPr>
        <p:txBody>
          <a:bodyPr wrap="square">
            <a:spAutoFit/>
          </a:bodyPr>
          <a:lstStyle/>
          <a:p>
            <a:pPr marL="0" marR="0">
              <a:spcBef>
                <a:spcPts val="0"/>
              </a:spcBef>
            </a:pPr>
            <a:r>
              <a:rPr lang="en-US" sz="1200" b="1" dirty="0">
                <a:solidFill>
                  <a:srgbClr val="0D6CB9"/>
                </a:solidFill>
                <a:latin typeface="Calibri" panose="020F0502020204030204" pitchFamily="34" charset="0"/>
                <a:ea typeface="Calibri" panose="020F0502020204030204" pitchFamily="34" charset="0"/>
                <a:cs typeface="Calibri" panose="020F0502020204030204" pitchFamily="34" charset="0"/>
              </a:rPr>
              <a:t>Aligned Occupations</a:t>
            </a:r>
            <a:endParaRPr lang="en-US" sz="1200" b="1" dirty="0">
              <a:solidFill>
                <a:srgbClr val="0D6CB9"/>
              </a:solidFill>
              <a:effectLst/>
              <a:latin typeface="Calibri" panose="020F0502020204030204" pitchFamily="34" charset="0"/>
              <a:ea typeface="Calibri" panose="020F0502020204030204" pitchFamily="34" charset="0"/>
              <a:cs typeface="Calibri" panose="020F0502020204030204" pitchFamily="34" charset="0"/>
            </a:endParaRPr>
          </a:p>
        </p:txBody>
      </p:sp>
      <p:sp>
        <p:nvSpPr>
          <p:cNvPr id="31" name="TextBox 30">
            <a:extLst>
              <a:ext uri="{FF2B5EF4-FFF2-40B4-BE49-F238E27FC236}">
                <a16:creationId xmlns:a16="http://schemas.microsoft.com/office/drawing/2014/main" id="{17CBD9B4-4F1A-4CD6-8569-4B5DE2FCB085}"/>
              </a:ext>
            </a:extLst>
          </p:cNvPr>
          <p:cNvSpPr txBox="1"/>
          <p:nvPr/>
        </p:nvSpPr>
        <p:spPr>
          <a:xfrm>
            <a:off x="0" y="8602224"/>
            <a:ext cx="5838983" cy="369332"/>
          </a:xfrm>
          <a:prstGeom prst="rect">
            <a:avLst/>
          </a:prstGeom>
          <a:noFill/>
        </p:spPr>
        <p:txBody>
          <a:bodyPr wrap="square">
            <a:spAutoFit/>
          </a:bodyPr>
          <a:lstStyle/>
          <a:p>
            <a:r>
              <a:rPr lang="en-US" sz="900" dirty="0">
                <a:effectLst/>
                <a:ea typeface="Calibri" panose="020F0502020204030204" pitchFamily="34" charset="0"/>
                <a:cs typeface="Times New Roman" panose="02020603050405020304" pitchFamily="18" charset="0"/>
              </a:rPr>
              <a:t>Successful completion of the Agribusiness program of study will fulfill requirements of the Business and Industry or STEM </a:t>
            </a:r>
          </a:p>
          <a:p>
            <a:r>
              <a:rPr lang="en-US" sz="900" dirty="0">
                <a:effectLst/>
                <a:ea typeface="Calibri" panose="020F0502020204030204" pitchFamily="34" charset="0"/>
                <a:cs typeface="Times New Roman" panose="02020603050405020304" pitchFamily="18" charset="0"/>
              </a:rPr>
              <a:t>Endorsement if this math and science requirements are met. </a:t>
            </a:r>
            <a:r>
              <a:rPr lang="en-US" sz="900" dirty="0">
                <a:ea typeface="Calibri" panose="020F0502020204030204" pitchFamily="34" charset="0"/>
                <a:cs typeface="Times New Roman" panose="02020603050405020304" pitchFamily="18" charset="0"/>
              </a:rPr>
              <a:t>Revised </a:t>
            </a:r>
            <a:r>
              <a:rPr lang="en-US" sz="900">
                <a:ea typeface="Calibri" panose="020F0502020204030204" pitchFamily="34" charset="0"/>
                <a:cs typeface="Times New Roman" panose="02020603050405020304" pitchFamily="18" charset="0"/>
              </a:rPr>
              <a:t>– October </a:t>
            </a:r>
            <a:r>
              <a:rPr lang="en-US" sz="900" dirty="0">
                <a:ea typeface="Calibri" panose="020F0502020204030204" pitchFamily="34" charset="0"/>
                <a:cs typeface="Times New Roman" panose="02020603050405020304" pitchFamily="18" charset="0"/>
              </a:rPr>
              <a:t>2022</a:t>
            </a:r>
            <a:endParaRPr lang="en-US" sz="900" dirty="0">
              <a:effectLst/>
              <a:ea typeface="Calibri" panose="020F0502020204030204" pitchFamily="34" charset="0"/>
              <a:cs typeface="Times New Roman" panose="02020603050405020304" pitchFamily="18" charset="0"/>
            </a:endParaRPr>
          </a:p>
        </p:txBody>
      </p:sp>
      <p:pic>
        <p:nvPicPr>
          <p:cNvPr id="19" name="Picture 18" descr="TEA Logo">
            <a:extLst>
              <a:ext uri="{FF2B5EF4-FFF2-40B4-BE49-F238E27FC236}">
                <a16:creationId xmlns:a16="http://schemas.microsoft.com/office/drawing/2014/main" id="{D425DCFA-B400-9CF5-A7DC-48A13005693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908111" y="8602224"/>
            <a:ext cx="705086" cy="352543"/>
          </a:xfrm>
          <a:prstGeom prst="rect">
            <a:avLst/>
          </a:prstGeom>
          <a:noFill/>
          <a:ln>
            <a:noFill/>
          </a:ln>
        </p:spPr>
      </p:pic>
      <p:cxnSp>
        <p:nvCxnSpPr>
          <p:cNvPr id="10" name="Straight Connector 9">
            <a:extLst>
              <a:ext uri="{FF2B5EF4-FFF2-40B4-BE49-F238E27FC236}">
                <a16:creationId xmlns:a16="http://schemas.microsoft.com/office/drawing/2014/main" id="{6DBEB1FC-7968-5BBF-A658-6250557071B0}"/>
              </a:ext>
              <a:ext uri="{C183D7F6-B498-43B3-948B-1728B52AA6E4}">
                <adec:decorative xmlns:adec="http://schemas.microsoft.com/office/drawing/2017/decorative" val="1"/>
              </a:ext>
            </a:extLst>
          </p:cNvPr>
          <p:cNvCxnSpPr>
            <a:cxnSpLocks/>
          </p:cNvCxnSpPr>
          <p:nvPr/>
        </p:nvCxnSpPr>
        <p:spPr>
          <a:xfrm flipH="1">
            <a:off x="204783" y="7326232"/>
            <a:ext cx="6567282" cy="12560"/>
          </a:xfrm>
          <a:prstGeom prst="line">
            <a:avLst/>
          </a:prstGeom>
          <a:ln w="28575">
            <a:solidFill>
              <a:srgbClr val="038180"/>
            </a:solidFill>
          </a:ln>
        </p:spPr>
        <p:style>
          <a:lnRef idx="1">
            <a:schemeClr val="accent1"/>
          </a:lnRef>
          <a:fillRef idx="0">
            <a:schemeClr val="accent1"/>
          </a:fillRef>
          <a:effectRef idx="0">
            <a:schemeClr val="accent1"/>
          </a:effectRef>
          <a:fontRef idx="minor">
            <a:schemeClr val="tx1"/>
          </a:fontRef>
        </p:style>
      </p:cxnSp>
      <p:pic>
        <p:nvPicPr>
          <p:cNvPr id="11" name="Picture 11">
            <a:extLst>
              <a:ext uri="{FF2B5EF4-FFF2-40B4-BE49-F238E27FC236}">
                <a16:creationId xmlns:a16="http://schemas.microsoft.com/office/drawing/2014/main" id="{24363708-9EB0-821F-14B8-A6C07B6B05C2}"/>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3932575" y="5679061"/>
            <a:ext cx="2600690" cy="1555515"/>
          </a:xfrm>
          <a:prstGeom prst="rect">
            <a:avLst/>
          </a:prstGeom>
          <a:ln>
            <a:noFill/>
          </a:ln>
          <a:effectLst>
            <a:outerShdw blurRad="292100" dist="139700" dir="2700000" algn="tl" rotWithShape="0">
              <a:srgbClr val="333333">
                <a:alpha val="65000"/>
              </a:srgbClr>
            </a:outerShdw>
          </a:effectLst>
        </p:spPr>
      </p:pic>
      <p:cxnSp>
        <p:nvCxnSpPr>
          <p:cNvPr id="18" name="Straight Connector 17">
            <a:extLst>
              <a:ext uri="{FF2B5EF4-FFF2-40B4-BE49-F238E27FC236}">
                <a16:creationId xmlns:a16="http://schemas.microsoft.com/office/drawing/2014/main" id="{3E0B55FA-4C6D-070C-9D35-40456831CEDB}"/>
              </a:ext>
              <a:ext uri="{C183D7F6-B498-43B3-948B-1728B52AA6E4}">
                <adec:decorative xmlns:adec="http://schemas.microsoft.com/office/drawing/2017/decorative" val="1"/>
              </a:ext>
            </a:extLst>
          </p:cNvPr>
          <p:cNvCxnSpPr>
            <a:cxnSpLocks/>
          </p:cNvCxnSpPr>
          <p:nvPr/>
        </p:nvCxnSpPr>
        <p:spPr>
          <a:xfrm flipH="1">
            <a:off x="3950832" y="5164719"/>
            <a:ext cx="2547254" cy="0"/>
          </a:xfrm>
          <a:prstGeom prst="line">
            <a:avLst/>
          </a:prstGeom>
          <a:ln w="28575" cap="flat" cmpd="sng" algn="ctr">
            <a:solidFill>
              <a:srgbClr val="038180"/>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6" name="Straight Connector 15">
            <a:extLst>
              <a:ext uri="{FF2B5EF4-FFF2-40B4-BE49-F238E27FC236}">
                <a16:creationId xmlns:a16="http://schemas.microsoft.com/office/drawing/2014/main" id="{708A0F3E-569B-532F-9516-9A9608D87104}"/>
              </a:ext>
              <a:ext uri="{C183D7F6-B498-43B3-948B-1728B52AA6E4}">
                <adec:decorative xmlns:adec="http://schemas.microsoft.com/office/drawing/2017/decorative" val="1"/>
              </a:ext>
            </a:extLst>
          </p:cNvPr>
          <p:cNvCxnSpPr>
            <a:cxnSpLocks/>
          </p:cNvCxnSpPr>
          <p:nvPr/>
        </p:nvCxnSpPr>
        <p:spPr>
          <a:xfrm flipH="1">
            <a:off x="4046415" y="3761796"/>
            <a:ext cx="2493817" cy="0"/>
          </a:xfrm>
          <a:prstGeom prst="line">
            <a:avLst/>
          </a:prstGeom>
          <a:ln w="28575">
            <a:solidFill>
              <a:srgbClr val="038180"/>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CFB05A93-22EA-C812-084F-141BBFCDBE23}"/>
              </a:ext>
              <a:ext uri="{C183D7F6-B498-43B3-948B-1728B52AA6E4}">
                <adec:decorative xmlns:adec="http://schemas.microsoft.com/office/drawing/2017/decorative" val="1"/>
              </a:ext>
            </a:extLst>
          </p:cNvPr>
          <p:cNvCxnSpPr>
            <a:cxnSpLocks/>
          </p:cNvCxnSpPr>
          <p:nvPr/>
        </p:nvCxnSpPr>
        <p:spPr>
          <a:xfrm flipH="1">
            <a:off x="3678519" y="2165359"/>
            <a:ext cx="4029" cy="5007491"/>
          </a:xfrm>
          <a:prstGeom prst="line">
            <a:avLst/>
          </a:prstGeom>
          <a:ln w="28575">
            <a:solidFill>
              <a:srgbClr val="03818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BACBBB07-6B81-97C8-794A-73D74F0EFA14}"/>
              </a:ext>
              <a:ext uri="{C183D7F6-B498-43B3-948B-1728B52AA6E4}">
                <adec:decorative xmlns:adec="http://schemas.microsoft.com/office/drawing/2017/decorative" val="1"/>
              </a:ext>
            </a:extLst>
          </p:cNvPr>
          <p:cNvCxnSpPr>
            <a:cxnSpLocks/>
          </p:cNvCxnSpPr>
          <p:nvPr/>
        </p:nvCxnSpPr>
        <p:spPr>
          <a:xfrm flipH="1">
            <a:off x="229171" y="5164719"/>
            <a:ext cx="3072740" cy="0"/>
          </a:xfrm>
          <a:prstGeom prst="line">
            <a:avLst/>
          </a:prstGeom>
          <a:ln w="28575">
            <a:solidFill>
              <a:srgbClr val="038180"/>
            </a:solidFill>
          </a:ln>
        </p:spPr>
        <p:style>
          <a:lnRef idx="1">
            <a:schemeClr val="accent1"/>
          </a:lnRef>
          <a:fillRef idx="0">
            <a:schemeClr val="accent1"/>
          </a:fillRef>
          <a:effectRef idx="0">
            <a:schemeClr val="accent1"/>
          </a:effectRef>
          <a:fontRef idx="minor">
            <a:schemeClr val="tx1"/>
          </a:fontRef>
        </p:style>
      </p:cxnSp>
      <p:pic>
        <p:nvPicPr>
          <p:cNvPr id="3" name="Picture 5">
            <a:extLst>
              <a:ext uri="{FF2B5EF4-FFF2-40B4-BE49-F238E27FC236}">
                <a16:creationId xmlns:a16="http://schemas.microsoft.com/office/drawing/2014/main" id="{A90FCBFA-7DE8-20E2-2418-A6CFFBF63DBD}"/>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5999667" y="897017"/>
            <a:ext cx="613530" cy="622074"/>
          </a:xfrm>
          <a:prstGeom prst="rect">
            <a:avLst/>
          </a:prstGeom>
        </p:spPr>
      </p:pic>
      <p:pic>
        <p:nvPicPr>
          <p:cNvPr id="13" name="Picture 14">
            <a:extLst>
              <a:ext uri="{FF2B5EF4-FFF2-40B4-BE49-F238E27FC236}">
                <a16:creationId xmlns:a16="http://schemas.microsoft.com/office/drawing/2014/main" id="{C4DE23F6-1610-5469-AC1D-D0C00689483E}"/>
              </a:ext>
              <a:ext uri="{C183D7F6-B498-43B3-948B-1728B52AA6E4}">
                <adec:decorative xmlns:adec="http://schemas.microsoft.com/office/drawing/2017/decorative" val="1"/>
              </a:ext>
            </a:extLst>
          </p:cNvPr>
          <p:cNvPicPr>
            <a:picLocks noChangeAspect="1"/>
          </p:cNvPicPr>
          <p:nvPr/>
        </p:nvPicPr>
        <p:blipFill rotWithShape="1">
          <a:blip r:embed="rId5"/>
          <a:srcRect l="5023" t="9405" r="15824" b="26055"/>
          <a:stretch/>
        </p:blipFill>
        <p:spPr>
          <a:xfrm>
            <a:off x="3667648" y="947093"/>
            <a:ext cx="2171335" cy="571998"/>
          </a:xfrm>
          <a:prstGeom prst="rect">
            <a:avLst/>
          </a:prstGeom>
        </p:spPr>
      </p:pic>
      <p:graphicFrame>
        <p:nvGraphicFramePr>
          <p:cNvPr id="17" name="Table 16">
            <a:extLst>
              <a:ext uri="{FF2B5EF4-FFF2-40B4-BE49-F238E27FC236}">
                <a16:creationId xmlns:a16="http://schemas.microsoft.com/office/drawing/2014/main" id="{84A7E855-58D9-4B34-A3FD-566EAF070C0B}"/>
              </a:ext>
              <a:ext uri="{C183D7F6-B498-43B3-948B-1728B52AA6E4}">
                <adec:decorative xmlns:adec="http://schemas.microsoft.com/office/drawing/2017/decorative" val="1"/>
              </a:ext>
            </a:extLst>
          </p:cNvPr>
          <p:cNvGraphicFramePr>
            <a:graphicFrameLocks noGrp="1"/>
          </p:cNvGraphicFramePr>
          <p:nvPr>
            <p:extLst>
              <p:ext uri="{D42A27DB-BD31-4B8C-83A1-F6EECF244321}">
                <p14:modId xmlns:p14="http://schemas.microsoft.com/office/powerpoint/2010/main" val="1737765550"/>
              </p:ext>
            </p:extLst>
          </p:nvPr>
        </p:nvGraphicFramePr>
        <p:xfrm>
          <a:off x="204782" y="7580162"/>
          <a:ext cx="6466644" cy="868680"/>
        </p:xfrm>
        <a:graphic>
          <a:graphicData uri="http://schemas.openxmlformats.org/drawingml/2006/table">
            <a:tbl>
              <a:tblPr firstRow="1" bandRow="1">
                <a:tableStyleId>{5C22544A-7EE6-4342-B048-85BDC9FD1C3A}</a:tableStyleId>
              </a:tblPr>
              <a:tblGrid>
                <a:gridCol w="3202276">
                  <a:extLst>
                    <a:ext uri="{9D8B030D-6E8A-4147-A177-3AD203B41FA5}">
                      <a16:colId xmlns:a16="http://schemas.microsoft.com/office/drawing/2014/main" val="3834824955"/>
                    </a:ext>
                  </a:extLst>
                </a:gridCol>
                <a:gridCol w="998966">
                  <a:extLst>
                    <a:ext uri="{9D8B030D-6E8A-4147-A177-3AD203B41FA5}">
                      <a16:colId xmlns:a16="http://schemas.microsoft.com/office/drawing/2014/main" val="3134241532"/>
                    </a:ext>
                  </a:extLst>
                </a:gridCol>
                <a:gridCol w="1263768">
                  <a:extLst>
                    <a:ext uri="{9D8B030D-6E8A-4147-A177-3AD203B41FA5}">
                      <a16:colId xmlns:a16="http://schemas.microsoft.com/office/drawing/2014/main" val="1035663292"/>
                    </a:ext>
                  </a:extLst>
                </a:gridCol>
                <a:gridCol w="1001634">
                  <a:extLst>
                    <a:ext uri="{9D8B030D-6E8A-4147-A177-3AD203B41FA5}">
                      <a16:colId xmlns:a16="http://schemas.microsoft.com/office/drawing/2014/main" val="2196322232"/>
                    </a:ext>
                  </a:extLst>
                </a:gridCol>
              </a:tblGrid>
              <a:tr h="183054">
                <a:tc>
                  <a:txBody>
                    <a:bodyPr/>
                    <a:lstStyle/>
                    <a:p>
                      <a:pPr algn="l"/>
                      <a:r>
                        <a:rPr lang="en-US" sz="900" dirty="0"/>
                        <a:t>Occupations</a:t>
                      </a:r>
                    </a:p>
                  </a:txBody>
                  <a:tcPr>
                    <a:solidFill>
                      <a:srgbClr val="086638"/>
                    </a:solidFill>
                  </a:tcPr>
                </a:tc>
                <a:tc>
                  <a:txBody>
                    <a:bodyPr/>
                    <a:lstStyle/>
                    <a:p>
                      <a:pPr algn="ctr"/>
                      <a:r>
                        <a:rPr lang="en-US" sz="900" dirty="0"/>
                        <a:t>Median Wage</a:t>
                      </a:r>
                    </a:p>
                  </a:txBody>
                  <a:tcPr anchor="ctr">
                    <a:solidFill>
                      <a:srgbClr val="086638"/>
                    </a:solidFill>
                  </a:tcPr>
                </a:tc>
                <a:tc>
                  <a:txBody>
                    <a:bodyPr/>
                    <a:lstStyle/>
                    <a:p>
                      <a:pPr algn="ctr"/>
                      <a:r>
                        <a:rPr lang="en-US" sz="900" dirty="0"/>
                        <a:t>Annual Openings</a:t>
                      </a:r>
                    </a:p>
                  </a:txBody>
                  <a:tcPr anchor="ctr">
                    <a:solidFill>
                      <a:srgbClr val="086638"/>
                    </a:solidFill>
                  </a:tcPr>
                </a:tc>
                <a:tc>
                  <a:txBody>
                    <a:bodyPr/>
                    <a:lstStyle/>
                    <a:p>
                      <a:pPr algn="ctr"/>
                      <a:r>
                        <a:rPr lang="en-US" sz="900" dirty="0"/>
                        <a:t>% Growth</a:t>
                      </a:r>
                    </a:p>
                  </a:txBody>
                  <a:tcPr anchor="ctr">
                    <a:solidFill>
                      <a:srgbClr val="086638"/>
                    </a:solidFill>
                  </a:tcPr>
                </a:tc>
                <a:extLst>
                  <a:ext uri="{0D108BD9-81ED-4DB2-BD59-A6C34878D82A}">
                    <a16:rowId xmlns:a16="http://schemas.microsoft.com/office/drawing/2014/main" val="58152875"/>
                  </a:ext>
                </a:extLst>
              </a:tr>
              <a:tr h="183054">
                <a:tc>
                  <a:txBody>
                    <a:bodyPr/>
                    <a:lstStyle/>
                    <a:p>
                      <a:pPr marL="0" lvl="0" indent="0" algn="l">
                        <a:buNone/>
                      </a:pPr>
                      <a:r>
                        <a:rPr lang="en-US" sz="800" b="0" i="0" u="none" strike="noStrike" noProof="0" dirty="0">
                          <a:latin typeface="Calibri"/>
                        </a:rPr>
                        <a:t>Information Security Analysts</a:t>
                      </a:r>
                      <a:endParaRPr lang="en-US" dirty="0"/>
                    </a:p>
                  </a:txBody>
                  <a:tcPr anchor="ctr">
                    <a:solidFill>
                      <a:srgbClr val="086638">
                        <a:alpha val="20000"/>
                      </a:srgbClr>
                    </a:solidFill>
                  </a:tcPr>
                </a:tc>
                <a:tc>
                  <a:txBody>
                    <a:bodyPr/>
                    <a:lstStyle/>
                    <a:p>
                      <a:pPr marL="0" lvl="0" indent="0" algn="ctr">
                        <a:buNone/>
                      </a:pPr>
                      <a:r>
                        <a:rPr lang="en-US" sz="800" dirty="0"/>
                        <a:t>$91,915</a:t>
                      </a:r>
                    </a:p>
                  </a:txBody>
                  <a:tcPr anchor="ctr">
                    <a:noFill/>
                  </a:tcPr>
                </a:tc>
                <a:tc>
                  <a:txBody>
                    <a:bodyPr/>
                    <a:lstStyle/>
                    <a:p>
                      <a:pPr marL="0" lvl="0" indent="0" algn="ctr">
                        <a:buNone/>
                      </a:pPr>
                      <a:r>
                        <a:rPr lang="en-US" sz="800" dirty="0"/>
                        <a:t>814</a:t>
                      </a:r>
                    </a:p>
                  </a:txBody>
                  <a:tcPr anchor="ctr">
                    <a:noFill/>
                  </a:tcPr>
                </a:tc>
                <a:tc>
                  <a:txBody>
                    <a:bodyPr/>
                    <a:lstStyle/>
                    <a:p>
                      <a:pPr marL="0" indent="0" algn="ctr">
                        <a:buFont typeface="Arial" panose="020B0604020202020204" pitchFamily="34" charset="0"/>
                        <a:buNone/>
                      </a:pPr>
                      <a:r>
                        <a:rPr lang="en-US" sz="800" dirty="0"/>
                        <a:t>29%</a:t>
                      </a:r>
                    </a:p>
                  </a:txBody>
                  <a:tcPr anchor="ctr">
                    <a:noFill/>
                  </a:tcPr>
                </a:tc>
                <a:extLst>
                  <a:ext uri="{0D108BD9-81ED-4DB2-BD59-A6C34878D82A}">
                    <a16:rowId xmlns:a16="http://schemas.microsoft.com/office/drawing/2014/main" val="522513984"/>
                  </a:ext>
                </a:extLst>
              </a:tr>
              <a:tr h="183054">
                <a:tc>
                  <a:txBody>
                    <a:bodyPr/>
                    <a:lstStyle/>
                    <a:p>
                      <a:pPr marL="0" lvl="0" indent="0" algn="l">
                        <a:buNone/>
                      </a:pPr>
                      <a:r>
                        <a:rPr lang="en-US" sz="800" b="0" i="0" u="none" strike="noStrike" noProof="0" dirty="0">
                          <a:latin typeface="Calibri"/>
                        </a:rPr>
                        <a:t>Network and Computer System Administrators</a:t>
                      </a:r>
                      <a:endParaRPr lang="en-US" dirty="0"/>
                    </a:p>
                  </a:txBody>
                  <a:tcPr anchor="ctr">
                    <a:solidFill>
                      <a:srgbClr val="086638">
                        <a:alpha val="20000"/>
                      </a:srgbClr>
                    </a:solidFill>
                  </a:tcPr>
                </a:tc>
                <a:tc>
                  <a:txBody>
                    <a:bodyPr/>
                    <a:lstStyle/>
                    <a:p>
                      <a:pPr marL="0" lvl="0" indent="0" algn="ctr">
                        <a:buNone/>
                      </a:pPr>
                      <a:r>
                        <a:rPr lang="en-US" sz="800" dirty="0"/>
                        <a:t>$82,597</a:t>
                      </a:r>
                    </a:p>
                  </a:txBody>
                  <a:tcPr anchor="ctr">
                    <a:noFill/>
                  </a:tcPr>
                </a:tc>
                <a:tc>
                  <a:txBody>
                    <a:bodyPr/>
                    <a:lstStyle/>
                    <a:p>
                      <a:pPr marL="0" lvl="0" indent="0" algn="ctr">
                        <a:buNone/>
                      </a:pPr>
                      <a:r>
                        <a:rPr lang="en-US" sz="800" dirty="0"/>
                        <a:t>2,814</a:t>
                      </a:r>
                    </a:p>
                  </a:txBody>
                  <a:tcPr anchor="ctr">
                    <a:noFill/>
                  </a:tcPr>
                </a:tc>
                <a:tc>
                  <a:txBody>
                    <a:bodyPr/>
                    <a:lstStyle/>
                    <a:p>
                      <a:pPr marL="0" indent="0" algn="ctr">
                        <a:buFont typeface="Arial" panose="020B0604020202020204" pitchFamily="34" charset="0"/>
                        <a:buNone/>
                      </a:pPr>
                      <a:r>
                        <a:rPr lang="en-US" sz="800" dirty="0"/>
                        <a:t>19%</a:t>
                      </a:r>
                    </a:p>
                  </a:txBody>
                  <a:tcPr anchor="ctr">
                    <a:noFill/>
                  </a:tcPr>
                </a:tc>
                <a:extLst>
                  <a:ext uri="{0D108BD9-81ED-4DB2-BD59-A6C34878D82A}">
                    <a16:rowId xmlns:a16="http://schemas.microsoft.com/office/drawing/2014/main" val="1407385508"/>
                  </a:ext>
                </a:extLst>
              </a:tr>
              <a:tr h="183054">
                <a:tc>
                  <a:txBody>
                    <a:bodyPr/>
                    <a:lstStyle/>
                    <a:p>
                      <a:pPr marL="0" lvl="0" indent="0" algn="l">
                        <a:buNone/>
                      </a:pPr>
                      <a:r>
                        <a:rPr lang="en-US" sz="800" b="0" i="0" u="none" strike="noStrike" noProof="0" dirty="0">
                          <a:latin typeface="Calibri"/>
                        </a:rPr>
                        <a:t>Computer System Analysts</a:t>
                      </a:r>
                      <a:endParaRPr lang="en-US" dirty="0"/>
                    </a:p>
                  </a:txBody>
                  <a:tcPr anchor="ctr">
                    <a:solidFill>
                      <a:srgbClr val="086638">
                        <a:alpha val="20000"/>
                      </a:srgbClr>
                    </a:solidFill>
                  </a:tcPr>
                </a:tc>
                <a:tc>
                  <a:txBody>
                    <a:bodyPr/>
                    <a:lstStyle/>
                    <a:p>
                      <a:pPr marL="0" lvl="0" indent="0" algn="ctr">
                        <a:buNone/>
                      </a:pPr>
                      <a:r>
                        <a:rPr lang="en-US" sz="800" dirty="0"/>
                        <a:t>$87,568</a:t>
                      </a:r>
                    </a:p>
                  </a:txBody>
                  <a:tcPr anchor="ctr">
                    <a:noFill/>
                  </a:tcPr>
                </a:tc>
                <a:tc>
                  <a:txBody>
                    <a:bodyPr/>
                    <a:lstStyle/>
                    <a:p>
                      <a:pPr marL="0" lvl="0" indent="0" algn="ctr">
                        <a:buNone/>
                      </a:pPr>
                      <a:r>
                        <a:rPr lang="en-US" sz="800" dirty="0"/>
                        <a:t>5,937</a:t>
                      </a:r>
                    </a:p>
                  </a:txBody>
                  <a:tcPr anchor="ctr">
                    <a:noFill/>
                  </a:tcPr>
                </a:tc>
                <a:tc>
                  <a:txBody>
                    <a:bodyPr/>
                    <a:lstStyle/>
                    <a:p>
                      <a:pPr marL="0" indent="0" algn="ctr">
                        <a:buFont typeface="Arial" panose="020B0604020202020204" pitchFamily="34" charset="0"/>
                        <a:buNone/>
                      </a:pPr>
                      <a:r>
                        <a:rPr lang="en-US" sz="800" dirty="0"/>
                        <a:t>29%</a:t>
                      </a:r>
                    </a:p>
                  </a:txBody>
                  <a:tcPr anchor="ctr">
                    <a:noFill/>
                  </a:tcPr>
                </a:tc>
                <a:extLst>
                  <a:ext uri="{0D108BD9-81ED-4DB2-BD59-A6C34878D82A}">
                    <a16:rowId xmlns:a16="http://schemas.microsoft.com/office/drawing/2014/main" val="3423996593"/>
                  </a:ext>
                </a:extLst>
              </a:tr>
            </a:tbl>
          </a:graphicData>
        </a:graphic>
      </p:graphicFrame>
    </p:spTree>
    <p:extLst>
      <p:ext uri="{BB962C8B-B14F-4D97-AF65-F5344CB8AC3E}">
        <p14:creationId xmlns:p14="http://schemas.microsoft.com/office/powerpoint/2010/main" val="6797618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DD45E37-0456-9A71-5910-812F50926441}"/>
              </a:ext>
            </a:extLst>
          </p:cNvPr>
          <p:cNvSpPr txBox="1">
            <a:spLocks noGrp="1"/>
          </p:cNvSpPr>
          <p:nvPr>
            <p:ph type="title" idx="4294967295"/>
          </p:nvPr>
        </p:nvSpPr>
        <p:spPr>
          <a:xfrm>
            <a:off x="0" y="-16569"/>
            <a:ext cx="6858000" cy="590931"/>
          </a:xfrm>
          <a:prstGeom prst="rect">
            <a:avLst/>
          </a:prstGeom>
          <a:solidFill>
            <a:srgbClr val="086638"/>
          </a:solid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spcAft>
                <a:spcPts val="600"/>
              </a:spcAft>
            </a:pPr>
            <a:r>
              <a:rPr lang="en-US" sz="1800" b="1" dirty="0">
                <a:solidFill>
                  <a:schemeClr val="bg1"/>
                </a:solidFill>
                <a:latin typeface="+mn-lt"/>
                <a:ea typeface="Open Sans"/>
                <a:cs typeface="Open Sans"/>
              </a:rPr>
              <a:t>Cybersecurity</a:t>
            </a:r>
            <a:br>
              <a:rPr lang="en-US" sz="1800" b="1" dirty="0">
                <a:latin typeface="+mn-lt"/>
                <a:ea typeface="Open Sans" panose="020B0606030504020204" pitchFamily="34" charset="0"/>
                <a:cs typeface="Open Sans" panose="020B0606030504020204" pitchFamily="34" charset="0"/>
              </a:rPr>
            </a:br>
            <a:r>
              <a:rPr lang="en-US" sz="1800" b="1" dirty="0">
                <a:solidFill>
                  <a:schemeClr val="bg1"/>
                </a:solidFill>
                <a:latin typeface="+mn-lt"/>
                <a:ea typeface="Open Sans"/>
                <a:cs typeface="Open Sans"/>
              </a:rPr>
              <a:t>Course Information</a:t>
            </a:r>
            <a:endParaRPr lang="en-US" dirty="0">
              <a:solidFill>
                <a:schemeClr val="bg1"/>
              </a:solidFill>
              <a:ea typeface="Open Sans"/>
              <a:cs typeface="Open Sans"/>
            </a:endParaRPr>
          </a:p>
        </p:txBody>
      </p:sp>
      <p:sp>
        <p:nvSpPr>
          <p:cNvPr id="2" name="TextBox 1">
            <a:extLst>
              <a:ext uri="{FF2B5EF4-FFF2-40B4-BE49-F238E27FC236}">
                <a16:creationId xmlns:a16="http://schemas.microsoft.com/office/drawing/2014/main" id="{B491E0FF-F45D-F067-DE3B-61EF6206B4F6}"/>
              </a:ext>
            </a:extLst>
          </p:cNvPr>
          <p:cNvSpPr txBox="1"/>
          <p:nvPr/>
        </p:nvSpPr>
        <p:spPr>
          <a:xfrm>
            <a:off x="167933" y="613570"/>
            <a:ext cx="731019" cy="276999"/>
          </a:xfrm>
          <a:prstGeom prst="rect">
            <a:avLst/>
          </a:prstGeom>
          <a:noFill/>
        </p:spPr>
        <p:txBody>
          <a:bodyPr wrap="square" rtlCol="0">
            <a:spAutoFit/>
          </a:bodyPr>
          <a:lstStyle/>
          <a:p>
            <a:pPr marL="0" marR="0" algn="ctr">
              <a:spcBef>
                <a:spcPts val="0"/>
              </a:spcBef>
            </a:pPr>
            <a:r>
              <a:rPr lang="en-US" sz="1200" b="1" dirty="0">
                <a:solidFill>
                  <a:srgbClr val="0D6CB9"/>
                </a:solidFill>
                <a:effectLst/>
                <a:ea typeface="Calibri" panose="020F0502020204030204" pitchFamily="34" charset="0"/>
                <a:cs typeface="Times New Roman" panose="02020603050405020304" pitchFamily="18" charset="0"/>
              </a:rPr>
              <a:t>Level 1</a:t>
            </a:r>
          </a:p>
        </p:txBody>
      </p:sp>
      <p:graphicFrame>
        <p:nvGraphicFramePr>
          <p:cNvPr id="3" name="Table 24">
            <a:extLst>
              <a:ext uri="{FF2B5EF4-FFF2-40B4-BE49-F238E27FC236}">
                <a16:creationId xmlns:a16="http://schemas.microsoft.com/office/drawing/2014/main" id="{056CCD33-F41C-3271-0BF6-E24B4BE9EB18}"/>
              </a:ext>
            </a:extLst>
          </p:cNvPr>
          <p:cNvGraphicFramePr>
            <a:graphicFrameLocks noGrp="1"/>
          </p:cNvGraphicFramePr>
          <p:nvPr>
            <p:extLst>
              <p:ext uri="{D42A27DB-BD31-4B8C-83A1-F6EECF244321}">
                <p14:modId xmlns:p14="http://schemas.microsoft.com/office/powerpoint/2010/main" val="3719399110"/>
              </p:ext>
            </p:extLst>
          </p:nvPr>
        </p:nvGraphicFramePr>
        <p:xfrm>
          <a:off x="285750" y="933214"/>
          <a:ext cx="6246744" cy="652178"/>
        </p:xfrm>
        <a:graphic>
          <a:graphicData uri="http://schemas.openxmlformats.org/drawingml/2006/table">
            <a:tbl>
              <a:tblPr firstRow="1" bandRow="1">
                <a:tableStyleId>{5C22544A-7EE6-4342-B048-85BDC9FD1C3A}</a:tableStyleId>
              </a:tblPr>
              <a:tblGrid>
                <a:gridCol w="1944361">
                  <a:extLst>
                    <a:ext uri="{9D8B030D-6E8A-4147-A177-3AD203B41FA5}">
                      <a16:colId xmlns:a16="http://schemas.microsoft.com/office/drawing/2014/main" val="2083587555"/>
                    </a:ext>
                  </a:extLst>
                </a:gridCol>
                <a:gridCol w="1714500">
                  <a:extLst>
                    <a:ext uri="{9D8B030D-6E8A-4147-A177-3AD203B41FA5}">
                      <a16:colId xmlns:a16="http://schemas.microsoft.com/office/drawing/2014/main" val="3749205641"/>
                    </a:ext>
                  </a:extLst>
                </a:gridCol>
                <a:gridCol w="1562100">
                  <a:extLst>
                    <a:ext uri="{9D8B030D-6E8A-4147-A177-3AD203B41FA5}">
                      <a16:colId xmlns:a16="http://schemas.microsoft.com/office/drawing/2014/main" val="603892530"/>
                    </a:ext>
                  </a:extLst>
                </a:gridCol>
                <a:gridCol w="1025783">
                  <a:extLst>
                    <a:ext uri="{9D8B030D-6E8A-4147-A177-3AD203B41FA5}">
                      <a16:colId xmlns:a16="http://schemas.microsoft.com/office/drawing/2014/main" val="562161464"/>
                    </a:ext>
                  </a:extLst>
                </a:gridCol>
              </a:tblGrid>
              <a:tr h="255938">
                <a:tc>
                  <a:txBody>
                    <a:bodyPr/>
                    <a:lstStyle/>
                    <a:p>
                      <a:pPr algn="ctr"/>
                      <a:r>
                        <a:rPr lang="en-US" sz="1000" dirty="0"/>
                        <a:t>COURSE NAME</a:t>
                      </a:r>
                    </a:p>
                  </a:txBody>
                  <a:tcPr anchor="ctr">
                    <a:solidFill>
                      <a:srgbClr val="086638"/>
                    </a:solidFill>
                  </a:tcPr>
                </a:tc>
                <a:tc>
                  <a:txBody>
                    <a:bodyPr/>
                    <a:lstStyle/>
                    <a:p>
                      <a:pPr algn="ctr"/>
                      <a:r>
                        <a:rPr lang="en-US" sz="1000" dirty="0"/>
                        <a:t>SERVICE ID</a:t>
                      </a:r>
                    </a:p>
                  </a:txBody>
                  <a:tcPr anchor="ctr">
                    <a:solidFill>
                      <a:srgbClr val="086638"/>
                    </a:solidFill>
                  </a:tcPr>
                </a:tc>
                <a:tc>
                  <a:txBody>
                    <a:bodyPr/>
                    <a:lstStyle/>
                    <a:p>
                      <a:pPr lvl="0" algn="ctr">
                        <a:buNone/>
                      </a:pPr>
                      <a:r>
                        <a:rPr lang="en-US" sz="1000" b="1" i="0" u="none" strike="noStrike" noProof="0" dirty="0">
                          <a:latin typeface="Calibri"/>
                        </a:rPr>
                        <a:t>PREREQUISITES</a:t>
                      </a:r>
                      <a:r>
                        <a:rPr lang="en-US" sz="1000" b="1" dirty="0"/>
                        <a:t> </a:t>
                      </a:r>
                      <a:endParaRPr lang="en-US" sz="1000" dirty="0"/>
                    </a:p>
                  </a:txBody>
                  <a:tcPr anchor="ctr">
                    <a:solidFill>
                      <a:srgbClr val="086638"/>
                    </a:solidFill>
                  </a:tcPr>
                </a:tc>
                <a:tc>
                  <a:txBody>
                    <a:bodyPr/>
                    <a:lstStyle/>
                    <a:p>
                      <a:pPr algn="ctr"/>
                      <a:r>
                        <a:rPr lang="en-US" sz="1000" dirty="0"/>
                        <a:t>COREQUISITES</a:t>
                      </a:r>
                    </a:p>
                  </a:txBody>
                  <a:tcPr anchor="ctr">
                    <a:solidFill>
                      <a:srgbClr val="086638"/>
                    </a:solidFill>
                  </a:tcPr>
                </a:tc>
                <a:extLst>
                  <a:ext uri="{0D108BD9-81ED-4DB2-BD59-A6C34878D82A}">
                    <a16:rowId xmlns:a16="http://schemas.microsoft.com/office/drawing/2014/main" val="2788444287"/>
                  </a:ext>
                </a:extLst>
              </a:tr>
              <a:tr h="274320">
                <a:tc>
                  <a:txBody>
                    <a:bodyPr/>
                    <a:lstStyle/>
                    <a:p>
                      <a:pPr algn="l"/>
                      <a:r>
                        <a:rPr lang="en-US" sz="1000" dirty="0"/>
                        <a:t>Principals of Information Technology</a:t>
                      </a:r>
                    </a:p>
                  </a:txBody>
                  <a:tcPr anchor="ctr">
                    <a:solidFill>
                      <a:schemeClr val="bg1">
                        <a:lumMod val="85000"/>
                        <a:alpha val="60000"/>
                      </a:schemeClr>
                    </a:solidFill>
                  </a:tcPr>
                </a:tc>
                <a:tc>
                  <a:txBody>
                    <a:bodyPr/>
                    <a:lstStyle/>
                    <a:p>
                      <a:pPr algn="ctr"/>
                      <a:r>
                        <a:rPr lang="en-US" sz="1000" dirty="0"/>
                        <a:t>1302700 (1 credit)</a:t>
                      </a:r>
                    </a:p>
                  </a:txBody>
                  <a:tcPr anchor="ctr">
                    <a:solidFill>
                      <a:schemeClr val="bg1">
                        <a:lumMod val="85000"/>
                        <a:alpha val="60000"/>
                      </a:schemeClr>
                    </a:solidFill>
                  </a:tcPr>
                </a:tc>
                <a:tc>
                  <a:txBody>
                    <a:bodyPr/>
                    <a:lstStyle/>
                    <a:p>
                      <a:pPr algn="ctr"/>
                      <a:r>
                        <a:rPr lang="en-US" sz="1000" dirty="0"/>
                        <a:t>None</a:t>
                      </a:r>
                    </a:p>
                  </a:txBody>
                  <a:tcPr anchor="ctr">
                    <a:solidFill>
                      <a:schemeClr val="bg1">
                        <a:lumMod val="85000"/>
                        <a:alpha val="60000"/>
                      </a:schemeClr>
                    </a:solidFill>
                  </a:tcPr>
                </a:tc>
                <a:tc>
                  <a:txBody>
                    <a:bodyPr/>
                    <a:lstStyle/>
                    <a:p>
                      <a:pPr algn="ctr"/>
                      <a:r>
                        <a:rPr lang="en-US" sz="1000" dirty="0"/>
                        <a:t>None</a:t>
                      </a:r>
                    </a:p>
                  </a:txBody>
                  <a:tcPr anchor="ctr">
                    <a:solidFill>
                      <a:schemeClr val="bg1">
                        <a:lumMod val="85000"/>
                        <a:alpha val="60000"/>
                      </a:schemeClr>
                    </a:solidFill>
                  </a:tcPr>
                </a:tc>
                <a:extLst>
                  <a:ext uri="{0D108BD9-81ED-4DB2-BD59-A6C34878D82A}">
                    <a16:rowId xmlns:a16="http://schemas.microsoft.com/office/drawing/2014/main" val="2974962540"/>
                  </a:ext>
                </a:extLst>
              </a:tr>
            </a:tbl>
          </a:graphicData>
        </a:graphic>
      </p:graphicFrame>
      <p:sp>
        <p:nvSpPr>
          <p:cNvPr id="7" name="TextBox 6">
            <a:extLst>
              <a:ext uri="{FF2B5EF4-FFF2-40B4-BE49-F238E27FC236}">
                <a16:creationId xmlns:a16="http://schemas.microsoft.com/office/drawing/2014/main" id="{F976505E-EAA1-6B2A-601E-BA94742AC963}"/>
              </a:ext>
            </a:extLst>
          </p:cNvPr>
          <p:cNvSpPr txBox="1"/>
          <p:nvPr/>
        </p:nvSpPr>
        <p:spPr>
          <a:xfrm>
            <a:off x="167933" y="1820074"/>
            <a:ext cx="731019" cy="276999"/>
          </a:xfrm>
          <a:prstGeom prst="rect">
            <a:avLst/>
          </a:prstGeom>
          <a:noFill/>
        </p:spPr>
        <p:txBody>
          <a:bodyPr wrap="square" rtlCol="0">
            <a:spAutoFit/>
          </a:bodyPr>
          <a:lstStyle/>
          <a:p>
            <a:pPr marL="0" marR="0" algn="ctr">
              <a:spcBef>
                <a:spcPts val="0"/>
              </a:spcBef>
            </a:pPr>
            <a:r>
              <a:rPr lang="en-US" sz="1200" b="1" dirty="0">
                <a:solidFill>
                  <a:srgbClr val="0D6CB9"/>
                </a:solidFill>
                <a:effectLst/>
                <a:ea typeface="Calibri" panose="020F0502020204030204" pitchFamily="34" charset="0"/>
                <a:cs typeface="Times New Roman" panose="02020603050405020304" pitchFamily="18" charset="0"/>
              </a:rPr>
              <a:t>Level 2</a:t>
            </a:r>
          </a:p>
        </p:txBody>
      </p:sp>
      <p:graphicFrame>
        <p:nvGraphicFramePr>
          <p:cNvPr id="8" name="Table 24">
            <a:extLst>
              <a:ext uri="{FF2B5EF4-FFF2-40B4-BE49-F238E27FC236}">
                <a16:creationId xmlns:a16="http://schemas.microsoft.com/office/drawing/2014/main" id="{004D2EB4-0AA6-8988-7A0A-5CDE5FA07DAF}"/>
              </a:ext>
            </a:extLst>
          </p:cNvPr>
          <p:cNvGraphicFramePr>
            <a:graphicFrameLocks noGrp="1"/>
          </p:cNvGraphicFramePr>
          <p:nvPr>
            <p:extLst>
              <p:ext uri="{D42A27DB-BD31-4B8C-83A1-F6EECF244321}">
                <p14:modId xmlns:p14="http://schemas.microsoft.com/office/powerpoint/2010/main" val="1965972725"/>
              </p:ext>
            </p:extLst>
          </p:nvPr>
        </p:nvGraphicFramePr>
        <p:xfrm>
          <a:off x="285750" y="2188523"/>
          <a:ext cx="6246744" cy="518625"/>
        </p:xfrm>
        <a:graphic>
          <a:graphicData uri="http://schemas.openxmlformats.org/drawingml/2006/table">
            <a:tbl>
              <a:tblPr firstRow="1" bandRow="1">
                <a:tableStyleId>{5C22544A-7EE6-4342-B048-85BDC9FD1C3A}</a:tableStyleId>
              </a:tblPr>
              <a:tblGrid>
                <a:gridCol w="1945423">
                  <a:extLst>
                    <a:ext uri="{9D8B030D-6E8A-4147-A177-3AD203B41FA5}">
                      <a16:colId xmlns:a16="http://schemas.microsoft.com/office/drawing/2014/main" val="2083587555"/>
                    </a:ext>
                  </a:extLst>
                </a:gridCol>
                <a:gridCol w="1701800">
                  <a:extLst>
                    <a:ext uri="{9D8B030D-6E8A-4147-A177-3AD203B41FA5}">
                      <a16:colId xmlns:a16="http://schemas.microsoft.com/office/drawing/2014/main" val="3749205641"/>
                    </a:ext>
                  </a:extLst>
                </a:gridCol>
                <a:gridCol w="1549400">
                  <a:extLst>
                    <a:ext uri="{9D8B030D-6E8A-4147-A177-3AD203B41FA5}">
                      <a16:colId xmlns:a16="http://schemas.microsoft.com/office/drawing/2014/main" val="603892530"/>
                    </a:ext>
                  </a:extLst>
                </a:gridCol>
                <a:gridCol w="1050121">
                  <a:extLst>
                    <a:ext uri="{9D8B030D-6E8A-4147-A177-3AD203B41FA5}">
                      <a16:colId xmlns:a16="http://schemas.microsoft.com/office/drawing/2014/main" val="562161464"/>
                    </a:ext>
                  </a:extLst>
                </a:gridCol>
              </a:tblGrid>
              <a:tr h="244305">
                <a:tc>
                  <a:txBody>
                    <a:bodyPr/>
                    <a:lstStyle/>
                    <a:p>
                      <a:pPr algn="ctr"/>
                      <a:r>
                        <a:rPr lang="en-US" sz="1000" dirty="0"/>
                        <a:t>COURSE NAME</a:t>
                      </a:r>
                    </a:p>
                  </a:txBody>
                  <a:tcPr anchor="ctr">
                    <a:solidFill>
                      <a:srgbClr val="086638"/>
                    </a:solidFill>
                  </a:tcPr>
                </a:tc>
                <a:tc>
                  <a:txBody>
                    <a:bodyPr/>
                    <a:lstStyle/>
                    <a:p>
                      <a:pPr algn="ctr"/>
                      <a:r>
                        <a:rPr lang="en-US" sz="1000" dirty="0"/>
                        <a:t>SERVICE ID</a:t>
                      </a:r>
                    </a:p>
                  </a:txBody>
                  <a:tcPr anchor="ctr">
                    <a:solidFill>
                      <a:srgbClr val="086638"/>
                    </a:solidFill>
                  </a:tcPr>
                </a:tc>
                <a:tc>
                  <a:txBody>
                    <a:bodyPr/>
                    <a:lstStyle/>
                    <a:p>
                      <a:pPr lvl="0" algn="ctr">
                        <a:buNone/>
                      </a:pPr>
                      <a:r>
                        <a:rPr lang="en-US" sz="1000" b="1" i="0" u="none" strike="noStrike" noProof="0" dirty="0">
                          <a:latin typeface="Calibri"/>
                        </a:rPr>
                        <a:t>PREREQUISITES </a:t>
                      </a:r>
                      <a:endParaRPr lang="en-US" sz="1000" dirty="0"/>
                    </a:p>
                  </a:txBody>
                  <a:tcPr anchor="ctr">
                    <a:solidFill>
                      <a:srgbClr val="086638"/>
                    </a:solidFill>
                  </a:tcPr>
                </a:tc>
                <a:tc>
                  <a:txBody>
                    <a:bodyPr/>
                    <a:lstStyle/>
                    <a:p>
                      <a:pPr algn="ctr"/>
                      <a:r>
                        <a:rPr lang="en-US" sz="1000" dirty="0"/>
                        <a:t>COREQUISITES </a:t>
                      </a:r>
                    </a:p>
                  </a:txBody>
                  <a:tcPr anchor="ctr">
                    <a:solidFill>
                      <a:srgbClr val="086638"/>
                    </a:solidFill>
                  </a:tcPr>
                </a:tc>
                <a:extLst>
                  <a:ext uri="{0D108BD9-81ED-4DB2-BD59-A6C34878D82A}">
                    <a16:rowId xmlns:a16="http://schemas.microsoft.com/office/drawing/2014/main" val="2788444287"/>
                  </a:ext>
                </a:extLst>
              </a:tr>
              <a:tr h="274320">
                <a:tc>
                  <a:txBody>
                    <a:bodyPr/>
                    <a:lstStyle/>
                    <a:p>
                      <a:pPr lvl="0">
                        <a:buNone/>
                      </a:pPr>
                      <a:r>
                        <a:rPr lang="en-US" sz="1000" dirty="0"/>
                        <a:t>Computer Maintenance</a:t>
                      </a:r>
                    </a:p>
                  </a:txBody>
                  <a:tcPr anchor="ctr">
                    <a:solidFill>
                      <a:schemeClr val="bg1">
                        <a:lumMod val="85000"/>
                        <a:alpha val="60000"/>
                      </a:schemeClr>
                    </a:solidFill>
                  </a:tcPr>
                </a:tc>
                <a:tc>
                  <a:txBody>
                    <a:bodyPr/>
                    <a:lstStyle/>
                    <a:p>
                      <a:pPr lvl="0" algn="ctr">
                        <a:buNone/>
                      </a:pPr>
                      <a:r>
                        <a:rPr lang="en-US" sz="1000" dirty="0"/>
                        <a:t>13027300 (1 credit)</a:t>
                      </a:r>
                    </a:p>
                  </a:txBody>
                  <a:tcPr anchor="ctr">
                    <a:solidFill>
                      <a:schemeClr val="bg1">
                        <a:lumMod val="85000"/>
                        <a:alpha val="60000"/>
                      </a:schemeClr>
                    </a:solidFill>
                  </a:tcPr>
                </a:tc>
                <a:tc>
                  <a:txBody>
                    <a:bodyPr/>
                    <a:lstStyle/>
                    <a:p>
                      <a:pPr lvl="0" algn="ctr">
                        <a:buNone/>
                      </a:pPr>
                      <a:r>
                        <a:rPr lang="en-US" sz="1000" dirty="0"/>
                        <a:t>Principles of Technology</a:t>
                      </a:r>
                    </a:p>
                  </a:txBody>
                  <a:tcPr anchor="ctr">
                    <a:solidFill>
                      <a:schemeClr val="bg1">
                        <a:lumMod val="85000"/>
                        <a:alpha val="60000"/>
                      </a:schemeClr>
                    </a:solidFill>
                  </a:tcPr>
                </a:tc>
                <a:tc>
                  <a:txBody>
                    <a:bodyPr/>
                    <a:lstStyle/>
                    <a:p>
                      <a:pPr lvl="0" algn="ctr">
                        <a:buNone/>
                      </a:pPr>
                      <a:r>
                        <a:rPr lang="en-US" sz="1000" dirty="0"/>
                        <a:t>None</a:t>
                      </a:r>
                    </a:p>
                  </a:txBody>
                  <a:tcPr anchor="ctr">
                    <a:solidFill>
                      <a:schemeClr val="bg1">
                        <a:lumMod val="85000"/>
                        <a:alpha val="60000"/>
                      </a:schemeClr>
                    </a:solidFill>
                  </a:tcPr>
                </a:tc>
                <a:extLst>
                  <a:ext uri="{0D108BD9-81ED-4DB2-BD59-A6C34878D82A}">
                    <a16:rowId xmlns:a16="http://schemas.microsoft.com/office/drawing/2014/main" val="122908242"/>
                  </a:ext>
                </a:extLst>
              </a:tr>
            </a:tbl>
          </a:graphicData>
        </a:graphic>
      </p:graphicFrame>
      <p:sp>
        <p:nvSpPr>
          <p:cNvPr id="9" name="TextBox 8">
            <a:extLst>
              <a:ext uri="{FF2B5EF4-FFF2-40B4-BE49-F238E27FC236}">
                <a16:creationId xmlns:a16="http://schemas.microsoft.com/office/drawing/2014/main" id="{DED2BD24-5607-B42A-2702-BCF4941DC38C}"/>
              </a:ext>
            </a:extLst>
          </p:cNvPr>
          <p:cNvSpPr txBox="1"/>
          <p:nvPr/>
        </p:nvSpPr>
        <p:spPr>
          <a:xfrm>
            <a:off x="167933" y="2962385"/>
            <a:ext cx="731019" cy="276999"/>
          </a:xfrm>
          <a:prstGeom prst="rect">
            <a:avLst/>
          </a:prstGeom>
          <a:noFill/>
        </p:spPr>
        <p:txBody>
          <a:bodyPr wrap="square" rtlCol="0">
            <a:spAutoFit/>
          </a:bodyPr>
          <a:lstStyle/>
          <a:p>
            <a:pPr marL="0" marR="0" algn="ctr">
              <a:spcBef>
                <a:spcPts val="0"/>
              </a:spcBef>
            </a:pPr>
            <a:r>
              <a:rPr lang="en-US" sz="1200" b="1" dirty="0">
                <a:solidFill>
                  <a:srgbClr val="0D6CB9"/>
                </a:solidFill>
                <a:effectLst/>
                <a:ea typeface="Calibri" panose="020F0502020204030204" pitchFamily="34" charset="0"/>
                <a:cs typeface="Times New Roman" panose="02020603050405020304" pitchFamily="18" charset="0"/>
              </a:rPr>
              <a:t>Level 3</a:t>
            </a:r>
          </a:p>
        </p:txBody>
      </p:sp>
      <p:graphicFrame>
        <p:nvGraphicFramePr>
          <p:cNvPr id="6" name="Table 24">
            <a:extLst>
              <a:ext uri="{FF2B5EF4-FFF2-40B4-BE49-F238E27FC236}">
                <a16:creationId xmlns:a16="http://schemas.microsoft.com/office/drawing/2014/main" id="{DAF8A1F2-E113-5548-F2CF-E225B5DDB971}"/>
              </a:ext>
            </a:extLst>
          </p:cNvPr>
          <p:cNvGraphicFramePr>
            <a:graphicFrameLocks noGrp="1"/>
          </p:cNvGraphicFramePr>
          <p:nvPr>
            <p:extLst>
              <p:ext uri="{D42A27DB-BD31-4B8C-83A1-F6EECF244321}">
                <p14:modId xmlns:p14="http://schemas.microsoft.com/office/powerpoint/2010/main" val="1106714515"/>
              </p:ext>
            </p:extLst>
          </p:nvPr>
        </p:nvGraphicFramePr>
        <p:xfrm>
          <a:off x="285750" y="3304858"/>
          <a:ext cx="6246744" cy="518624"/>
        </p:xfrm>
        <a:graphic>
          <a:graphicData uri="http://schemas.openxmlformats.org/drawingml/2006/table">
            <a:tbl>
              <a:tblPr firstRow="1" bandRow="1">
                <a:tableStyleId>{5C22544A-7EE6-4342-B048-85BDC9FD1C3A}</a:tableStyleId>
              </a:tblPr>
              <a:tblGrid>
                <a:gridCol w="2063750">
                  <a:extLst>
                    <a:ext uri="{9D8B030D-6E8A-4147-A177-3AD203B41FA5}">
                      <a16:colId xmlns:a16="http://schemas.microsoft.com/office/drawing/2014/main" val="2083587555"/>
                    </a:ext>
                  </a:extLst>
                </a:gridCol>
                <a:gridCol w="1676400">
                  <a:extLst>
                    <a:ext uri="{9D8B030D-6E8A-4147-A177-3AD203B41FA5}">
                      <a16:colId xmlns:a16="http://schemas.microsoft.com/office/drawing/2014/main" val="3749205641"/>
                    </a:ext>
                  </a:extLst>
                </a:gridCol>
                <a:gridCol w="1460500">
                  <a:extLst>
                    <a:ext uri="{9D8B030D-6E8A-4147-A177-3AD203B41FA5}">
                      <a16:colId xmlns:a16="http://schemas.microsoft.com/office/drawing/2014/main" val="603892530"/>
                    </a:ext>
                  </a:extLst>
                </a:gridCol>
                <a:gridCol w="1046094">
                  <a:extLst>
                    <a:ext uri="{9D8B030D-6E8A-4147-A177-3AD203B41FA5}">
                      <a16:colId xmlns:a16="http://schemas.microsoft.com/office/drawing/2014/main" val="562161464"/>
                    </a:ext>
                  </a:extLst>
                </a:gridCol>
              </a:tblGrid>
              <a:tr h="244304">
                <a:tc>
                  <a:txBody>
                    <a:bodyPr/>
                    <a:lstStyle/>
                    <a:p>
                      <a:pPr algn="ctr"/>
                      <a:r>
                        <a:rPr lang="en-US" sz="1000" dirty="0"/>
                        <a:t>COURSE NAME</a:t>
                      </a:r>
                    </a:p>
                  </a:txBody>
                  <a:tcPr anchor="ctr">
                    <a:solidFill>
                      <a:srgbClr val="086638"/>
                    </a:solidFill>
                  </a:tcPr>
                </a:tc>
                <a:tc>
                  <a:txBody>
                    <a:bodyPr/>
                    <a:lstStyle/>
                    <a:p>
                      <a:pPr algn="ctr"/>
                      <a:r>
                        <a:rPr lang="en-US" sz="1000" dirty="0"/>
                        <a:t>SERVICE ID</a:t>
                      </a:r>
                    </a:p>
                  </a:txBody>
                  <a:tcPr anchor="ctr">
                    <a:solidFill>
                      <a:srgbClr val="086638"/>
                    </a:solidFill>
                  </a:tcPr>
                </a:tc>
                <a:tc>
                  <a:txBody>
                    <a:bodyPr/>
                    <a:lstStyle/>
                    <a:p>
                      <a:pPr lvl="0" algn="ctr">
                        <a:buNone/>
                      </a:pPr>
                      <a:r>
                        <a:rPr lang="en-US" sz="1000" b="1" i="0" u="none" strike="noStrike" noProof="0" dirty="0">
                          <a:latin typeface="Calibri"/>
                        </a:rPr>
                        <a:t>PREREQUISITES </a:t>
                      </a:r>
                      <a:endParaRPr lang="en-US" sz="1000" dirty="0"/>
                    </a:p>
                  </a:txBody>
                  <a:tcPr anchor="ctr">
                    <a:solidFill>
                      <a:srgbClr val="086638"/>
                    </a:solidFill>
                  </a:tcPr>
                </a:tc>
                <a:tc>
                  <a:txBody>
                    <a:bodyPr/>
                    <a:lstStyle/>
                    <a:p>
                      <a:pPr algn="ctr"/>
                      <a:r>
                        <a:rPr lang="en-US" sz="1000" dirty="0"/>
                        <a:t>COREQUISITES </a:t>
                      </a:r>
                    </a:p>
                  </a:txBody>
                  <a:tcPr anchor="ctr">
                    <a:solidFill>
                      <a:srgbClr val="086638"/>
                    </a:solidFill>
                  </a:tcPr>
                </a:tc>
                <a:extLst>
                  <a:ext uri="{0D108BD9-81ED-4DB2-BD59-A6C34878D82A}">
                    <a16:rowId xmlns:a16="http://schemas.microsoft.com/office/drawing/2014/main" val="2788444287"/>
                  </a:ext>
                </a:extLst>
              </a:tr>
              <a:tr h="274320">
                <a:tc>
                  <a:txBody>
                    <a:bodyPr/>
                    <a:lstStyle/>
                    <a:p>
                      <a:r>
                        <a:rPr lang="en-US" sz="1000" dirty="0"/>
                        <a:t>Networking/Lab</a:t>
                      </a:r>
                    </a:p>
                  </a:txBody>
                  <a:tcPr anchor="ctr">
                    <a:solidFill>
                      <a:schemeClr val="bg1">
                        <a:lumMod val="85000"/>
                        <a:alpha val="60000"/>
                      </a:schemeClr>
                    </a:solidFill>
                  </a:tcPr>
                </a:tc>
                <a:tc>
                  <a:txBody>
                    <a:bodyPr/>
                    <a:lstStyle/>
                    <a:p>
                      <a:pPr algn="ctr"/>
                      <a:r>
                        <a:rPr lang="en-US" sz="1000" dirty="0"/>
                        <a:t>13027400 (1 credit)</a:t>
                      </a:r>
                    </a:p>
                  </a:txBody>
                  <a:tcPr anchor="ctr">
                    <a:solidFill>
                      <a:schemeClr val="bg1">
                        <a:lumMod val="85000"/>
                        <a:alpha val="60000"/>
                      </a:schemeClr>
                    </a:solidFill>
                  </a:tcPr>
                </a:tc>
                <a:tc>
                  <a:txBody>
                    <a:bodyPr/>
                    <a:lstStyle/>
                    <a:p>
                      <a:pPr algn="ctr"/>
                      <a:r>
                        <a:rPr lang="en-US" sz="1000" dirty="0"/>
                        <a:t>None</a:t>
                      </a:r>
                    </a:p>
                  </a:txBody>
                  <a:tcPr anchor="ctr">
                    <a:solidFill>
                      <a:schemeClr val="bg1">
                        <a:lumMod val="85000"/>
                        <a:alpha val="60000"/>
                      </a:schemeClr>
                    </a:solidFill>
                  </a:tcPr>
                </a:tc>
                <a:tc>
                  <a:txBody>
                    <a:bodyPr/>
                    <a:lstStyle/>
                    <a:p>
                      <a:pPr algn="ctr"/>
                      <a:r>
                        <a:rPr lang="en-US" sz="1000" dirty="0"/>
                        <a:t>None</a:t>
                      </a:r>
                    </a:p>
                  </a:txBody>
                  <a:tcPr anchor="ctr">
                    <a:solidFill>
                      <a:schemeClr val="bg1">
                        <a:lumMod val="85000"/>
                        <a:alpha val="60000"/>
                      </a:schemeClr>
                    </a:solidFill>
                  </a:tcPr>
                </a:tc>
                <a:extLst>
                  <a:ext uri="{0D108BD9-81ED-4DB2-BD59-A6C34878D82A}">
                    <a16:rowId xmlns:a16="http://schemas.microsoft.com/office/drawing/2014/main" val="3289955430"/>
                  </a:ext>
                </a:extLst>
              </a:tr>
            </a:tbl>
          </a:graphicData>
        </a:graphic>
      </p:graphicFrame>
      <p:sp>
        <p:nvSpPr>
          <p:cNvPr id="10" name="TextBox 9">
            <a:extLst>
              <a:ext uri="{FF2B5EF4-FFF2-40B4-BE49-F238E27FC236}">
                <a16:creationId xmlns:a16="http://schemas.microsoft.com/office/drawing/2014/main" id="{C0205F7C-5D08-5D8F-9AB1-CED1EC24DE25}"/>
              </a:ext>
            </a:extLst>
          </p:cNvPr>
          <p:cNvSpPr txBox="1"/>
          <p:nvPr/>
        </p:nvSpPr>
        <p:spPr>
          <a:xfrm>
            <a:off x="131311" y="4091579"/>
            <a:ext cx="731019" cy="276999"/>
          </a:xfrm>
          <a:prstGeom prst="rect">
            <a:avLst/>
          </a:prstGeom>
          <a:noFill/>
        </p:spPr>
        <p:txBody>
          <a:bodyPr wrap="square" rtlCol="0">
            <a:spAutoFit/>
          </a:bodyPr>
          <a:lstStyle/>
          <a:p>
            <a:pPr marL="0" marR="0" algn="ctr">
              <a:spcBef>
                <a:spcPts val="0"/>
              </a:spcBef>
            </a:pPr>
            <a:r>
              <a:rPr lang="en-US" sz="1200" b="1" dirty="0">
                <a:solidFill>
                  <a:srgbClr val="0D6CB9"/>
                </a:solidFill>
                <a:effectLst/>
                <a:ea typeface="Calibri" panose="020F0502020204030204" pitchFamily="34" charset="0"/>
                <a:cs typeface="Times New Roman" panose="02020603050405020304" pitchFamily="18" charset="0"/>
              </a:rPr>
              <a:t>Level 4</a:t>
            </a:r>
          </a:p>
        </p:txBody>
      </p:sp>
      <p:graphicFrame>
        <p:nvGraphicFramePr>
          <p:cNvPr id="11" name="Table 24">
            <a:extLst>
              <a:ext uri="{FF2B5EF4-FFF2-40B4-BE49-F238E27FC236}">
                <a16:creationId xmlns:a16="http://schemas.microsoft.com/office/drawing/2014/main" id="{97395A7A-D529-5527-E1AB-724004545FC8}"/>
              </a:ext>
            </a:extLst>
          </p:cNvPr>
          <p:cNvGraphicFramePr>
            <a:graphicFrameLocks noGrp="1"/>
          </p:cNvGraphicFramePr>
          <p:nvPr>
            <p:extLst>
              <p:ext uri="{D42A27DB-BD31-4B8C-83A1-F6EECF244321}">
                <p14:modId xmlns:p14="http://schemas.microsoft.com/office/powerpoint/2010/main" val="2308409593"/>
              </p:ext>
            </p:extLst>
          </p:nvPr>
        </p:nvGraphicFramePr>
        <p:xfrm>
          <a:off x="269006" y="4447837"/>
          <a:ext cx="6246744" cy="914400"/>
        </p:xfrm>
        <a:graphic>
          <a:graphicData uri="http://schemas.openxmlformats.org/drawingml/2006/table">
            <a:tbl>
              <a:tblPr firstRow="1" bandRow="1">
                <a:tableStyleId>{5C22544A-7EE6-4342-B048-85BDC9FD1C3A}</a:tableStyleId>
              </a:tblPr>
              <a:tblGrid>
                <a:gridCol w="1561686">
                  <a:extLst>
                    <a:ext uri="{9D8B030D-6E8A-4147-A177-3AD203B41FA5}">
                      <a16:colId xmlns:a16="http://schemas.microsoft.com/office/drawing/2014/main" val="2083587555"/>
                    </a:ext>
                  </a:extLst>
                </a:gridCol>
                <a:gridCol w="1561686">
                  <a:extLst>
                    <a:ext uri="{9D8B030D-6E8A-4147-A177-3AD203B41FA5}">
                      <a16:colId xmlns:a16="http://schemas.microsoft.com/office/drawing/2014/main" val="3749205641"/>
                    </a:ext>
                  </a:extLst>
                </a:gridCol>
                <a:gridCol w="1561686">
                  <a:extLst>
                    <a:ext uri="{9D8B030D-6E8A-4147-A177-3AD203B41FA5}">
                      <a16:colId xmlns:a16="http://schemas.microsoft.com/office/drawing/2014/main" val="603892530"/>
                    </a:ext>
                  </a:extLst>
                </a:gridCol>
                <a:gridCol w="1561686">
                  <a:extLst>
                    <a:ext uri="{9D8B030D-6E8A-4147-A177-3AD203B41FA5}">
                      <a16:colId xmlns:a16="http://schemas.microsoft.com/office/drawing/2014/main" val="562161464"/>
                    </a:ext>
                  </a:extLst>
                </a:gridCol>
              </a:tblGrid>
              <a:tr h="214447">
                <a:tc>
                  <a:txBody>
                    <a:bodyPr/>
                    <a:lstStyle/>
                    <a:p>
                      <a:pPr algn="ctr"/>
                      <a:r>
                        <a:rPr lang="en-US" sz="1000" dirty="0"/>
                        <a:t>COURSE NAME</a:t>
                      </a:r>
                    </a:p>
                  </a:txBody>
                  <a:tcPr anchor="ctr">
                    <a:solidFill>
                      <a:srgbClr val="086638"/>
                    </a:solidFill>
                  </a:tcPr>
                </a:tc>
                <a:tc>
                  <a:txBody>
                    <a:bodyPr/>
                    <a:lstStyle/>
                    <a:p>
                      <a:pPr algn="ctr"/>
                      <a:r>
                        <a:rPr lang="en-US" sz="1000" dirty="0"/>
                        <a:t>SERVICE ID</a:t>
                      </a:r>
                    </a:p>
                  </a:txBody>
                  <a:tcPr anchor="ctr">
                    <a:solidFill>
                      <a:srgbClr val="086638"/>
                    </a:solidFill>
                  </a:tcPr>
                </a:tc>
                <a:tc>
                  <a:txBody>
                    <a:bodyPr/>
                    <a:lstStyle/>
                    <a:p>
                      <a:pPr lvl="0" algn="ctr">
                        <a:buNone/>
                      </a:pPr>
                      <a:r>
                        <a:rPr lang="en-US" sz="1000" b="1" i="0" u="none" strike="noStrike" noProof="0" dirty="0">
                          <a:latin typeface="Calibri"/>
                        </a:rPr>
                        <a:t>PREREQUISITES </a:t>
                      </a:r>
                      <a:endParaRPr lang="en-US" sz="1000" dirty="0"/>
                    </a:p>
                  </a:txBody>
                  <a:tcPr anchor="ctr">
                    <a:solidFill>
                      <a:srgbClr val="086638"/>
                    </a:solidFill>
                  </a:tcPr>
                </a:tc>
                <a:tc>
                  <a:txBody>
                    <a:bodyPr/>
                    <a:lstStyle/>
                    <a:p>
                      <a:pPr algn="ctr"/>
                      <a:r>
                        <a:rPr lang="en-US" sz="1000" dirty="0"/>
                        <a:t>COREQUISITES </a:t>
                      </a:r>
                    </a:p>
                  </a:txBody>
                  <a:tcPr anchor="ctr">
                    <a:solidFill>
                      <a:srgbClr val="086638"/>
                    </a:solidFill>
                  </a:tcPr>
                </a:tc>
                <a:extLst>
                  <a:ext uri="{0D108BD9-81ED-4DB2-BD59-A6C34878D82A}">
                    <a16:rowId xmlns:a16="http://schemas.microsoft.com/office/drawing/2014/main" val="2788444287"/>
                  </a:ext>
                </a:extLst>
              </a:tr>
              <a:tr h="274320">
                <a:tc>
                  <a:txBody>
                    <a:bodyPr/>
                    <a:lstStyle/>
                    <a:p>
                      <a:pPr lvl="0">
                        <a:buNone/>
                      </a:pPr>
                      <a:r>
                        <a:rPr lang="en-US" sz="1000" dirty="0"/>
                        <a:t>Practicum in Information Technology</a:t>
                      </a:r>
                    </a:p>
                  </a:txBody>
                  <a:tcPr anchor="ctr">
                    <a:solidFill>
                      <a:schemeClr val="bg1">
                        <a:lumMod val="85000"/>
                        <a:alpha val="60000"/>
                      </a:schemeClr>
                    </a:solidFill>
                  </a:tcPr>
                </a:tc>
                <a:tc>
                  <a:txBody>
                    <a:bodyPr/>
                    <a:lstStyle/>
                    <a:p>
                      <a:pPr lvl="0" algn="ctr">
                        <a:buNone/>
                      </a:pPr>
                      <a:r>
                        <a:rPr lang="en-US" sz="1000" dirty="0"/>
                        <a:t>13028000 (2 credits)</a:t>
                      </a:r>
                    </a:p>
                  </a:txBody>
                  <a:tcPr anchor="ctr">
                    <a:solidFill>
                      <a:schemeClr val="bg1">
                        <a:lumMod val="85000"/>
                        <a:alpha val="60000"/>
                      </a:schemeClr>
                    </a:solidFill>
                  </a:tcPr>
                </a:tc>
                <a:tc>
                  <a:txBody>
                    <a:bodyPr/>
                    <a:lstStyle/>
                    <a:p>
                      <a:pPr lvl="0" algn="ctr">
                        <a:buNone/>
                      </a:pPr>
                      <a:r>
                        <a:rPr lang="en-US" sz="1000" dirty="0"/>
                        <a:t>Two high school IT courses</a:t>
                      </a:r>
                    </a:p>
                  </a:txBody>
                  <a:tcPr anchor="ctr">
                    <a:solidFill>
                      <a:schemeClr val="bg1">
                        <a:lumMod val="85000"/>
                        <a:alpha val="60000"/>
                      </a:schemeClr>
                    </a:solidFill>
                  </a:tcPr>
                </a:tc>
                <a:tc>
                  <a:txBody>
                    <a:bodyPr/>
                    <a:lstStyle/>
                    <a:p>
                      <a:pPr lvl="0" algn="ctr">
                        <a:buNone/>
                      </a:pPr>
                      <a:r>
                        <a:rPr lang="en-US" sz="1000" dirty="0"/>
                        <a:t>None</a:t>
                      </a:r>
                    </a:p>
                  </a:txBody>
                  <a:tcPr anchor="ctr">
                    <a:solidFill>
                      <a:schemeClr val="bg1">
                        <a:lumMod val="85000"/>
                        <a:alpha val="60000"/>
                      </a:schemeClr>
                    </a:solidFill>
                  </a:tcPr>
                </a:tc>
                <a:extLst>
                  <a:ext uri="{0D108BD9-81ED-4DB2-BD59-A6C34878D82A}">
                    <a16:rowId xmlns:a16="http://schemas.microsoft.com/office/drawing/2014/main" val="357232149"/>
                  </a:ext>
                </a:extLst>
              </a:tr>
              <a:tr h="274320">
                <a:tc>
                  <a:txBody>
                    <a:bodyPr/>
                    <a:lstStyle/>
                    <a:p>
                      <a:pPr lvl="0">
                        <a:buNone/>
                      </a:pPr>
                      <a:r>
                        <a:rPr lang="en-US" sz="1000" dirty="0"/>
                        <a:t>Practicum in STEM</a:t>
                      </a:r>
                    </a:p>
                  </a:txBody>
                  <a:tcPr anchor="ctr">
                    <a:solidFill>
                      <a:schemeClr val="bg1">
                        <a:lumMod val="85000"/>
                        <a:alpha val="60000"/>
                      </a:schemeClr>
                    </a:solidFill>
                  </a:tcPr>
                </a:tc>
                <a:tc>
                  <a:txBody>
                    <a:bodyPr/>
                    <a:lstStyle/>
                    <a:p>
                      <a:pPr lvl="0" algn="ctr">
                        <a:buNone/>
                      </a:pPr>
                      <a:r>
                        <a:rPr lang="en-US" sz="1000" dirty="0"/>
                        <a:t>13037400 (2 credits)</a:t>
                      </a:r>
                    </a:p>
                  </a:txBody>
                  <a:tcPr anchor="ctr">
                    <a:solidFill>
                      <a:schemeClr val="bg1">
                        <a:lumMod val="85000"/>
                        <a:alpha val="60000"/>
                      </a:schemeClr>
                    </a:solidFill>
                  </a:tcPr>
                </a:tc>
                <a:tc>
                  <a:txBody>
                    <a:bodyPr/>
                    <a:lstStyle/>
                    <a:p>
                      <a:pPr lvl="0" algn="ctr">
                        <a:buNone/>
                      </a:pPr>
                      <a:r>
                        <a:rPr lang="en-US" sz="1000" dirty="0"/>
                        <a:t>Algebra I and Geometry</a:t>
                      </a:r>
                    </a:p>
                  </a:txBody>
                  <a:tcPr anchor="ctr">
                    <a:solidFill>
                      <a:schemeClr val="bg1">
                        <a:lumMod val="85000"/>
                        <a:alpha val="60000"/>
                      </a:schemeClr>
                    </a:solidFill>
                  </a:tcPr>
                </a:tc>
                <a:tc>
                  <a:txBody>
                    <a:bodyPr/>
                    <a:lstStyle/>
                    <a:p>
                      <a:pPr lvl="0" algn="ctr">
                        <a:buNone/>
                      </a:pPr>
                      <a:r>
                        <a:rPr lang="en-US" sz="1000" dirty="0"/>
                        <a:t>None</a:t>
                      </a:r>
                    </a:p>
                  </a:txBody>
                  <a:tcPr anchor="ctr">
                    <a:solidFill>
                      <a:schemeClr val="bg1">
                        <a:lumMod val="85000"/>
                        <a:alpha val="60000"/>
                      </a:schemeClr>
                    </a:solidFill>
                  </a:tcPr>
                </a:tc>
                <a:extLst>
                  <a:ext uri="{0D108BD9-81ED-4DB2-BD59-A6C34878D82A}">
                    <a16:rowId xmlns:a16="http://schemas.microsoft.com/office/drawing/2014/main" val="3053545211"/>
                  </a:ext>
                </a:extLst>
              </a:tr>
            </a:tbl>
          </a:graphicData>
        </a:graphic>
      </p:graphicFrame>
      <p:sp>
        <p:nvSpPr>
          <p:cNvPr id="12" name="TextBox 11">
            <a:extLst>
              <a:ext uri="{FF2B5EF4-FFF2-40B4-BE49-F238E27FC236}">
                <a16:creationId xmlns:a16="http://schemas.microsoft.com/office/drawing/2014/main" id="{4F922674-3389-6DFF-D287-D7EAB12CD46D}"/>
              </a:ext>
            </a:extLst>
          </p:cNvPr>
          <p:cNvSpPr txBox="1"/>
          <p:nvPr/>
        </p:nvSpPr>
        <p:spPr>
          <a:xfrm>
            <a:off x="131311" y="5817988"/>
            <a:ext cx="6425372" cy="707886"/>
          </a:xfrm>
          <a:prstGeom prst="rect">
            <a:avLst/>
          </a:prstGeom>
          <a:noFill/>
        </p:spPr>
        <p:txBody>
          <a:bodyPr wrap="square" lIns="91440" tIns="45720" rIns="91440" bIns="45720" rtlCol="0" anchor="t">
            <a:spAutoFit/>
          </a:bodyPr>
          <a:lstStyle/>
          <a:p>
            <a:pPr algn="ctr"/>
            <a:r>
              <a:rPr lang="en-US" sz="1000" dirty="0"/>
              <a:t>FOR ADDITIONAL INFORMATION ON THE SCIENCE, TECHNOLOGY, ENGINEEERING, AND </a:t>
            </a:r>
          </a:p>
          <a:p>
            <a:pPr algn="ctr"/>
            <a:r>
              <a:rPr lang="en-US" sz="1000" dirty="0"/>
              <a:t>MATHEMATICS CAREER CLUSTER,</a:t>
            </a:r>
          </a:p>
          <a:p>
            <a:pPr algn="ctr"/>
            <a:r>
              <a:rPr lang="en-US" sz="1000" dirty="0"/>
              <a:t>PLEASE CONTACT: PSJA ISD CTE Coordinator: Yolanda Garcia </a:t>
            </a:r>
            <a:r>
              <a:rPr lang="en-US" sz="1000" dirty="0">
                <a:hlinkClick r:id="rId2"/>
              </a:rPr>
              <a:t>yolanda.garcia@psjaisd.us</a:t>
            </a:r>
            <a:endParaRPr lang="en-US" sz="1000" dirty="0"/>
          </a:p>
          <a:p>
            <a:pPr algn="ctr"/>
            <a:r>
              <a:rPr lang="en-US" sz="1000" dirty="0">
                <a:hlinkClick r:id="rId3"/>
              </a:rPr>
              <a:t>https://tea.texas.gov/cte</a:t>
            </a:r>
            <a:r>
              <a:rPr lang="en-US" sz="1000" dirty="0"/>
              <a:t> </a:t>
            </a:r>
            <a:endParaRPr lang="en-US" sz="1000" dirty="0">
              <a:cs typeface="Calibri"/>
            </a:endParaRPr>
          </a:p>
        </p:txBody>
      </p:sp>
      <p:sp>
        <p:nvSpPr>
          <p:cNvPr id="13" name="TextBox 12">
            <a:extLst>
              <a:ext uri="{FF2B5EF4-FFF2-40B4-BE49-F238E27FC236}">
                <a16:creationId xmlns:a16="http://schemas.microsoft.com/office/drawing/2014/main" id="{ED792C4E-CC7C-1F50-F9D3-B7BDD0BEE4D5}"/>
              </a:ext>
            </a:extLst>
          </p:cNvPr>
          <p:cNvSpPr txBox="1"/>
          <p:nvPr/>
        </p:nvSpPr>
        <p:spPr>
          <a:xfrm>
            <a:off x="220625" y="6689204"/>
            <a:ext cx="6246744" cy="1175578"/>
          </a:xfrm>
          <a:prstGeom prst="rect">
            <a:avLst/>
          </a:prstGeom>
          <a:noFill/>
        </p:spPr>
        <p:txBody>
          <a:bodyPr wrap="square" rtlCol="0">
            <a:spAutoFit/>
          </a:bodyPr>
          <a:lstStyle/>
          <a:p>
            <a:pPr marL="0" marR="0">
              <a:lnSpc>
                <a:spcPct val="107000"/>
              </a:lnSpc>
              <a:spcBef>
                <a:spcPts val="0"/>
              </a:spcBef>
              <a:spcAft>
                <a:spcPts val="800"/>
              </a:spcAft>
            </a:pPr>
            <a:r>
              <a:rPr lang="en-US" sz="1050" dirty="0">
                <a:latin typeface="Calibri"/>
                <a:ea typeface="Calibri"/>
                <a:cs typeface="Times New Roman"/>
              </a:rPr>
              <a:t>Pharr-San Juan-Alamo ISD </a:t>
            </a:r>
            <a:r>
              <a:rPr lang="en-US" sz="1000" dirty="0">
                <a:effectLst/>
                <a:latin typeface="Calibri"/>
                <a:ea typeface="Calibri"/>
                <a:cs typeface="Times New Roman"/>
              </a:rPr>
              <a:t> does not discriminate on the basis of race, color, national origin, sex, disability or age in its programs or activities and provides equal access to the Boy Scouts and other designated youth groups. The following person has been designated to handle inquiries regarding the nondiscrimination policies: Pharr-San Juan-Alamo ISD Administration Building, 601 E Kelly Ave.  Pharr, TX 78577  956-354-2000</a:t>
            </a:r>
          </a:p>
          <a:p>
            <a:pPr marL="0" marR="0">
              <a:lnSpc>
                <a:spcPct val="107000"/>
              </a:lnSpc>
              <a:spcBef>
                <a:spcPts val="0"/>
              </a:spcBef>
              <a:spcAft>
                <a:spcPts val="800"/>
              </a:spcAft>
            </a:pPr>
            <a:r>
              <a:rPr lang="en-US" sz="1000" dirty="0">
                <a:effectLst/>
                <a:latin typeface="Calibri"/>
                <a:ea typeface="Calibri"/>
                <a:cs typeface="Times New Roman"/>
              </a:rPr>
              <a:t>Further nondiscrimination information can be found at </a:t>
            </a:r>
            <a:r>
              <a:rPr lang="en-US" sz="1000" u="sng" dirty="0">
                <a:solidFill>
                  <a:srgbClr val="0563C1"/>
                </a:solidFill>
                <a:effectLst/>
                <a:latin typeface="Calibri"/>
                <a:ea typeface="Calibri"/>
                <a:cs typeface="Times New Roman"/>
                <a:hlinkClick r:id="rId4"/>
              </a:rPr>
              <a:t>Notification of Nondiscrimination in Career and Technical Education Programs</a:t>
            </a:r>
            <a:r>
              <a:rPr lang="en-US" sz="1000" dirty="0">
                <a:effectLst/>
                <a:latin typeface="Calibri"/>
                <a:ea typeface="Calibri"/>
                <a:cs typeface="Times New Roman"/>
              </a:rPr>
              <a:t>.</a:t>
            </a:r>
          </a:p>
        </p:txBody>
      </p:sp>
      <p:pic>
        <p:nvPicPr>
          <p:cNvPr id="4" name="Picture 3">
            <a:extLst>
              <a:ext uri="{FF2B5EF4-FFF2-40B4-BE49-F238E27FC236}">
                <a16:creationId xmlns:a16="http://schemas.microsoft.com/office/drawing/2014/main" id="{89281099-E47E-5AE7-56FA-A0381591F294}"/>
              </a:ext>
            </a:extLst>
          </p:cNvPr>
          <p:cNvPicPr>
            <a:picLocks noChangeAspect="1"/>
          </p:cNvPicPr>
          <p:nvPr/>
        </p:nvPicPr>
        <p:blipFill>
          <a:blip r:embed="rId5"/>
          <a:stretch>
            <a:fillRect/>
          </a:stretch>
        </p:blipFill>
        <p:spPr>
          <a:xfrm>
            <a:off x="5745171" y="8028112"/>
            <a:ext cx="719390" cy="682811"/>
          </a:xfrm>
          <a:prstGeom prst="rect">
            <a:avLst/>
          </a:prstGeom>
        </p:spPr>
      </p:pic>
    </p:spTree>
    <p:extLst>
      <p:ext uri="{BB962C8B-B14F-4D97-AF65-F5344CB8AC3E}">
        <p14:creationId xmlns:p14="http://schemas.microsoft.com/office/powerpoint/2010/main" val="245842421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46A1AFACF59E74BA407A27F7D29FA69" ma:contentTypeVersion="14" ma:contentTypeDescription="Create a new document." ma:contentTypeScope="" ma:versionID="06a6d5fbe96ee16369e1730918a36b25">
  <xsd:schema xmlns:xsd="http://www.w3.org/2001/XMLSchema" xmlns:xs="http://www.w3.org/2001/XMLSchema" xmlns:p="http://schemas.microsoft.com/office/2006/metadata/properties" xmlns:ns2="abe7259a-2221-4fae-a48c-e26acad682cd" xmlns:ns3="719cf477-6032-42e7-804a-9c684239624f" targetNamespace="http://schemas.microsoft.com/office/2006/metadata/properties" ma:root="true" ma:fieldsID="d9cc20e7a54f40dfee71faf6f86a9596" ns2:_="" ns3:_="">
    <xsd:import namespace="abe7259a-2221-4fae-a48c-e26acad682cd"/>
    <xsd:import namespace="719cf477-6032-42e7-804a-9c684239624f"/>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OCR" minOccurs="0"/>
                <xsd:element ref="ns2:MediaServiceGenerationTime" minOccurs="0"/>
                <xsd:element ref="ns2:MediaServiceEventHashCode" minOccurs="0"/>
                <xsd:element ref="ns2:lcf76f155ced4ddcb4097134ff3c332f" minOccurs="0"/>
                <xsd:element ref="ns3:TaxCatchAll" minOccurs="0"/>
                <xsd:element ref="ns2:MediaServiceSearchPropertie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be7259a-2221-4fae-a48c-e26acad682c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3c894085-d54b-4f02-b0b4-24cb93b3a936" ma:termSetId="09814cd3-568e-fe90-9814-8d621ff8fb84" ma:anchorId="fba54fb3-c3e1-fe81-a776-ca4b69148c4d" ma:open="true" ma:isKeyword="false">
      <xsd:complexType>
        <xsd:sequence>
          <xsd:element ref="pc:Terms" minOccurs="0" maxOccurs="1"/>
        </xsd:sequence>
      </xsd:complexType>
    </xsd:element>
    <xsd:element name="MediaServiceSearchProperties" ma:index="18"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19cf477-6032-42e7-804a-9c684239624f"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e90083d7-adcd-4e69-8031-386bf3dbdddc}" ma:internalName="TaxCatchAll" ma:showField="CatchAllData" ma:web="719cf477-6032-42e7-804a-9c684239624f">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719cf477-6032-42e7-804a-9c684239624f" xsi:nil="true"/>
    <lcf76f155ced4ddcb4097134ff3c332f xmlns="abe7259a-2221-4fae-a48c-e26acad682cd">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1F50413B-5C21-43C8-B133-E5EE04A81FB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be7259a-2221-4fae-a48c-e26acad682cd"/>
    <ds:schemaRef ds:uri="719cf477-6032-42e7-804a-9c684239624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D6A0F15-9D47-4D66-8DB8-6EE7F290064A}">
  <ds:schemaRefs>
    <ds:schemaRef ds:uri="http://schemas.microsoft.com/sharepoint/v3/contenttype/forms"/>
  </ds:schemaRefs>
</ds:datastoreItem>
</file>

<file path=customXml/itemProps3.xml><?xml version="1.0" encoding="utf-8"?>
<ds:datastoreItem xmlns:ds="http://schemas.openxmlformats.org/officeDocument/2006/customXml" ds:itemID="{DFF67F14-08BA-4E43-A779-A4A8A5468D3F}">
  <ds:schemaRefs>
    <ds:schemaRef ds:uri="http://schemas.openxmlformats.org/package/2006/metadata/core-properties"/>
    <ds:schemaRef ds:uri="http://purl.org/dc/elements/1.1/"/>
    <ds:schemaRef ds:uri="http://schemas.microsoft.com/office/2006/metadata/properties"/>
    <ds:schemaRef ds:uri="http://schemas.microsoft.com/office/infopath/2007/PartnerControls"/>
    <ds:schemaRef ds:uri="http://www.w3.org/XML/1998/namespace"/>
    <ds:schemaRef ds:uri="http://schemas.microsoft.com/office/2006/documentManagement/types"/>
    <ds:schemaRef ds:uri="http://purl.org/dc/dcmitype/"/>
    <ds:schemaRef ds:uri="1870ca36-48b9-408f-8764-2f018f10cce8"/>
    <ds:schemaRef ds:uri="696893de-3167-48c0-a9e9-62134322dc49"/>
    <ds:schemaRef ds:uri="http://purl.org/dc/terms/"/>
    <ds:schemaRef ds:uri="719cf477-6032-42e7-804a-9c684239624f"/>
    <ds:schemaRef ds:uri="abe7259a-2221-4fae-a48c-e26acad682cd"/>
  </ds:schemaRefs>
</ds:datastoreItem>
</file>

<file path=docProps/app.xml><?xml version="1.0" encoding="utf-8"?>
<Properties xmlns="http://schemas.openxmlformats.org/officeDocument/2006/extended-properties" xmlns:vt="http://schemas.openxmlformats.org/officeDocument/2006/docPropsVTypes">
  <Template>Office Theme</Template>
  <TotalTime>113</TotalTime>
  <Words>555</Words>
  <Application>Microsoft Office PowerPoint</Application>
  <PresentationFormat>Letter Paper (8.5x11 in)</PresentationFormat>
  <Paragraphs>114</Paragraphs>
  <Slides>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vt:i4>
      </vt:variant>
    </vt:vector>
  </HeadingPairs>
  <TitlesOfParts>
    <vt:vector size="6" baseType="lpstr">
      <vt:lpstr>Arial</vt:lpstr>
      <vt:lpstr>Calibri</vt:lpstr>
      <vt:lpstr>Calibri Light</vt:lpstr>
      <vt:lpstr>Office Theme</vt:lpstr>
      <vt:lpstr>Cybersecurity Statewide Program of Study</vt:lpstr>
      <vt:lpstr>Cybersecurity Course Information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Garza, Krystal</dc:creator>
  <cp:lastModifiedBy>Adriana Garcia</cp:lastModifiedBy>
  <cp:revision>562</cp:revision>
  <dcterms:created xsi:type="dcterms:W3CDTF">2022-08-14T22:35:42Z</dcterms:created>
  <dcterms:modified xsi:type="dcterms:W3CDTF">2023-02-27T20:55:02Z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0x010100946A1AFACF59E74BA407A27F7D29FA69</vt:lpwstr>
  </property>
  <property fmtid="{D5CDD505-2E9C-101B-9397-08002B2CF9AE}" pid="3" name="MediaServiceImageTags">
    <vt:lpwstr/>
  </property>
</Properties>
</file>