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6" r:id="rId6"/>
  </p:sldIdLst>
  <p:sldSz cx="6858000" cy="9144000" type="letter"/>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D132A6-BDAB-7D9A-FDAF-1B5C47512B95}" name="Hudson, Les" initials="HL" userId="S::Les.Hudson@tea.texas.gov::1b51e3df-f37c-4646-8151-9652bb88c0d0" providerId="AD"/>
  <p188:author id="{F3B56EC8-58B6-C502-C42E-81C8F58F1D99}" name="Hudson, Les" initials="HL" userId="S::les.hudson@tea.texas.gov::1b51e3df-f37c-4646-8151-9652bb88c0d0" providerId="AD"/>
  <p188:author id="{A7D6E0D2-4AF4-174A-3414-82F42FBFB7E1}" name="Smith, Steve" initials="SS" userId="S::Steve.Smith@tea.texas.gov::cad797b5-bb7e-4e2a-97ae-05911761940c" providerId="AD"/>
  <p188:author id="{3B4589E1-FEC7-E5FB-90ED-CB4AA76AC78A}" name="Andres Chavez III" initials="AI" userId="S::achavez_cftexas.org#ext#@texasedu.onmicrosoft.com::ba463049-cdc6-46d0-a359-ee211177d90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3" autoAdjust="0"/>
    <p:restoredTop sz="86375" autoAdjust="0"/>
  </p:normalViewPr>
  <p:slideViewPr>
    <p:cSldViewPr snapToGrid="0">
      <p:cViewPr>
        <p:scale>
          <a:sx n="148" d="100"/>
          <a:sy n="148" d="100"/>
        </p:scale>
        <p:origin x="1518" y="-241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riana Garcia" userId="d322ecd9-c9fc-482a-8cdb-b7935c3de171" providerId="ADAL" clId="{85A9EE54-99BA-4DCA-8019-3B544FBB6A9A}"/>
    <pc:docChg chg="modSld">
      <pc:chgData name="Adriana Garcia" userId="d322ecd9-c9fc-482a-8cdb-b7935c3de171" providerId="ADAL" clId="{85A9EE54-99BA-4DCA-8019-3B544FBB6A9A}" dt="2023-02-27T20:51:00.864" v="50" actId="20577"/>
      <pc:docMkLst>
        <pc:docMk/>
      </pc:docMkLst>
      <pc:sldChg chg="modSp mod">
        <pc:chgData name="Adriana Garcia" userId="d322ecd9-c9fc-482a-8cdb-b7935c3de171" providerId="ADAL" clId="{85A9EE54-99BA-4DCA-8019-3B544FBB6A9A}" dt="2023-02-27T20:51:00.864" v="50" actId="20577"/>
        <pc:sldMkLst>
          <pc:docMk/>
          <pc:sldMk cId="2115741379" sldId="257"/>
        </pc:sldMkLst>
        <pc:spChg chg="mod">
          <ac:chgData name="Adriana Garcia" userId="d322ecd9-c9fc-482a-8cdb-b7935c3de171" providerId="ADAL" clId="{85A9EE54-99BA-4DCA-8019-3B544FBB6A9A}" dt="2023-02-27T20:51:00.864" v="50" actId="20577"/>
          <ac:spMkLst>
            <pc:docMk/>
            <pc:sldMk cId="2115741379" sldId="257"/>
            <ac:spMk id="28" creationId="{12E02463-CD5F-D1DD-B59B-A5477635CC57}"/>
          </ac:spMkLst>
        </pc:spChg>
      </pc:sldChg>
    </pc:docChg>
  </pc:docChgLst>
  <pc:docChgLst>
    <pc:chgData name="Adriana Garcia" userId="d322ecd9-c9fc-482a-8cdb-b7935c3de171" providerId="ADAL" clId="{1EB4F08D-2EBB-4E60-B4DE-E72EBFFAE73C}"/>
    <pc:docChg chg="undo custSel delSld modSld">
      <pc:chgData name="Adriana Garcia" userId="d322ecd9-c9fc-482a-8cdb-b7935c3de171" providerId="ADAL" clId="{1EB4F08D-2EBB-4E60-B4DE-E72EBFFAE73C}" dt="2023-01-18T20:53:49.187" v="43" actId="20577"/>
      <pc:docMkLst>
        <pc:docMk/>
      </pc:docMkLst>
      <pc:sldChg chg="addSp delSp modSp mod">
        <pc:chgData name="Adriana Garcia" userId="d322ecd9-c9fc-482a-8cdb-b7935c3de171" providerId="ADAL" clId="{1EB4F08D-2EBB-4E60-B4DE-E72EBFFAE73C}" dt="2023-01-18T20:53:49.187" v="43" actId="20577"/>
        <pc:sldMkLst>
          <pc:docMk/>
          <pc:sldMk cId="2458424211" sldId="256"/>
        </pc:sldMkLst>
        <pc:spChg chg="del">
          <ac:chgData name="Adriana Garcia" userId="d322ecd9-c9fc-482a-8cdb-b7935c3de171" providerId="ADAL" clId="{1EB4F08D-2EBB-4E60-B4DE-E72EBFFAE73C}" dt="2023-01-17T20:15:37.694" v="8" actId="478"/>
          <ac:spMkLst>
            <pc:docMk/>
            <pc:sldMk cId="2458424211" sldId="256"/>
            <ac:spMk id="4" creationId="{2D96FC0B-1C05-721F-2D2C-356E5D089208}"/>
          </ac:spMkLst>
        </pc:spChg>
        <pc:spChg chg="add mod">
          <ac:chgData name="Adriana Garcia" userId="d322ecd9-c9fc-482a-8cdb-b7935c3de171" providerId="ADAL" clId="{1EB4F08D-2EBB-4E60-B4DE-E72EBFFAE73C}" dt="2023-01-17T20:15:42.803" v="9" actId="1076"/>
          <ac:spMkLst>
            <pc:docMk/>
            <pc:sldMk cId="2458424211" sldId="256"/>
            <ac:spMk id="11" creationId="{9738A8A4-E0C4-A3EB-44A6-481F1BD0A072}"/>
          </ac:spMkLst>
        </pc:spChg>
        <pc:spChg chg="add mod">
          <ac:chgData name="Adriana Garcia" userId="d322ecd9-c9fc-482a-8cdb-b7935c3de171" providerId="ADAL" clId="{1EB4F08D-2EBB-4E60-B4DE-E72EBFFAE73C}" dt="2023-01-18T20:53:49.187" v="43" actId="20577"/>
          <ac:spMkLst>
            <pc:docMk/>
            <pc:sldMk cId="2458424211" sldId="256"/>
            <ac:spMk id="12" creationId="{E9030765-A10E-A850-C3AA-7F77EE78AAD8}"/>
          </ac:spMkLst>
        </pc:spChg>
        <pc:spChg chg="add mod">
          <ac:chgData name="Adriana Garcia" userId="d322ecd9-c9fc-482a-8cdb-b7935c3de171" providerId="ADAL" clId="{1EB4F08D-2EBB-4E60-B4DE-E72EBFFAE73C}" dt="2023-01-17T20:47:35.090" v="21" actId="20577"/>
          <ac:spMkLst>
            <pc:docMk/>
            <pc:sldMk cId="2458424211" sldId="256"/>
            <ac:spMk id="13" creationId="{44759705-9208-B536-17F7-D569311C21B9}"/>
          </ac:spMkLst>
        </pc:spChg>
        <pc:graphicFrameChg chg="add mod">
          <ac:chgData name="Adriana Garcia" userId="d322ecd9-c9fc-482a-8cdb-b7935c3de171" providerId="ADAL" clId="{1EB4F08D-2EBB-4E60-B4DE-E72EBFFAE73C}" dt="2023-01-17T20:15:48.643" v="10" actId="1076"/>
          <ac:graphicFrameMkLst>
            <pc:docMk/>
            <pc:sldMk cId="2458424211" sldId="256"/>
            <ac:graphicFrameMk id="5" creationId="{CD3C2F26-6290-459C-A56F-556D6372C2E4}"/>
          </ac:graphicFrameMkLst>
        </pc:graphicFrameChg>
      </pc:sldChg>
      <pc:sldChg chg="modSp mod">
        <pc:chgData name="Adriana Garcia" userId="d322ecd9-c9fc-482a-8cdb-b7935c3de171" providerId="ADAL" clId="{1EB4F08D-2EBB-4E60-B4DE-E72EBFFAE73C}" dt="2023-01-17T20:14:34.247" v="0" actId="113"/>
        <pc:sldMkLst>
          <pc:docMk/>
          <pc:sldMk cId="2115741379" sldId="257"/>
        </pc:sldMkLst>
        <pc:spChg chg="mod">
          <ac:chgData name="Adriana Garcia" userId="d322ecd9-c9fc-482a-8cdb-b7935c3de171" providerId="ADAL" clId="{1EB4F08D-2EBB-4E60-B4DE-E72EBFFAE73C}" dt="2023-01-17T20:14:34.247" v="0" actId="113"/>
          <ac:spMkLst>
            <pc:docMk/>
            <pc:sldMk cId="2115741379" sldId="257"/>
            <ac:spMk id="21" creationId="{77D1060B-498D-5699-38A4-622C19750F17}"/>
          </ac:spMkLst>
        </pc:spChg>
      </pc:sldChg>
      <pc:sldChg chg="delSp modSp del mod">
        <pc:chgData name="Adriana Garcia" userId="d322ecd9-c9fc-482a-8cdb-b7935c3de171" providerId="ADAL" clId="{1EB4F08D-2EBB-4E60-B4DE-E72EBFFAE73C}" dt="2023-01-17T20:16:18.463" v="17" actId="47"/>
        <pc:sldMkLst>
          <pc:docMk/>
          <pc:sldMk cId="322905394" sldId="258"/>
        </pc:sldMkLst>
        <pc:spChg chg="del">
          <ac:chgData name="Adriana Garcia" userId="d322ecd9-c9fc-482a-8cdb-b7935c3de171" providerId="ADAL" clId="{1EB4F08D-2EBB-4E60-B4DE-E72EBFFAE73C}" dt="2023-01-17T20:15:27.430" v="5" actId="21"/>
          <ac:spMkLst>
            <pc:docMk/>
            <pc:sldMk cId="322905394" sldId="258"/>
            <ac:spMk id="5" creationId="{3DD1086F-5808-4D2E-41A7-AB24668B6A29}"/>
          </ac:spMkLst>
        </pc:spChg>
        <pc:spChg chg="del">
          <ac:chgData name="Adriana Garcia" userId="d322ecd9-c9fc-482a-8cdb-b7935c3de171" providerId="ADAL" clId="{1EB4F08D-2EBB-4E60-B4DE-E72EBFFAE73C}" dt="2023-01-17T20:15:52.607" v="11" actId="21"/>
          <ac:spMkLst>
            <pc:docMk/>
            <pc:sldMk cId="322905394" sldId="258"/>
            <ac:spMk id="10" creationId="{8855FC35-B893-EB77-C6E0-9BFCA17C0DCB}"/>
          </ac:spMkLst>
        </pc:spChg>
        <pc:spChg chg="del">
          <ac:chgData name="Adriana Garcia" userId="d322ecd9-c9fc-482a-8cdb-b7935c3de171" providerId="ADAL" clId="{1EB4F08D-2EBB-4E60-B4DE-E72EBFFAE73C}" dt="2023-01-17T20:16:09.406" v="14" actId="21"/>
          <ac:spMkLst>
            <pc:docMk/>
            <pc:sldMk cId="322905394" sldId="258"/>
            <ac:spMk id="11" creationId="{7FFFFEBF-5E7E-211B-D754-77E607CBBBEA}"/>
          </ac:spMkLst>
        </pc:spChg>
        <pc:graphicFrameChg chg="del mod">
          <ac:chgData name="Adriana Garcia" userId="d322ecd9-c9fc-482a-8cdb-b7935c3de171" providerId="ADAL" clId="{1EB4F08D-2EBB-4E60-B4DE-E72EBFFAE73C}" dt="2023-01-17T20:15:08.353" v="2" actId="21"/>
          <ac:graphicFrameMkLst>
            <pc:docMk/>
            <pc:sldMk cId="322905394" sldId="258"/>
            <ac:graphicFrameMk id="7" creationId="{9F304466-AD4E-65BB-22A5-BE0890C1262B}"/>
          </ac:graphicFrameMkLst>
        </pc:graphicFrameChg>
      </pc:sldChg>
    </pc:docChg>
  </pc:docChgLst>
  <pc:docChgLst>
    <pc:chgData name="David Gonzalez" userId="S::david.gonzalez@psjaisd.us::b37eda5a-8b3a-4411-bc48-14e300389906" providerId="AD" clId="Web-{860BC443-B62F-4037-A306-D6E96B09319E}"/>
    <pc:docChg chg="modSld">
      <pc:chgData name="David Gonzalez" userId="S::david.gonzalez@psjaisd.us::b37eda5a-8b3a-4411-bc48-14e300389906" providerId="AD" clId="Web-{860BC443-B62F-4037-A306-D6E96B09319E}" dt="2023-01-06T22:45:09.376" v="0"/>
      <pc:docMkLst>
        <pc:docMk/>
      </pc:docMkLst>
      <pc:sldChg chg="modSp">
        <pc:chgData name="David Gonzalez" userId="S::david.gonzalez@psjaisd.us::b37eda5a-8b3a-4411-bc48-14e300389906" providerId="AD" clId="Web-{860BC443-B62F-4037-A306-D6E96B09319E}" dt="2023-01-06T22:45:09.376" v="0"/>
        <pc:sldMkLst>
          <pc:docMk/>
          <pc:sldMk cId="322905394" sldId="258"/>
        </pc:sldMkLst>
        <pc:graphicFrameChg chg="modGraphic">
          <ac:chgData name="David Gonzalez" userId="S::david.gonzalez@psjaisd.us::b37eda5a-8b3a-4411-bc48-14e300389906" providerId="AD" clId="Web-{860BC443-B62F-4037-A306-D6E96B09319E}" dt="2023-01-06T22:45:09.376" v="0"/>
          <ac:graphicFrameMkLst>
            <pc:docMk/>
            <pc:sldMk cId="322905394" sldId="258"/>
            <ac:graphicFrameMk id="7" creationId="{9F304466-AD4E-65BB-22A5-BE0890C1262B}"/>
          </ac:graphicFrameMkLst>
        </pc:graphicFrameChg>
      </pc:sldChg>
    </pc:docChg>
  </pc:docChgLst>
  <pc:docChgLst>
    <pc:chgData name="Adriana Garcia" userId="d322ecd9-c9fc-482a-8cdb-b7935c3de171" providerId="ADAL" clId="{BD1DB8BE-4CFF-4A34-B0F4-BDD557A926C2}"/>
    <pc:docChg chg="modSld">
      <pc:chgData name="Adriana Garcia" userId="d322ecd9-c9fc-482a-8cdb-b7935c3de171" providerId="ADAL" clId="{BD1DB8BE-4CFF-4A34-B0F4-BDD557A926C2}" dt="2023-01-18T04:09:32.506" v="10" actId="1076"/>
      <pc:docMkLst>
        <pc:docMk/>
      </pc:docMkLst>
      <pc:sldChg chg="addSp modSp mod">
        <pc:chgData name="Adriana Garcia" userId="d322ecd9-c9fc-482a-8cdb-b7935c3de171" providerId="ADAL" clId="{BD1DB8BE-4CFF-4A34-B0F4-BDD557A926C2}" dt="2023-01-18T04:09:32.506" v="10" actId="1076"/>
        <pc:sldMkLst>
          <pc:docMk/>
          <pc:sldMk cId="2458424211" sldId="256"/>
        </pc:sldMkLst>
        <pc:spChg chg="mod">
          <ac:chgData name="Adriana Garcia" userId="d322ecd9-c9fc-482a-8cdb-b7935c3de171" providerId="ADAL" clId="{BD1DB8BE-4CFF-4A34-B0F4-BDD557A926C2}" dt="2023-01-18T04:08:47.794" v="6" actId="1076"/>
          <ac:spMkLst>
            <pc:docMk/>
            <pc:sldMk cId="2458424211" sldId="256"/>
            <ac:spMk id="11" creationId="{9738A8A4-E0C4-A3EB-44A6-481F1BD0A072}"/>
          </ac:spMkLst>
        </pc:spChg>
        <pc:spChg chg="mod">
          <ac:chgData name="Adriana Garcia" userId="d322ecd9-c9fc-482a-8cdb-b7935c3de171" providerId="ADAL" clId="{BD1DB8BE-4CFF-4A34-B0F4-BDD557A926C2}" dt="2023-01-18T04:09:04.159" v="8" actId="1076"/>
          <ac:spMkLst>
            <pc:docMk/>
            <pc:sldMk cId="2458424211" sldId="256"/>
            <ac:spMk id="12" creationId="{E9030765-A10E-A850-C3AA-7F77EE78AAD8}"/>
          </ac:spMkLst>
        </pc:spChg>
        <pc:spChg chg="mod">
          <ac:chgData name="Adriana Garcia" userId="d322ecd9-c9fc-482a-8cdb-b7935c3de171" providerId="ADAL" clId="{BD1DB8BE-4CFF-4A34-B0F4-BDD557A926C2}" dt="2023-01-18T04:09:12.917" v="9" actId="1076"/>
          <ac:spMkLst>
            <pc:docMk/>
            <pc:sldMk cId="2458424211" sldId="256"/>
            <ac:spMk id="13" creationId="{44759705-9208-B536-17F7-D569311C21B9}"/>
          </ac:spMkLst>
        </pc:spChg>
        <pc:graphicFrameChg chg="mod">
          <ac:chgData name="Adriana Garcia" userId="d322ecd9-c9fc-482a-8cdb-b7935c3de171" providerId="ADAL" clId="{BD1DB8BE-4CFF-4A34-B0F4-BDD557A926C2}" dt="2023-01-18T04:08:56.420" v="7" actId="1076"/>
          <ac:graphicFrameMkLst>
            <pc:docMk/>
            <pc:sldMk cId="2458424211" sldId="256"/>
            <ac:graphicFrameMk id="5" creationId="{CD3C2F26-6290-459C-A56F-556D6372C2E4}"/>
          </ac:graphicFrameMkLst>
        </pc:graphicFrameChg>
        <pc:picChg chg="add mod">
          <ac:chgData name="Adriana Garcia" userId="d322ecd9-c9fc-482a-8cdb-b7935c3de171" providerId="ADAL" clId="{BD1DB8BE-4CFF-4A34-B0F4-BDD557A926C2}" dt="2023-01-18T04:09:32.506" v="10" actId="1076"/>
          <ac:picMkLst>
            <pc:docMk/>
            <pc:sldMk cId="2458424211" sldId="256"/>
            <ac:picMk id="4" creationId="{8845CAEF-74E8-E38C-E140-1C09C2FCFC38}"/>
          </ac:picMkLst>
        </pc:picChg>
      </pc:sldChg>
    </pc:docChg>
  </pc:docChgLst>
  <pc:docChgLst>
    <pc:chgData name="David Gonzalez" userId="S::david.gonzalez@psjaisd.us::b37eda5a-8b3a-4411-bc48-14e300389906" providerId="AD" clId="Web-{80773910-4DEB-4148-AC3A-D08435089F29}"/>
    <pc:docChg chg="modSld">
      <pc:chgData name="David Gonzalez" userId="S::david.gonzalez@psjaisd.us::b37eda5a-8b3a-4411-bc48-14e300389906" providerId="AD" clId="Web-{80773910-4DEB-4148-AC3A-D08435089F29}" dt="2023-01-06T21:46:44.859" v="108" actId="20577"/>
      <pc:docMkLst>
        <pc:docMk/>
      </pc:docMkLst>
      <pc:sldChg chg="modSp">
        <pc:chgData name="David Gonzalez" userId="S::david.gonzalez@psjaisd.us::b37eda5a-8b3a-4411-bc48-14e300389906" providerId="AD" clId="Web-{80773910-4DEB-4148-AC3A-D08435089F29}" dt="2023-01-06T21:45:18.997" v="103"/>
        <pc:sldMkLst>
          <pc:docMk/>
          <pc:sldMk cId="2458424211" sldId="256"/>
        </pc:sldMkLst>
        <pc:graphicFrameChg chg="mod modGraphic">
          <ac:chgData name="David Gonzalez" userId="S::david.gonzalez@psjaisd.us::b37eda5a-8b3a-4411-bc48-14e300389906" providerId="AD" clId="Web-{80773910-4DEB-4148-AC3A-D08435089F29}" dt="2023-01-06T21:45:18.997" v="103"/>
          <ac:graphicFrameMkLst>
            <pc:docMk/>
            <pc:sldMk cId="2458424211" sldId="256"/>
            <ac:graphicFrameMk id="6" creationId="{DAF8A1F2-E113-5548-F2CF-E225B5DDB971}"/>
          </ac:graphicFrameMkLst>
        </pc:graphicFrameChg>
        <pc:graphicFrameChg chg="mod modGraphic">
          <ac:chgData name="David Gonzalez" userId="S::david.gonzalez@psjaisd.us::b37eda5a-8b3a-4411-bc48-14e300389906" providerId="AD" clId="Web-{80773910-4DEB-4148-AC3A-D08435089F29}" dt="2023-01-06T21:45:09.840" v="85"/>
          <ac:graphicFrameMkLst>
            <pc:docMk/>
            <pc:sldMk cId="2458424211" sldId="256"/>
            <ac:graphicFrameMk id="8" creationId="{004D2EB4-0AA6-8988-7A0A-5CDE5FA07DAF}"/>
          </ac:graphicFrameMkLst>
        </pc:graphicFrameChg>
      </pc:sldChg>
      <pc:sldChg chg="modSp">
        <pc:chgData name="David Gonzalez" userId="S::david.gonzalez@psjaisd.us::b37eda5a-8b3a-4411-bc48-14e300389906" providerId="AD" clId="Web-{80773910-4DEB-4148-AC3A-D08435089F29}" dt="2023-01-06T21:46:44.859" v="108" actId="20577"/>
        <pc:sldMkLst>
          <pc:docMk/>
          <pc:sldMk cId="2115741379" sldId="257"/>
        </pc:sldMkLst>
        <pc:spChg chg="mod">
          <ac:chgData name="David Gonzalez" userId="S::david.gonzalez@psjaisd.us::b37eda5a-8b3a-4411-bc48-14e300389906" providerId="AD" clId="Web-{80773910-4DEB-4148-AC3A-D08435089F29}" dt="2023-01-06T21:46:44.859" v="108" actId="20577"/>
          <ac:spMkLst>
            <pc:docMk/>
            <pc:sldMk cId="2115741379" sldId="257"/>
            <ac:spMk id="21" creationId="{77D1060B-498D-5699-38A4-622C19750F1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2/27/2023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2/27/2023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2/27/2023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2/27/2023</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ea.texas.gov/cte" TargetMode="External"/><Relationship Id="rId2" Type="http://schemas.openxmlformats.org/officeDocument/2006/relationships/hyperlink" Target="mailto:david.gonzalez@psjaisd.us"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tea.texas.gov/student-assessment/monitoring-and-interventions/program-monitoring-and-interventions/methods-of-administration-guidance-and-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0" y="-1935"/>
            <a:ext cx="6858000" cy="830997"/>
          </a:xfrm>
          <a:prstGeom prst="rect">
            <a:avLst/>
          </a:prstGeom>
          <a:solidFill>
            <a:srgbClr val="038180"/>
          </a:solidFill>
        </p:spPr>
        <p:txBody>
          <a:bodyPr wrap="square" rtlCol="0">
            <a:spAutoFit/>
          </a:bodyPr>
          <a:lstStyle/>
          <a:p>
            <a:pPr algn="ctr">
              <a:spcAft>
                <a:spcPts val="600"/>
              </a:spcAft>
            </a:pPr>
            <a:r>
              <a:rPr lang="en-US" sz="1600" b="1" dirty="0">
                <a:solidFill>
                  <a:schemeClr val="bg1"/>
                </a:solidFill>
                <a:ea typeface="Open Sans" panose="020B0606030504020204" pitchFamily="34" charset="0"/>
                <a:cs typeface="Open Sans" panose="020B0606030504020204" pitchFamily="34" charset="0"/>
              </a:rPr>
              <a:t>Agriculture, Food, and Natural Resources Career Cluster</a:t>
            </a:r>
          </a:p>
          <a:p>
            <a:pPr algn="ctr"/>
            <a:r>
              <a:rPr lang="en-US" sz="900" dirty="0">
                <a:solidFill>
                  <a:schemeClr val="bg1"/>
                </a:solidFill>
                <a:ea typeface="Open Sans" panose="020B0606030504020204" pitchFamily="34" charset="0"/>
                <a:cs typeface="Open Sans" panose="020B0606030504020204" pitchFamily="34" charset="0"/>
              </a:rPr>
              <a:t>The Agriculture, Food, and Natural Resources (AFNR) Career Cluster focuses on the essential elements of life food, water, land, and air. This career cluster includes a diverse spectrum of occupations, ranging from farmer, rancher, and veterinarian to geologist, land conservationist, and florist. It also includes non-traditional agricultural occupations like wind energy, solar energy, and oil and gas production.</a:t>
            </a:r>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940378"/>
            <a:ext cx="3705101" cy="578861"/>
          </a:xfrm>
          <a:solidFill>
            <a:srgbClr val="038180"/>
          </a:solidFill>
        </p:spPr>
        <p:txBody>
          <a:bodyPr/>
          <a:lstStyle/>
          <a:p>
            <a:r>
              <a:rPr lang="en-US" sz="1400" b="1" dirty="0">
                <a:solidFill>
                  <a:srgbClr val="FFFFFF"/>
                </a:solidFill>
                <a:latin typeface="Calibri"/>
                <a:ea typeface="Open Sans"/>
                <a:cs typeface="Open Sans"/>
              </a:rPr>
              <a:t>Animal Science</a:t>
            </a:r>
            <a:endParaRPr lang="en-US" dirty="0">
              <a:effectLst/>
            </a:endParaRPr>
          </a:p>
          <a:p>
            <a:pPr rtl="0"/>
            <a:r>
              <a:rPr lang="en-US" sz="1400" i="1" kern="1200" dirty="0">
                <a:solidFill>
                  <a:srgbClr val="FFFFFF"/>
                </a:solidFill>
                <a:effectLst/>
                <a:latin typeface="Calibri"/>
                <a:ea typeface="Open Sans"/>
                <a:cs typeface="Open Sans"/>
              </a:rPr>
              <a:t>Statewide Program of Study</a:t>
            </a:r>
            <a:endParaRPr lang="en-US" dirty="0">
              <a:effectLst/>
              <a:latin typeface="Calibri Light"/>
              <a:ea typeface="Calibri Light"/>
              <a:cs typeface="Calibri Light"/>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544836"/>
            <a:ext cx="6712687" cy="646331"/>
          </a:xfrm>
          <a:prstGeom prst="rect">
            <a:avLst/>
          </a:prstGeom>
          <a:noFill/>
        </p:spPr>
        <p:txBody>
          <a:bodyPr wrap="square" lIns="91440" tIns="45720" rIns="91440" bIns="45720" rtlCol="0" anchor="t">
            <a:spAutoFit/>
          </a:bodyPr>
          <a:lstStyle/>
          <a:p>
            <a:r>
              <a:rPr lang="en-US" sz="900" dirty="0"/>
              <a:t>The Animal Science program of study focuses on the science, research, and business of animals and other living organisms. It teaches CTE learners how to apply biology and life science to real-world life processes of animals and wildlife, either in laboratories or in the field, which could include a veterinary office, a farm or ranch, or any outdoor area harboring animal life. Students may also research and analyze the growth and destruction of species and research or diagnose diseases and injuries of animals.</a:t>
            </a:r>
            <a:endParaRPr lang="en-US" sz="900" dirty="0">
              <a:ea typeface="Calibri"/>
              <a:cs typeface="Calibri"/>
            </a:endParaRPr>
          </a:p>
        </p:txBody>
      </p:sp>
      <p:sp>
        <p:nvSpPr>
          <p:cNvPr id="21" name="TextBox 20">
            <a:extLst>
              <a:ext uri="{FF2B5EF4-FFF2-40B4-BE49-F238E27FC236}">
                <a16:creationId xmlns:a16="http://schemas.microsoft.com/office/drawing/2014/main" id="{77D1060B-498D-5699-38A4-622C19750F17}"/>
              </a:ext>
            </a:extLst>
          </p:cNvPr>
          <p:cNvSpPr txBox="1"/>
          <p:nvPr/>
        </p:nvSpPr>
        <p:spPr>
          <a:xfrm>
            <a:off x="146696" y="2153479"/>
            <a:ext cx="3072739" cy="1523494"/>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a:cs typeface="Times New Roman"/>
              </a:rPr>
              <a:t>Secondary Courses for High School Credit</a:t>
            </a:r>
          </a:p>
          <a:p>
            <a:pPr marL="0" marR="0">
              <a:spcBef>
                <a:spcPts val="0"/>
              </a:spcBef>
            </a:pPr>
            <a:r>
              <a:rPr lang="en-US" sz="900" b="1" dirty="0">
                <a:effectLst/>
                <a:ea typeface="Calibri"/>
                <a:cs typeface="Times New Roman"/>
              </a:rPr>
              <a:t>Level 1</a:t>
            </a:r>
          </a:p>
          <a:p>
            <a:pPr marL="171450" indent="-171450">
              <a:buFont typeface="Arial" panose="020B0604020202020204" pitchFamily="34" charset="0"/>
              <a:buChar char="•"/>
            </a:pPr>
            <a:r>
              <a:rPr lang="en-US" sz="900" dirty="0">
                <a:ea typeface="+mn-lt"/>
                <a:cs typeface="+mn-lt"/>
              </a:rPr>
              <a:t>Principles of Agriculture, Food, and Natural Resources</a:t>
            </a:r>
            <a:endParaRPr lang="en-US" sz="900" dirty="0">
              <a:effectLst/>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a:cs typeface="Times New Roman"/>
              </a:rPr>
              <a:t>Level 2</a:t>
            </a:r>
            <a:endParaRPr lang="en-US" sz="900" b="1" dirty="0">
              <a:ea typeface="+mn-lt"/>
              <a:cs typeface="Times New Roman"/>
            </a:endParaRPr>
          </a:p>
          <a:p>
            <a:pPr marL="171450" indent="-171450">
              <a:buFont typeface="Wingdings"/>
              <a:buChar char="§"/>
            </a:pPr>
            <a:r>
              <a:rPr lang="en-US" sz="800" b="1" dirty="0">
                <a:ea typeface="+mn-lt"/>
                <a:cs typeface="Times New Roman"/>
              </a:rPr>
              <a:t>Small Animal Management</a:t>
            </a:r>
          </a:p>
          <a:p>
            <a:pPr marL="171450" indent="-171450">
              <a:buFont typeface="Arial" panose="020B0604020202020204" pitchFamily="34" charset="0"/>
              <a:buChar char="•"/>
            </a:pPr>
            <a:r>
              <a:rPr lang="en-US" sz="900" dirty="0">
                <a:ea typeface="+mn-lt"/>
                <a:cs typeface="+mn-lt"/>
              </a:rPr>
              <a:t>Equine Science</a:t>
            </a:r>
            <a:endParaRPr lang="en-US" sz="900" dirty="0">
              <a:ea typeface="Calibri" panose="020F0502020204030204" pitchFamily="34" charset="0"/>
              <a:cs typeface="Times New Roman"/>
            </a:endParaRPr>
          </a:p>
          <a:p>
            <a:pPr marR="0" lvl="0">
              <a:spcBef>
                <a:spcPts val="0"/>
              </a:spcBef>
            </a:pPr>
            <a:r>
              <a:rPr lang="en-US" sz="900" b="1" dirty="0">
                <a:effectLst/>
                <a:ea typeface="Calibri"/>
                <a:cs typeface="Times New Roman"/>
              </a:rPr>
              <a:t>Level 3</a:t>
            </a:r>
          </a:p>
          <a:p>
            <a:pPr marL="171450" indent="-171450">
              <a:buFont typeface="Arial" panose="020B0604020202020204" pitchFamily="34" charset="0"/>
              <a:buChar char="•"/>
            </a:pPr>
            <a:r>
              <a:rPr lang="en-US" sz="900" dirty="0">
                <a:ea typeface="+mn-lt"/>
                <a:cs typeface="+mn-lt"/>
              </a:rPr>
              <a:t>Livestock Production</a:t>
            </a:r>
            <a:endParaRPr lang="en-US" sz="900" dirty="0">
              <a:effectLst/>
              <a:ea typeface="Calibri" panose="020F0502020204030204" pitchFamily="34" charset="0"/>
              <a:cs typeface="Times New Roman" panose="02020603050405020304" pitchFamily="18" charset="0"/>
            </a:endParaRPr>
          </a:p>
          <a:p>
            <a:pPr marR="0" lvl="0">
              <a:spcBef>
                <a:spcPts val="0"/>
              </a:spcBef>
            </a:pPr>
            <a:r>
              <a:rPr lang="en-US" sz="900" b="1" dirty="0">
                <a:effectLst/>
                <a:ea typeface="Calibri"/>
                <a:cs typeface="Times New Roman"/>
              </a:rPr>
              <a:t>Level 4</a:t>
            </a:r>
          </a:p>
          <a:p>
            <a:pPr marL="171450" indent="-171450">
              <a:buFont typeface="Arial" panose="020B0604020202020204" pitchFamily="34" charset="0"/>
              <a:buChar char="•"/>
            </a:pPr>
            <a:r>
              <a:rPr lang="en-US" sz="900" dirty="0">
                <a:ea typeface="+mn-lt"/>
                <a:cs typeface="+mn-lt"/>
              </a:rPr>
              <a:t>Advanced Animal Science</a:t>
            </a:r>
            <a:endParaRPr lang="en-US" sz="900" dirty="0">
              <a:ea typeface="+mn-lt"/>
              <a:cs typeface="Times New Roman" panose="02020603050405020304" pitchFamily="18" charset="0"/>
            </a:endParaRPr>
          </a:p>
        </p:txBody>
      </p:sp>
      <p:sp>
        <p:nvSpPr>
          <p:cNvPr id="22" name="TextBox 21">
            <a:extLst>
              <a:ext uri="{FF2B5EF4-FFF2-40B4-BE49-F238E27FC236}">
                <a16:creationId xmlns:a16="http://schemas.microsoft.com/office/drawing/2014/main" id="{B8492F22-9EDB-B130-6173-ADBB1BA28B5A}"/>
              </a:ext>
            </a:extLst>
          </p:cNvPr>
          <p:cNvSpPr txBox="1"/>
          <p:nvPr/>
        </p:nvSpPr>
        <p:spPr>
          <a:xfrm>
            <a:off x="147473" y="4377730"/>
            <a:ext cx="3025114" cy="2354491"/>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Postsecondary Opportunities</a:t>
            </a:r>
          </a:p>
          <a:p>
            <a:r>
              <a:rPr lang="en-US" sz="900" b="1">
                <a:ea typeface="Calibri" panose="020F0502020204030204" pitchFamily="34" charset="0"/>
                <a:cs typeface="Times New Roman" panose="02020603050405020304" pitchFamily="18" charset="0"/>
              </a:rPr>
              <a:t>Associates </a:t>
            </a:r>
            <a:r>
              <a:rPr lang="en-US" sz="900" b="1" dirty="0">
                <a:ea typeface="Calibri" panose="020F0502020204030204" pitchFamily="34" charset="0"/>
                <a:cs typeface="Times New Roman" panose="02020603050405020304" pitchFamily="18" charset="0"/>
              </a:rPr>
              <a:t>Degrees</a:t>
            </a:r>
            <a:endParaRPr lang="en-US" sz="900" b="1" dirty="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ea typeface="+mn-lt"/>
                <a:cs typeface="+mn-lt"/>
              </a:rPr>
              <a:t>Food Science and Technology</a:t>
            </a:r>
            <a:endParaRPr lang="en-US" sz="900" dirty="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ea typeface="+mn-lt"/>
                <a:cs typeface="+mn-lt"/>
              </a:rPr>
              <a:t>Veterinary Studies</a:t>
            </a:r>
            <a:endParaRPr lang="en-US" sz="900" dirty="0">
              <a:ea typeface="Calibri" panose="020F0502020204030204" pitchFamily="34" charset="0"/>
              <a:cs typeface="Times New Roman"/>
            </a:endParaRPr>
          </a:p>
          <a:p>
            <a:pPr marL="171450" indent="-171450">
              <a:buFont typeface="Arial" panose="020B0604020202020204" pitchFamily="34" charset="0"/>
              <a:buChar char="•"/>
            </a:pPr>
            <a:r>
              <a:rPr lang="en-US" sz="900" dirty="0">
                <a:ea typeface="+mn-lt"/>
                <a:cs typeface="+mn-lt"/>
              </a:rPr>
              <a:t>Biotechnology Laboratory Technician</a:t>
            </a:r>
            <a:endParaRPr lang="en-US" sz="900" dirty="0">
              <a:solidFill>
                <a:srgbClr val="000000"/>
              </a:solidFill>
              <a:ea typeface="Calibri" panose="020F0502020204030204" pitchFamily="34" charset="0"/>
              <a:cs typeface="Calibri"/>
            </a:endParaRPr>
          </a:p>
          <a:p>
            <a:pPr marL="171450" indent="-171450">
              <a:buFont typeface="Arial" panose="020B0604020202020204" pitchFamily="34" charset="0"/>
              <a:buChar char="•"/>
            </a:pPr>
            <a:r>
              <a:rPr lang="en-US" sz="900" dirty="0">
                <a:ea typeface="+mn-lt"/>
                <a:cs typeface="+mn-lt"/>
              </a:rPr>
              <a:t>Biology Technician</a:t>
            </a:r>
            <a:endParaRPr lang="en-US" sz="900" dirty="0">
              <a:solidFill>
                <a:srgbClr val="000000"/>
              </a:solidFill>
              <a:ea typeface="Calibri" panose="020F0502020204030204" pitchFamily="34" charset="0"/>
              <a:cs typeface="Calibri"/>
            </a:endParaRPr>
          </a:p>
          <a:p>
            <a:pPr marR="0" lvl="0">
              <a:spcBef>
                <a:spcPts val="0"/>
              </a:spcBef>
            </a:pPr>
            <a:r>
              <a:rPr lang="en-US" sz="900" b="1" dirty="0">
                <a:effectLst/>
                <a:ea typeface="Calibri" panose="020F0502020204030204" pitchFamily="34" charset="0"/>
                <a:cs typeface="Times New Roman"/>
              </a:rPr>
              <a:t>Bachelor’s Degrees</a:t>
            </a:r>
            <a:endParaRPr lang="en-US" sz="900" dirty="0">
              <a:solidFill>
                <a:srgbClr val="0D6CB9"/>
              </a:solidFill>
              <a:effectLst/>
              <a:ea typeface="Calibri" panose="020F0502020204030204" pitchFamily="34" charset="0"/>
              <a:cs typeface="Times New Roman"/>
            </a:endParaRPr>
          </a:p>
          <a:p>
            <a:pPr marL="171450" indent="-171450">
              <a:buFont typeface="Arial" panose="020B0604020202020204" pitchFamily="34" charset="0"/>
              <a:buChar char="•"/>
            </a:pPr>
            <a:r>
              <a:rPr lang="en-US" sz="900" dirty="0">
                <a:ea typeface="+mn-lt"/>
                <a:cs typeface="+mn-lt"/>
              </a:rPr>
              <a:t>Animal Sciences</a:t>
            </a:r>
            <a:endParaRPr lang="en-US" sz="900" dirty="0">
              <a:effectLst/>
              <a:ea typeface="Calibri" panose="020F0502020204030204" pitchFamily="34" charset="0"/>
              <a:cs typeface="Calibri"/>
            </a:endParaRPr>
          </a:p>
          <a:p>
            <a:pPr marL="171450" marR="0" lvl="0" indent="-171450">
              <a:spcBef>
                <a:spcPts val="0"/>
              </a:spcBef>
              <a:buFont typeface="Arial" panose="020B0604020202020204" pitchFamily="34" charset="0"/>
              <a:buChar char="•"/>
            </a:pPr>
            <a:r>
              <a:rPr lang="en-US" sz="900" dirty="0">
                <a:ea typeface="+mn-lt"/>
                <a:cs typeface="+mn-lt"/>
              </a:rPr>
              <a:t>Agriculture</a:t>
            </a:r>
            <a:endParaRPr lang="en-US" sz="900" dirty="0">
              <a:effectLst/>
              <a:ea typeface="Calibri" panose="020F0502020204030204" pitchFamily="34" charset="0"/>
              <a:cs typeface="Times New Roman" panose="02020603050405020304" pitchFamily="18" charset="0"/>
            </a:endParaRPr>
          </a:p>
          <a:p>
            <a:pPr marL="171450" marR="0" lvl="0" indent="-171450">
              <a:spcBef>
                <a:spcPts val="0"/>
              </a:spcBef>
              <a:buFont typeface="Arial" panose="020B0604020202020204" pitchFamily="34" charset="0"/>
              <a:buChar char="•"/>
            </a:pPr>
            <a:r>
              <a:rPr lang="en-US" sz="900" dirty="0">
                <a:ea typeface="+mn-lt"/>
                <a:cs typeface="+mn-lt"/>
              </a:rPr>
              <a:t>Biology</a:t>
            </a:r>
            <a:endParaRPr lang="en-US" sz="900" dirty="0">
              <a:solidFill>
                <a:srgbClr val="000000"/>
              </a:solidFill>
              <a:effectLst/>
              <a:ea typeface="Calibri" panose="020F0502020204030204" pitchFamily="34" charset="0"/>
              <a:cs typeface="Calibri"/>
            </a:endParaRPr>
          </a:p>
          <a:p>
            <a:pPr marL="171450" indent="-171450">
              <a:buFont typeface="Arial" panose="020B0604020202020204" pitchFamily="34" charset="0"/>
              <a:buChar char="•"/>
            </a:pPr>
            <a:r>
              <a:rPr lang="en-US" sz="900" dirty="0">
                <a:ea typeface="+mn-lt"/>
                <a:cs typeface="+mn-lt"/>
              </a:rPr>
              <a:t>Zoology/ Animal Biology</a:t>
            </a:r>
            <a:endParaRPr lang="en-US" sz="900" dirty="0">
              <a:solidFill>
                <a:srgbClr val="000000"/>
              </a:solidFill>
              <a:ea typeface="Calibri" panose="020F0502020204030204" pitchFamily="34" charset="0"/>
              <a:cs typeface="Calibri"/>
            </a:endParaRPr>
          </a:p>
          <a:p>
            <a:pPr marR="0" lvl="0">
              <a:spcBef>
                <a:spcPts val="0"/>
              </a:spcBef>
            </a:pPr>
            <a:r>
              <a:rPr lang="en-US" sz="900" b="1" dirty="0">
                <a:effectLst/>
                <a:ea typeface="Calibri" panose="020F0502020204030204" pitchFamily="34" charset="0"/>
                <a:cs typeface="Times New Roman"/>
              </a:rPr>
              <a:t>Master’s, Doctoral, and Professional Degrees</a:t>
            </a:r>
            <a:endParaRPr lang="en-US" sz="900" dirty="0">
              <a:solidFill>
                <a:srgbClr val="0D6CB9"/>
              </a:solidFill>
              <a:effectLst/>
              <a:ea typeface="Calibri" panose="020F0502020204030204" pitchFamily="34" charset="0"/>
              <a:cs typeface="Times New Roman"/>
            </a:endParaRPr>
          </a:p>
          <a:p>
            <a:pPr marL="171450" marR="0" lvl="0" indent="-171450">
              <a:spcBef>
                <a:spcPts val="0"/>
              </a:spcBef>
              <a:buFont typeface="Arial" panose="020B0604020202020204" pitchFamily="34" charset="0"/>
              <a:buChar char="•"/>
            </a:pPr>
            <a:r>
              <a:rPr lang="en-US" sz="900" dirty="0">
                <a:ea typeface="+mn-lt"/>
                <a:cs typeface="+mn-lt"/>
              </a:rPr>
              <a:t>Genetics</a:t>
            </a:r>
            <a:endParaRPr lang="en-US" sz="900" dirty="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ea typeface="+mn-lt"/>
                <a:cs typeface="+mn-lt"/>
              </a:rPr>
              <a:t>Veterinary Medicine</a:t>
            </a:r>
          </a:p>
          <a:p>
            <a:pPr marL="171450" indent="-171450">
              <a:buFont typeface="Arial" panose="020B0604020202020204" pitchFamily="34" charset="0"/>
              <a:buChar char="•"/>
            </a:pPr>
            <a:r>
              <a:rPr lang="en-US" sz="900" dirty="0">
                <a:ea typeface="+mn-lt"/>
                <a:cs typeface="+mn-lt"/>
              </a:rPr>
              <a:t>Biological and Physical Sciences</a:t>
            </a:r>
          </a:p>
          <a:p>
            <a:pPr marL="171450" indent="-171450">
              <a:buFont typeface="Arial" panose="020B0604020202020204" pitchFamily="34" charset="0"/>
              <a:buChar char="•"/>
            </a:pPr>
            <a:r>
              <a:rPr lang="en-US" sz="900" dirty="0">
                <a:ea typeface="+mn-lt"/>
                <a:cs typeface="+mn-lt"/>
              </a:rPr>
              <a:t>Biological and Biomedical Sciences</a:t>
            </a:r>
            <a:endParaRPr lang="en-US" sz="900" dirty="0">
              <a:ea typeface="Calibri" panose="020F0502020204030204" pitchFamily="34" charset="0"/>
              <a:cs typeface="Calibri"/>
            </a:endParaRPr>
          </a:p>
        </p:txBody>
      </p:sp>
      <p:sp>
        <p:nvSpPr>
          <p:cNvPr id="23" name="TextBox 22">
            <a:extLst>
              <a:ext uri="{FF2B5EF4-FFF2-40B4-BE49-F238E27FC236}">
                <a16:creationId xmlns:a16="http://schemas.microsoft.com/office/drawing/2014/main" id="{B63C6D94-62AA-E2D0-FFDB-465F6F55EAB9}"/>
              </a:ext>
            </a:extLst>
          </p:cNvPr>
          <p:cNvSpPr txBox="1"/>
          <p:nvPr/>
        </p:nvSpPr>
        <p:spPr>
          <a:xfrm>
            <a:off x="3948036" y="2095713"/>
            <a:ext cx="2600690" cy="461665"/>
          </a:xfrm>
          <a:prstGeom prst="rect">
            <a:avLst/>
          </a:prstGeom>
          <a:noFill/>
        </p:spPr>
        <p:txBody>
          <a:bodyPr wrap="square" lIns="91440" tIns="45720" rIns="91440" bIns="45720" rtlCol="0" anchor="t">
            <a:spAutoFit/>
          </a:bodyPr>
          <a:lstStyle/>
          <a:p>
            <a:pPr algn="ctr"/>
            <a:r>
              <a:rPr lang="en-US" sz="1200" b="1" dirty="0">
                <a:solidFill>
                  <a:srgbClr val="0D6CB9"/>
                </a:solidFill>
                <a:effectLst/>
                <a:ea typeface="Calibri" panose="020F0502020204030204" pitchFamily="34" charset="0"/>
                <a:cs typeface="Times New Roman"/>
              </a:rPr>
              <a:t>Work-Based Learning and</a:t>
            </a:r>
            <a:r>
              <a:rPr lang="en-US" sz="1200" b="1" dirty="0">
                <a:solidFill>
                  <a:srgbClr val="0D6CB9"/>
                </a:solidFill>
                <a:ea typeface="Calibri" panose="020F0502020204030204" pitchFamily="34" charset="0"/>
                <a:cs typeface="Times New Roman"/>
              </a:rPr>
              <a:t> </a:t>
            </a:r>
            <a:endParaRPr lang="en-US" sz="1200" b="1" dirty="0">
              <a:solidFill>
                <a:srgbClr val="0D6CB9"/>
              </a:solidFill>
              <a:effectLst/>
              <a:ea typeface="Calibri" panose="020F0502020204030204" pitchFamily="34" charset="0"/>
              <a:cs typeface="Times New Roman" panose="02020603050405020304" pitchFamily="18" charset="0"/>
            </a:endParaRPr>
          </a:p>
          <a:p>
            <a:pPr algn="ctr"/>
            <a:r>
              <a:rPr lang="en-US" sz="1200" b="1" dirty="0">
                <a:solidFill>
                  <a:srgbClr val="0D6CB9"/>
                </a:solidFill>
                <a:ea typeface="Calibri" panose="020F0502020204030204" pitchFamily="34" charset="0"/>
                <a:cs typeface="Times New Roman"/>
              </a:rPr>
              <a:t>Expanded Learning</a:t>
            </a:r>
            <a:r>
              <a:rPr lang="en-US" sz="1200" b="1" dirty="0">
                <a:solidFill>
                  <a:srgbClr val="0D6CB9"/>
                </a:solidFill>
                <a:effectLst/>
                <a:ea typeface="Calibri" panose="020F0502020204030204" pitchFamily="34" charset="0"/>
                <a:cs typeface="Times New Roman"/>
              </a:rPr>
              <a:t>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1359451592"/>
              </p:ext>
            </p:extLst>
          </p:nvPr>
        </p:nvGraphicFramePr>
        <p:xfrm>
          <a:off x="3879617" y="2532058"/>
          <a:ext cx="2727367" cy="1554480"/>
        </p:xfrm>
        <a:graphic>
          <a:graphicData uri="http://schemas.openxmlformats.org/drawingml/2006/table">
            <a:tbl>
              <a:tblPr firstRow="1" bandRow="1">
                <a:tableStyleId>{5C22544A-7EE6-4342-B048-85BDC9FD1C3A}</a:tableStyleId>
              </a:tblPr>
              <a:tblGrid>
                <a:gridCol w="1299345">
                  <a:extLst>
                    <a:ext uri="{9D8B030D-6E8A-4147-A177-3AD203B41FA5}">
                      <a16:colId xmlns:a16="http://schemas.microsoft.com/office/drawing/2014/main" val="2083587555"/>
                    </a:ext>
                  </a:extLst>
                </a:gridCol>
                <a:gridCol w="1428022">
                  <a:extLst>
                    <a:ext uri="{9D8B030D-6E8A-4147-A177-3AD203B41FA5}">
                      <a16:colId xmlns:a16="http://schemas.microsoft.com/office/drawing/2014/main" val="3749205641"/>
                    </a:ext>
                  </a:extLst>
                </a:gridCol>
              </a:tblGrid>
              <a:tr h="251301">
                <a:tc>
                  <a:txBody>
                    <a:bodyPr/>
                    <a:lstStyle/>
                    <a:p>
                      <a:pPr algn="ctr"/>
                      <a:r>
                        <a:rPr lang="en-US" sz="900" dirty="0"/>
                        <a:t>Exploration Activities</a:t>
                      </a:r>
                    </a:p>
                  </a:txBody>
                  <a:tcPr anchor="ctr">
                    <a:solidFill>
                      <a:srgbClr val="038180"/>
                    </a:solidFill>
                  </a:tcPr>
                </a:tc>
                <a:tc>
                  <a:txBody>
                    <a:bodyPr/>
                    <a:lstStyle/>
                    <a:p>
                      <a:pPr algn="ctr"/>
                      <a:r>
                        <a:rPr lang="en-US" sz="900" dirty="0"/>
                        <a:t>Work-Based Learning Activities</a:t>
                      </a:r>
                    </a:p>
                  </a:txBody>
                  <a:tcPr anchor="ctr">
                    <a:solidFill>
                      <a:srgbClr val="038180"/>
                    </a:solidFill>
                  </a:tcPr>
                </a:tc>
                <a:extLst>
                  <a:ext uri="{0D108BD9-81ED-4DB2-BD59-A6C34878D82A}">
                    <a16:rowId xmlns:a16="http://schemas.microsoft.com/office/drawing/2014/main" val="2788444287"/>
                  </a:ext>
                </a:extLst>
              </a:tr>
              <a:tr h="431230">
                <a:tc>
                  <a:txBody>
                    <a:bodyPr/>
                    <a:lstStyle/>
                    <a:p>
                      <a:pPr marL="171450" indent="-171450" algn="l">
                        <a:buFont typeface="Arial" panose="020B0604020202020204" pitchFamily="34" charset="0"/>
                        <a:buChar char="•"/>
                      </a:pPr>
                      <a:r>
                        <a:rPr lang="en-US" sz="900" b="0" i="0" u="none" strike="noStrike" noProof="0" dirty="0">
                          <a:latin typeface="Calibri"/>
                        </a:rPr>
                        <a:t>Participate </a:t>
                      </a:r>
                      <a:r>
                        <a:rPr lang="en-US" sz="900" b="0" i="0" u="none" strike="noStrike" noProof="0">
                          <a:latin typeface="Calibri"/>
                        </a:rPr>
                        <a:t>in Texas FFA</a:t>
                      </a:r>
                      <a:endParaRPr lang="en-US" sz="900" dirty="0"/>
                    </a:p>
                  </a:txBody>
                  <a:tcPr>
                    <a:noFill/>
                  </a:tcPr>
                </a:tc>
                <a:tc>
                  <a:txBody>
                    <a:bodyPr/>
                    <a:lstStyle/>
                    <a:p>
                      <a:pPr marL="171450" indent="-171450" algn="l">
                        <a:buFont typeface="Arial" panose="020B0604020202020204" pitchFamily="34" charset="0"/>
                        <a:buChar char="•"/>
                      </a:pPr>
                      <a:r>
                        <a:rPr lang="en-US" sz="900" b="0" i="0" u="none" strike="noStrike" noProof="0">
                          <a:latin typeface="Calibri"/>
                        </a:rPr>
                        <a:t>Compete in an Agri-Science Fair 4H </a:t>
                      </a:r>
                      <a:endParaRPr lang="en-US" sz="900"/>
                    </a:p>
                    <a:p>
                      <a:pPr marL="171450" lvl="0" indent="-171450" algn="l">
                        <a:buFont typeface="Arial" panose="020B0604020202020204" pitchFamily="34" charset="0"/>
                        <a:buChar char="•"/>
                      </a:pPr>
                      <a:r>
                        <a:rPr lang="en-US" sz="900" b="0" i="0" u="none" strike="noStrike" noProof="0">
                          <a:latin typeface="Calibri"/>
                        </a:rPr>
                        <a:t>Volunteer at a local farm or with a veterinarian</a:t>
                      </a:r>
                      <a:endParaRPr lang="en-US" sz="900"/>
                    </a:p>
                    <a:p>
                      <a:pPr marL="171450" lvl="0" indent="-171450" algn="l">
                        <a:buFont typeface="Arial" panose="020B0604020202020204" pitchFamily="34" charset="0"/>
                        <a:buChar char="•"/>
                      </a:pPr>
                      <a:r>
                        <a:rPr lang="en-US" sz="900" b="0" i="0" u="none" strike="noStrike" noProof="0">
                          <a:latin typeface="Calibri"/>
                        </a:rPr>
                        <a:t>Participate in an FFA supervised agriculture experience</a:t>
                      </a:r>
                      <a:endParaRPr lang="en-US" sz="900"/>
                    </a:p>
                  </a:txBody>
                  <a:tcP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3858161" y="4073694"/>
            <a:ext cx="2727367" cy="1154162"/>
          </a:xfrm>
          <a:prstGeom prst="rect">
            <a:avLst/>
          </a:prstGeom>
          <a:noFill/>
        </p:spPr>
        <p:txBody>
          <a:bodyPr wrap="square" lIns="91440" tIns="45720" rIns="91440" bIns="45720" rtlCol="0" anchor="t">
            <a:spAutoFit/>
          </a:bodyPr>
          <a:lstStyle/>
          <a:p>
            <a:pPr marL="0" marR="0">
              <a:spcBef>
                <a:spcPts val="0"/>
              </a:spcBef>
              <a:spcAft>
                <a:spcPts val="600"/>
              </a:spcAft>
            </a:pPr>
            <a:r>
              <a:rPr lang="en-US" sz="1200" b="1" dirty="0">
                <a:solidFill>
                  <a:srgbClr val="0D6CB9"/>
                </a:solidFill>
                <a:effectLst/>
                <a:ea typeface="Calibri" panose="020F0502020204030204" pitchFamily="34" charset="0"/>
                <a:cs typeface="Times New Roman" panose="02020603050405020304" pitchFamily="18" charset="0"/>
              </a:rPr>
              <a:t>Industry-Based Certifications</a:t>
            </a:r>
            <a:endParaRPr lang="en-US" sz="900" dirty="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900" dirty="0">
                <a:ea typeface="Calibri" panose="020F0502020204030204" pitchFamily="34" charset="0"/>
                <a:cs typeface="Times New Roman" panose="02020603050405020304" pitchFamily="18" charset="0"/>
              </a:rPr>
              <a:t>Elanco Fundamentals of Animal Science   Certification 	</a:t>
            </a:r>
          </a:p>
          <a:p>
            <a:pPr marL="171450" indent="-171450">
              <a:buFont typeface="Arial" panose="020B0604020202020204" pitchFamily="34" charset="0"/>
              <a:buChar char="•"/>
            </a:pPr>
            <a:endParaRPr lang="en-US" sz="900" dirty="0">
              <a:ea typeface="Calibri" panose="020F0502020204030204" pitchFamily="34" charset="0"/>
              <a:cs typeface="Times New Roman" panose="02020603050405020304" pitchFamily="18" charset="0"/>
            </a:endParaRPr>
          </a:p>
          <a:p>
            <a:r>
              <a:rPr lang="en-US" sz="800" dirty="0">
                <a:ea typeface="+mn-lt"/>
                <a:cs typeface="+mn-lt"/>
              </a:rPr>
              <a:t>PSJA Academy</a:t>
            </a:r>
          </a:p>
          <a:p>
            <a:pPr marL="171450" indent="-171450">
              <a:buFont typeface="Arial"/>
              <a:buChar char="•"/>
            </a:pPr>
            <a:r>
              <a:rPr lang="en-US" sz="800" dirty="0">
                <a:ea typeface="+mn-lt"/>
                <a:cs typeface="+mn-lt"/>
              </a:rPr>
              <a:t>AgriLife Veterinary Assistant Certificate</a:t>
            </a:r>
          </a:p>
          <a:p>
            <a:pPr marL="171450" indent="-171450">
              <a:buFont typeface="Arial" panose="020B0604020202020204" pitchFamily="34" charset="0"/>
              <a:buChar char="•"/>
            </a:pPr>
            <a:endParaRPr lang="en-US" sz="900" dirty="0">
              <a:ea typeface="Calibri" panose="020F0502020204030204" pitchFamily="34" charset="0"/>
              <a:cs typeface="Times New Roman" panose="02020603050405020304" pitchFamily="18" charset="0"/>
            </a:endParaRPr>
          </a:p>
        </p:txBody>
      </p:sp>
      <p:sp>
        <p:nvSpPr>
          <p:cNvPr id="1027" name="TextBox 1026">
            <a:extLst>
              <a:ext uri="{FF2B5EF4-FFF2-40B4-BE49-F238E27FC236}">
                <a16:creationId xmlns:a16="http://schemas.microsoft.com/office/drawing/2014/main" id="{3F57E4A6-F203-8179-D007-29521C7B6A20}"/>
              </a:ext>
            </a:extLst>
          </p:cNvPr>
          <p:cNvSpPr txBox="1"/>
          <p:nvPr/>
        </p:nvSpPr>
        <p:spPr>
          <a:xfrm>
            <a:off x="313877" y="6921313"/>
            <a:ext cx="2700004" cy="261610"/>
          </a:xfrm>
          <a:prstGeom prst="rect">
            <a:avLst/>
          </a:prstGeom>
          <a:noFill/>
        </p:spPr>
        <p:txBody>
          <a:bodyPr wrap="square" rtlCol="0">
            <a:spAutoFit/>
          </a:bodyPr>
          <a:lstStyle/>
          <a:p>
            <a:pPr marL="0" marR="0">
              <a:spcBef>
                <a:spcPts val="0"/>
              </a:spcBef>
            </a:pPr>
            <a:r>
              <a:rPr lang="en-US" sz="1100" b="1" dirty="0">
                <a:solidFill>
                  <a:srgbClr val="0D6CB9"/>
                </a:solidFill>
                <a:latin typeface="Open Sans SemiBold" panose="020B0706030804020204" pitchFamily="34" charset="0"/>
                <a:ea typeface="Calibri" panose="020F0502020204030204" pitchFamily="34" charset="0"/>
                <a:cs typeface="Times New Roman" panose="02020603050405020304" pitchFamily="18" charset="0"/>
              </a:rPr>
              <a:t>Aligned Occupations</a:t>
            </a:r>
            <a:endParaRPr lang="en-US" sz="1100" b="1" dirty="0">
              <a:solidFill>
                <a:srgbClr val="0D6CB9"/>
              </a:solidFill>
              <a:effectLst/>
              <a:latin typeface="Open Sans SemiBold" panose="020B0706030804020204" pitchFamily="34" charset="0"/>
              <a:ea typeface="Calibri" panose="020F0502020204030204" pitchFamily="34" charset="0"/>
              <a:cs typeface="Times New Roman" panose="02020603050405020304" pitchFamily="18" charset="0"/>
            </a:endParaRPr>
          </a:p>
        </p:txBody>
      </p:sp>
      <p:graphicFrame>
        <p:nvGraphicFramePr>
          <p:cNvPr id="1025" name="Table 24">
            <a:extLst>
              <a:ext uri="{FF2B5EF4-FFF2-40B4-BE49-F238E27FC236}">
                <a16:creationId xmlns:a16="http://schemas.microsoft.com/office/drawing/2014/main" id="{9353EF7D-FC84-0A9D-002E-F3C8F8BE05A9}"/>
              </a:ext>
            </a:extLst>
          </p:cNvPr>
          <p:cNvGraphicFramePr>
            <a:graphicFrameLocks noGrp="1"/>
          </p:cNvGraphicFramePr>
          <p:nvPr>
            <p:extLst>
              <p:ext uri="{D42A27DB-BD31-4B8C-83A1-F6EECF244321}">
                <p14:modId xmlns:p14="http://schemas.microsoft.com/office/powerpoint/2010/main" val="2571093454"/>
              </p:ext>
            </p:extLst>
          </p:nvPr>
        </p:nvGraphicFramePr>
        <p:xfrm>
          <a:off x="354293" y="7194036"/>
          <a:ext cx="6149413" cy="1485900"/>
        </p:xfrm>
        <a:graphic>
          <a:graphicData uri="http://schemas.openxmlformats.org/drawingml/2006/table">
            <a:tbl>
              <a:tblPr firstRow="1" bandRow="1">
                <a:tableStyleId>{5C22544A-7EE6-4342-B048-85BDC9FD1C3A}</a:tableStyleId>
              </a:tblPr>
              <a:tblGrid>
                <a:gridCol w="3045184">
                  <a:extLst>
                    <a:ext uri="{9D8B030D-6E8A-4147-A177-3AD203B41FA5}">
                      <a16:colId xmlns:a16="http://schemas.microsoft.com/office/drawing/2014/main" val="2083587555"/>
                    </a:ext>
                  </a:extLst>
                </a:gridCol>
                <a:gridCol w="949960">
                  <a:extLst>
                    <a:ext uri="{9D8B030D-6E8A-4147-A177-3AD203B41FA5}">
                      <a16:colId xmlns:a16="http://schemas.microsoft.com/office/drawing/2014/main" val="3749205641"/>
                    </a:ext>
                  </a:extLst>
                </a:gridCol>
                <a:gridCol w="1201772">
                  <a:extLst>
                    <a:ext uri="{9D8B030D-6E8A-4147-A177-3AD203B41FA5}">
                      <a16:colId xmlns:a16="http://schemas.microsoft.com/office/drawing/2014/main" val="761520341"/>
                    </a:ext>
                  </a:extLst>
                </a:gridCol>
                <a:gridCol w="952497">
                  <a:extLst>
                    <a:ext uri="{9D8B030D-6E8A-4147-A177-3AD203B41FA5}">
                      <a16:colId xmlns:a16="http://schemas.microsoft.com/office/drawing/2014/main" val="82727037"/>
                    </a:ext>
                  </a:extLst>
                </a:gridCol>
              </a:tblGrid>
              <a:tr h="238125">
                <a:tc>
                  <a:txBody>
                    <a:bodyPr/>
                    <a:lstStyle/>
                    <a:p>
                      <a:pPr algn="l"/>
                      <a:r>
                        <a:rPr lang="en-US" sz="900" dirty="0"/>
                        <a:t>Occupations</a:t>
                      </a:r>
                    </a:p>
                  </a:txBody>
                  <a:tcPr>
                    <a:solidFill>
                      <a:srgbClr val="038180"/>
                    </a:solidFill>
                  </a:tcPr>
                </a:tc>
                <a:tc>
                  <a:txBody>
                    <a:bodyPr/>
                    <a:lstStyle/>
                    <a:p>
                      <a:pPr algn="ctr"/>
                      <a:r>
                        <a:rPr lang="en-US" sz="900" dirty="0"/>
                        <a:t>Median Wage</a:t>
                      </a:r>
                    </a:p>
                  </a:txBody>
                  <a:tcPr anchor="ctr">
                    <a:solidFill>
                      <a:srgbClr val="038180"/>
                    </a:solidFill>
                  </a:tcPr>
                </a:tc>
                <a:tc>
                  <a:txBody>
                    <a:bodyPr/>
                    <a:lstStyle/>
                    <a:p>
                      <a:pPr algn="ctr"/>
                      <a:r>
                        <a:rPr lang="en-US" sz="900" dirty="0"/>
                        <a:t>Annual Openings</a:t>
                      </a:r>
                    </a:p>
                  </a:txBody>
                  <a:tcPr anchor="ctr">
                    <a:solidFill>
                      <a:srgbClr val="038180"/>
                    </a:solidFill>
                  </a:tcPr>
                </a:tc>
                <a:tc>
                  <a:txBody>
                    <a:bodyPr/>
                    <a:lstStyle/>
                    <a:p>
                      <a:pPr algn="ctr"/>
                      <a:r>
                        <a:rPr lang="en-US" sz="900" dirty="0"/>
                        <a:t>% Growth</a:t>
                      </a:r>
                    </a:p>
                  </a:txBody>
                  <a:tcPr anchor="ctr">
                    <a:solidFill>
                      <a:srgbClr val="038180"/>
                    </a:solidFill>
                  </a:tcPr>
                </a:tc>
                <a:extLst>
                  <a:ext uri="{0D108BD9-81ED-4DB2-BD59-A6C34878D82A}">
                    <a16:rowId xmlns:a16="http://schemas.microsoft.com/office/drawing/2014/main" val="2788444287"/>
                  </a:ext>
                </a:extLst>
              </a:tr>
              <a:tr h="182880">
                <a:tc>
                  <a:txBody>
                    <a:bodyPr/>
                    <a:lstStyle/>
                    <a:p>
                      <a:pPr marL="0" lvl="0" indent="0" algn="l">
                        <a:buNone/>
                      </a:pPr>
                      <a:r>
                        <a:rPr lang="en-US" sz="900" b="0" i="0" u="none" strike="noStrike" noProof="0" dirty="0">
                          <a:latin typeface="Calibri"/>
                        </a:rPr>
                        <a:t>Animal Breeders</a:t>
                      </a:r>
                      <a:endParaRPr lang="en-US" sz="900" dirty="0"/>
                    </a:p>
                  </a:txBody>
                  <a:tcPr anchor="ctr">
                    <a:solidFill>
                      <a:schemeClr val="accent6">
                        <a:lumMod val="20000"/>
                        <a:lumOff val="80000"/>
                      </a:schemeClr>
                    </a:solidFill>
                  </a:tcPr>
                </a:tc>
                <a:tc>
                  <a:txBody>
                    <a:bodyPr/>
                    <a:lstStyle/>
                    <a:p>
                      <a:pPr marL="0" indent="0" algn="ctr">
                        <a:buFont typeface="Arial" panose="020B0604020202020204" pitchFamily="34" charset="0"/>
                        <a:buNone/>
                      </a:pPr>
                      <a:r>
                        <a:rPr lang="en-US" sz="900"/>
                        <a:t>$39,139</a:t>
                      </a:r>
                    </a:p>
                  </a:txBody>
                  <a:tcPr anchor="ctr">
                    <a:noFill/>
                  </a:tcPr>
                </a:tc>
                <a:tc>
                  <a:txBody>
                    <a:bodyPr/>
                    <a:lstStyle/>
                    <a:p>
                      <a:pPr marL="0" indent="0" algn="ctr">
                        <a:buFont typeface="Arial" panose="020B0604020202020204" pitchFamily="34" charset="0"/>
                        <a:buNone/>
                      </a:pPr>
                      <a:r>
                        <a:rPr lang="en-US" sz="900"/>
                        <a:t>28</a:t>
                      </a:r>
                    </a:p>
                  </a:txBody>
                  <a:tcPr anchor="ctr">
                    <a:noFill/>
                  </a:tcPr>
                </a:tc>
                <a:tc>
                  <a:txBody>
                    <a:bodyPr/>
                    <a:lstStyle/>
                    <a:p>
                      <a:pPr marL="0" indent="0" algn="ctr">
                        <a:buFont typeface="Arial" panose="020B0604020202020204" pitchFamily="34" charset="0"/>
                        <a:buNone/>
                      </a:pPr>
                      <a:r>
                        <a:rPr lang="en-US" sz="900"/>
                        <a:t>9%</a:t>
                      </a:r>
                    </a:p>
                  </a:txBody>
                  <a:tcPr anchor="ctr">
                    <a:noFill/>
                  </a:tcPr>
                </a:tc>
                <a:extLst>
                  <a:ext uri="{0D108BD9-81ED-4DB2-BD59-A6C34878D82A}">
                    <a16:rowId xmlns:a16="http://schemas.microsoft.com/office/drawing/2014/main" val="2974962540"/>
                  </a:ext>
                </a:extLst>
              </a:tr>
              <a:tr h="206375">
                <a:tc>
                  <a:txBody>
                    <a:bodyPr/>
                    <a:lstStyle/>
                    <a:p>
                      <a:pPr marL="0" lvl="0" indent="0" algn="l">
                        <a:buNone/>
                      </a:pPr>
                      <a:r>
                        <a:rPr lang="en-US" sz="900" b="0" i="0" u="none" strike="noStrike" noProof="0">
                          <a:latin typeface="Calibri"/>
                        </a:rPr>
                        <a:t>Animal Scientists</a:t>
                      </a:r>
                      <a:endParaRPr lang="en-US" sz="900"/>
                    </a:p>
                  </a:txBody>
                  <a:tcPr anchor="ctr">
                    <a:solidFill>
                      <a:schemeClr val="accent6">
                        <a:lumMod val="20000"/>
                        <a:lumOff val="80000"/>
                      </a:schemeClr>
                    </a:solidFill>
                  </a:tcPr>
                </a:tc>
                <a:tc>
                  <a:txBody>
                    <a:bodyPr/>
                    <a:lstStyle/>
                    <a:p>
                      <a:pPr marL="0" indent="0" algn="ctr">
                        <a:buFont typeface="Arial" panose="020B0604020202020204" pitchFamily="34" charset="0"/>
                        <a:buNone/>
                      </a:pPr>
                      <a:r>
                        <a:rPr lang="en-US" sz="900"/>
                        <a:t>$57,533</a:t>
                      </a:r>
                    </a:p>
                  </a:txBody>
                  <a:tcPr anchor="ctr">
                    <a:noFill/>
                  </a:tcPr>
                </a:tc>
                <a:tc>
                  <a:txBody>
                    <a:bodyPr/>
                    <a:lstStyle/>
                    <a:p>
                      <a:pPr marL="0" indent="0" algn="ctr">
                        <a:buFont typeface="Arial" panose="020B0604020202020204" pitchFamily="34" charset="0"/>
                        <a:buNone/>
                      </a:pPr>
                      <a:r>
                        <a:rPr lang="en-US" sz="900"/>
                        <a:t>22</a:t>
                      </a:r>
                    </a:p>
                  </a:txBody>
                  <a:tcPr anchor="ctr">
                    <a:noFill/>
                  </a:tcPr>
                </a:tc>
                <a:tc>
                  <a:txBody>
                    <a:bodyPr/>
                    <a:lstStyle/>
                    <a:p>
                      <a:pPr marL="0" indent="0" algn="ctr">
                        <a:buFont typeface="Arial" panose="020B0604020202020204" pitchFamily="34" charset="0"/>
                        <a:buNone/>
                      </a:pPr>
                      <a:r>
                        <a:rPr lang="en-US" sz="900"/>
                        <a:t>12%</a:t>
                      </a:r>
                    </a:p>
                  </a:txBody>
                  <a:tcPr anchor="ctr">
                    <a:noFill/>
                  </a:tcPr>
                </a:tc>
                <a:extLst>
                  <a:ext uri="{0D108BD9-81ED-4DB2-BD59-A6C34878D82A}">
                    <a16:rowId xmlns:a16="http://schemas.microsoft.com/office/drawing/2014/main" val="1200388448"/>
                  </a:ext>
                </a:extLst>
              </a:tr>
              <a:tr h="182880">
                <a:tc>
                  <a:txBody>
                    <a:bodyPr/>
                    <a:lstStyle/>
                    <a:p>
                      <a:pPr marL="0" lvl="0" indent="0" algn="l">
                        <a:buNone/>
                      </a:pPr>
                      <a:r>
                        <a:rPr lang="en-US" sz="900" b="0" i="0" u="none" strike="noStrike" noProof="0">
                          <a:latin typeface="Calibri"/>
                        </a:rPr>
                        <a:t>Medical Scientists</a:t>
                      </a:r>
                      <a:endParaRPr lang="en-US" sz="900"/>
                    </a:p>
                  </a:txBody>
                  <a:tcPr anchor="ctr">
                    <a:solidFill>
                      <a:schemeClr val="accent6">
                        <a:lumMod val="20000"/>
                        <a:lumOff val="80000"/>
                      </a:schemeClr>
                    </a:solidFill>
                  </a:tcPr>
                </a:tc>
                <a:tc>
                  <a:txBody>
                    <a:bodyPr/>
                    <a:lstStyle/>
                    <a:p>
                      <a:pPr marL="0" indent="0" algn="ctr">
                        <a:buFont typeface="Arial" panose="020B0604020202020204" pitchFamily="34" charset="0"/>
                        <a:buNone/>
                      </a:pPr>
                      <a:r>
                        <a:rPr lang="en-US" sz="900"/>
                        <a:t>$63,898</a:t>
                      </a:r>
                    </a:p>
                  </a:txBody>
                  <a:tcPr anchor="ctr">
                    <a:noFill/>
                  </a:tcPr>
                </a:tc>
                <a:tc>
                  <a:txBody>
                    <a:bodyPr/>
                    <a:lstStyle/>
                    <a:p>
                      <a:pPr marL="0" indent="0" algn="ctr">
                        <a:buFont typeface="Arial" panose="020B0604020202020204" pitchFamily="34" charset="0"/>
                        <a:buNone/>
                      </a:pPr>
                      <a:r>
                        <a:rPr lang="en-US" sz="900"/>
                        <a:t>435</a:t>
                      </a:r>
                    </a:p>
                  </a:txBody>
                  <a:tcPr anchor="ctr">
                    <a:noFill/>
                  </a:tcPr>
                </a:tc>
                <a:tc>
                  <a:txBody>
                    <a:bodyPr/>
                    <a:lstStyle/>
                    <a:p>
                      <a:pPr marL="0" indent="0" algn="ctr">
                        <a:buFont typeface="Arial" panose="020B0604020202020204" pitchFamily="34" charset="0"/>
                        <a:buNone/>
                      </a:pPr>
                      <a:r>
                        <a:rPr lang="en-US" sz="900"/>
                        <a:t>27%</a:t>
                      </a:r>
                    </a:p>
                  </a:txBody>
                  <a:tcPr anchor="ctr">
                    <a:noFill/>
                  </a:tcPr>
                </a:tc>
                <a:extLst>
                  <a:ext uri="{0D108BD9-81ED-4DB2-BD59-A6C34878D82A}">
                    <a16:rowId xmlns:a16="http://schemas.microsoft.com/office/drawing/2014/main" val="1446114615"/>
                  </a:ext>
                </a:extLst>
              </a:tr>
              <a:tr h="333375">
                <a:tc>
                  <a:txBody>
                    <a:bodyPr/>
                    <a:lstStyle/>
                    <a:p>
                      <a:pPr marL="0" lvl="0" indent="0" algn="l">
                        <a:buNone/>
                      </a:pPr>
                      <a:r>
                        <a:rPr lang="en-US" sz="900" b="0" i="0" u="none" strike="noStrike" noProof="0">
                          <a:latin typeface="Calibri"/>
                        </a:rPr>
                        <a:t>Veterinarians</a:t>
                      </a:r>
                    </a:p>
                  </a:txBody>
                  <a:tcPr anchor="ctr">
                    <a:solidFill>
                      <a:schemeClr val="accent6">
                        <a:lumMod val="20000"/>
                        <a:lumOff val="80000"/>
                      </a:schemeClr>
                    </a:solidFill>
                  </a:tcPr>
                </a:tc>
                <a:tc>
                  <a:txBody>
                    <a:bodyPr/>
                    <a:lstStyle/>
                    <a:p>
                      <a:pPr marL="0" indent="0" algn="ctr">
                        <a:buFont typeface="Arial" panose="020B0604020202020204" pitchFamily="34" charset="0"/>
                        <a:buNone/>
                      </a:pPr>
                      <a:r>
                        <a:rPr lang="en-US" sz="900"/>
                        <a:t>$93,496</a:t>
                      </a:r>
                    </a:p>
                  </a:txBody>
                  <a:tcPr anchor="ctr">
                    <a:noFill/>
                  </a:tcPr>
                </a:tc>
                <a:tc>
                  <a:txBody>
                    <a:bodyPr/>
                    <a:lstStyle/>
                    <a:p>
                      <a:pPr marL="0" indent="0" algn="ctr">
                        <a:buFont typeface="Arial" panose="020B0604020202020204" pitchFamily="34" charset="0"/>
                        <a:buNone/>
                      </a:pPr>
                      <a:r>
                        <a:rPr lang="en-US" sz="900"/>
                        <a:t>294</a:t>
                      </a:r>
                    </a:p>
                  </a:txBody>
                  <a:tcPr anchor="ctr">
                    <a:noFill/>
                  </a:tcPr>
                </a:tc>
                <a:tc>
                  <a:txBody>
                    <a:bodyPr/>
                    <a:lstStyle/>
                    <a:p>
                      <a:pPr marL="0" indent="0" algn="ctr">
                        <a:buFont typeface="Arial" panose="020B0604020202020204" pitchFamily="34" charset="0"/>
                        <a:buNone/>
                      </a:pPr>
                      <a:r>
                        <a:rPr lang="en-US" sz="900"/>
                        <a:t>24%</a:t>
                      </a:r>
                    </a:p>
                  </a:txBody>
                  <a:tcPr anchor="ctr">
                    <a:noFill/>
                  </a:tcPr>
                </a:tc>
                <a:extLst>
                  <a:ext uri="{0D108BD9-81ED-4DB2-BD59-A6C34878D82A}">
                    <a16:rowId xmlns:a16="http://schemas.microsoft.com/office/drawing/2014/main" val="485077722"/>
                  </a:ext>
                </a:extLst>
              </a:tr>
              <a:tr h="182880">
                <a:tc>
                  <a:txBody>
                    <a:bodyPr/>
                    <a:lstStyle/>
                    <a:p>
                      <a:pPr marL="0" lvl="0" indent="0" algn="l">
                        <a:buNone/>
                      </a:pPr>
                      <a:r>
                        <a:rPr lang="en-US" sz="900" b="0" i="0" u="none" strike="noStrike" noProof="0"/>
                        <a:t>Zoologists and Wildlife Biologists</a:t>
                      </a:r>
                      <a:endParaRPr lang="en-US" sz="900"/>
                    </a:p>
                  </a:txBody>
                  <a:tcPr>
                    <a:solidFill>
                      <a:schemeClr val="accent6">
                        <a:lumMod val="20000"/>
                        <a:lumOff val="80000"/>
                      </a:schemeClr>
                    </a:solidFill>
                  </a:tcPr>
                </a:tc>
                <a:tc>
                  <a:txBody>
                    <a:bodyPr/>
                    <a:lstStyle/>
                    <a:p>
                      <a:pPr marL="0" lvl="0" indent="0" algn="ctr">
                        <a:buNone/>
                      </a:pPr>
                      <a:r>
                        <a:rPr lang="en-US" sz="900"/>
                        <a:t>$67,309</a:t>
                      </a:r>
                    </a:p>
                  </a:txBody>
                  <a:tcPr>
                    <a:noFill/>
                  </a:tcPr>
                </a:tc>
                <a:tc>
                  <a:txBody>
                    <a:bodyPr/>
                    <a:lstStyle/>
                    <a:p>
                      <a:pPr marL="0" lvl="0" indent="0" algn="ctr">
                        <a:buNone/>
                      </a:pPr>
                      <a:r>
                        <a:rPr lang="en-US" sz="900"/>
                        <a:t>45</a:t>
                      </a:r>
                    </a:p>
                  </a:txBody>
                  <a:tcPr>
                    <a:noFill/>
                  </a:tcPr>
                </a:tc>
                <a:tc>
                  <a:txBody>
                    <a:bodyPr/>
                    <a:lstStyle/>
                    <a:p>
                      <a:pPr marL="0" lvl="0" indent="0" algn="ctr">
                        <a:buNone/>
                      </a:pPr>
                      <a:r>
                        <a:rPr lang="en-US" sz="900" dirty="0"/>
                        <a:t>32%</a:t>
                      </a:r>
                    </a:p>
                  </a:txBody>
                  <a:tcPr>
                    <a:noFill/>
                  </a:tcPr>
                </a:tc>
                <a:extLst>
                  <a:ext uri="{0D108BD9-81ED-4DB2-BD59-A6C34878D82A}">
                    <a16:rowId xmlns:a16="http://schemas.microsoft.com/office/drawing/2014/main" val="1334392478"/>
                  </a:ext>
                </a:extLst>
              </a:tr>
            </a:tbl>
          </a:graphicData>
        </a:graphic>
      </p:graphicFrame>
      <p:sp>
        <p:nvSpPr>
          <p:cNvPr id="20" name="TextBox 19">
            <a:extLst>
              <a:ext uri="{FF2B5EF4-FFF2-40B4-BE49-F238E27FC236}">
                <a16:creationId xmlns:a16="http://schemas.microsoft.com/office/drawing/2014/main" id="{9B01E447-DC56-6C34-7EC9-E71AB3843F05}"/>
              </a:ext>
            </a:extLst>
          </p:cNvPr>
          <p:cNvSpPr txBox="1"/>
          <p:nvPr/>
        </p:nvSpPr>
        <p:spPr>
          <a:xfrm>
            <a:off x="95183" y="8716718"/>
            <a:ext cx="5755410" cy="369332"/>
          </a:xfrm>
          <a:prstGeom prst="rect">
            <a:avLst/>
          </a:prstGeom>
          <a:noFill/>
        </p:spPr>
        <p:txBody>
          <a:bodyPr wrap="square" lIns="91440" tIns="45720" rIns="91440" bIns="45720" rtlCol="0" anchor="t">
            <a:spAutoFit/>
          </a:bodyPr>
          <a:lstStyle/>
          <a:p>
            <a:r>
              <a:rPr lang="en-US" sz="900" dirty="0">
                <a:effectLst/>
                <a:ea typeface="Calibri"/>
                <a:cs typeface="Calibri"/>
              </a:rPr>
              <a:t>Successful completion of the </a:t>
            </a:r>
            <a:r>
              <a:rPr lang="en-US" sz="900" dirty="0">
                <a:ea typeface="Calibri"/>
                <a:cs typeface="Calibri"/>
              </a:rPr>
              <a:t>Animal Science</a:t>
            </a:r>
            <a:r>
              <a:rPr lang="en-US" sz="900" dirty="0">
                <a:effectLst/>
                <a:ea typeface="Calibri"/>
                <a:cs typeface="Calibri"/>
              </a:rPr>
              <a:t> program of study will fulfill requirements of </a:t>
            </a:r>
            <a:r>
              <a:rPr lang="en-US" sz="900" dirty="0">
                <a:ea typeface="Calibri"/>
                <a:cs typeface="Calibri"/>
              </a:rPr>
              <a:t>a </a:t>
            </a:r>
            <a:r>
              <a:rPr lang="en-US" sz="900" dirty="0">
                <a:effectLst/>
                <a:ea typeface="Calibri"/>
                <a:cs typeface="Calibri"/>
              </a:rPr>
              <a:t>Business and Industry </a:t>
            </a:r>
            <a:r>
              <a:rPr lang="en-US" sz="900" dirty="0">
                <a:ea typeface="Calibri"/>
                <a:cs typeface="Calibri"/>
              </a:rPr>
              <a:t>endorsement or STEM endorsement if the math and science requirements are met</a:t>
            </a:r>
            <a:r>
              <a:rPr lang="en-US" sz="900" dirty="0">
                <a:effectLst/>
                <a:ea typeface="Calibri"/>
                <a:cs typeface="Calibri"/>
              </a:rPr>
              <a:t>. </a:t>
            </a:r>
            <a:r>
              <a:rPr lang="en-US" sz="900" dirty="0">
                <a:ea typeface="Calibri"/>
                <a:cs typeface="Calibri"/>
              </a:rPr>
              <a:t>Revised – August 2022</a:t>
            </a:r>
            <a:endParaRPr lang="en-US" dirty="0"/>
          </a:p>
        </p:txBody>
      </p:sp>
      <p:pic>
        <p:nvPicPr>
          <p:cNvPr id="19" name="Picture 18" descr="TEA Logo">
            <a:extLst>
              <a:ext uri="{FF2B5EF4-FFF2-40B4-BE49-F238E27FC236}">
                <a16:creationId xmlns:a16="http://schemas.microsoft.com/office/drawing/2014/main" id="{D425DCFA-B400-9CF5-A7DC-48A130056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53543" y="8717890"/>
            <a:ext cx="705086" cy="352543"/>
          </a:xfrm>
          <a:prstGeom prst="rect">
            <a:avLst/>
          </a:prstGeom>
          <a:noFill/>
          <a:ln>
            <a:noFill/>
          </a:ln>
        </p:spPr>
      </p:pic>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315510" y="6937833"/>
            <a:ext cx="612766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6C504842-CAC7-3DD6-4DD3-E75AD3909E1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308748" y="5911466"/>
            <a:ext cx="1732346" cy="985392"/>
          </a:xfrm>
          <a:prstGeom prst="rect">
            <a:avLst/>
          </a:prstGeom>
          <a:ln>
            <a:noFill/>
          </a:ln>
          <a:effectLst>
            <a:outerShdw blurRad="292100" dist="139700" dir="2700000" algn="tl" rotWithShape="0">
              <a:srgbClr val="333333">
                <a:alpha val="65000"/>
              </a:srgbClr>
            </a:outerShdw>
          </a:effectLst>
        </p:spPr>
      </p:pic>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4001471" y="4059402"/>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flipH="1">
            <a:off x="3697136" y="2194993"/>
            <a:ext cx="7965" cy="4539982"/>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146695" y="4414407"/>
            <a:ext cx="3072740"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C1F090B0-41D3-7929-A82E-B116B8EB931E}"/>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80127" y="894679"/>
            <a:ext cx="646332" cy="6463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0" descr="A picture containing grass, outdoor, horse, field">
            <a:extLst>
              <a:ext uri="{FF2B5EF4-FFF2-40B4-BE49-F238E27FC236}">
                <a16:creationId xmlns:a16="http://schemas.microsoft.com/office/drawing/2014/main" id="{40553F99-11F9-66C1-439F-902DFAB9FD10}"/>
              </a:ext>
              <a:ext uri="{C183D7F6-B498-43B3-948B-1728B52AA6E4}">
                <adec:decorative xmlns:adec="http://schemas.microsoft.com/office/drawing/2017/decorative" val="0"/>
              </a:ext>
            </a:extLst>
          </p:cNvPr>
          <p:cNvPicPr>
            <a:picLocks noChangeAspect="1"/>
          </p:cNvPicPr>
          <p:nvPr/>
        </p:nvPicPr>
        <p:blipFill rotWithShape="1">
          <a:blip r:embed="rId5"/>
          <a:srcRect l="30930" t="63180" r="414" b="-2123"/>
          <a:stretch/>
        </p:blipFill>
        <p:spPr>
          <a:xfrm>
            <a:off x="3705101" y="938210"/>
            <a:ext cx="2117796" cy="632675"/>
          </a:xfrm>
          <a:prstGeom prst="rect">
            <a:avLst/>
          </a:prstGeom>
        </p:spPr>
      </p:pic>
    </p:spTree>
    <p:extLst>
      <p:ext uri="{BB962C8B-B14F-4D97-AF65-F5344CB8AC3E}">
        <p14:creationId xmlns:p14="http://schemas.microsoft.com/office/powerpoint/2010/main" val="211574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4">
            <a:extLst>
              <a:ext uri="{FF2B5EF4-FFF2-40B4-BE49-F238E27FC236}">
                <a16:creationId xmlns:a16="http://schemas.microsoft.com/office/drawing/2014/main" id="{77818B67-2F58-22B3-0DFE-83B23813F78C}"/>
              </a:ext>
            </a:extLst>
          </p:cNvPr>
          <p:cNvSpPr txBox="1">
            <a:spLocks noGrp="1"/>
          </p:cNvSpPr>
          <p:nvPr>
            <p:ph type="title" idx="4294967295"/>
          </p:nvPr>
        </p:nvSpPr>
        <p:spPr>
          <a:xfrm>
            <a:off x="0" y="3826"/>
            <a:ext cx="6858000" cy="590931"/>
          </a:xfrm>
          <a:prstGeom prst="rect">
            <a:avLst/>
          </a:prstGeom>
          <a:solidFill>
            <a:srgbClr val="038180"/>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60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mn-lt"/>
                <a:ea typeface="Open Sans"/>
                <a:cs typeface="Open Sans"/>
              </a:rPr>
              <a:t>Animal Science</a:t>
            </a:r>
            <a:br>
              <a:rPr kumimoji="0" lang="en-US" sz="1800" b="1" i="0" u="none" strike="noStrike" kern="1200" cap="none" spc="0" normalizeH="0" baseline="0" noProof="0" dirty="0">
                <a:ln>
                  <a:noFill/>
                </a:ln>
                <a:solidFill>
                  <a:schemeClr val="tx1"/>
                </a:solidFill>
                <a:effectLst/>
                <a:uLnTx/>
                <a:uFillTx/>
                <a:latin typeface="+mn-lt"/>
                <a:ea typeface="Open Sans" panose="020B0606030504020204" pitchFamily="34" charset="0"/>
                <a:cs typeface="Open Sans" panose="020B0606030504020204" pitchFamily="34" charset="0"/>
              </a:rPr>
            </a:br>
            <a:r>
              <a:rPr kumimoji="0" lang="en-US" sz="1800" b="1" i="0" u="none" strike="noStrike" kern="1200" cap="none" spc="0" normalizeH="0" baseline="0" noProof="0" dirty="0">
                <a:ln>
                  <a:noFill/>
                </a:ln>
                <a:solidFill>
                  <a:schemeClr val="bg1"/>
                </a:solidFill>
                <a:effectLst/>
                <a:uLnTx/>
                <a:uFillTx/>
                <a:latin typeface="+mn-lt"/>
                <a:ea typeface="Open Sans"/>
                <a:cs typeface="Open Sans"/>
              </a:rPr>
              <a:t>Course Information</a:t>
            </a:r>
            <a:endParaRPr kumimoji="0" lang="en-US" sz="3300" b="0" i="0" u="none" strike="noStrike" kern="1200" cap="none" spc="0" normalizeH="0" baseline="0" noProof="0" dirty="0">
              <a:ln>
                <a:noFill/>
              </a:ln>
              <a:solidFill>
                <a:schemeClr val="bg1"/>
              </a:solidFill>
              <a:effectLst/>
              <a:uLnTx/>
              <a:uFillTx/>
              <a:latin typeface="+mj-lt"/>
              <a:ea typeface="Open Sans"/>
              <a:cs typeface="Open Sans"/>
            </a:endParaRPr>
          </a:p>
        </p:txBody>
      </p:sp>
      <p:sp>
        <p:nvSpPr>
          <p:cNvPr id="2" name="TextBox 1">
            <a:extLst>
              <a:ext uri="{FF2B5EF4-FFF2-40B4-BE49-F238E27FC236}">
                <a16:creationId xmlns:a16="http://schemas.microsoft.com/office/drawing/2014/main" id="{B491E0FF-F45D-F067-DE3B-61EF6206B4F6}"/>
              </a:ext>
            </a:extLst>
          </p:cNvPr>
          <p:cNvSpPr txBox="1"/>
          <p:nvPr/>
        </p:nvSpPr>
        <p:spPr>
          <a:xfrm>
            <a:off x="130512" y="665717"/>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1</a:t>
            </a:r>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3687712421"/>
              </p:ext>
            </p:extLst>
          </p:nvPr>
        </p:nvGraphicFramePr>
        <p:xfrm>
          <a:off x="212815" y="987403"/>
          <a:ext cx="6298031" cy="813702"/>
        </p:xfrm>
        <a:graphic>
          <a:graphicData uri="http://schemas.openxmlformats.org/drawingml/2006/table">
            <a:tbl>
              <a:tblPr firstRow="1" bandRow="1">
                <a:tableStyleId>{5C22544A-7EE6-4342-B048-85BDC9FD1C3A}</a:tableStyleId>
              </a:tblPr>
              <a:tblGrid>
                <a:gridCol w="1574508">
                  <a:extLst>
                    <a:ext uri="{9D8B030D-6E8A-4147-A177-3AD203B41FA5}">
                      <a16:colId xmlns:a16="http://schemas.microsoft.com/office/drawing/2014/main" val="2083587555"/>
                    </a:ext>
                  </a:extLst>
                </a:gridCol>
                <a:gridCol w="1854156">
                  <a:extLst>
                    <a:ext uri="{9D8B030D-6E8A-4147-A177-3AD203B41FA5}">
                      <a16:colId xmlns:a16="http://schemas.microsoft.com/office/drawing/2014/main" val="3749205641"/>
                    </a:ext>
                  </a:extLst>
                </a:gridCol>
                <a:gridCol w="1294859">
                  <a:extLst>
                    <a:ext uri="{9D8B030D-6E8A-4147-A177-3AD203B41FA5}">
                      <a16:colId xmlns:a16="http://schemas.microsoft.com/office/drawing/2014/main" val="603892530"/>
                    </a:ext>
                  </a:extLst>
                </a:gridCol>
                <a:gridCol w="1574508">
                  <a:extLst>
                    <a:ext uri="{9D8B030D-6E8A-4147-A177-3AD203B41FA5}">
                      <a16:colId xmlns:a16="http://schemas.microsoft.com/office/drawing/2014/main" val="562161464"/>
                    </a:ext>
                  </a:extLst>
                </a:gridCol>
              </a:tblGrid>
              <a:tr h="265062">
                <a:tc>
                  <a:txBody>
                    <a:bodyPr/>
                    <a:lstStyle/>
                    <a:p>
                      <a:pPr algn="ctr"/>
                      <a:r>
                        <a:rPr lang="en-US" sz="1000" dirty="0"/>
                        <a:t>COURSE NAME</a:t>
                      </a:r>
                    </a:p>
                  </a:txBody>
                  <a:tcPr anchor="ctr">
                    <a:solidFill>
                      <a:srgbClr val="038180"/>
                    </a:solidFill>
                  </a:tcPr>
                </a:tc>
                <a:tc>
                  <a:txBody>
                    <a:bodyPr/>
                    <a:lstStyle/>
                    <a:p>
                      <a:pPr algn="ctr"/>
                      <a:r>
                        <a:rPr lang="en-US" sz="1000" dirty="0"/>
                        <a:t>SERVICE ID</a:t>
                      </a:r>
                    </a:p>
                  </a:txBody>
                  <a:tcPr anchor="ctr">
                    <a:solidFill>
                      <a:srgbClr val="038180"/>
                    </a:solidFill>
                  </a:tcPr>
                </a:tc>
                <a:tc>
                  <a:txBody>
                    <a:bodyPr/>
                    <a:lstStyle/>
                    <a:p>
                      <a:pPr lvl="0" algn="ctr">
                        <a:buNone/>
                      </a:pPr>
                      <a:r>
                        <a:rPr lang="en-US" sz="1000" b="1" i="0" u="none" strike="noStrike" noProof="0">
                          <a:latin typeface="Calibri"/>
                        </a:rPr>
                        <a:t>PREREQUISITES</a:t>
                      </a:r>
                      <a:endParaRPr lang="en-US" dirty="0"/>
                    </a:p>
                  </a:txBody>
                  <a:tcPr anchor="ctr">
                    <a:solidFill>
                      <a:srgbClr val="038180"/>
                    </a:solidFill>
                  </a:tcPr>
                </a:tc>
                <a:tc>
                  <a:txBody>
                    <a:bodyPr/>
                    <a:lstStyle/>
                    <a:p>
                      <a:pPr algn="ctr"/>
                      <a:r>
                        <a:rPr lang="en-US" sz="1000"/>
                        <a:t>COREQUISITES </a:t>
                      </a:r>
                    </a:p>
                  </a:txBody>
                  <a:tcPr anchor="ctr">
                    <a:solidFill>
                      <a:srgbClr val="038180"/>
                    </a:solidFill>
                  </a:tcPr>
                </a:tc>
                <a:extLst>
                  <a:ext uri="{0D108BD9-81ED-4DB2-BD59-A6C34878D82A}">
                    <a16:rowId xmlns:a16="http://schemas.microsoft.com/office/drawing/2014/main" val="2788444287"/>
                  </a:ext>
                </a:extLst>
              </a:tr>
              <a:tr h="274320">
                <a:tc>
                  <a:txBody>
                    <a:bodyPr/>
                    <a:lstStyle/>
                    <a:p>
                      <a:pPr lvl="0">
                        <a:buNone/>
                      </a:pPr>
                      <a:r>
                        <a:rPr lang="en-US" sz="1000" b="0" i="0" u="none" strike="noStrike" noProof="0">
                          <a:latin typeface="Calibri"/>
                        </a:rPr>
                        <a:t>Principles of Agriculture, Food, and Natural Resources</a:t>
                      </a:r>
                      <a:endParaRPr lang="en-US" sz="1000" dirty="0"/>
                    </a:p>
                  </a:txBody>
                  <a:tcPr>
                    <a:solidFill>
                      <a:schemeClr val="bg1">
                        <a:lumMod val="85000"/>
                        <a:alpha val="60000"/>
                      </a:schemeClr>
                    </a:solidFill>
                  </a:tcPr>
                </a:tc>
                <a:tc>
                  <a:txBody>
                    <a:bodyPr/>
                    <a:lstStyle/>
                    <a:p>
                      <a:pPr lvl="0" algn="ctr">
                        <a:buNone/>
                      </a:pPr>
                      <a:r>
                        <a:rPr lang="en-US" sz="1000" b="0" i="0" u="none" strike="noStrike" noProof="0" dirty="0">
                          <a:latin typeface="Calibri"/>
                        </a:rPr>
                        <a:t>13000200 (1 credit)</a:t>
                      </a:r>
                      <a:endParaRPr lang="en-US" sz="1000" dirty="0"/>
                    </a:p>
                  </a:txBody>
                  <a:tcPr anchor="ctr">
                    <a:solidFill>
                      <a:schemeClr val="bg1">
                        <a:lumMod val="85000"/>
                        <a:alpha val="60000"/>
                      </a:schemeClr>
                    </a:solidFill>
                  </a:tcPr>
                </a:tc>
                <a:tc>
                  <a:txBody>
                    <a:bodyPr/>
                    <a:lstStyle/>
                    <a:p>
                      <a:pPr algn="ctr"/>
                      <a:r>
                        <a:rPr lang="en-US" sz="1000"/>
                        <a:t>None</a:t>
                      </a:r>
                      <a:endParaRPr lang="en-US" sz="1000" dirty="0"/>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129303" y="1804005"/>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2</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1194128223"/>
              </p:ext>
            </p:extLst>
          </p:nvPr>
        </p:nvGraphicFramePr>
        <p:xfrm>
          <a:off x="222073" y="2057336"/>
          <a:ext cx="6371299" cy="904142"/>
        </p:xfrm>
        <a:graphic>
          <a:graphicData uri="http://schemas.openxmlformats.org/drawingml/2006/table">
            <a:tbl>
              <a:tblPr firstRow="1" bandRow="1">
                <a:tableStyleId>{5C22544A-7EE6-4342-B048-85BDC9FD1C3A}</a:tableStyleId>
              </a:tblPr>
              <a:tblGrid>
                <a:gridCol w="1599226">
                  <a:extLst>
                    <a:ext uri="{9D8B030D-6E8A-4147-A177-3AD203B41FA5}">
                      <a16:colId xmlns:a16="http://schemas.microsoft.com/office/drawing/2014/main" val="2083587555"/>
                    </a:ext>
                  </a:extLst>
                </a:gridCol>
                <a:gridCol w="1794596">
                  <a:extLst>
                    <a:ext uri="{9D8B030D-6E8A-4147-A177-3AD203B41FA5}">
                      <a16:colId xmlns:a16="http://schemas.microsoft.com/office/drawing/2014/main" val="3749205641"/>
                    </a:ext>
                  </a:extLst>
                </a:gridCol>
                <a:gridCol w="1384652">
                  <a:extLst>
                    <a:ext uri="{9D8B030D-6E8A-4147-A177-3AD203B41FA5}">
                      <a16:colId xmlns:a16="http://schemas.microsoft.com/office/drawing/2014/main" val="603892530"/>
                    </a:ext>
                  </a:extLst>
                </a:gridCol>
                <a:gridCol w="1592825">
                  <a:extLst>
                    <a:ext uri="{9D8B030D-6E8A-4147-A177-3AD203B41FA5}">
                      <a16:colId xmlns:a16="http://schemas.microsoft.com/office/drawing/2014/main" val="562161464"/>
                    </a:ext>
                  </a:extLst>
                </a:gridCol>
              </a:tblGrid>
              <a:tr h="315160">
                <a:tc>
                  <a:txBody>
                    <a:bodyPr/>
                    <a:lstStyle/>
                    <a:p>
                      <a:pPr algn="ctr"/>
                      <a:r>
                        <a:rPr lang="en-US" sz="1000" dirty="0"/>
                        <a:t>COURSE NAME</a:t>
                      </a:r>
                    </a:p>
                  </a:txBody>
                  <a:tcPr anchor="ctr">
                    <a:solidFill>
                      <a:srgbClr val="038180"/>
                    </a:solidFill>
                  </a:tcPr>
                </a:tc>
                <a:tc>
                  <a:txBody>
                    <a:bodyPr/>
                    <a:lstStyle/>
                    <a:p>
                      <a:pPr algn="ctr"/>
                      <a:r>
                        <a:rPr lang="en-US" sz="1000" dirty="0"/>
                        <a:t>SERVICE ID</a:t>
                      </a:r>
                    </a:p>
                  </a:txBody>
                  <a:tcPr anchor="ctr">
                    <a:solidFill>
                      <a:srgbClr val="038180"/>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038180"/>
                    </a:solidFill>
                  </a:tcPr>
                </a:tc>
                <a:tc>
                  <a:txBody>
                    <a:bodyPr/>
                    <a:lstStyle/>
                    <a:p>
                      <a:pPr algn="ctr"/>
                      <a:r>
                        <a:rPr lang="en-US" sz="1000" dirty="0"/>
                        <a:t>COREQUISITES </a:t>
                      </a:r>
                    </a:p>
                  </a:txBody>
                  <a:tcPr anchor="ctr">
                    <a:solidFill>
                      <a:srgbClr val="038180"/>
                    </a:solidFill>
                  </a:tcPr>
                </a:tc>
                <a:extLst>
                  <a:ext uri="{0D108BD9-81ED-4DB2-BD59-A6C34878D82A}">
                    <a16:rowId xmlns:a16="http://schemas.microsoft.com/office/drawing/2014/main" val="2788444287"/>
                  </a:ext>
                </a:extLst>
              </a:tr>
              <a:tr h="289623">
                <a:tc>
                  <a:txBody>
                    <a:bodyPr/>
                    <a:lstStyle/>
                    <a:p>
                      <a:pPr lvl="0" algn="l">
                        <a:buNone/>
                      </a:pPr>
                      <a:r>
                        <a:rPr lang="en-US" sz="1000" dirty="0"/>
                        <a:t>Small Animal Management</a:t>
                      </a:r>
                    </a:p>
                  </a:txBody>
                  <a:tcPr anchor="ctr">
                    <a:solidFill>
                      <a:schemeClr val="bg1">
                        <a:lumMod val="85000"/>
                        <a:alpha val="60000"/>
                      </a:schemeClr>
                    </a:solidFill>
                  </a:tcPr>
                </a:tc>
                <a:tc>
                  <a:txBody>
                    <a:bodyPr/>
                    <a:lstStyle/>
                    <a:p>
                      <a:pPr lvl="0" algn="ctr">
                        <a:buNone/>
                      </a:pPr>
                      <a:r>
                        <a:rPr lang="en-US" sz="1000" dirty="0"/>
                        <a:t>13000400 (0.5 credit)</a:t>
                      </a:r>
                    </a:p>
                  </a:txBody>
                  <a:tcPr anchor="ctr">
                    <a:solidFill>
                      <a:schemeClr val="bg1">
                        <a:lumMod val="85000"/>
                        <a:alpha val="60000"/>
                      </a:schemeClr>
                    </a:solidFill>
                  </a:tcPr>
                </a:tc>
                <a:tc>
                  <a:txBody>
                    <a:bodyPr/>
                    <a:lstStyle/>
                    <a:p>
                      <a:pPr algn="ctr"/>
                      <a:endParaRPr lang="en-US" sz="1000" dirty="0"/>
                    </a:p>
                  </a:txBody>
                  <a:tcPr anchor="ctr">
                    <a:solidFill>
                      <a:schemeClr val="bg1">
                        <a:lumMod val="85000"/>
                        <a:alpha val="60000"/>
                      </a:schemeClr>
                    </a:solidFill>
                  </a:tcPr>
                </a:tc>
                <a:tc>
                  <a:txBody>
                    <a:bodyPr/>
                    <a:lstStyle/>
                    <a:p>
                      <a:pPr algn="ctr"/>
                      <a:endParaRPr lang="en-US" sz="1000" dirty="0"/>
                    </a:p>
                  </a:txBody>
                  <a:tcPr anchor="ctr">
                    <a:solidFill>
                      <a:schemeClr val="bg1">
                        <a:lumMod val="85000"/>
                        <a:alpha val="60000"/>
                      </a:schemeClr>
                    </a:solidFill>
                  </a:tcPr>
                </a:tc>
                <a:extLst>
                  <a:ext uri="{0D108BD9-81ED-4DB2-BD59-A6C34878D82A}">
                    <a16:rowId xmlns:a16="http://schemas.microsoft.com/office/drawing/2014/main" val="2974962540"/>
                  </a:ext>
                </a:extLst>
              </a:tr>
              <a:tr h="299359">
                <a:tc>
                  <a:txBody>
                    <a:bodyPr/>
                    <a:lstStyle/>
                    <a:p>
                      <a:r>
                        <a:rPr lang="en-US" sz="1000" dirty="0"/>
                        <a:t>Equine Science</a:t>
                      </a:r>
                    </a:p>
                  </a:txBody>
                  <a:tcPr>
                    <a:solidFill>
                      <a:schemeClr val="bg1">
                        <a:lumMod val="85000"/>
                        <a:alpha val="60000"/>
                      </a:schemeClr>
                    </a:solidFill>
                  </a:tcPr>
                </a:tc>
                <a:tc>
                  <a:txBody>
                    <a:bodyPr/>
                    <a:lstStyle/>
                    <a:p>
                      <a:pPr lvl="0" algn="ctr">
                        <a:buNone/>
                      </a:pPr>
                      <a:r>
                        <a:rPr lang="en-US" sz="1000" b="0" i="0" u="none" strike="noStrike" noProof="0" dirty="0">
                          <a:latin typeface="Calibri"/>
                        </a:rPr>
                        <a:t>13000500 (0.5 credit)</a:t>
                      </a:r>
                      <a:endParaRPr lang="en-US" sz="1000" dirty="0"/>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3289955430"/>
                  </a:ext>
                </a:extLst>
              </a:tr>
            </a:tbl>
          </a:graphicData>
        </a:graphic>
      </p:graphicFrame>
      <p:sp>
        <p:nvSpPr>
          <p:cNvPr id="9" name="TextBox 8">
            <a:extLst>
              <a:ext uri="{FF2B5EF4-FFF2-40B4-BE49-F238E27FC236}">
                <a16:creationId xmlns:a16="http://schemas.microsoft.com/office/drawing/2014/main" id="{DED2BD24-5607-B42A-2702-BCF4941DC38C}"/>
              </a:ext>
            </a:extLst>
          </p:cNvPr>
          <p:cNvSpPr txBox="1"/>
          <p:nvPr/>
        </p:nvSpPr>
        <p:spPr>
          <a:xfrm>
            <a:off x="129303" y="3013161"/>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3</a:t>
            </a:r>
          </a:p>
        </p:txBody>
      </p:sp>
      <p:graphicFrame>
        <p:nvGraphicFramePr>
          <p:cNvPr id="6" name="Table 24">
            <a:extLst>
              <a:ext uri="{FF2B5EF4-FFF2-40B4-BE49-F238E27FC236}">
                <a16:creationId xmlns:a16="http://schemas.microsoft.com/office/drawing/2014/main" id="{DAF8A1F2-E113-5548-F2CF-E225B5DDB971}"/>
              </a:ext>
            </a:extLst>
          </p:cNvPr>
          <p:cNvGraphicFramePr>
            <a:graphicFrameLocks noGrp="1"/>
          </p:cNvGraphicFramePr>
          <p:nvPr>
            <p:extLst>
              <p:ext uri="{D42A27DB-BD31-4B8C-83A1-F6EECF244321}">
                <p14:modId xmlns:p14="http://schemas.microsoft.com/office/powerpoint/2010/main" val="1853071065"/>
              </p:ext>
            </p:extLst>
          </p:nvPr>
        </p:nvGraphicFramePr>
        <p:xfrm>
          <a:off x="212815" y="3310191"/>
          <a:ext cx="6370233" cy="664524"/>
        </p:xfrm>
        <a:graphic>
          <a:graphicData uri="http://schemas.openxmlformats.org/drawingml/2006/table">
            <a:tbl>
              <a:tblPr firstRow="1" bandRow="1">
                <a:tableStyleId>{5C22544A-7EE6-4342-B048-85BDC9FD1C3A}</a:tableStyleId>
              </a:tblPr>
              <a:tblGrid>
                <a:gridCol w="1662887">
                  <a:extLst>
                    <a:ext uri="{9D8B030D-6E8A-4147-A177-3AD203B41FA5}">
                      <a16:colId xmlns:a16="http://schemas.microsoft.com/office/drawing/2014/main" val="2083587555"/>
                    </a:ext>
                  </a:extLst>
                </a:gridCol>
                <a:gridCol w="1737380">
                  <a:extLst>
                    <a:ext uri="{9D8B030D-6E8A-4147-A177-3AD203B41FA5}">
                      <a16:colId xmlns:a16="http://schemas.microsoft.com/office/drawing/2014/main" val="3749205641"/>
                    </a:ext>
                  </a:extLst>
                </a:gridCol>
                <a:gridCol w="1400850">
                  <a:extLst>
                    <a:ext uri="{9D8B030D-6E8A-4147-A177-3AD203B41FA5}">
                      <a16:colId xmlns:a16="http://schemas.microsoft.com/office/drawing/2014/main" val="603892530"/>
                    </a:ext>
                  </a:extLst>
                </a:gridCol>
                <a:gridCol w="1569116">
                  <a:extLst>
                    <a:ext uri="{9D8B030D-6E8A-4147-A177-3AD203B41FA5}">
                      <a16:colId xmlns:a16="http://schemas.microsoft.com/office/drawing/2014/main" val="562161464"/>
                    </a:ext>
                  </a:extLst>
                </a:gridCol>
              </a:tblGrid>
              <a:tr h="254499">
                <a:tc>
                  <a:txBody>
                    <a:bodyPr/>
                    <a:lstStyle/>
                    <a:p>
                      <a:pPr algn="ctr"/>
                      <a:r>
                        <a:rPr lang="en-US" sz="1000" dirty="0"/>
                        <a:t>COURSE NAME</a:t>
                      </a:r>
                    </a:p>
                  </a:txBody>
                  <a:tcPr anchor="ctr">
                    <a:solidFill>
                      <a:srgbClr val="038180"/>
                    </a:solidFill>
                  </a:tcPr>
                </a:tc>
                <a:tc>
                  <a:txBody>
                    <a:bodyPr/>
                    <a:lstStyle/>
                    <a:p>
                      <a:pPr algn="ctr"/>
                      <a:r>
                        <a:rPr lang="en-US" sz="1000" dirty="0"/>
                        <a:t>SERVICE ID</a:t>
                      </a:r>
                    </a:p>
                  </a:txBody>
                  <a:tcPr anchor="ctr">
                    <a:solidFill>
                      <a:srgbClr val="038180"/>
                    </a:solidFill>
                  </a:tcPr>
                </a:tc>
                <a:tc>
                  <a:txBody>
                    <a:bodyPr/>
                    <a:lstStyle/>
                    <a:p>
                      <a:pPr lvl="0" algn="ctr">
                        <a:buNone/>
                      </a:pPr>
                      <a:r>
                        <a:rPr lang="en-US" sz="1000" b="1" i="0" u="none" strike="noStrike" noProof="0" dirty="0">
                          <a:latin typeface="Calibri"/>
                        </a:rPr>
                        <a:t>PREREQUISITES </a:t>
                      </a:r>
                      <a:endParaRPr lang="en-US" dirty="0"/>
                    </a:p>
                  </a:txBody>
                  <a:tcPr anchor="ctr">
                    <a:solidFill>
                      <a:srgbClr val="038180"/>
                    </a:solidFill>
                  </a:tcPr>
                </a:tc>
                <a:tc>
                  <a:txBody>
                    <a:bodyPr/>
                    <a:lstStyle/>
                    <a:p>
                      <a:pPr algn="ctr"/>
                      <a:r>
                        <a:rPr lang="en-US" sz="1000" dirty="0"/>
                        <a:t>COREQUISITES </a:t>
                      </a:r>
                    </a:p>
                  </a:txBody>
                  <a:tcPr anchor="ctr">
                    <a:solidFill>
                      <a:srgbClr val="038180"/>
                    </a:solidFill>
                  </a:tcPr>
                </a:tc>
                <a:extLst>
                  <a:ext uri="{0D108BD9-81ED-4DB2-BD59-A6C34878D82A}">
                    <a16:rowId xmlns:a16="http://schemas.microsoft.com/office/drawing/2014/main" val="2788444287"/>
                  </a:ext>
                </a:extLst>
              </a:tr>
              <a:tr h="410025">
                <a:tc>
                  <a:txBody>
                    <a:bodyPr/>
                    <a:lstStyle/>
                    <a:p>
                      <a:pPr lvl="0">
                        <a:buNone/>
                      </a:pPr>
                      <a:r>
                        <a:rPr lang="en-US" sz="1000" b="0" i="0" u="none" strike="noStrike" noProof="0" dirty="0">
                          <a:latin typeface="Calibri"/>
                        </a:rPr>
                        <a:t>Livestock Production</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13000300 (1 credit)</a:t>
                      </a:r>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None</a:t>
                      </a:r>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graphicFrame>
        <p:nvGraphicFramePr>
          <p:cNvPr id="5" name="Table 24">
            <a:extLst>
              <a:ext uri="{FF2B5EF4-FFF2-40B4-BE49-F238E27FC236}">
                <a16:creationId xmlns:a16="http://schemas.microsoft.com/office/drawing/2014/main" id="{CD3C2F26-6290-459C-A56F-556D6372C2E4}"/>
              </a:ext>
            </a:extLst>
          </p:cNvPr>
          <p:cNvGraphicFramePr>
            <a:graphicFrameLocks noGrp="1"/>
          </p:cNvGraphicFramePr>
          <p:nvPr>
            <p:extLst>
              <p:ext uri="{D42A27DB-BD31-4B8C-83A1-F6EECF244321}">
                <p14:modId xmlns:p14="http://schemas.microsoft.com/office/powerpoint/2010/main" val="865319518"/>
              </p:ext>
            </p:extLst>
          </p:nvPr>
        </p:nvGraphicFramePr>
        <p:xfrm>
          <a:off x="201836" y="4293925"/>
          <a:ext cx="6319988" cy="1691372"/>
        </p:xfrm>
        <a:graphic>
          <a:graphicData uri="http://schemas.openxmlformats.org/drawingml/2006/table">
            <a:tbl>
              <a:tblPr firstRow="1" bandRow="1">
                <a:tableStyleId>{5C22544A-7EE6-4342-B048-85BDC9FD1C3A}</a:tableStyleId>
              </a:tblPr>
              <a:tblGrid>
                <a:gridCol w="1579997">
                  <a:extLst>
                    <a:ext uri="{9D8B030D-6E8A-4147-A177-3AD203B41FA5}">
                      <a16:colId xmlns:a16="http://schemas.microsoft.com/office/drawing/2014/main" val="2083587555"/>
                    </a:ext>
                  </a:extLst>
                </a:gridCol>
                <a:gridCol w="1704953">
                  <a:extLst>
                    <a:ext uri="{9D8B030D-6E8A-4147-A177-3AD203B41FA5}">
                      <a16:colId xmlns:a16="http://schemas.microsoft.com/office/drawing/2014/main" val="3749205641"/>
                    </a:ext>
                  </a:extLst>
                </a:gridCol>
                <a:gridCol w="1455041">
                  <a:extLst>
                    <a:ext uri="{9D8B030D-6E8A-4147-A177-3AD203B41FA5}">
                      <a16:colId xmlns:a16="http://schemas.microsoft.com/office/drawing/2014/main" val="603892530"/>
                    </a:ext>
                  </a:extLst>
                </a:gridCol>
                <a:gridCol w="1579997">
                  <a:extLst>
                    <a:ext uri="{9D8B030D-6E8A-4147-A177-3AD203B41FA5}">
                      <a16:colId xmlns:a16="http://schemas.microsoft.com/office/drawing/2014/main" val="562161464"/>
                    </a:ext>
                  </a:extLst>
                </a:gridCol>
              </a:tblGrid>
              <a:tr h="380732">
                <a:tc>
                  <a:txBody>
                    <a:bodyPr/>
                    <a:lstStyle/>
                    <a:p>
                      <a:pPr algn="ctr"/>
                      <a:r>
                        <a:rPr lang="en-US" sz="1000" dirty="0"/>
                        <a:t>COURSE NAME</a:t>
                      </a:r>
                    </a:p>
                  </a:txBody>
                  <a:tcPr anchor="ctr">
                    <a:solidFill>
                      <a:srgbClr val="038180"/>
                    </a:solidFill>
                  </a:tcPr>
                </a:tc>
                <a:tc>
                  <a:txBody>
                    <a:bodyPr/>
                    <a:lstStyle/>
                    <a:p>
                      <a:pPr algn="ctr"/>
                      <a:r>
                        <a:rPr lang="en-US" sz="1000" dirty="0"/>
                        <a:t>SERVICE ID</a:t>
                      </a:r>
                    </a:p>
                  </a:txBody>
                  <a:tcPr anchor="ctr">
                    <a:solidFill>
                      <a:srgbClr val="038180"/>
                    </a:solidFill>
                  </a:tcPr>
                </a:tc>
                <a:tc>
                  <a:txBody>
                    <a:bodyPr/>
                    <a:lstStyle/>
                    <a:p>
                      <a:pPr lvl="0" algn="ctr">
                        <a:buNone/>
                      </a:pPr>
                      <a:r>
                        <a:rPr lang="en-US" sz="1000" b="1" i="0" u="none" strike="noStrike" noProof="0" dirty="0">
                          <a:latin typeface="Calibri"/>
                        </a:rPr>
                        <a:t>PREREQUISITES</a:t>
                      </a:r>
                      <a:endParaRPr lang="en-US" sz="1000" dirty="0"/>
                    </a:p>
                  </a:txBody>
                  <a:tcPr anchor="ctr">
                    <a:solidFill>
                      <a:srgbClr val="038180"/>
                    </a:solidFill>
                  </a:tcPr>
                </a:tc>
                <a:tc>
                  <a:txBody>
                    <a:bodyPr/>
                    <a:lstStyle/>
                    <a:p>
                      <a:pPr algn="ctr"/>
                      <a:r>
                        <a:rPr lang="en-US" sz="1000" dirty="0"/>
                        <a:t>COREQUISITES</a:t>
                      </a:r>
                    </a:p>
                  </a:txBody>
                  <a:tcPr anchor="ctr">
                    <a:solidFill>
                      <a:srgbClr val="038180"/>
                    </a:solidFill>
                  </a:tcPr>
                </a:tc>
                <a:extLst>
                  <a:ext uri="{0D108BD9-81ED-4DB2-BD59-A6C34878D82A}">
                    <a16:rowId xmlns:a16="http://schemas.microsoft.com/office/drawing/2014/main" val="2788444287"/>
                  </a:ext>
                </a:extLst>
              </a:tr>
              <a:tr h="930680">
                <a:tc>
                  <a:txBody>
                    <a:bodyPr/>
                    <a:lstStyle/>
                    <a:p>
                      <a:pPr lvl="0">
                        <a:buNone/>
                      </a:pPr>
                      <a:r>
                        <a:rPr lang="en-US" sz="1000" b="0" i="0" u="none" strike="noStrike" noProof="0" dirty="0">
                          <a:latin typeface="Calibri"/>
                        </a:rPr>
                        <a:t>Advanced Animal Science</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13000700 (1 credit)</a:t>
                      </a:r>
                      <a:endParaRPr lang="en-US" sz="1000" dirty="0"/>
                    </a:p>
                  </a:txBody>
                  <a:tcPr anchor="ctr">
                    <a:solidFill>
                      <a:schemeClr val="bg1">
                        <a:lumMod val="85000"/>
                        <a:alpha val="60000"/>
                      </a:schemeClr>
                    </a:solidFill>
                  </a:tcPr>
                </a:tc>
                <a:tc>
                  <a:txBody>
                    <a:bodyPr/>
                    <a:lstStyle/>
                    <a:p>
                      <a:pPr lvl="0" algn="ctr">
                        <a:buNone/>
                      </a:pPr>
                      <a:r>
                        <a:rPr lang="en-US" sz="1000" b="0" i="0" u="none" strike="noStrike" noProof="0" dirty="0">
                          <a:latin typeface="Calibri"/>
                        </a:rPr>
                        <a:t>Biology and Chemistry or Integrated Physics and Chemistry (IPC); Algebra I and Geometry; and either Small Animal Management, Equine Science, or Livestock Production</a:t>
                      </a:r>
                      <a:endParaRPr lang="en-US" sz="1000" dirty="0"/>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11" name="TextBox 10">
            <a:extLst>
              <a:ext uri="{FF2B5EF4-FFF2-40B4-BE49-F238E27FC236}">
                <a16:creationId xmlns:a16="http://schemas.microsoft.com/office/drawing/2014/main" id="{9738A8A4-E0C4-A3EB-44A6-481F1BD0A072}"/>
              </a:ext>
            </a:extLst>
          </p:cNvPr>
          <p:cNvSpPr txBox="1"/>
          <p:nvPr/>
        </p:nvSpPr>
        <p:spPr>
          <a:xfrm>
            <a:off x="135872" y="3994746"/>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4</a:t>
            </a:r>
          </a:p>
        </p:txBody>
      </p:sp>
      <p:sp>
        <p:nvSpPr>
          <p:cNvPr id="12" name="TextBox 1">
            <a:extLst>
              <a:ext uri="{FF2B5EF4-FFF2-40B4-BE49-F238E27FC236}">
                <a16:creationId xmlns:a16="http://schemas.microsoft.com/office/drawing/2014/main" id="{E9030765-A10E-A850-C3AA-7F77EE78AAD8}"/>
              </a:ext>
            </a:extLst>
          </p:cNvPr>
          <p:cNvSpPr txBox="1"/>
          <p:nvPr/>
        </p:nvSpPr>
        <p:spPr>
          <a:xfrm>
            <a:off x="129303" y="6123898"/>
            <a:ext cx="6319988" cy="70788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1000" dirty="0"/>
              <a:t>FOR ADDITIONAL INFORMATION ON THE AGRICULTURE, FOOD, AND NATURAL RESOURCE CAREER CLUSTER,</a:t>
            </a:r>
          </a:p>
          <a:p>
            <a:pPr algn="ctr"/>
            <a:r>
              <a:rPr lang="en-US" sz="1000" dirty="0"/>
              <a:t>PLEASE CONTACT: PSJA ISD CTE Coordinator: David Gonzalez </a:t>
            </a:r>
            <a:r>
              <a:rPr lang="en-US" sz="1000" dirty="0">
                <a:hlinkClick r:id="rId2"/>
              </a:rPr>
              <a:t>david.gonzalez@psjaisd.us</a:t>
            </a:r>
            <a:endParaRPr lang="en-US" sz="1000" dirty="0"/>
          </a:p>
          <a:p>
            <a:pPr algn="ctr"/>
            <a:endParaRPr lang="en-US" sz="1000" dirty="0"/>
          </a:p>
          <a:p>
            <a:pPr algn="ctr"/>
            <a:r>
              <a:rPr lang="en-US" sz="1000" dirty="0">
                <a:hlinkClick r:id="rId3"/>
              </a:rPr>
              <a:t>https://tea.texas.gov/cte</a:t>
            </a:r>
            <a:r>
              <a:rPr lang="en-US" sz="1000" dirty="0"/>
              <a:t> </a:t>
            </a:r>
          </a:p>
        </p:txBody>
      </p:sp>
      <p:sp>
        <p:nvSpPr>
          <p:cNvPr id="13" name="TextBox 1">
            <a:extLst>
              <a:ext uri="{FF2B5EF4-FFF2-40B4-BE49-F238E27FC236}">
                <a16:creationId xmlns:a16="http://schemas.microsoft.com/office/drawing/2014/main" id="{44759705-9208-B536-17F7-D569311C21B9}"/>
              </a:ext>
            </a:extLst>
          </p:cNvPr>
          <p:cNvSpPr txBox="1">
            <a:spLocks/>
          </p:cNvSpPr>
          <p:nvPr/>
        </p:nvSpPr>
        <p:spPr>
          <a:xfrm rot="10800000" flipV="1">
            <a:off x="135872" y="6752206"/>
            <a:ext cx="6313419" cy="117557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200" rtl="0" eaLnBrk="1" latinLnBrk="0" hangingPunct="1">
              <a:lnSpc>
                <a:spcPct val="90000"/>
              </a:lnSpc>
              <a:spcBef>
                <a:spcPct val="0"/>
              </a:spcBef>
              <a:buNone/>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a:lnSpc>
                <a:spcPct val="107000"/>
              </a:lnSpc>
              <a:spcBef>
                <a:spcPts val="0"/>
              </a:spcBef>
              <a:spcAft>
                <a:spcPts val="800"/>
              </a:spcAft>
            </a:pPr>
            <a:r>
              <a:rPr lang="en-US" sz="1050" dirty="0">
                <a:latin typeface="Calibri"/>
                <a:ea typeface="Calibri"/>
                <a:cs typeface="Times New Roman"/>
              </a:rPr>
              <a:t>Pharr-San Juan-Alamo ISD </a:t>
            </a:r>
            <a:r>
              <a:rPr lang="en-US" sz="1000" dirty="0">
                <a:effectLst/>
                <a:latin typeface="Calibri"/>
                <a:ea typeface="Calibri"/>
                <a:cs typeface="Times New Roman"/>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1000" dirty="0">
                <a:effectLst/>
                <a:latin typeface="Calibri"/>
                <a:ea typeface="Calibri"/>
                <a:cs typeface="Times New Roman"/>
              </a:rPr>
              <a:t>Further nondiscrimination information can be found at </a:t>
            </a:r>
            <a:r>
              <a:rPr lang="en-US" sz="1000" u="sng" dirty="0">
                <a:solidFill>
                  <a:srgbClr val="0563C1"/>
                </a:solidFill>
                <a:effectLst/>
                <a:latin typeface="Calibri"/>
                <a:ea typeface="Calibri"/>
                <a:cs typeface="Times New Roman"/>
                <a:hlinkClick r:id="rId4"/>
              </a:rPr>
              <a:t>Notification of Nondiscrimination in Career and Technical Education Programs</a:t>
            </a:r>
            <a:r>
              <a:rPr lang="en-US" sz="1000" dirty="0">
                <a:effectLst/>
                <a:latin typeface="Calibri"/>
                <a:ea typeface="Calibri"/>
                <a:cs typeface="Times New Roman"/>
              </a:rPr>
              <a:t>.</a:t>
            </a:r>
          </a:p>
        </p:txBody>
      </p:sp>
      <p:pic>
        <p:nvPicPr>
          <p:cNvPr id="4" name="Picture 3">
            <a:extLst>
              <a:ext uri="{FF2B5EF4-FFF2-40B4-BE49-F238E27FC236}">
                <a16:creationId xmlns:a16="http://schemas.microsoft.com/office/drawing/2014/main" id="{8845CAEF-74E8-E38C-E140-1C09C2FCFC38}"/>
              </a:ext>
            </a:extLst>
          </p:cNvPr>
          <p:cNvPicPr>
            <a:picLocks noChangeAspect="1"/>
          </p:cNvPicPr>
          <p:nvPr/>
        </p:nvPicPr>
        <p:blipFill>
          <a:blip r:embed="rId5"/>
          <a:stretch>
            <a:fillRect/>
          </a:stretch>
        </p:blipFill>
        <p:spPr>
          <a:xfrm>
            <a:off x="5876276" y="8069525"/>
            <a:ext cx="717096" cy="683999"/>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D6A0F15-9D47-4D66-8DB8-6EE7F290064A}">
  <ds:schemaRefs>
    <ds:schemaRef ds:uri="http://schemas.microsoft.com/sharepoint/v3/contenttype/forms"/>
  </ds:schemaRefs>
</ds:datastoreItem>
</file>

<file path=customXml/itemProps2.xml><?xml version="1.0" encoding="utf-8"?>
<ds:datastoreItem xmlns:ds="http://schemas.openxmlformats.org/officeDocument/2006/customXml" ds:itemID="{92E2F956-60EE-4A6B-B663-BEDB214707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FF67F14-08BA-4E43-A779-A4A8A5468D3F}">
  <ds:schemaRefs>
    <ds:schemaRef ds:uri="1870ca36-48b9-408f-8764-2f018f10cce8"/>
    <ds:schemaRef ds:uri="http://purl.org/dc/dcmitype/"/>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http://purl.org/dc/terms/"/>
    <ds:schemaRef ds:uri="696893de-3167-48c0-a9e9-62134322dc49"/>
    <ds:schemaRef ds:uri="http://www.w3.org/XML/1998/namespace"/>
    <ds:schemaRef ds:uri="http://purl.org/dc/elements/1.1/"/>
    <ds:schemaRef ds:uri="719cf477-6032-42e7-804a-9c684239624f"/>
    <ds:schemaRef ds:uri="abe7259a-2221-4fae-a48c-e26acad682cd"/>
  </ds:schemaRefs>
</ds:datastoreItem>
</file>

<file path=docProps/app.xml><?xml version="1.0" encoding="utf-8"?>
<Properties xmlns="http://schemas.openxmlformats.org/officeDocument/2006/extended-properties" xmlns:vt="http://schemas.openxmlformats.org/officeDocument/2006/docPropsVTypes">
  <Template>Office Theme</Template>
  <TotalTime>459</TotalTime>
  <Words>634</Words>
  <Application>Microsoft Office PowerPoint</Application>
  <PresentationFormat>Letter Paper (8.5x11 in)</PresentationFormat>
  <Paragraphs>115</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Calibri Light</vt:lpstr>
      <vt:lpstr>Open Sans SemiBold</vt:lpstr>
      <vt:lpstr>Wingdings</vt:lpstr>
      <vt:lpstr>Office Theme</vt:lpstr>
      <vt:lpstr>Animal Science Statewide Program of Study</vt:lpstr>
      <vt:lpstr>Animal Science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579</cp:revision>
  <cp:lastPrinted>2023-01-05T16:27:47Z</cp:lastPrinted>
  <dcterms:created xsi:type="dcterms:W3CDTF">2022-08-14T22:35:42Z</dcterms:created>
  <dcterms:modified xsi:type="dcterms:W3CDTF">2023-02-27T20:51:05Z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