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sldIdLst>
    <p:sldId id="257" r:id="rId5"/>
    <p:sldId id="256" r:id="rId6"/>
  </p:sldIdLst>
  <p:sldSz cx="6858000" cy="9144000" type="letter"/>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7D6E0D2-4AF4-174A-3414-82F42FBFB7E1}" name="Smith, Steve" initials="SS" userId="S::Steve.Smith@tea.texas.gov::cad797b5-bb7e-4e2a-97ae-05911761940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80"/>
    <a:srgbClr val="0381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3792" autoAdjust="0"/>
  </p:normalViewPr>
  <p:slideViewPr>
    <p:cSldViewPr snapToGrid="0">
      <p:cViewPr>
        <p:scale>
          <a:sx n="196" d="100"/>
          <a:sy n="196" d="100"/>
        </p:scale>
        <p:origin x="564" y="-324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8/10/relationships/authors" Targe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d Gonzalez" userId="S::david.gonzalez@psjaisd.us::b37eda5a-8b3a-4411-bc48-14e300389906" providerId="AD" clId="Web-{5564E9C9-24D6-46D4-8DA6-7EC6EB845D7C}"/>
    <pc:docChg chg="modSld">
      <pc:chgData name="David Gonzalez" userId="S::david.gonzalez@psjaisd.us::b37eda5a-8b3a-4411-bc48-14e300389906" providerId="AD" clId="Web-{5564E9C9-24D6-46D4-8DA6-7EC6EB845D7C}" dt="2023-01-06T22:03:32.383" v="54"/>
      <pc:docMkLst>
        <pc:docMk/>
      </pc:docMkLst>
      <pc:sldChg chg="modSp">
        <pc:chgData name="David Gonzalez" userId="S::david.gonzalez@psjaisd.us::b37eda5a-8b3a-4411-bc48-14e300389906" providerId="AD" clId="Web-{5564E9C9-24D6-46D4-8DA6-7EC6EB845D7C}" dt="2023-01-06T22:03:32.383" v="54"/>
        <pc:sldMkLst>
          <pc:docMk/>
          <pc:sldMk cId="2458424211" sldId="256"/>
        </pc:sldMkLst>
        <pc:graphicFrameChg chg="mod modGraphic">
          <ac:chgData name="David Gonzalez" userId="S::david.gonzalez@psjaisd.us::b37eda5a-8b3a-4411-bc48-14e300389906" providerId="AD" clId="Web-{5564E9C9-24D6-46D4-8DA6-7EC6EB845D7C}" dt="2023-01-06T22:02:39.457" v="12"/>
          <ac:graphicFrameMkLst>
            <pc:docMk/>
            <pc:sldMk cId="2458424211" sldId="256"/>
            <ac:graphicFrameMk id="6" creationId="{DAF8A1F2-E113-5548-F2CF-E225B5DDB971}"/>
          </ac:graphicFrameMkLst>
        </pc:graphicFrameChg>
        <pc:graphicFrameChg chg="modGraphic">
          <ac:chgData name="David Gonzalez" userId="S::david.gonzalez@psjaisd.us::b37eda5a-8b3a-4411-bc48-14e300389906" providerId="AD" clId="Web-{5564E9C9-24D6-46D4-8DA6-7EC6EB845D7C}" dt="2023-01-06T22:03:32.383" v="54"/>
          <ac:graphicFrameMkLst>
            <pc:docMk/>
            <pc:sldMk cId="2458424211" sldId="256"/>
            <ac:graphicFrameMk id="8" creationId="{004D2EB4-0AA6-8988-7A0A-5CDE5FA07DAF}"/>
          </ac:graphicFrameMkLst>
        </pc:graphicFrameChg>
        <pc:graphicFrameChg chg="mod modGraphic">
          <ac:chgData name="David Gonzalez" userId="S::david.gonzalez@psjaisd.us::b37eda5a-8b3a-4411-bc48-14e300389906" providerId="AD" clId="Web-{5564E9C9-24D6-46D4-8DA6-7EC6EB845D7C}" dt="2023-01-06T22:03:26.086" v="53"/>
          <ac:graphicFrameMkLst>
            <pc:docMk/>
            <pc:sldMk cId="2458424211" sldId="256"/>
            <ac:graphicFrameMk id="15" creationId="{97395A7A-D529-5527-E1AB-724004545FC8}"/>
          </ac:graphicFrameMkLst>
        </pc:graphicFrameChg>
      </pc:sldChg>
      <pc:sldChg chg="modSp">
        <pc:chgData name="David Gonzalez" userId="S::david.gonzalez@psjaisd.us::b37eda5a-8b3a-4411-bc48-14e300389906" providerId="AD" clId="Web-{5564E9C9-24D6-46D4-8DA6-7EC6EB845D7C}" dt="2023-01-06T22:02:25.425" v="4" actId="20577"/>
        <pc:sldMkLst>
          <pc:docMk/>
          <pc:sldMk cId="2115741379" sldId="257"/>
        </pc:sldMkLst>
        <pc:spChg chg="mod">
          <ac:chgData name="David Gonzalez" userId="S::david.gonzalez@psjaisd.us::b37eda5a-8b3a-4411-bc48-14e300389906" providerId="AD" clId="Web-{5564E9C9-24D6-46D4-8DA6-7EC6EB845D7C}" dt="2023-01-06T22:02:25.425" v="4" actId="20577"/>
          <ac:spMkLst>
            <pc:docMk/>
            <pc:sldMk cId="2115741379" sldId="257"/>
            <ac:spMk id="21" creationId="{77D1060B-498D-5699-38A4-622C19750F17}"/>
          </ac:spMkLst>
        </pc:spChg>
      </pc:sldChg>
    </pc:docChg>
  </pc:docChgLst>
  <pc:docChgLst>
    <pc:chgData name="Adriana Garcia" userId="d322ecd9-c9fc-482a-8cdb-b7935c3de171" providerId="ADAL" clId="{EA9A1939-4367-4B08-9783-FC710D3FB53F}"/>
    <pc:docChg chg="modSld">
      <pc:chgData name="Adriana Garcia" userId="d322ecd9-c9fc-482a-8cdb-b7935c3de171" providerId="ADAL" clId="{EA9A1939-4367-4B08-9783-FC710D3FB53F}" dt="2023-02-27T20:49:41.062" v="65" actId="20577"/>
      <pc:docMkLst>
        <pc:docMk/>
      </pc:docMkLst>
      <pc:sldChg chg="modSp mod">
        <pc:chgData name="Adriana Garcia" userId="d322ecd9-c9fc-482a-8cdb-b7935c3de171" providerId="ADAL" clId="{EA9A1939-4367-4B08-9783-FC710D3FB53F}" dt="2023-02-27T20:49:41.062" v="65" actId="20577"/>
        <pc:sldMkLst>
          <pc:docMk/>
          <pc:sldMk cId="2115741379" sldId="257"/>
        </pc:sldMkLst>
        <pc:spChg chg="mod">
          <ac:chgData name="Adriana Garcia" userId="d322ecd9-c9fc-482a-8cdb-b7935c3de171" providerId="ADAL" clId="{EA9A1939-4367-4B08-9783-FC710D3FB53F}" dt="2023-02-27T20:49:41.062" v="65" actId="20577"/>
          <ac:spMkLst>
            <pc:docMk/>
            <pc:sldMk cId="2115741379" sldId="257"/>
            <ac:spMk id="28" creationId="{12E02463-CD5F-D1DD-B59B-A5477635CC57}"/>
          </ac:spMkLst>
        </pc:spChg>
      </pc:sldChg>
    </pc:docChg>
  </pc:docChgLst>
  <pc:docChgLst>
    <pc:chgData name="Adriana Garcia" userId="d322ecd9-c9fc-482a-8cdb-b7935c3de171" providerId="ADAL" clId="{46BADA7B-DF5B-4B9B-B4EE-FBA079345643}"/>
    <pc:docChg chg="modSld">
      <pc:chgData name="Adriana Garcia" userId="d322ecd9-c9fc-482a-8cdb-b7935c3de171" providerId="ADAL" clId="{46BADA7B-DF5B-4B9B-B4EE-FBA079345643}" dt="2023-01-18T04:18:55.867" v="3" actId="1076"/>
      <pc:docMkLst>
        <pc:docMk/>
      </pc:docMkLst>
      <pc:sldChg chg="addSp modSp mod">
        <pc:chgData name="Adriana Garcia" userId="d322ecd9-c9fc-482a-8cdb-b7935c3de171" providerId="ADAL" clId="{46BADA7B-DF5B-4B9B-B4EE-FBA079345643}" dt="2023-01-18T04:18:55.867" v="3" actId="1076"/>
        <pc:sldMkLst>
          <pc:docMk/>
          <pc:sldMk cId="2458424211" sldId="256"/>
        </pc:sldMkLst>
        <pc:spChg chg="mod">
          <ac:chgData name="Adriana Garcia" userId="d322ecd9-c9fc-482a-8cdb-b7935c3de171" providerId="ADAL" clId="{46BADA7B-DF5B-4B9B-B4EE-FBA079345643}" dt="2023-01-18T04:18:46.722" v="0" actId="1076"/>
          <ac:spMkLst>
            <pc:docMk/>
            <pc:sldMk cId="2458424211" sldId="256"/>
            <ac:spMk id="13" creationId="{4F922674-3389-6DFF-D287-D7EAB12CD46D}"/>
          </ac:spMkLst>
        </pc:spChg>
        <pc:spChg chg="mod">
          <ac:chgData name="Adriana Garcia" userId="d322ecd9-c9fc-482a-8cdb-b7935c3de171" providerId="ADAL" clId="{46BADA7B-DF5B-4B9B-B4EE-FBA079345643}" dt="2023-01-18T04:18:50.056" v="1" actId="1076"/>
          <ac:spMkLst>
            <pc:docMk/>
            <pc:sldMk cId="2458424211" sldId="256"/>
            <ac:spMk id="14" creationId="{ED792C4E-CC7C-1F50-F9D3-B7BDD0BEE4D5}"/>
          </ac:spMkLst>
        </pc:spChg>
        <pc:picChg chg="add mod">
          <ac:chgData name="Adriana Garcia" userId="d322ecd9-c9fc-482a-8cdb-b7935c3de171" providerId="ADAL" clId="{46BADA7B-DF5B-4B9B-B4EE-FBA079345643}" dt="2023-01-18T04:18:55.867" v="3" actId="1076"/>
          <ac:picMkLst>
            <pc:docMk/>
            <pc:sldMk cId="2458424211" sldId="256"/>
            <ac:picMk id="4" creationId="{BA6A82F8-0D05-F898-E0CF-5602752B7C77}"/>
          </ac:picMkLst>
        </pc:picChg>
      </pc:sldChg>
    </pc:docChg>
  </pc:docChgLst>
  <pc:docChgLst>
    <pc:chgData name="Adriana Garcia" userId="d322ecd9-c9fc-482a-8cdb-b7935c3de171" providerId="ADAL" clId="{A0E0EC6A-4959-4183-84AD-90F0FBD9AD06}"/>
    <pc:docChg chg="modSld">
      <pc:chgData name="Adriana Garcia" userId="d322ecd9-c9fc-482a-8cdb-b7935c3de171" providerId="ADAL" clId="{A0E0EC6A-4959-4183-84AD-90F0FBD9AD06}" dt="2023-01-18T20:55:01.707" v="3" actId="20577"/>
      <pc:docMkLst>
        <pc:docMk/>
      </pc:docMkLst>
      <pc:sldChg chg="modSp mod">
        <pc:chgData name="Adriana Garcia" userId="d322ecd9-c9fc-482a-8cdb-b7935c3de171" providerId="ADAL" clId="{A0E0EC6A-4959-4183-84AD-90F0FBD9AD06}" dt="2023-01-18T20:55:01.707" v="3" actId="20577"/>
        <pc:sldMkLst>
          <pc:docMk/>
          <pc:sldMk cId="2458424211" sldId="256"/>
        </pc:sldMkLst>
        <pc:spChg chg="mod">
          <ac:chgData name="Adriana Garcia" userId="d322ecd9-c9fc-482a-8cdb-b7935c3de171" providerId="ADAL" clId="{A0E0EC6A-4959-4183-84AD-90F0FBD9AD06}" dt="2023-01-18T20:55:01.707" v="3" actId="20577"/>
          <ac:spMkLst>
            <pc:docMk/>
            <pc:sldMk cId="2458424211" sldId="256"/>
            <ac:spMk id="13" creationId="{4F922674-3389-6DFF-D287-D7EAB12CD46D}"/>
          </ac:spMkLst>
        </pc:spChg>
        <pc:spChg chg="mod">
          <ac:chgData name="Adriana Garcia" userId="d322ecd9-c9fc-482a-8cdb-b7935c3de171" providerId="ADAL" clId="{A0E0EC6A-4959-4183-84AD-90F0FBD9AD06}" dt="2023-01-17T20:54:11.275" v="0"/>
          <ac:spMkLst>
            <pc:docMk/>
            <pc:sldMk cId="2458424211" sldId="256"/>
            <ac:spMk id="14" creationId="{ED792C4E-CC7C-1F50-F9D3-B7BDD0BEE4D5}"/>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88E8D7E1-50FC-4BCD-9360-9614AF06FF85}" type="datetimeFigureOut">
              <a:rPr lang="en-US" smtClean="0"/>
              <a:t>2/27/2023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386822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E8D7E1-50FC-4BCD-9360-9614AF06FF85}" type="datetimeFigureOut">
              <a:rPr lang="en-US" smtClean="0"/>
              <a:t>2/27/2023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799864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8E8D7E1-50FC-4BCD-9360-9614AF06FF85}" type="datetimeFigureOut">
              <a:rPr lang="en-US" smtClean="0"/>
              <a:t>2/27/2023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12454115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8E8D7E1-50FC-4BCD-9360-9614AF06FF85}" type="datetimeFigureOut">
              <a:rPr lang="en-US" smtClean="0"/>
              <a:t>2/27/2023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5281550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8E8D7E1-50FC-4BCD-9360-9614AF06FF85}" type="datetimeFigureOut">
              <a:rPr lang="en-US" smtClean="0"/>
              <a:t>2/27/2023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3073948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8E8D7E1-50FC-4BCD-9360-9614AF06FF85}" type="datetimeFigureOut">
              <a:rPr lang="en-US" smtClean="0"/>
              <a:t>2/27/2023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8818347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E8D7E1-50FC-4BCD-9360-9614AF06FF85}" type="datetimeFigureOut">
              <a:rPr lang="en-US" smtClean="0"/>
              <a:t>2/27/2023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016550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8E8D7E1-50FC-4BCD-9360-9614AF06FF85}" type="datetimeFigureOut">
              <a:rPr lang="en-US" smtClean="0"/>
              <a:t>2/27/2023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6821461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8E8D7E1-50FC-4BCD-9360-9614AF06FF85}" type="datetimeFigureOut">
              <a:rPr lang="en-US" smtClean="0"/>
              <a:t>2/27/2023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8272991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E8D7E1-50FC-4BCD-9360-9614AF06FF85}" type="datetimeFigureOut">
              <a:rPr lang="en-US" smtClean="0"/>
              <a:t>2/27/2023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1737144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E8D7E1-50FC-4BCD-9360-9614AF06FF85}" type="datetimeFigureOut">
              <a:rPr lang="en-US" smtClean="0"/>
              <a:t>2/27/2023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1438504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88E8D7E1-50FC-4BCD-9360-9614AF06FF85}" type="datetimeFigureOut">
              <a:rPr lang="en-US" smtClean="0"/>
              <a:t>2/27/2023</a:t>
            </a:fld>
            <a:endParaRPr 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023F3C27-860E-4BDB-913C-DD2656F92ACB}" type="slidenum">
              <a:rPr lang="en-US" smtClean="0"/>
              <a:t>‹#›</a:t>
            </a:fld>
            <a:endParaRPr lang="en-US"/>
          </a:p>
        </p:txBody>
      </p:sp>
    </p:spTree>
    <p:extLst>
      <p:ext uri="{BB962C8B-B14F-4D97-AF65-F5344CB8AC3E}">
        <p14:creationId xmlns:p14="http://schemas.microsoft.com/office/powerpoint/2010/main" val="247123696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s://tea.texas.gov/cte" TargetMode="External"/><Relationship Id="rId2" Type="http://schemas.openxmlformats.org/officeDocument/2006/relationships/hyperlink" Target="mailto:david.gonzalez@psjaisd.us" TargetMode="Externa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hyperlink" Target="https://tea.texas.gov/student-assessment/monitoring-and-interventions/program-monitoring-and-interventions/methods-of-administration-guidance-and-resour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1737AD-4435-0540-3EB2-0B40B790C8F9}"/>
              </a:ext>
            </a:extLst>
          </p:cNvPr>
          <p:cNvSpPr txBox="1"/>
          <p:nvPr/>
        </p:nvSpPr>
        <p:spPr>
          <a:xfrm>
            <a:off x="0" y="-1935"/>
            <a:ext cx="6858000" cy="861774"/>
          </a:xfrm>
          <a:prstGeom prst="rect">
            <a:avLst/>
          </a:prstGeom>
          <a:solidFill>
            <a:srgbClr val="000080"/>
          </a:solidFill>
        </p:spPr>
        <p:txBody>
          <a:bodyPr wrap="square" lIns="91440" tIns="45720" rIns="91440" bIns="45720" rtlCol="0" anchor="t">
            <a:spAutoFit/>
          </a:bodyPr>
          <a:lstStyle/>
          <a:p>
            <a:pPr algn="ctr">
              <a:spcAft>
                <a:spcPts val="600"/>
              </a:spcAft>
            </a:pPr>
            <a:r>
              <a:rPr lang="en-US" sz="1600" b="1" dirty="0">
                <a:solidFill>
                  <a:schemeClr val="bg1"/>
                </a:solidFill>
                <a:ea typeface="Open Sans"/>
                <a:cs typeface="Open Sans"/>
              </a:rPr>
              <a:t>Manufacturing Career Cluster</a:t>
            </a:r>
          </a:p>
          <a:p>
            <a:pPr algn="ctr"/>
            <a:r>
              <a:rPr lang="en-US" sz="900" dirty="0">
                <a:solidFill>
                  <a:schemeClr val="bg1"/>
                </a:solidFill>
                <a:ea typeface="Open Sans" panose="020B0606030504020204" pitchFamily="34" charset="0"/>
                <a:cs typeface="Calibri"/>
              </a:rPr>
              <a:t>The Manufacturing Career Cluster focuses on planning, managing, and performing the processing of materials into intermediate or final products and related professional and technical support activities such as production planning and control, maintenance, and manufacturing/process engineering.</a:t>
            </a:r>
            <a:endParaRPr lang="en-US" dirty="0"/>
          </a:p>
        </p:txBody>
      </p:sp>
      <p:sp>
        <p:nvSpPr>
          <p:cNvPr id="4" name="Title 3">
            <a:extLst>
              <a:ext uri="{FF2B5EF4-FFF2-40B4-BE49-F238E27FC236}">
                <a16:creationId xmlns:a16="http://schemas.microsoft.com/office/drawing/2014/main" id="{1206FB2D-DE24-0B20-089B-E718E5032C5E}"/>
              </a:ext>
            </a:extLst>
          </p:cNvPr>
          <p:cNvSpPr>
            <a:spLocks noGrp="1"/>
          </p:cNvSpPr>
          <p:nvPr>
            <p:ph type="ctrTitle"/>
          </p:nvPr>
        </p:nvSpPr>
        <p:spPr>
          <a:xfrm>
            <a:off x="0" y="940378"/>
            <a:ext cx="3703507" cy="578861"/>
          </a:xfrm>
          <a:solidFill>
            <a:srgbClr val="000080"/>
          </a:solidFill>
        </p:spPr>
        <p:txBody>
          <a:bodyPr vert="horz" lIns="91440" tIns="45720" rIns="91440" bIns="45720" rtlCol="0" anchor="b">
            <a:noAutofit/>
          </a:bodyPr>
          <a:lstStyle/>
          <a:p>
            <a:pPr rtl="0" eaLnBrk="1" latinLnBrk="0" hangingPunct="1"/>
            <a:r>
              <a:rPr lang="en-US" sz="1400" b="1" dirty="0">
                <a:solidFill>
                  <a:srgbClr val="FFFFFF"/>
                </a:solidFill>
                <a:latin typeface="+mn-lt"/>
                <a:ea typeface="Open Sans"/>
                <a:cs typeface="Open Sans"/>
              </a:rPr>
              <a:t>Welding</a:t>
            </a:r>
            <a:endParaRPr lang="en-US" sz="1400" dirty="0">
              <a:effectLst/>
              <a:latin typeface="+mn-lt"/>
              <a:cs typeface="Calibri Light"/>
            </a:endParaRPr>
          </a:p>
          <a:p>
            <a:pPr rtl="0" eaLnBrk="1" latinLnBrk="0" hangingPunct="1"/>
            <a:r>
              <a:rPr lang="en-US" sz="1400" i="1" kern="1200" dirty="0">
                <a:solidFill>
                  <a:srgbClr val="FFFFFF"/>
                </a:solidFill>
                <a:effectLst/>
                <a:latin typeface="+mn-lt"/>
                <a:ea typeface="Open Sans"/>
                <a:cs typeface="Open Sans"/>
              </a:rPr>
              <a:t>Statewide Program of Study</a:t>
            </a:r>
            <a:endParaRPr lang="en-US" sz="1400" dirty="0">
              <a:effectLst/>
              <a:latin typeface="+mn-lt"/>
              <a:ea typeface="Open Sans"/>
              <a:cs typeface="Open Sans"/>
            </a:endParaRPr>
          </a:p>
        </p:txBody>
      </p:sp>
      <p:sp>
        <p:nvSpPr>
          <p:cNvPr id="7" name="TextBox 6">
            <a:extLst>
              <a:ext uri="{FF2B5EF4-FFF2-40B4-BE49-F238E27FC236}">
                <a16:creationId xmlns:a16="http://schemas.microsoft.com/office/drawing/2014/main" id="{418CD8EF-2D1F-02D6-2E0A-A6D3790C1525}"/>
              </a:ext>
            </a:extLst>
          </p:cNvPr>
          <p:cNvSpPr txBox="1"/>
          <p:nvPr/>
        </p:nvSpPr>
        <p:spPr>
          <a:xfrm>
            <a:off x="63795" y="1544836"/>
            <a:ext cx="6712687" cy="507831"/>
          </a:xfrm>
          <a:prstGeom prst="rect">
            <a:avLst/>
          </a:prstGeom>
          <a:noFill/>
        </p:spPr>
        <p:txBody>
          <a:bodyPr wrap="square" lIns="91440" tIns="45720" rIns="91440" bIns="45720" rtlCol="0" anchor="t">
            <a:spAutoFit/>
          </a:bodyPr>
          <a:lstStyle/>
          <a:p>
            <a:r>
              <a:rPr lang="en-US" sz="900" dirty="0"/>
              <a:t>The Welding program of study focuses on the development and use of automatic and computer-controlled machines, tools, and robots that perform work on metal or plastic. CTE learners will learn how to modify parts to make or repair machine tools or maintain individual machines, and how to use hand-welding or flame-cutting equipment.</a:t>
            </a:r>
          </a:p>
        </p:txBody>
      </p:sp>
      <p:sp>
        <p:nvSpPr>
          <p:cNvPr id="21" name="TextBox 20">
            <a:extLst>
              <a:ext uri="{FF2B5EF4-FFF2-40B4-BE49-F238E27FC236}">
                <a16:creationId xmlns:a16="http://schemas.microsoft.com/office/drawing/2014/main" id="{77D1060B-498D-5699-38A4-622C19750F17}"/>
              </a:ext>
            </a:extLst>
          </p:cNvPr>
          <p:cNvSpPr txBox="1"/>
          <p:nvPr/>
        </p:nvSpPr>
        <p:spPr>
          <a:xfrm>
            <a:off x="320556" y="2013733"/>
            <a:ext cx="2930453" cy="1938992"/>
          </a:xfrm>
          <a:prstGeom prst="rect">
            <a:avLst/>
          </a:prstGeom>
          <a:noFill/>
        </p:spPr>
        <p:txBody>
          <a:bodyPr wrap="square" lIns="91440" tIns="45720" rIns="91440" bIns="45720" rtlCol="0" anchor="t">
            <a:spAutoFit/>
          </a:bodyPr>
          <a:lstStyle/>
          <a:p>
            <a:pPr marL="0" marR="0">
              <a:spcBef>
                <a:spcPts val="0"/>
              </a:spcBef>
            </a:pPr>
            <a:r>
              <a:rPr lang="en-US" sz="1200" b="1" dirty="0">
                <a:solidFill>
                  <a:srgbClr val="0D6CB9"/>
                </a:solidFill>
                <a:effectLst/>
                <a:ea typeface="Calibri" panose="020F0502020204030204" pitchFamily="34" charset="0"/>
                <a:cs typeface="Times New Roman" panose="02020603050405020304" pitchFamily="18" charset="0"/>
              </a:rPr>
              <a:t>Secondary Courses for High School Credit</a:t>
            </a:r>
          </a:p>
          <a:p>
            <a:pPr marL="0" marR="0">
              <a:spcBef>
                <a:spcPts val="0"/>
              </a:spcBef>
            </a:pPr>
            <a:r>
              <a:rPr lang="en-US" sz="900" b="1" dirty="0">
                <a:effectLst/>
                <a:ea typeface="+mn-lt"/>
                <a:cs typeface="Times New Roman" panose="02020603050405020304" pitchFamily="18" charset="0"/>
              </a:rPr>
              <a:t>Level </a:t>
            </a:r>
            <a:r>
              <a:rPr lang="en-US" sz="900" b="1" dirty="0">
                <a:effectLst/>
                <a:ea typeface="Calibri" panose="020F0502020204030204" pitchFamily="34" charset="0"/>
                <a:cs typeface="Times New Roman" panose="02020603050405020304" pitchFamily="18" charset="0"/>
              </a:rPr>
              <a:t>1</a:t>
            </a:r>
          </a:p>
          <a:p>
            <a:pPr marL="171450" indent="-171450">
              <a:buFont typeface="Arial" panose="020B0604020202020204" pitchFamily="34" charset="0"/>
              <a:buChar char="•"/>
            </a:pPr>
            <a:r>
              <a:rPr lang="en-US" sz="900" dirty="0">
                <a:ea typeface="Calibri" panose="020F0502020204030204" pitchFamily="34" charset="0"/>
                <a:cs typeface="Times New Roman"/>
              </a:rPr>
              <a:t>Introduction to Welding</a:t>
            </a:r>
            <a:endParaRPr lang="en-US" sz="900" dirty="0">
              <a:effectLst/>
              <a:ea typeface="Calibri" panose="020F0502020204030204" pitchFamily="34" charset="0"/>
              <a:cs typeface="Times New Roman" panose="02020603050405020304" pitchFamily="18" charset="0"/>
            </a:endParaRPr>
          </a:p>
          <a:p>
            <a:pPr marR="0" lvl="0">
              <a:spcBef>
                <a:spcPts val="0"/>
              </a:spcBef>
            </a:pPr>
            <a:endParaRPr lang="en-US" sz="900" dirty="0">
              <a:solidFill>
                <a:srgbClr val="0D6CB9"/>
              </a:solidFill>
              <a:effectLst/>
              <a:ea typeface="Calibri" panose="020F0502020204030204" pitchFamily="34" charset="0"/>
              <a:cs typeface="Times New Roman" panose="02020603050405020304" pitchFamily="18" charset="0"/>
            </a:endParaRPr>
          </a:p>
          <a:p>
            <a:pPr marR="0" lvl="0">
              <a:spcBef>
                <a:spcPts val="0"/>
              </a:spcBef>
            </a:pPr>
            <a:r>
              <a:rPr lang="en-US" sz="900" b="1" dirty="0">
                <a:effectLst/>
                <a:ea typeface="Calibri" panose="020F0502020204030204" pitchFamily="34" charset="0"/>
                <a:cs typeface="Times New Roman" panose="02020603050405020304" pitchFamily="18" charset="0"/>
              </a:rPr>
              <a:t>Level </a:t>
            </a:r>
            <a:r>
              <a:rPr lang="en-US" sz="900" b="1" dirty="0">
                <a:effectLst/>
                <a:ea typeface="+mn-lt"/>
                <a:cs typeface="Times New Roman" panose="02020603050405020304" pitchFamily="18" charset="0"/>
              </a:rPr>
              <a:t>2</a:t>
            </a:r>
            <a:endParaRPr lang="en-US" sz="900" b="1" dirty="0">
              <a:effectLst/>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900" dirty="0">
                <a:cs typeface="Times New Roman"/>
              </a:rPr>
              <a:t>Welding I</a:t>
            </a:r>
            <a:endParaRPr lang="en-US" sz="900" dirty="0">
              <a:cs typeface="Calibri" panose="020F0502020204030204"/>
            </a:endParaRPr>
          </a:p>
          <a:p>
            <a:endParaRPr lang="en-US" sz="900" dirty="0">
              <a:cs typeface="Times New Roman"/>
            </a:endParaRPr>
          </a:p>
          <a:p>
            <a:endParaRPr lang="en-US" sz="900" dirty="0">
              <a:solidFill>
                <a:srgbClr val="0D6CB9"/>
              </a:solidFill>
              <a:cs typeface="Times New Roman" panose="02020603050405020304" pitchFamily="18" charset="0"/>
            </a:endParaRPr>
          </a:p>
          <a:p>
            <a:pPr marR="0" lvl="0">
              <a:spcBef>
                <a:spcPts val="0"/>
              </a:spcBef>
            </a:pPr>
            <a:r>
              <a:rPr lang="en-US" sz="900" b="1" dirty="0">
                <a:effectLst/>
                <a:ea typeface="+mn-lt"/>
                <a:cs typeface="Times New Roman" panose="02020603050405020304" pitchFamily="18" charset="0"/>
              </a:rPr>
              <a:t>Level 3</a:t>
            </a:r>
            <a:endParaRPr lang="en-US" sz="900" b="1" dirty="0">
              <a:effectLst/>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900" dirty="0">
                <a:ea typeface="Calibri" panose="020F0502020204030204" pitchFamily="34" charset="0"/>
                <a:cs typeface="Times New Roman"/>
              </a:rPr>
              <a:t>Welding II</a:t>
            </a:r>
            <a:endParaRPr lang="en-US" sz="900" dirty="0">
              <a:effectLst/>
              <a:ea typeface="Calibri" panose="020F0502020204030204" pitchFamily="34" charset="0"/>
              <a:cs typeface="Times New Roman" panose="02020603050405020304" pitchFamily="18" charset="0"/>
            </a:endParaRPr>
          </a:p>
          <a:p>
            <a:pPr marL="171450" marR="0" lvl="0" indent="-171450">
              <a:spcBef>
                <a:spcPts val="0"/>
              </a:spcBef>
              <a:buFont typeface="Arial" panose="020B0604020202020204" pitchFamily="34" charset="0"/>
              <a:buChar char="•"/>
            </a:pPr>
            <a:endParaRPr lang="en-US" sz="900" dirty="0">
              <a:solidFill>
                <a:srgbClr val="0D6CB9"/>
              </a:solidFill>
              <a:ea typeface="Calibri" panose="020F0502020204030204" pitchFamily="34" charset="0"/>
              <a:cs typeface="Times New Roman" panose="02020603050405020304" pitchFamily="18" charset="0"/>
            </a:endParaRPr>
          </a:p>
          <a:p>
            <a:pPr marR="0" lvl="0">
              <a:spcBef>
                <a:spcPts val="0"/>
              </a:spcBef>
            </a:pPr>
            <a:r>
              <a:rPr lang="en-US" sz="900" b="1" dirty="0">
                <a:effectLst/>
                <a:ea typeface="+mn-lt"/>
                <a:cs typeface="Times New Roman" panose="02020603050405020304" pitchFamily="18" charset="0"/>
              </a:rPr>
              <a:t>Level 4</a:t>
            </a:r>
            <a:endParaRPr lang="en-US" sz="900" b="1" dirty="0">
              <a:effectLst/>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900" dirty="0">
                <a:cs typeface="Times New Roman"/>
              </a:rPr>
              <a:t>Practicum in Manufacturing</a:t>
            </a:r>
          </a:p>
        </p:txBody>
      </p:sp>
      <p:sp>
        <p:nvSpPr>
          <p:cNvPr id="22" name="TextBox 21">
            <a:extLst>
              <a:ext uri="{FF2B5EF4-FFF2-40B4-BE49-F238E27FC236}">
                <a16:creationId xmlns:a16="http://schemas.microsoft.com/office/drawing/2014/main" id="{B8492F22-9EDB-B130-6173-ADBB1BA28B5A}"/>
              </a:ext>
            </a:extLst>
          </p:cNvPr>
          <p:cNvSpPr txBox="1"/>
          <p:nvPr/>
        </p:nvSpPr>
        <p:spPr>
          <a:xfrm>
            <a:off x="306019" y="4362826"/>
            <a:ext cx="3072739" cy="2631490"/>
          </a:xfrm>
          <a:prstGeom prst="rect">
            <a:avLst/>
          </a:prstGeom>
          <a:noFill/>
        </p:spPr>
        <p:txBody>
          <a:bodyPr wrap="square" lIns="91440" tIns="45720" rIns="91440" bIns="45720" rtlCol="0" anchor="t">
            <a:spAutoFit/>
          </a:bodyPr>
          <a:lstStyle/>
          <a:p>
            <a:pPr marL="0" marR="0">
              <a:spcBef>
                <a:spcPts val="0"/>
              </a:spcBef>
            </a:pPr>
            <a:r>
              <a:rPr lang="en-US" sz="1200" b="1" dirty="0">
                <a:solidFill>
                  <a:srgbClr val="0D6CB9"/>
                </a:solidFill>
                <a:effectLst/>
                <a:ea typeface="Calibri" panose="020F0502020204030204" pitchFamily="34" charset="0"/>
                <a:cs typeface="Times New Roman" panose="02020603050405020304" pitchFamily="18" charset="0"/>
              </a:rPr>
              <a:t>Postsecondary Opportunities</a:t>
            </a:r>
          </a:p>
          <a:p>
            <a:r>
              <a:rPr lang="en-US" sz="900" b="1" dirty="0">
                <a:ea typeface="Calibri" panose="020F0502020204030204" pitchFamily="34" charset="0"/>
                <a:cs typeface="Times New Roman"/>
              </a:rPr>
              <a:t>Associates Degrees</a:t>
            </a:r>
            <a:endParaRPr lang="en-US" sz="900" b="1" dirty="0">
              <a:effectLst/>
              <a:ea typeface="Calibri" panose="020F0502020204030204" pitchFamily="34" charset="0"/>
              <a:cs typeface="Times New Roman"/>
            </a:endParaRPr>
          </a:p>
          <a:p>
            <a:pPr marL="171450" indent="-171450">
              <a:buFont typeface="Arial" panose="020B0604020202020204" pitchFamily="34" charset="0"/>
              <a:buChar char="•"/>
            </a:pPr>
            <a:r>
              <a:rPr lang="en-US" sz="900" dirty="0">
                <a:ea typeface="+mn-lt"/>
                <a:cs typeface="+mn-lt"/>
              </a:rPr>
              <a:t>Certified Welder or Welder Inspector</a:t>
            </a:r>
            <a:endParaRPr lang="en-US" sz="900" dirty="0"/>
          </a:p>
          <a:p>
            <a:pPr marL="171450" indent="-171450">
              <a:buFont typeface="Arial" panose="020B0604020202020204" pitchFamily="34" charset="0"/>
              <a:buChar char="•"/>
            </a:pPr>
            <a:r>
              <a:rPr lang="en-US" sz="900" dirty="0">
                <a:ea typeface="+mn-lt"/>
                <a:cs typeface="+mn-lt"/>
              </a:rPr>
              <a:t>Machine Shop Technology/Assistant</a:t>
            </a:r>
            <a:endParaRPr lang="en-US" sz="900" dirty="0">
              <a:solidFill>
                <a:srgbClr val="000000"/>
              </a:solidFill>
              <a:ea typeface="Calibri" panose="020F0502020204030204" pitchFamily="34" charset="0"/>
              <a:cs typeface="Calibri"/>
            </a:endParaRPr>
          </a:p>
          <a:p>
            <a:pPr marL="171450" indent="-171450">
              <a:buFont typeface="Arial" panose="020B0604020202020204" pitchFamily="34" charset="0"/>
              <a:buChar char="•"/>
            </a:pPr>
            <a:r>
              <a:rPr lang="en-US" sz="900" dirty="0">
                <a:ea typeface="+mn-lt"/>
                <a:cs typeface="+mn-lt"/>
              </a:rPr>
              <a:t>Operations Management and Supervision</a:t>
            </a:r>
            <a:endParaRPr lang="en-US" sz="900" dirty="0">
              <a:solidFill>
                <a:srgbClr val="000000"/>
              </a:solidFill>
              <a:ea typeface="Calibri" panose="020F0502020204030204" pitchFamily="34" charset="0"/>
              <a:cs typeface="Calibri"/>
            </a:endParaRPr>
          </a:p>
          <a:p>
            <a:pPr marL="171450" indent="-171450">
              <a:buFont typeface="Arial" panose="020B0604020202020204" pitchFamily="34" charset="0"/>
              <a:buChar char="•"/>
            </a:pPr>
            <a:r>
              <a:rPr lang="en-US" sz="900" dirty="0">
                <a:ea typeface="+mn-lt"/>
                <a:cs typeface="+mn-lt"/>
              </a:rPr>
              <a:t>Occupational Safety and Health Technology/Technician</a:t>
            </a:r>
            <a:endParaRPr lang="en-US" sz="900" dirty="0">
              <a:solidFill>
                <a:srgbClr val="000000"/>
              </a:solidFill>
              <a:ea typeface="Calibri" panose="020F0502020204030204" pitchFamily="34" charset="0"/>
              <a:cs typeface="Calibri"/>
            </a:endParaRPr>
          </a:p>
          <a:p>
            <a:endParaRPr lang="en-US" sz="900" dirty="0">
              <a:solidFill>
                <a:srgbClr val="0D6CB9"/>
              </a:solidFill>
              <a:ea typeface="Calibri" panose="020F0502020204030204" pitchFamily="34" charset="0"/>
              <a:cs typeface="Times New Roman" panose="02020603050405020304" pitchFamily="18" charset="0"/>
            </a:endParaRPr>
          </a:p>
          <a:p>
            <a:pPr marR="0" lvl="0">
              <a:spcBef>
                <a:spcPts val="0"/>
              </a:spcBef>
            </a:pPr>
            <a:r>
              <a:rPr lang="en-US" sz="900" b="1" dirty="0">
                <a:effectLst/>
                <a:ea typeface="Calibri" panose="020F0502020204030204" pitchFamily="34" charset="0"/>
                <a:cs typeface="Times New Roman" panose="02020603050405020304" pitchFamily="18" charset="0"/>
              </a:rPr>
              <a:t>Bachelor’s Degrees</a:t>
            </a:r>
          </a:p>
          <a:p>
            <a:pPr marL="171450" indent="-171450">
              <a:buFont typeface="Arial" panose="020B0604020202020204" pitchFamily="34" charset="0"/>
              <a:buChar char="•"/>
            </a:pPr>
            <a:r>
              <a:rPr lang="en-US" sz="900" dirty="0">
                <a:ea typeface="+mn-lt"/>
                <a:cs typeface="+mn-lt"/>
              </a:rPr>
              <a:t>Welding Engineering Technology/Technician</a:t>
            </a:r>
            <a:endParaRPr lang="en-US" sz="900" dirty="0">
              <a:effectLst/>
              <a:ea typeface="+mn-lt"/>
              <a:cs typeface="+mn-lt"/>
            </a:endParaRPr>
          </a:p>
          <a:p>
            <a:pPr marL="171450" indent="-171450">
              <a:buFont typeface="Arial" panose="020B0604020202020204" pitchFamily="34" charset="0"/>
              <a:buChar char="•"/>
            </a:pPr>
            <a:r>
              <a:rPr lang="en-US" sz="900" dirty="0">
                <a:ea typeface="+mn-lt"/>
                <a:cs typeface="+mn-lt"/>
              </a:rPr>
              <a:t>Biomedical Technology/Technician</a:t>
            </a:r>
            <a:endParaRPr lang="en-US" sz="900" dirty="0">
              <a:effectLst/>
              <a:ea typeface="+mn-lt"/>
              <a:cs typeface="+mn-lt"/>
            </a:endParaRPr>
          </a:p>
          <a:p>
            <a:pPr marL="171450" indent="-171450">
              <a:buFont typeface="Arial" panose="020B0604020202020204" pitchFamily="34" charset="0"/>
              <a:buChar char="•"/>
            </a:pPr>
            <a:r>
              <a:rPr lang="en-US" sz="900" dirty="0">
                <a:ea typeface="+mn-lt"/>
                <a:cs typeface="+mn-lt"/>
              </a:rPr>
              <a:t>Operations Management and Supervision</a:t>
            </a:r>
            <a:endParaRPr lang="en-US" sz="900" dirty="0">
              <a:solidFill>
                <a:srgbClr val="000000"/>
              </a:solidFill>
              <a:effectLst/>
              <a:ea typeface="Calibri" panose="020F0502020204030204" pitchFamily="34" charset="0"/>
              <a:cs typeface="Calibri"/>
            </a:endParaRPr>
          </a:p>
          <a:p>
            <a:pPr marL="171450" indent="-171450">
              <a:buFont typeface="Arial" panose="020B0604020202020204" pitchFamily="34" charset="0"/>
              <a:buChar char="•"/>
            </a:pPr>
            <a:r>
              <a:rPr lang="en-US" sz="900" dirty="0">
                <a:ea typeface="+mn-lt"/>
                <a:cs typeface="+mn-lt"/>
              </a:rPr>
              <a:t>Environmental Health</a:t>
            </a:r>
            <a:endParaRPr lang="en-US" sz="900" dirty="0">
              <a:solidFill>
                <a:srgbClr val="000000"/>
              </a:solidFill>
              <a:ea typeface="Calibri" panose="020F0502020204030204" pitchFamily="34" charset="0"/>
              <a:cs typeface="Calibri"/>
            </a:endParaRPr>
          </a:p>
          <a:p>
            <a:endParaRPr lang="en-US" sz="900" dirty="0">
              <a:solidFill>
                <a:srgbClr val="0D6CB9"/>
              </a:solidFill>
              <a:ea typeface="Calibri" panose="020F0502020204030204" pitchFamily="34" charset="0"/>
              <a:cs typeface="Times New Roman" panose="02020603050405020304" pitchFamily="18" charset="0"/>
            </a:endParaRPr>
          </a:p>
          <a:p>
            <a:pPr marR="0" lvl="0">
              <a:spcBef>
                <a:spcPts val="0"/>
              </a:spcBef>
            </a:pPr>
            <a:r>
              <a:rPr lang="en-US" sz="900" b="1" dirty="0">
                <a:effectLst/>
                <a:ea typeface="Calibri" panose="020F0502020204030204" pitchFamily="34" charset="0"/>
                <a:cs typeface="Times New Roman" panose="02020603050405020304" pitchFamily="18" charset="0"/>
              </a:rPr>
              <a:t>Master’s, Doctoral, and Professional Degrees</a:t>
            </a:r>
          </a:p>
          <a:p>
            <a:pPr marL="171450" indent="-171450">
              <a:buFont typeface="Arial" panose="020B0604020202020204" pitchFamily="34" charset="0"/>
              <a:buChar char="•"/>
            </a:pPr>
            <a:r>
              <a:rPr lang="en-US" sz="900" dirty="0">
                <a:ea typeface="+mn-lt"/>
                <a:cs typeface="+mn-lt"/>
              </a:rPr>
              <a:t>Welding Engineering Technology/Technician</a:t>
            </a:r>
            <a:endParaRPr lang="en-US" sz="900" dirty="0"/>
          </a:p>
          <a:p>
            <a:pPr marL="171450" indent="-171450">
              <a:buFont typeface="Arial" panose="020B0604020202020204" pitchFamily="34" charset="0"/>
              <a:buChar char="•"/>
            </a:pPr>
            <a:r>
              <a:rPr lang="en-US" sz="900" dirty="0">
                <a:ea typeface="+mn-lt"/>
                <a:cs typeface="+mn-lt"/>
              </a:rPr>
              <a:t>Occupational Health and Industrial Hygiene</a:t>
            </a:r>
          </a:p>
          <a:p>
            <a:pPr marL="171450" indent="-171450">
              <a:buFont typeface="Arial" panose="020B0604020202020204" pitchFamily="34" charset="0"/>
              <a:buChar char="•"/>
            </a:pPr>
            <a:r>
              <a:rPr lang="en-US" sz="900" dirty="0">
                <a:ea typeface="+mn-lt"/>
                <a:cs typeface="+mn-lt"/>
              </a:rPr>
              <a:t>Operations Management and Supervision</a:t>
            </a:r>
          </a:p>
          <a:p>
            <a:pPr marL="171450" indent="-171450">
              <a:buFont typeface="Arial" panose="020B0604020202020204" pitchFamily="34" charset="0"/>
              <a:buChar char="•"/>
            </a:pPr>
            <a:r>
              <a:rPr lang="en-US" sz="900" dirty="0">
                <a:ea typeface="+mn-lt"/>
                <a:cs typeface="+mn-lt"/>
              </a:rPr>
              <a:t>Environmental Health</a:t>
            </a:r>
            <a:endParaRPr lang="en-US" sz="900" dirty="0">
              <a:cs typeface="Calibri"/>
            </a:endParaRPr>
          </a:p>
        </p:txBody>
      </p:sp>
      <p:sp>
        <p:nvSpPr>
          <p:cNvPr id="23" name="TextBox 22">
            <a:extLst>
              <a:ext uri="{FF2B5EF4-FFF2-40B4-BE49-F238E27FC236}">
                <a16:creationId xmlns:a16="http://schemas.microsoft.com/office/drawing/2014/main" id="{B63C6D94-62AA-E2D0-FFDB-465F6F55EAB9}"/>
              </a:ext>
            </a:extLst>
          </p:cNvPr>
          <p:cNvSpPr txBox="1"/>
          <p:nvPr/>
        </p:nvSpPr>
        <p:spPr>
          <a:xfrm>
            <a:off x="3961795" y="1917174"/>
            <a:ext cx="2600690" cy="461665"/>
          </a:xfrm>
          <a:prstGeom prst="rect">
            <a:avLst/>
          </a:prstGeom>
          <a:noFill/>
        </p:spPr>
        <p:txBody>
          <a:bodyPr wrap="square" lIns="91440" tIns="45720" rIns="91440" bIns="45720" rtlCol="0" anchor="t">
            <a:spAutoFit/>
          </a:bodyPr>
          <a:lstStyle/>
          <a:p>
            <a:pPr algn="ctr"/>
            <a:r>
              <a:rPr lang="en-US" sz="1200" b="1" dirty="0">
                <a:solidFill>
                  <a:srgbClr val="0D6CB9"/>
                </a:solidFill>
                <a:effectLst/>
                <a:ea typeface="Calibri" panose="020F0502020204030204" pitchFamily="34" charset="0"/>
                <a:cs typeface="Times New Roman"/>
              </a:rPr>
              <a:t>Work-Based Learning and</a:t>
            </a:r>
            <a:r>
              <a:rPr lang="en-US" sz="1200" b="1" dirty="0">
                <a:solidFill>
                  <a:srgbClr val="0D6CB9"/>
                </a:solidFill>
                <a:ea typeface="Calibri" panose="020F0502020204030204" pitchFamily="34" charset="0"/>
                <a:cs typeface="Times New Roman"/>
              </a:rPr>
              <a:t> </a:t>
            </a:r>
            <a:endParaRPr lang="en-US" sz="1200" b="1" dirty="0">
              <a:solidFill>
                <a:srgbClr val="0D6CB9"/>
              </a:solidFill>
              <a:effectLst/>
              <a:ea typeface="Calibri" panose="020F0502020204030204" pitchFamily="34" charset="0"/>
              <a:cs typeface="Times New Roman" panose="02020603050405020304" pitchFamily="18" charset="0"/>
            </a:endParaRPr>
          </a:p>
          <a:p>
            <a:pPr algn="ctr"/>
            <a:r>
              <a:rPr lang="en-US" sz="1200" b="1" dirty="0">
                <a:solidFill>
                  <a:srgbClr val="0D6CB9"/>
                </a:solidFill>
                <a:ea typeface="Calibri" panose="020F0502020204030204" pitchFamily="34" charset="0"/>
                <a:cs typeface="Times New Roman"/>
              </a:rPr>
              <a:t>Expanded Learning</a:t>
            </a:r>
            <a:r>
              <a:rPr lang="en-US" sz="1200" b="1" dirty="0">
                <a:solidFill>
                  <a:srgbClr val="0D6CB9"/>
                </a:solidFill>
                <a:effectLst/>
                <a:ea typeface="Calibri" panose="020F0502020204030204" pitchFamily="34" charset="0"/>
                <a:cs typeface="Times New Roman"/>
              </a:rPr>
              <a:t> Opportunities</a:t>
            </a:r>
          </a:p>
        </p:txBody>
      </p:sp>
      <p:graphicFrame>
        <p:nvGraphicFramePr>
          <p:cNvPr id="24" name="Table 24">
            <a:extLst>
              <a:ext uri="{FF2B5EF4-FFF2-40B4-BE49-F238E27FC236}">
                <a16:creationId xmlns:a16="http://schemas.microsoft.com/office/drawing/2014/main" id="{38395C62-94A4-41FC-B070-A87B662CD839}"/>
              </a:ext>
            </a:extLst>
          </p:cNvPr>
          <p:cNvGraphicFramePr>
            <a:graphicFrameLocks noGrp="1"/>
          </p:cNvGraphicFramePr>
          <p:nvPr>
            <p:extLst>
              <p:ext uri="{D42A27DB-BD31-4B8C-83A1-F6EECF244321}">
                <p14:modId xmlns:p14="http://schemas.microsoft.com/office/powerpoint/2010/main" val="151547780"/>
              </p:ext>
            </p:extLst>
          </p:nvPr>
        </p:nvGraphicFramePr>
        <p:xfrm>
          <a:off x="3957024" y="2327833"/>
          <a:ext cx="2547254" cy="1280160"/>
        </p:xfrm>
        <a:graphic>
          <a:graphicData uri="http://schemas.openxmlformats.org/drawingml/2006/table">
            <a:tbl>
              <a:tblPr firstRow="1" bandRow="1">
                <a:tableStyleId>{5C22544A-7EE6-4342-B048-85BDC9FD1C3A}</a:tableStyleId>
              </a:tblPr>
              <a:tblGrid>
                <a:gridCol w="1273627">
                  <a:extLst>
                    <a:ext uri="{9D8B030D-6E8A-4147-A177-3AD203B41FA5}">
                      <a16:colId xmlns:a16="http://schemas.microsoft.com/office/drawing/2014/main" val="2083587555"/>
                    </a:ext>
                  </a:extLst>
                </a:gridCol>
                <a:gridCol w="1273627">
                  <a:extLst>
                    <a:ext uri="{9D8B030D-6E8A-4147-A177-3AD203B41FA5}">
                      <a16:colId xmlns:a16="http://schemas.microsoft.com/office/drawing/2014/main" val="3749205641"/>
                    </a:ext>
                  </a:extLst>
                </a:gridCol>
              </a:tblGrid>
              <a:tr h="315302">
                <a:tc>
                  <a:txBody>
                    <a:bodyPr/>
                    <a:lstStyle/>
                    <a:p>
                      <a:pPr algn="ctr"/>
                      <a:r>
                        <a:rPr lang="en-US" sz="900" dirty="0"/>
                        <a:t>Exploration Activities</a:t>
                      </a:r>
                    </a:p>
                  </a:txBody>
                  <a:tcPr anchor="ctr">
                    <a:solidFill>
                      <a:srgbClr val="000080"/>
                    </a:solidFill>
                  </a:tcPr>
                </a:tc>
                <a:tc>
                  <a:txBody>
                    <a:bodyPr/>
                    <a:lstStyle/>
                    <a:p>
                      <a:pPr algn="ctr"/>
                      <a:r>
                        <a:rPr lang="en-US" sz="900" dirty="0"/>
                        <a:t>Work-Based Learning Activities</a:t>
                      </a:r>
                    </a:p>
                  </a:txBody>
                  <a:tcPr anchor="ctr">
                    <a:solidFill>
                      <a:srgbClr val="000080"/>
                    </a:solidFill>
                  </a:tcPr>
                </a:tc>
                <a:extLst>
                  <a:ext uri="{0D108BD9-81ED-4DB2-BD59-A6C34878D82A}">
                    <a16:rowId xmlns:a16="http://schemas.microsoft.com/office/drawing/2014/main" val="2788444287"/>
                  </a:ext>
                </a:extLst>
              </a:tr>
              <a:tr h="780925">
                <a:tc>
                  <a:txBody>
                    <a:bodyPr/>
                    <a:lstStyle/>
                    <a:p>
                      <a:pPr marL="171450" lvl="0" indent="-171450" algn="l">
                        <a:buFont typeface="Arial" panose="020B0604020202020204" pitchFamily="34" charset="0"/>
                        <a:buChar char="•"/>
                      </a:pPr>
                      <a:r>
                        <a:rPr lang="en-US" sz="900" b="0" i="0" u="none" strike="noStrike" noProof="0">
                          <a:latin typeface="Calibri"/>
                        </a:rPr>
                        <a:t>Participate and compete in SkillsUSA</a:t>
                      </a:r>
                    </a:p>
                    <a:p>
                      <a:pPr marL="171450" lvl="0" indent="-171450" algn="l">
                        <a:buFont typeface="Arial" panose="020B0604020202020204" pitchFamily="34" charset="0"/>
                        <a:buChar char="•"/>
                      </a:pPr>
                      <a:r>
                        <a:rPr lang="en-US" sz="900" b="0" i="0" u="none" strike="noStrike" noProof="0">
                          <a:latin typeface="Calibri"/>
                        </a:rPr>
                        <a:t>Job shadow a machinist</a:t>
                      </a:r>
                      <a:endParaRPr lang="en-US" sz="900" dirty="0"/>
                    </a:p>
                  </a:txBody>
                  <a:tcPr>
                    <a:noFill/>
                  </a:tcPr>
                </a:tc>
                <a:tc>
                  <a:txBody>
                    <a:bodyPr/>
                    <a:lstStyle/>
                    <a:p>
                      <a:pPr marL="171450" indent="-171450" algn="l">
                        <a:buFont typeface="Arial" panose="020B0604020202020204" pitchFamily="34" charset="0"/>
                        <a:buChar char="•"/>
                      </a:pPr>
                      <a:r>
                        <a:rPr lang="en-US" sz="900" b="0" i="0" u="none" strike="noStrike" noProof="0" dirty="0">
                          <a:latin typeface="Calibri"/>
                        </a:rPr>
                        <a:t>Work in a</a:t>
                      </a:r>
                      <a:r>
                        <a:rPr lang="en-US" sz="900" b="0" i="0" u="none" strike="noStrike" noProof="0" dirty="0">
                          <a:latin typeface="+mn-lt"/>
                        </a:rPr>
                        <a:t> local business or industry apprenticeship</a:t>
                      </a:r>
                      <a:endParaRPr lang="en-US" sz="900" b="0" i="0" u="none" strike="noStrike" noProof="0" dirty="0">
                        <a:latin typeface="Calibri"/>
                      </a:endParaRPr>
                    </a:p>
                    <a:p>
                      <a:pPr marL="171450" indent="-171450" algn="l">
                        <a:buFont typeface="Arial" panose="020B0604020202020204" pitchFamily="34" charset="0"/>
                        <a:buChar char="•"/>
                      </a:pPr>
                      <a:r>
                        <a:rPr lang="en-US" sz="900" b="0" i="0" u="none" strike="noStrike" noProof="0" dirty="0">
                          <a:latin typeface="Calibri"/>
                        </a:rPr>
                        <a:t>Join the American Welding Society</a:t>
                      </a:r>
                      <a:endParaRPr lang="en-US" sz="900" dirty="0"/>
                    </a:p>
                  </a:txBody>
                  <a:tcPr>
                    <a:noFill/>
                  </a:tcPr>
                </a:tc>
                <a:extLst>
                  <a:ext uri="{0D108BD9-81ED-4DB2-BD59-A6C34878D82A}">
                    <a16:rowId xmlns:a16="http://schemas.microsoft.com/office/drawing/2014/main" val="2974962540"/>
                  </a:ext>
                </a:extLst>
              </a:tr>
            </a:tbl>
          </a:graphicData>
        </a:graphic>
      </p:graphicFrame>
      <p:sp>
        <p:nvSpPr>
          <p:cNvPr id="28" name="TextBox 27">
            <a:extLst>
              <a:ext uri="{FF2B5EF4-FFF2-40B4-BE49-F238E27FC236}">
                <a16:creationId xmlns:a16="http://schemas.microsoft.com/office/drawing/2014/main" id="{12E02463-CD5F-D1DD-B59B-A5477635CC57}"/>
              </a:ext>
            </a:extLst>
          </p:cNvPr>
          <p:cNvSpPr txBox="1"/>
          <p:nvPr/>
        </p:nvSpPr>
        <p:spPr>
          <a:xfrm>
            <a:off x="3961792" y="3570313"/>
            <a:ext cx="2794405" cy="1899740"/>
          </a:xfrm>
          <a:prstGeom prst="rect">
            <a:avLst/>
          </a:prstGeom>
          <a:noFill/>
        </p:spPr>
        <p:txBody>
          <a:bodyPr wrap="square" lIns="91440" tIns="45720" rIns="91440" bIns="45720" rtlCol="0" anchor="t">
            <a:normAutofit/>
          </a:bodyPr>
          <a:lstStyle/>
          <a:p>
            <a:pPr marL="0" marR="0">
              <a:spcBef>
                <a:spcPts val="0"/>
              </a:spcBef>
              <a:spcAft>
                <a:spcPts val="600"/>
              </a:spcAft>
            </a:pPr>
            <a:r>
              <a:rPr lang="en-US" sz="1200" b="1" dirty="0">
                <a:solidFill>
                  <a:srgbClr val="0D6CB9"/>
                </a:solidFill>
                <a:effectLst/>
                <a:ea typeface="Calibri" panose="020F0502020204030204" pitchFamily="34" charset="0"/>
                <a:cs typeface="Times New Roman" panose="02020603050405020304" pitchFamily="18" charset="0"/>
              </a:rPr>
              <a:t>Industry-Based Certifications</a:t>
            </a:r>
            <a:endParaRPr lang="en-US" sz="900" dirty="0">
              <a:ea typeface="+mn-lt"/>
              <a:cs typeface="+mn-lt"/>
            </a:endParaRPr>
          </a:p>
          <a:p>
            <a:pPr marL="171450" indent="-171450">
              <a:buFont typeface="Arial"/>
              <a:buChar char="•"/>
            </a:pPr>
            <a:r>
              <a:rPr lang="en-US" sz="900" dirty="0">
                <a:ea typeface="+mn-lt"/>
                <a:cs typeface="+mn-lt"/>
              </a:rPr>
              <a:t>AWS D1.1 Structural Steel</a:t>
            </a:r>
            <a:endParaRPr lang="en-US" sz="900" dirty="0">
              <a:cs typeface="Calibri" panose="020F0502020204030204"/>
            </a:endParaRPr>
          </a:p>
          <a:p>
            <a:pPr marL="171450" indent="-171450">
              <a:buFont typeface="Arial"/>
              <a:buChar char="•"/>
            </a:pPr>
            <a:r>
              <a:rPr lang="en-US" sz="900" dirty="0">
                <a:ea typeface="+mn-lt"/>
                <a:cs typeface="+mn-lt"/>
              </a:rPr>
              <a:t>AWS D9.1 Sheet Metal Welding</a:t>
            </a:r>
          </a:p>
          <a:p>
            <a:pPr marL="171450" indent="-171450">
              <a:buFont typeface="Arial"/>
              <a:buChar char="•"/>
            </a:pPr>
            <a:endParaRPr lang="en-US" sz="900" dirty="0">
              <a:ea typeface="+mn-lt"/>
              <a:cs typeface="+mn-lt"/>
            </a:endParaRPr>
          </a:p>
          <a:p>
            <a:r>
              <a:rPr lang="en-US" sz="800" dirty="0">
                <a:ea typeface="+mn-lt"/>
                <a:cs typeface="+mn-lt"/>
              </a:rPr>
              <a:t>PSJA Academy</a:t>
            </a:r>
          </a:p>
          <a:p>
            <a:r>
              <a:rPr lang="en-US" sz="800" dirty="0">
                <a:ea typeface="+mn-lt"/>
                <a:cs typeface="+mn-lt"/>
              </a:rPr>
              <a:t>Level I College Certificate Available:</a:t>
            </a:r>
          </a:p>
          <a:p>
            <a:pPr marL="171450" indent="-171450">
              <a:buFont typeface="Arial"/>
              <a:buChar char="•"/>
            </a:pPr>
            <a:r>
              <a:rPr lang="en-US" sz="800" dirty="0">
                <a:ea typeface="+mn-lt"/>
                <a:cs typeface="+mn-lt"/>
              </a:rPr>
              <a:t>Structural Welding and Combination Welding Certificate</a:t>
            </a:r>
          </a:p>
          <a:p>
            <a:pPr marL="171450" indent="-171450">
              <a:buFont typeface="Arial"/>
              <a:buChar char="•"/>
            </a:pPr>
            <a:endParaRPr lang="en-US" sz="900" dirty="0">
              <a:cs typeface="Calibri" panose="020F0502020204030204"/>
            </a:endParaRPr>
          </a:p>
        </p:txBody>
      </p:sp>
      <p:sp>
        <p:nvSpPr>
          <p:cNvPr id="8" name="TextBox 7">
            <a:extLst>
              <a:ext uri="{FF2B5EF4-FFF2-40B4-BE49-F238E27FC236}">
                <a16:creationId xmlns:a16="http://schemas.microsoft.com/office/drawing/2014/main" id="{51123A46-60C4-4025-9533-1F0DF0E0D73D}"/>
              </a:ext>
            </a:extLst>
          </p:cNvPr>
          <p:cNvSpPr txBox="1"/>
          <p:nvPr/>
        </p:nvSpPr>
        <p:spPr>
          <a:xfrm>
            <a:off x="3963987" y="5449457"/>
            <a:ext cx="2428536" cy="369332"/>
          </a:xfrm>
          <a:prstGeom prst="rect">
            <a:avLst/>
          </a:prstGeom>
          <a:noFill/>
        </p:spPr>
        <p:txBody>
          <a:bodyPr wrap="square" lIns="91440" tIns="45720" rIns="91440" bIns="45720" rtlCol="0" anchor="t">
            <a:spAutoFit/>
          </a:bodyPr>
          <a:lstStyle/>
          <a:p>
            <a:pPr marL="171450" indent="-171450">
              <a:buFont typeface="Arial" panose="020B0604020202020204" pitchFamily="34" charset="0"/>
              <a:buChar char="•"/>
            </a:pPr>
            <a:r>
              <a:rPr lang="en-US" sz="900" dirty="0"/>
              <a:t>OSHA 30 Hour General*</a:t>
            </a:r>
          </a:p>
          <a:p>
            <a:pPr algn="ctr"/>
            <a:r>
              <a:rPr lang="en-US" sz="900" dirty="0"/>
              <a:t>*IBC sunsetting 8/31/24</a:t>
            </a:r>
            <a:endParaRPr lang="en-US" sz="900" dirty="0">
              <a:cs typeface="Calibri"/>
            </a:endParaRPr>
          </a:p>
        </p:txBody>
      </p:sp>
      <p:sp>
        <p:nvSpPr>
          <p:cNvPr id="1027" name="TextBox 1026">
            <a:extLst>
              <a:ext uri="{FF2B5EF4-FFF2-40B4-BE49-F238E27FC236}">
                <a16:creationId xmlns:a16="http://schemas.microsoft.com/office/drawing/2014/main" id="{3F57E4A6-F203-8179-D007-29521C7B6A20}"/>
              </a:ext>
            </a:extLst>
          </p:cNvPr>
          <p:cNvSpPr txBox="1"/>
          <p:nvPr/>
        </p:nvSpPr>
        <p:spPr>
          <a:xfrm>
            <a:off x="345627" y="7349938"/>
            <a:ext cx="2565067" cy="261610"/>
          </a:xfrm>
          <a:prstGeom prst="rect">
            <a:avLst/>
          </a:prstGeom>
          <a:noFill/>
        </p:spPr>
        <p:txBody>
          <a:bodyPr wrap="square" rtlCol="0">
            <a:spAutoFit/>
          </a:bodyPr>
          <a:lstStyle/>
          <a:p>
            <a:pPr marL="0" marR="0">
              <a:spcBef>
                <a:spcPts val="0"/>
              </a:spcBef>
            </a:pPr>
            <a:r>
              <a:rPr lang="en-US" sz="1100" b="1" dirty="0">
                <a:solidFill>
                  <a:srgbClr val="0D6CB9"/>
                </a:solidFill>
                <a:latin typeface="Open Sans SemiBold" panose="020B0706030804020204" pitchFamily="34" charset="0"/>
                <a:ea typeface="Calibri" panose="020F0502020204030204" pitchFamily="34" charset="0"/>
                <a:cs typeface="Times New Roman" panose="02020603050405020304" pitchFamily="18" charset="0"/>
              </a:rPr>
              <a:t>Aligned Occupations</a:t>
            </a:r>
            <a:endParaRPr lang="en-US" sz="1100" b="1" dirty="0">
              <a:solidFill>
                <a:srgbClr val="0D6CB9"/>
              </a:solidFill>
              <a:effectLst/>
              <a:latin typeface="Open Sans SemiBold" panose="020B0706030804020204" pitchFamily="34" charset="0"/>
              <a:ea typeface="Calibri" panose="020F0502020204030204" pitchFamily="34" charset="0"/>
              <a:cs typeface="Times New Roman" panose="02020603050405020304" pitchFamily="18" charset="0"/>
            </a:endParaRPr>
          </a:p>
        </p:txBody>
      </p:sp>
      <p:graphicFrame>
        <p:nvGraphicFramePr>
          <p:cNvPr id="1025" name="Table 24">
            <a:extLst>
              <a:ext uri="{FF2B5EF4-FFF2-40B4-BE49-F238E27FC236}">
                <a16:creationId xmlns:a16="http://schemas.microsoft.com/office/drawing/2014/main" id="{9353EF7D-FC84-0A9D-002E-F3C8F8BE05A9}"/>
              </a:ext>
            </a:extLst>
          </p:cNvPr>
          <p:cNvGraphicFramePr>
            <a:graphicFrameLocks noGrp="1"/>
          </p:cNvGraphicFramePr>
          <p:nvPr>
            <p:extLst>
              <p:ext uri="{D42A27DB-BD31-4B8C-83A1-F6EECF244321}">
                <p14:modId xmlns:p14="http://schemas.microsoft.com/office/powerpoint/2010/main" val="4091129789"/>
              </p:ext>
            </p:extLst>
          </p:nvPr>
        </p:nvGraphicFramePr>
        <p:xfrm>
          <a:off x="409216" y="7613349"/>
          <a:ext cx="6149413" cy="822960"/>
        </p:xfrm>
        <a:graphic>
          <a:graphicData uri="http://schemas.openxmlformats.org/drawingml/2006/table">
            <a:tbl>
              <a:tblPr firstRow="1" bandRow="1">
                <a:tableStyleId>{5C22544A-7EE6-4342-B048-85BDC9FD1C3A}</a:tableStyleId>
              </a:tblPr>
              <a:tblGrid>
                <a:gridCol w="3045184">
                  <a:extLst>
                    <a:ext uri="{9D8B030D-6E8A-4147-A177-3AD203B41FA5}">
                      <a16:colId xmlns:a16="http://schemas.microsoft.com/office/drawing/2014/main" val="2083587555"/>
                    </a:ext>
                  </a:extLst>
                </a:gridCol>
                <a:gridCol w="949960">
                  <a:extLst>
                    <a:ext uri="{9D8B030D-6E8A-4147-A177-3AD203B41FA5}">
                      <a16:colId xmlns:a16="http://schemas.microsoft.com/office/drawing/2014/main" val="3749205641"/>
                    </a:ext>
                  </a:extLst>
                </a:gridCol>
                <a:gridCol w="1201772">
                  <a:extLst>
                    <a:ext uri="{9D8B030D-6E8A-4147-A177-3AD203B41FA5}">
                      <a16:colId xmlns:a16="http://schemas.microsoft.com/office/drawing/2014/main" val="761520341"/>
                    </a:ext>
                  </a:extLst>
                </a:gridCol>
                <a:gridCol w="952497">
                  <a:extLst>
                    <a:ext uri="{9D8B030D-6E8A-4147-A177-3AD203B41FA5}">
                      <a16:colId xmlns:a16="http://schemas.microsoft.com/office/drawing/2014/main" val="82727037"/>
                    </a:ext>
                  </a:extLst>
                </a:gridCol>
              </a:tblGrid>
              <a:tr h="0">
                <a:tc>
                  <a:txBody>
                    <a:bodyPr/>
                    <a:lstStyle/>
                    <a:p>
                      <a:pPr lvl="0" algn="l">
                        <a:buNone/>
                      </a:pPr>
                      <a:r>
                        <a:rPr lang="en-US" sz="900" dirty="0"/>
                        <a:t>Occupations</a:t>
                      </a:r>
                      <a:endParaRPr lang="en-US" sz="900"/>
                    </a:p>
                  </a:txBody>
                  <a:tcPr>
                    <a:solidFill>
                      <a:srgbClr val="000080"/>
                    </a:solidFill>
                  </a:tcPr>
                </a:tc>
                <a:tc>
                  <a:txBody>
                    <a:bodyPr/>
                    <a:lstStyle/>
                    <a:p>
                      <a:pPr algn="ctr"/>
                      <a:r>
                        <a:rPr lang="en-US" sz="900" dirty="0"/>
                        <a:t>Median Wage</a:t>
                      </a:r>
                    </a:p>
                  </a:txBody>
                  <a:tcPr anchor="ctr">
                    <a:solidFill>
                      <a:srgbClr val="000080"/>
                    </a:solidFill>
                  </a:tcPr>
                </a:tc>
                <a:tc>
                  <a:txBody>
                    <a:bodyPr/>
                    <a:lstStyle/>
                    <a:p>
                      <a:pPr algn="ctr"/>
                      <a:r>
                        <a:rPr lang="en-US" sz="900" dirty="0"/>
                        <a:t>Annual Openings</a:t>
                      </a:r>
                    </a:p>
                  </a:txBody>
                  <a:tcPr anchor="ctr">
                    <a:solidFill>
                      <a:srgbClr val="000080"/>
                    </a:solidFill>
                  </a:tcPr>
                </a:tc>
                <a:tc>
                  <a:txBody>
                    <a:bodyPr/>
                    <a:lstStyle/>
                    <a:p>
                      <a:pPr algn="ctr"/>
                      <a:r>
                        <a:rPr lang="en-US" sz="900" dirty="0"/>
                        <a:t>% Growth</a:t>
                      </a:r>
                    </a:p>
                  </a:txBody>
                  <a:tcPr anchor="ctr">
                    <a:solidFill>
                      <a:srgbClr val="000080"/>
                    </a:solidFill>
                  </a:tcPr>
                </a:tc>
                <a:extLst>
                  <a:ext uri="{0D108BD9-81ED-4DB2-BD59-A6C34878D82A}">
                    <a16:rowId xmlns:a16="http://schemas.microsoft.com/office/drawing/2014/main" val="2788444287"/>
                  </a:ext>
                </a:extLst>
              </a:tr>
              <a:tr h="182880">
                <a:tc>
                  <a:txBody>
                    <a:bodyPr/>
                    <a:lstStyle/>
                    <a:p>
                      <a:pPr marL="0" lvl="0" indent="0" algn="l">
                        <a:buNone/>
                      </a:pPr>
                      <a:r>
                        <a:rPr lang="en-US" sz="900" b="0" i="0" u="none" strike="noStrike" noProof="0" dirty="0">
                          <a:latin typeface="Calibri"/>
                        </a:rPr>
                        <a:t>Welders, Cutters, Solderers, and Brazers</a:t>
                      </a:r>
                      <a:endParaRPr lang="en-US" sz="900" dirty="0"/>
                    </a:p>
                  </a:txBody>
                  <a:tcPr anchor="ctr">
                    <a:solidFill>
                      <a:srgbClr val="000080">
                        <a:alpha val="20000"/>
                      </a:srgbClr>
                    </a:solidFill>
                  </a:tcPr>
                </a:tc>
                <a:tc>
                  <a:txBody>
                    <a:bodyPr/>
                    <a:lstStyle/>
                    <a:p>
                      <a:pPr marL="0" lvl="0" indent="0" algn="ctr">
                        <a:buNone/>
                      </a:pPr>
                      <a:r>
                        <a:rPr lang="en-US" sz="900" dirty="0"/>
                        <a:t>$41,350</a:t>
                      </a:r>
                    </a:p>
                  </a:txBody>
                  <a:tcPr anchor="ctr">
                    <a:noFill/>
                  </a:tcPr>
                </a:tc>
                <a:tc>
                  <a:txBody>
                    <a:bodyPr/>
                    <a:lstStyle/>
                    <a:p>
                      <a:pPr marL="0" lvl="0" indent="0" algn="ctr">
                        <a:buNone/>
                      </a:pPr>
                      <a:r>
                        <a:rPr lang="en-US" sz="900" dirty="0"/>
                        <a:t>6,171</a:t>
                      </a:r>
                    </a:p>
                  </a:txBody>
                  <a:tcPr anchor="ctr">
                    <a:noFill/>
                  </a:tcPr>
                </a:tc>
                <a:tc>
                  <a:txBody>
                    <a:bodyPr/>
                    <a:lstStyle/>
                    <a:p>
                      <a:pPr marL="0" lvl="0" indent="0" algn="ctr">
                        <a:buNone/>
                      </a:pPr>
                      <a:r>
                        <a:rPr lang="en-US" sz="900" dirty="0"/>
                        <a:t>9%</a:t>
                      </a:r>
                    </a:p>
                  </a:txBody>
                  <a:tcPr anchor="ctr">
                    <a:noFill/>
                  </a:tcPr>
                </a:tc>
                <a:extLst>
                  <a:ext uri="{0D108BD9-81ED-4DB2-BD59-A6C34878D82A}">
                    <a16:rowId xmlns:a16="http://schemas.microsoft.com/office/drawing/2014/main" val="2974962540"/>
                  </a:ext>
                </a:extLst>
              </a:tr>
              <a:tr h="182880">
                <a:tc>
                  <a:txBody>
                    <a:bodyPr/>
                    <a:lstStyle/>
                    <a:p>
                      <a:pPr marL="0" lvl="0" indent="0" algn="l">
                        <a:buNone/>
                      </a:pPr>
                      <a:r>
                        <a:rPr lang="en-US" sz="900" b="0" i="0" u="none" strike="noStrike" noProof="0" dirty="0">
                          <a:latin typeface="Calibri"/>
                        </a:rPr>
                        <a:t>Welding Soldering and Brazing Machine Setters, Operators and Tenders</a:t>
                      </a:r>
                      <a:endParaRPr lang="en-US" sz="900"/>
                    </a:p>
                  </a:txBody>
                  <a:tcPr anchor="ctr">
                    <a:solidFill>
                      <a:srgbClr val="000080">
                        <a:alpha val="20000"/>
                      </a:srgbClr>
                    </a:solidFill>
                  </a:tcPr>
                </a:tc>
                <a:tc>
                  <a:txBody>
                    <a:bodyPr/>
                    <a:lstStyle/>
                    <a:p>
                      <a:pPr marL="0" lvl="0" indent="0" algn="ctr">
                        <a:buNone/>
                      </a:pPr>
                      <a:r>
                        <a:rPr lang="en-US" sz="900" dirty="0"/>
                        <a:t>$40,040</a:t>
                      </a:r>
                    </a:p>
                  </a:txBody>
                  <a:tcPr anchor="ctr">
                    <a:noFill/>
                  </a:tcPr>
                </a:tc>
                <a:tc>
                  <a:txBody>
                    <a:bodyPr/>
                    <a:lstStyle/>
                    <a:p>
                      <a:pPr marL="0" lvl="0" indent="0" algn="ctr">
                        <a:buNone/>
                      </a:pPr>
                      <a:r>
                        <a:rPr lang="en-US" sz="900" dirty="0"/>
                        <a:t>280</a:t>
                      </a:r>
                    </a:p>
                  </a:txBody>
                  <a:tcPr anchor="ctr">
                    <a:noFill/>
                  </a:tcPr>
                </a:tc>
                <a:tc>
                  <a:txBody>
                    <a:bodyPr/>
                    <a:lstStyle/>
                    <a:p>
                      <a:pPr marL="0" lvl="0" indent="0" algn="ctr">
                        <a:buNone/>
                      </a:pPr>
                      <a:r>
                        <a:rPr lang="en-US" sz="900" dirty="0"/>
                        <a:t>9%</a:t>
                      </a:r>
                    </a:p>
                  </a:txBody>
                  <a:tcPr anchor="ctr">
                    <a:noFill/>
                  </a:tcPr>
                </a:tc>
                <a:extLst>
                  <a:ext uri="{0D108BD9-81ED-4DB2-BD59-A6C34878D82A}">
                    <a16:rowId xmlns:a16="http://schemas.microsoft.com/office/drawing/2014/main" val="1200388448"/>
                  </a:ext>
                </a:extLst>
              </a:tr>
            </a:tbl>
          </a:graphicData>
        </a:graphic>
      </p:graphicFrame>
      <p:sp>
        <p:nvSpPr>
          <p:cNvPr id="20" name="TextBox 19">
            <a:extLst>
              <a:ext uri="{FF2B5EF4-FFF2-40B4-BE49-F238E27FC236}">
                <a16:creationId xmlns:a16="http://schemas.microsoft.com/office/drawing/2014/main" id="{9B01E447-DC56-6C34-7EC9-E71AB3843F05}"/>
              </a:ext>
            </a:extLst>
          </p:cNvPr>
          <p:cNvSpPr txBox="1"/>
          <p:nvPr/>
        </p:nvSpPr>
        <p:spPr>
          <a:xfrm>
            <a:off x="320556" y="8554011"/>
            <a:ext cx="5818910" cy="369332"/>
          </a:xfrm>
          <a:prstGeom prst="rect">
            <a:avLst/>
          </a:prstGeom>
          <a:noFill/>
        </p:spPr>
        <p:txBody>
          <a:bodyPr wrap="square" lIns="91440" tIns="45720" rIns="91440" bIns="45720" rtlCol="0" anchor="t">
            <a:spAutoFit/>
          </a:bodyPr>
          <a:lstStyle/>
          <a:p>
            <a:r>
              <a:rPr lang="en-US" sz="900" dirty="0">
                <a:effectLst/>
                <a:ea typeface="Calibri"/>
                <a:cs typeface="Times New Roman"/>
              </a:rPr>
              <a:t>Successful completion of the </a:t>
            </a:r>
            <a:r>
              <a:rPr lang="en-US" sz="900" dirty="0">
                <a:ea typeface="Calibri"/>
                <a:cs typeface="Times New Roman"/>
              </a:rPr>
              <a:t>Welding program</a:t>
            </a:r>
            <a:r>
              <a:rPr lang="en-US" sz="900" dirty="0">
                <a:effectLst/>
                <a:ea typeface="Calibri"/>
                <a:cs typeface="Times New Roman"/>
              </a:rPr>
              <a:t> of study will fulfill requirements of the Business and Industry endorsement. </a:t>
            </a:r>
            <a:r>
              <a:rPr lang="en-US" sz="900" dirty="0">
                <a:ea typeface="Calibri"/>
                <a:cs typeface="Times New Roman"/>
              </a:rPr>
              <a:t>Revised – August 2022</a:t>
            </a:r>
            <a:endParaRPr lang="en-US" sz="900" dirty="0">
              <a:effectLst/>
              <a:ea typeface="Calibri"/>
              <a:cs typeface="Times New Roman"/>
            </a:endParaRPr>
          </a:p>
        </p:txBody>
      </p:sp>
      <p:pic>
        <p:nvPicPr>
          <p:cNvPr id="19" name="Picture 18" descr="TEA Logo">
            <a:extLst>
              <a:ext uri="{FF2B5EF4-FFF2-40B4-BE49-F238E27FC236}">
                <a16:creationId xmlns:a16="http://schemas.microsoft.com/office/drawing/2014/main" id="{D425DCFA-B400-9CF5-A7DC-48A13005693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60109" y="8591318"/>
            <a:ext cx="705086" cy="352543"/>
          </a:xfrm>
          <a:prstGeom prst="rect">
            <a:avLst/>
          </a:prstGeom>
          <a:noFill/>
          <a:ln>
            <a:noFill/>
          </a:ln>
        </p:spPr>
      </p:pic>
      <p:cxnSp>
        <p:nvCxnSpPr>
          <p:cNvPr id="10" name="Straight Connector 9">
            <a:extLst>
              <a:ext uri="{FF2B5EF4-FFF2-40B4-BE49-F238E27FC236}">
                <a16:creationId xmlns:a16="http://schemas.microsoft.com/office/drawing/2014/main" id="{6DBEB1FC-7968-5BBF-A658-6250557071B0}"/>
              </a:ext>
              <a:ext uri="{C183D7F6-B498-43B3-948B-1728B52AA6E4}">
                <adec:decorative xmlns:adec="http://schemas.microsoft.com/office/drawing/2017/decorative" val="1"/>
              </a:ext>
            </a:extLst>
          </p:cNvPr>
          <p:cNvCxnSpPr>
            <a:cxnSpLocks/>
          </p:cNvCxnSpPr>
          <p:nvPr/>
        </p:nvCxnSpPr>
        <p:spPr>
          <a:xfrm flipH="1">
            <a:off x="356260" y="7335582"/>
            <a:ext cx="6127667" cy="0"/>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pic>
        <p:nvPicPr>
          <p:cNvPr id="5" name="Picture 5">
            <a:extLst>
              <a:ext uri="{FF2B5EF4-FFF2-40B4-BE49-F238E27FC236}">
                <a16:creationId xmlns:a16="http://schemas.microsoft.com/office/drawing/2014/main" id="{81661D9F-0BA8-231A-DC6F-902D8653FE5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963987" y="5783545"/>
            <a:ext cx="2566029" cy="1434335"/>
          </a:xfrm>
          <a:prstGeom prst="rect">
            <a:avLst/>
          </a:prstGeom>
          <a:ln>
            <a:noFill/>
          </a:ln>
          <a:effectLst>
            <a:outerShdw blurRad="292100" dist="139700" dir="2700000" algn="tl" rotWithShape="0">
              <a:srgbClr val="333333">
                <a:alpha val="65000"/>
              </a:srgbClr>
            </a:outerShdw>
          </a:effectLst>
        </p:spPr>
      </p:pic>
      <p:cxnSp>
        <p:nvCxnSpPr>
          <p:cNvPr id="18" name="Straight Connector 17">
            <a:extLst>
              <a:ext uri="{FF2B5EF4-FFF2-40B4-BE49-F238E27FC236}">
                <a16:creationId xmlns:a16="http://schemas.microsoft.com/office/drawing/2014/main" id="{3E0B55FA-4C6D-070C-9D35-40456831CEDB}"/>
              </a:ext>
              <a:ext uri="{C183D7F6-B498-43B3-948B-1728B52AA6E4}">
                <adec:decorative xmlns:adec="http://schemas.microsoft.com/office/drawing/2017/decorative" val="1"/>
              </a:ext>
            </a:extLst>
          </p:cNvPr>
          <p:cNvCxnSpPr>
            <a:cxnSpLocks/>
          </p:cNvCxnSpPr>
          <p:nvPr/>
        </p:nvCxnSpPr>
        <p:spPr>
          <a:xfrm flipH="1">
            <a:off x="3917897" y="5437941"/>
            <a:ext cx="2547254" cy="0"/>
          </a:xfrm>
          <a:prstGeom prst="line">
            <a:avLst/>
          </a:prstGeom>
          <a:ln w="28575" cap="flat" cmpd="sng" algn="ctr">
            <a:solidFill>
              <a:srgbClr val="03818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6" name="Straight Connector 15">
            <a:extLst>
              <a:ext uri="{FF2B5EF4-FFF2-40B4-BE49-F238E27FC236}">
                <a16:creationId xmlns:a16="http://schemas.microsoft.com/office/drawing/2014/main" id="{708A0F3E-569B-532F-9516-9A9608D87104}"/>
              </a:ext>
              <a:ext uri="{C183D7F6-B498-43B3-948B-1728B52AA6E4}">
                <adec:decorative xmlns:adec="http://schemas.microsoft.com/office/drawing/2017/decorative" val="1"/>
              </a:ext>
            </a:extLst>
          </p:cNvPr>
          <p:cNvCxnSpPr>
            <a:cxnSpLocks/>
          </p:cNvCxnSpPr>
          <p:nvPr/>
        </p:nvCxnSpPr>
        <p:spPr>
          <a:xfrm flipH="1">
            <a:off x="4011376" y="3589230"/>
            <a:ext cx="2493817" cy="0"/>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FB05A93-22EA-C812-084F-141BBFCDBE23}"/>
              </a:ext>
              <a:ext uri="{C183D7F6-B498-43B3-948B-1728B52AA6E4}">
                <adec:decorative xmlns:adec="http://schemas.microsoft.com/office/drawing/2017/decorative" val="1"/>
              </a:ext>
            </a:extLst>
          </p:cNvPr>
          <p:cNvCxnSpPr>
            <a:cxnSpLocks/>
          </p:cNvCxnSpPr>
          <p:nvPr/>
        </p:nvCxnSpPr>
        <p:spPr>
          <a:xfrm>
            <a:off x="3705101" y="2202958"/>
            <a:ext cx="0" cy="5065682"/>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ACBBB07-6B81-97C8-794A-73D74F0EFA14}"/>
              </a:ext>
              <a:ext uri="{C183D7F6-B498-43B3-948B-1728B52AA6E4}">
                <adec:decorative xmlns:adec="http://schemas.microsoft.com/office/drawing/2017/decorative" val="1"/>
              </a:ext>
            </a:extLst>
          </p:cNvPr>
          <p:cNvCxnSpPr>
            <a:cxnSpLocks/>
          </p:cNvCxnSpPr>
          <p:nvPr/>
        </p:nvCxnSpPr>
        <p:spPr>
          <a:xfrm flipH="1">
            <a:off x="178269" y="4339844"/>
            <a:ext cx="3072740" cy="0"/>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pic>
        <p:nvPicPr>
          <p:cNvPr id="3" name="Picture 5">
            <a:extLst>
              <a:ext uri="{FF2B5EF4-FFF2-40B4-BE49-F238E27FC236}">
                <a16:creationId xmlns:a16="http://schemas.microsoft.com/office/drawing/2014/main" id="{5EAB6DFC-B706-6FE4-C590-E3FCDD388492}"/>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024879" y="940378"/>
            <a:ext cx="589103" cy="597085"/>
          </a:xfrm>
          <a:prstGeom prst="rect">
            <a:avLst/>
          </a:prstGeom>
        </p:spPr>
      </p:pic>
      <p:pic>
        <p:nvPicPr>
          <p:cNvPr id="6" name="Picture 7">
            <a:extLst>
              <a:ext uri="{FF2B5EF4-FFF2-40B4-BE49-F238E27FC236}">
                <a16:creationId xmlns:a16="http://schemas.microsoft.com/office/drawing/2014/main" id="{AB76DDF0-D782-8990-5BF8-870C2E035FB7}"/>
              </a:ext>
              <a:ext uri="{C183D7F6-B498-43B3-948B-1728B52AA6E4}">
                <adec:decorative xmlns:adec="http://schemas.microsoft.com/office/drawing/2017/decorative" val="1"/>
              </a:ext>
            </a:extLst>
          </p:cNvPr>
          <p:cNvPicPr>
            <a:picLocks noChangeAspect="1"/>
          </p:cNvPicPr>
          <p:nvPr/>
        </p:nvPicPr>
        <p:blipFill rotWithShape="1">
          <a:blip r:embed="rId5"/>
          <a:srcRect l="5936" t="29577" r="15968" b="5634"/>
          <a:stretch/>
        </p:blipFill>
        <p:spPr>
          <a:xfrm>
            <a:off x="3705330" y="940378"/>
            <a:ext cx="2142343" cy="581570"/>
          </a:xfrm>
          <a:prstGeom prst="rect">
            <a:avLst/>
          </a:prstGeom>
        </p:spPr>
      </p:pic>
    </p:spTree>
    <p:extLst>
      <p:ext uri="{BB962C8B-B14F-4D97-AF65-F5344CB8AC3E}">
        <p14:creationId xmlns:p14="http://schemas.microsoft.com/office/powerpoint/2010/main" val="2115741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DD45E37-0456-9A71-5910-812F50926441}"/>
              </a:ext>
            </a:extLst>
          </p:cNvPr>
          <p:cNvSpPr txBox="1">
            <a:spLocks noGrp="1"/>
          </p:cNvSpPr>
          <p:nvPr>
            <p:ph type="title" idx="4294967295"/>
          </p:nvPr>
        </p:nvSpPr>
        <p:spPr>
          <a:xfrm>
            <a:off x="0" y="-16569"/>
            <a:ext cx="6858000" cy="590931"/>
          </a:xfrm>
          <a:prstGeom prst="rect">
            <a:avLst/>
          </a:prstGeom>
          <a:solidFill>
            <a:srgbClr val="000080"/>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Aft>
                <a:spcPts val="600"/>
              </a:spcAft>
            </a:pPr>
            <a:r>
              <a:rPr lang="en-US" sz="1800" b="1" dirty="0">
                <a:solidFill>
                  <a:schemeClr val="bg1"/>
                </a:solidFill>
                <a:latin typeface="+mn-lt"/>
                <a:ea typeface="Open Sans"/>
                <a:cs typeface="Open Sans"/>
              </a:rPr>
              <a:t>Welding</a:t>
            </a:r>
            <a:br>
              <a:rPr lang="en-US" sz="1800" b="1" dirty="0">
                <a:latin typeface="+mn-lt"/>
                <a:ea typeface="Open Sans" panose="020B0606030504020204" pitchFamily="34" charset="0"/>
                <a:cs typeface="Open Sans" panose="020B0606030504020204" pitchFamily="34" charset="0"/>
              </a:rPr>
            </a:br>
            <a:r>
              <a:rPr lang="en-US" sz="1800" b="1" dirty="0">
                <a:solidFill>
                  <a:schemeClr val="bg1"/>
                </a:solidFill>
                <a:latin typeface="+mn-lt"/>
                <a:ea typeface="Open Sans"/>
                <a:cs typeface="Open Sans"/>
              </a:rPr>
              <a:t>Course Information</a:t>
            </a:r>
            <a:endParaRPr lang="en-US" dirty="0">
              <a:solidFill>
                <a:schemeClr val="bg1"/>
              </a:solidFill>
              <a:ea typeface="Open Sans"/>
              <a:cs typeface="Open Sans"/>
            </a:endParaRPr>
          </a:p>
        </p:txBody>
      </p:sp>
      <p:sp>
        <p:nvSpPr>
          <p:cNvPr id="2" name="TextBox 1">
            <a:extLst>
              <a:ext uri="{FF2B5EF4-FFF2-40B4-BE49-F238E27FC236}">
                <a16:creationId xmlns:a16="http://schemas.microsoft.com/office/drawing/2014/main" id="{B491E0FF-F45D-F067-DE3B-61EF6206B4F6}"/>
              </a:ext>
            </a:extLst>
          </p:cNvPr>
          <p:cNvSpPr txBox="1"/>
          <p:nvPr/>
        </p:nvSpPr>
        <p:spPr>
          <a:xfrm>
            <a:off x="63777" y="659224"/>
            <a:ext cx="731019" cy="276999"/>
          </a:xfrm>
          <a:prstGeom prst="rect">
            <a:avLst/>
          </a:prstGeom>
          <a:noFill/>
        </p:spPr>
        <p:txBody>
          <a:bodyPr wrap="square" rtlCol="0">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Level 1</a:t>
            </a:r>
          </a:p>
        </p:txBody>
      </p:sp>
      <p:graphicFrame>
        <p:nvGraphicFramePr>
          <p:cNvPr id="3" name="Table 24">
            <a:extLst>
              <a:ext uri="{FF2B5EF4-FFF2-40B4-BE49-F238E27FC236}">
                <a16:creationId xmlns:a16="http://schemas.microsoft.com/office/drawing/2014/main" id="{056CCD33-F41C-3271-0BF6-E24B4BE9EB18}"/>
              </a:ext>
            </a:extLst>
          </p:cNvPr>
          <p:cNvGraphicFramePr>
            <a:graphicFrameLocks noGrp="1"/>
          </p:cNvGraphicFramePr>
          <p:nvPr>
            <p:extLst>
              <p:ext uri="{D42A27DB-BD31-4B8C-83A1-F6EECF244321}">
                <p14:modId xmlns:p14="http://schemas.microsoft.com/office/powerpoint/2010/main" val="1440942559"/>
              </p:ext>
            </p:extLst>
          </p:nvPr>
        </p:nvGraphicFramePr>
        <p:xfrm>
          <a:off x="163285" y="879230"/>
          <a:ext cx="6350522" cy="518160"/>
        </p:xfrm>
        <a:graphic>
          <a:graphicData uri="http://schemas.openxmlformats.org/drawingml/2006/table">
            <a:tbl>
              <a:tblPr firstRow="1" bandRow="1">
                <a:tableStyleId>{5C22544A-7EE6-4342-B048-85BDC9FD1C3A}</a:tableStyleId>
              </a:tblPr>
              <a:tblGrid>
                <a:gridCol w="1797645">
                  <a:extLst>
                    <a:ext uri="{9D8B030D-6E8A-4147-A177-3AD203B41FA5}">
                      <a16:colId xmlns:a16="http://schemas.microsoft.com/office/drawing/2014/main" val="2083587555"/>
                    </a:ext>
                  </a:extLst>
                </a:gridCol>
                <a:gridCol w="1624069">
                  <a:extLst>
                    <a:ext uri="{9D8B030D-6E8A-4147-A177-3AD203B41FA5}">
                      <a16:colId xmlns:a16="http://schemas.microsoft.com/office/drawing/2014/main" val="3749205641"/>
                    </a:ext>
                  </a:extLst>
                </a:gridCol>
                <a:gridCol w="1490460">
                  <a:extLst>
                    <a:ext uri="{9D8B030D-6E8A-4147-A177-3AD203B41FA5}">
                      <a16:colId xmlns:a16="http://schemas.microsoft.com/office/drawing/2014/main" val="603892530"/>
                    </a:ext>
                  </a:extLst>
                </a:gridCol>
                <a:gridCol w="1438348">
                  <a:extLst>
                    <a:ext uri="{9D8B030D-6E8A-4147-A177-3AD203B41FA5}">
                      <a16:colId xmlns:a16="http://schemas.microsoft.com/office/drawing/2014/main" val="562161464"/>
                    </a:ext>
                  </a:extLst>
                </a:gridCol>
              </a:tblGrid>
              <a:tr h="214447">
                <a:tc>
                  <a:txBody>
                    <a:bodyPr/>
                    <a:lstStyle/>
                    <a:p>
                      <a:pPr algn="ctr"/>
                      <a:r>
                        <a:rPr lang="en-US" sz="1000" dirty="0"/>
                        <a:t>COURSE NAME</a:t>
                      </a:r>
                    </a:p>
                  </a:txBody>
                  <a:tcPr anchor="ctr">
                    <a:solidFill>
                      <a:srgbClr val="000080"/>
                    </a:solidFill>
                  </a:tcPr>
                </a:tc>
                <a:tc>
                  <a:txBody>
                    <a:bodyPr/>
                    <a:lstStyle/>
                    <a:p>
                      <a:pPr algn="ctr"/>
                      <a:r>
                        <a:rPr lang="en-US" sz="1000" dirty="0"/>
                        <a:t>SERVICE ID</a:t>
                      </a:r>
                    </a:p>
                  </a:txBody>
                  <a:tcPr anchor="ctr">
                    <a:solidFill>
                      <a:srgbClr val="000080"/>
                    </a:solidFill>
                  </a:tcPr>
                </a:tc>
                <a:tc>
                  <a:txBody>
                    <a:bodyPr/>
                    <a:lstStyle/>
                    <a:p>
                      <a:pPr lvl="0" algn="ctr">
                        <a:buNone/>
                      </a:pPr>
                      <a:r>
                        <a:rPr lang="en-US" sz="1000" b="1" i="0" u="none" strike="noStrike" noProof="0" dirty="0">
                          <a:latin typeface="Calibri"/>
                        </a:rPr>
                        <a:t>PREREQUISITES </a:t>
                      </a:r>
                      <a:endParaRPr lang="en-US" sz="1000" dirty="0"/>
                    </a:p>
                  </a:txBody>
                  <a:tcPr anchor="ctr">
                    <a:solidFill>
                      <a:srgbClr val="000080"/>
                    </a:solidFill>
                  </a:tcPr>
                </a:tc>
                <a:tc>
                  <a:txBody>
                    <a:bodyPr/>
                    <a:lstStyle/>
                    <a:p>
                      <a:pPr algn="ctr"/>
                      <a:r>
                        <a:rPr lang="en-US" sz="1000" dirty="0"/>
                        <a:t>COREQUISITES </a:t>
                      </a:r>
                    </a:p>
                  </a:txBody>
                  <a:tcPr anchor="ctr">
                    <a:solidFill>
                      <a:srgbClr val="000080"/>
                    </a:solidFill>
                  </a:tcPr>
                </a:tc>
                <a:extLst>
                  <a:ext uri="{0D108BD9-81ED-4DB2-BD59-A6C34878D82A}">
                    <a16:rowId xmlns:a16="http://schemas.microsoft.com/office/drawing/2014/main" val="2788444287"/>
                  </a:ext>
                </a:extLst>
              </a:tr>
              <a:tr h="274320">
                <a:tc>
                  <a:txBody>
                    <a:bodyPr/>
                    <a:lstStyle/>
                    <a:p>
                      <a:pPr lvl="0">
                        <a:buNone/>
                      </a:pPr>
                      <a:r>
                        <a:rPr lang="en-US" sz="1000" b="0" i="0" u="none" strike="noStrike" noProof="0" dirty="0">
                          <a:latin typeface="Calibri"/>
                        </a:rPr>
                        <a:t>Introduction to Welding</a:t>
                      </a:r>
                      <a:endParaRPr lang="en-US" sz="1000" dirty="0"/>
                    </a:p>
                  </a:txBody>
                  <a:tcPr anchor="ctr">
                    <a:solidFill>
                      <a:schemeClr val="bg1">
                        <a:lumMod val="85000"/>
                        <a:alpha val="60000"/>
                      </a:schemeClr>
                    </a:solidFill>
                  </a:tcPr>
                </a:tc>
                <a:tc>
                  <a:txBody>
                    <a:bodyPr/>
                    <a:lstStyle/>
                    <a:p>
                      <a:pPr lvl="0" algn="ctr">
                        <a:buNone/>
                      </a:pPr>
                      <a:r>
                        <a:rPr lang="en-US" sz="1000" b="0" i="0" u="none" strike="noStrike" noProof="0" dirty="0">
                          <a:latin typeface="Calibri"/>
                        </a:rPr>
                        <a:t>13032250 (1 credit)</a:t>
                      </a:r>
                      <a:endParaRPr lang="en-US" sz="1000" dirty="0"/>
                    </a:p>
                  </a:txBody>
                  <a:tcPr anchor="ctr">
                    <a:solidFill>
                      <a:schemeClr val="bg1">
                        <a:lumMod val="85000"/>
                        <a:alpha val="60000"/>
                      </a:schemeClr>
                    </a:solidFill>
                  </a:tcPr>
                </a:tc>
                <a:tc>
                  <a:txBody>
                    <a:bodyPr/>
                    <a:lstStyle/>
                    <a:p>
                      <a:pPr lvl="0" algn="ctr">
                        <a:buNone/>
                      </a:pPr>
                      <a:r>
                        <a:rPr lang="en-US" sz="1000" b="0" i="0" u="none" strike="noStrike" noProof="0" dirty="0">
                          <a:latin typeface="Calibri"/>
                        </a:rPr>
                        <a:t>None</a:t>
                      </a:r>
                      <a:endParaRPr lang="en-US" sz="1000" dirty="0"/>
                    </a:p>
                  </a:txBody>
                  <a:tcPr anchor="ctr">
                    <a:solidFill>
                      <a:schemeClr val="bg1">
                        <a:lumMod val="85000"/>
                        <a:alpha val="60000"/>
                      </a:schemeClr>
                    </a:solidFill>
                  </a:tcPr>
                </a:tc>
                <a:tc>
                  <a:txBody>
                    <a:bodyPr/>
                    <a:lstStyle/>
                    <a:p>
                      <a:pPr lvl="0" algn="ctr">
                        <a:buNone/>
                      </a:pPr>
                      <a:r>
                        <a:rPr lang="en-US" sz="1000" b="0" i="0" u="none" strike="noStrike" noProof="0" dirty="0">
                          <a:latin typeface="Calibri"/>
                        </a:rPr>
                        <a:t>None</a:t>
                      </a:r>
                      <a:endParaRPr lang="en-US" sz="1000" dirty="0"/>
                    </a:p>
                  </a:txBody>
                  <a:tcPr anchor="ctr">
                    <a:solidFill>
                      <a:schemeClr val="bg1">
                        <a:lumMod val="85000"/>
                        <a:alpha val="60000"/>
                      </a:schemeClr>
                    </a:solidFill>
                  </a:tcPr>
                </a:tc>
                <a:extLst>
                  <a:ext uri="{0D108BD9-81ED-4DB2-BD59-A6C34878D82A}">
                    <a16:rowId xmlns:a16="http://schemas.microsoft.com/office/drawing/2014/main" val="2974962540"/>
                  </a:ext>
                </a:extLst>
              </a:tr>
            </a:tbl>
          </a:graphicData>
        </a:graphic>
      </p:graphicFrame>
      <p:sp>
        <p:nvSpPr>
          <p:cNvPr id="7" name="TextBox 6">
            <a:extLst>
              <a:ext uri="{FF2B5EF4-FFF2-40B4-BE49-F238E27FC236}">
                <a16:creationId xmlns:a16="http://schemas.microsoft.com/office/drawing/2014/main" id="{F976505E-EAA1-6B2A-601E-BA94742AC963}"/>
              </a:ext>
            </a:extLst>
          </p:cNvPr>
          <p:cNvSpPr txBox="1"/>
          <p:nvPr/>
        </p:nvSpPr>
        <p:spPr>
          <a:xfrm>
            <a:off x="63777" y="1434880"/>
            <a:ext cx="731019" cy="276999"/>
          </a:xfrm>
          <a:prstGeom prst="rect">
            <a:avLst/>
          </a:prstGeom>
          <a:noFill/>
        </p:spPr>
        <p:txBody>
          <a:bodyPr wrap="square" rtlCol="0">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Level 2</a:t>
            </a:r>
          </a:p>
        </p:txBody>
      </p:sp>
      <p:graphicFrame>
        <p:nvGraphicFramePr>
          <p:cNvPr id="8" name="Table 24">
            <a:extLst>
              <a:ext uri="{FF2B5EF4-FFF2-40B4-BE49-F238E27FC236}">
                <a16:creationId xmlns:a16="http://schemas.microsoft.com/office/drawing/2014/main" id="{004D2EB4-0AA6-8988-7A0A-5CDE5FA07DAF}"/>
              </a:ext>
            </a:extLst>
          </p:cNvPr>
          <p:cNvGraphicFramePr>
            <a:graphicFrameLocks noGrp="1"/>
          </p:cNvGraphicFramePr>
          <p:nvPr>
            <p:extLst>
              <p:ext uri="{D42A27DB-BD31-4B8C-83A1-F6EECF244321}">
                <p14:modId xmlns:p14="http://schemas.microsoft.com/office/powerpoint/2010/main" val="1021428106"/>
              </p:ext>
            </p:extLst>
          </p:nvPr>
        </p:nvGraphicFramePr>
        <p:xfrm>
          <a:off x="188406" y="1720780"/>
          <a:ext cx="6325860" cy="518160"/>
        </p:xfrm>
        <a:graphic>
          <a:graphicData uri="http://schemas.openxmlformats.org/drawingml/2006/table">
            <a:tbl>
              <a:tblPr firstRow="1" bandRow="1">
                <a:tableStyleId>{5C22544A-7EE6-4342-B048-85BDC9FD1C3A}</a:tableStyleId>
              </a:tblPr>
              <a:tblGrid>
                <a:gridCol w="1766462">
                  <a:extLst>
                    <a:ext uri="{9D8B030D-6E8A-4147-A177-3AD203B41FA5}">
                      <a16:colId xmlns:a16="http://schemas.microsoft.com/office/drawing/2014/main" val="2083587555"/>
                    </a:ext>
                  </a:extLst>
                </a:gridCol>
                <a:gridCol w="1678258">
                  <a:extLst>
                    <a:ext uri="{9D8B030D-6E8A-4147-A177-3AD203B41FA5}">
                      <a16:colId xmlns:a16="http://schemas.microsoft.com/office/drawing/2014/main" val="3749205641"/>
                    </a:ext>
                  </a:extLst>
                </a:gridCol>
                <a:gridCol w="1460472">
                  <a:extLst>
                    <a:ext uri="{9D8B030D-6E8A-4147-A177-3AD203B41FA5}">
                      <a16:colId xmlns:a16="http://schemas.microsoft.com/office/drawing/2014/main" val="603892530"/>
                    </a:ext>
                  </a:extLst>
                </a:gridCol>
                <a:gridCol w="1420668">
                  <a:extLst>
                    <a:ext uri="{9D8B030D-6E8A-4147-A177-3AD203B41FA5}">
                      <a16:colId xmlns:a16="http://schemas.microsoft.com/office/drawing/2014/main" val="562161464"/>
                    </a:ext>
                  </a:extLst>
                </a:gridCol>
              </a:tblGrid>
              <a:tr h="214447">
                <a:tc>
                  <a:txBody>
                    <a:bodyPr/>
                    <a:lstStyle/>
                    <a:p>
                      <a:pPr algn="ctr"/>
                      <a:r>
                        <a:rPr lang="en-US" sz="1000" dirty="0"/>
                        <a:t>COURSE NAME</a:t>
                      </a:r>
                    </a:p>
                  </a:txBody>
                  <a:tcPr anchor="ctr">
                    <a:solidFill>
                      <a:srgbClr val="000080"/>
                    </a:solidFill>
                  </a:tcPr>
                </a:tc>
                <a:tc>
                  <a:txBody>
                    <a:bodyPr/>
                    <a:lstStyle/>
                    <a:p>
                      <a:pPr algn="ctr"/>
                      <a:r>
                        <a:rPr lang="en-US" sz="1000" dirty="0"/>
                        <a:t>SERVICE ID</a:t>
                      </a:r>
                    </a:p>
                  </a:txBody>
                  <a:tcPr anchor="ctr">
                    <a:solidFill>
                      <a:srgbClr val="000080"/>
                    </a:solidFill>
                  </a:tcPr>
                </a:tc>
                <a:tc>
                  <a:txBody>
                    <a:bodyPr/>
                    <a:lstStyle/>
                    <a:p>
                      <a:pPr lvl="0" algn="ctr">
                        <a:buNone/>
                      </a:pPr>
                      <a:r>
                        <a:rPr lang="en-US" sz="1000" b="1" i="0" u="none" strike="noStrike" noProof="0" dirty="0">
                          <a:latin typeface="Calibri"/>
                        </a:rPr>
                        <a:t>PREREQUISITES </a:t>
                      </a:r>
                      <a:endParaRPr lang="en-US" sz="1000" dirty="0"/>
                    </a:p>
                  </a:txBody>
                  <a:tcPr anchor="ctr">
                    <a:solidFill>
                      <a:srgbClr val="000080"/>
                    </a:solidFill>
                  </a:tcPr>
                </a:tc>
                <a:tc>
                  <a:txBody>
                    <a:bodyPr/>
                    <a:lstStyle/>
                    <a:p>
                      <a:pPr algn="ctr"/>
                      <a:r>
                        <a:rPr lang="en-US" sz="1000" dirty="0"/>
                        <a:t>COREQUISITES </a:t>
                      </a:r>
                    </a:p>
                  </a:txBody>
                  <a:tcPr anchor="ctr">
                    <a:solidFill>
                      <a:srgbClr val="000080"/>
                    </a:solidFill>
                  </a:tcPr>
                </a:tc>
                <a:extLst>
                  <a:ext uri="{0D108BD9-81ED-4DB2-BD59-A6C34878D82A}">
                    <a16:rowId xmlns:a16="http://schemas.microsoft.com/office/drawing/2014/main" val="2788444287"/>
                  </a:ext>
                </a:extLst>
              </a:tr>
              <a:tr h="274320">
                <a:tc>
                  <a:txBody>
                    <a:bodyPr/>
                    <a:lstStyle/>
                    <a:p>
                      <a:pPr lvl="0">
                        <a:buNone/>
                      </a:pPr>
                      <a:r>
                        <a:rPr lang="en-US" sz="1000" b="0" i="0" u="none" strike="noStrike" noProof="0" dirty="0">
                          <a:latin typeface="Calibri"/>
                        </a:rPr>
                        <a:t>Welding I</a:t>
                      </a:r>
                      <a:endParaRPr lang="en-US" sz="1000" dirty="0"/>
                    </a:p>
                  </a:txBody>
                  <a:tcPr anchor="ctr">
                    <a:solidFill>
                      <a:schemeClr val="bg1">
                        <a:lumMod val="85000"/>
                        <a:alpha val="60000"/>
                      </a:schemeClr>
                    </a:solidFill>
                  </a:tcPr>
                </a:tc>
                <a:tc>
                  <a:txBody>
                    <a:bodyPr/>
                    <a:lstStyle/>
                    <a:p>
                      <a:pPr lvl="0" algn="ctr">
                        <a:lnSpc>
                          <a:spcPct val="100000"/>
                        </a:lnSpc>
                        <a:spcBef>
                          <a:spcPts val="0"/>
                        </a:spcBef>
                        <a:spcAft>
                          <a:spcPts val="0"/>
                        </a:spcAft>
                        <a:buNone/>
                      </a:pPr>
                      <a:r>
                        <a:rPr lang="en-US" sz="1000" b="0" i="0" u="none" strike="noStrike" noProof="0" dirty="0">
                          <a:latin typeface="Calibri"/>
                        </a:rPr>
                        <a:t>13032300 (2 credits)</a:t>
                      </a:r>
                    </a:p>
                  </a:txBody>
                  <a:tcPr anchor="ctr">
                    <a:solidFill>
                      <a:schemeClr val="bg1">
                        <a:lumMod val="85000"/>
                        <a:alpha val="60000"/>
                      </a:schemeClr>
                    </a:solidFill>
                  </a:tcPr>
                </a:tc>
                <a:tc>
                  <a:txBody>
                    <a:bodyPr/>
                    <a:lstStyle/>
                    <a:p>
                      <a:pPr lvl="0" algn="ctr">
                        <a:buNone/>
                      </a:pPr>
                      <a:r>
                        <a:rPr lang="en-US" sz="1000" dirty="0"/>
                        <a:t>None</a:t>
                      </a:r>
                    </a:p>
                  </a:txBody>
                  <a:tcPr anchor="ctr">
                    <a:solidFill>
                      <a:schemeClr val="bg1">
                        <a:lumMod val="85000"/>
                        <a:alpha val="60000"/>
                      </a:schemeClr>
                    </a:solidFill>
                  </a:tcPr>
                </a:tc>
                <a:tc>
                  <a:txBody>
                    <a:bodyPr/>
                    <a:lstStyle/>
                    <a:p>
                      <a:pPr lvl="0" algn="ctr">
                        <a:buNone/>
                      </a:pPr>
                      <a:r>
                        <a:rPr lang="en-US" sz="1000" dirty="0"/>
                        <a:t>None</a:t>
                      </a:r>
                    </a:p>
                  </a:txBody>
                  <a:tcPr anchor="ctr">
                    <a:solidFill>
                      <a:schemeClr val="bg1">
                        <a:lumMod val="85000"/>
                        <a:alpha val="60000"/>
                      </a:schemeClr>
                    </a:solidFill>
                  </a:tcPr>
                </a:tc>
                <a:extLst>
                  <a:ext uri="{0D108BD9-81ED-4DB2-BD59-A6C34878D82A}">
                    <a16:rowId xmlns:a16="http://schemas.microsoft.com/office/drawing/2014/main" val="2974962540"/>
                  </a:ext>
                </a:extLst>
              </a:tr>
            </a:tbl>
          </a:graphicData>
        </a:graphic>
      </p:graphicFrame>
      <p:sp>
        <p:nvSpPr>
          <p:cNvPr id="9" name="TextBox 8">
            <a:extLst>
              <a:ext uri="{FF2B5EF4-FFF2-40B4-BE49-F238E27FC236}">
                <a16:creationId xmlns:a16="http://schemas.microsoft.com/office/drawing/2014/main" id="{DED2BD24-5607-B42A-2702-BCF4941DC38C}"/>
              </a:ext>
            </a:extLst>
          </p:cNvPr>
          <p:cNvSpPr txBox="1"/>
          <p:nvPr/>
        </p:nvSpPr>
        <p:spPr>
          <a:xfrm>
            <a:off x="63777" y="2688773"/>
            <a:ext cx="731019" cy="276999"/>
          </a:xfrm>
          <a:prstGeom prst="rect">
            <a:avLst/>
          </a:prstGeom>
          <a:noFill/>
        </p:spPr>
        <p:txBody>
          <a:bodyPr wrap="square" rtlCol="0">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Level 3</a:t>
            </a:r>
          </a:p>
        </p:txBody>
      </p:sp>
      <p:graphicFrame>
        <p:nvGraphicFramePr>
          <p:cNvPr id="6" name="Table 24">
            <a:extLst>
              <a:ext uri="{FF2B5EF4-FFF2-40B4-BE49-F238E27FC236}">
                <a16:creationId xmlns:a16="http://schemas.microsoft.com/office/drawing/2014/main" id="{DAF8A1F2-E113-5548-F2CF-E225B5DDB971}"/>
              </a:ext>
            </a:extLst>
          </p:cNvPr>
          <p:cNvGraphicFramePr>
            <a:graphicFrameLocks noGrp="1"/>
          </p:cNvGraphicFramePr>
          <p:nvPr>
            <p:extLst>
              <p:ext uri="{D42A27DB-BD31-4B8C-83A1-F6EECF244321}">
                <p14:modId xmlns:p14="http://schemas.microsoft.com/office/powerpoint/2010/main" val="3196614319"/>
              </p:ext>
            </p:extLst>
          </p:nvPr>
        </p:nvGraphicFramePr>
        <p:xfrm>
          <a:off x="200967" y="2989384"/>
          <a:ext cx="6314568" cy="518160"/>
        </p:xfrm>
        <a:graphic>
          <a:graphicData uri="http://schemas.openxmlformats.org/drawingml/2006/table">
            <a:tbl>
              <a:tblPr firstRow="1" bandRow="1">
                <a:tableStyleId>{5C22544A-7EE6-4342-B048-85BDC9FD1C3A}</a:tableStyleId>
              </a:tblPr>
              <a:tblGrid>
                <a:gridCol w="1775387">
                  <a:extLst>
                    <a:ext uri="{9D8B030D-6E8A-4147-A177-3AD203B41FA5}">
                      <a16:colId xmlns:a16="http://schemas.microsoft.com/office/drawing/2014/main" val="2083587555"/>
                    </a:ext>
                  </a:extLst>
                </a:gridCol>
                <a:gridCol w="1675262">
                  <a:extLst>
                    <a:ext uri="{9D8B030D-6E8A-4147-A177-3AD203B41FA5}">
                      <a16:colId xmlns:a16="http://schemas.microsoft.com/office/drawing/2014/main" val="3749205641"/>
                    </a:ext>
                  </a:extLst>
                </a:gridCol>
                <a:gridCol w="1469945">
                  <a:extLst>
                    <a:ext uri="{9D8B030D-6E8A-4147-A177-3AD203B41FA5}">
                      <a16:colId xmlns:a16="http://schemas.microsoft.com/office/drawing/2014/main" val="603892530"/>
                    </a:ext>
                  </a:extLst>
                </a:gridCol>
                <a:gridCol w="1393974">
                  <a:extLst>
                    <a:ext uri="{9D8B030D-6E8A-4147-A177-3AD203B41FA5}">
                      <a16:colId xmlns:a16="http://schemas.microsoft.com/office/drawing/2014/main" val="562161464"/>
                    </a:ext>
                  </a:extLst>
                </a:gridCol>
              </a:tblGrid>
              <a:tr h="214447">
                <a:tc>
                  <a:txBody>
                    <a:bodyPr/>
                    <a:lstStyle/>
                    <a:p>
                      <a:pPr algn="ctr"/>
                      <a:r>
                        <a:rPr lang="en-US" sz="1000" dirty="0"/>
                        <a:t>COURSE NAME</a:t>
                      </a:r>
                    </a:p>
                  </a:txBody>
                  <a:tcPr anchor="ctr">
                    <a:solidFill>
                      <a:srgbClr val="000080"/>
                    </a:solidFill>
                  </a:tcPr>
                </a:tc>
                <a:tc>
                  <a:txBody>
                    <a:bodyPr/>
                    <a:lstStyle/>
                    <a:p>
                      <a:pPr algn="ctr"/>
                      <a:r>
                        <a:rPr lang="en-US" sz="1000" dirty="0"/>
                        <a:t>SERVICE ID</a:t>
                      </a:r>
                    </a:p>
                  </a:txBody>
                  <a:tcPr anchor="ctr">
                    <a:solidFill>
                      <a:srgbClr val="000080"/>
                    </a:solidFill>
                  </a:tcPr>
                </a:tc>
                <a:tc>
                  <a:txBody>
                    <a:bodyPr/>
                    <a:lstStyle/>
                    <a:p>
                      <a:pPr lvl="0" algn="ctr">
                        <a:buNone/>
                      </a:pPr>
                      <a:r>
                        <a:rPr lang="en-US" sz="1000" b="1" i="0" u="none" strike="noStrike" noProof="0" dirty="0">
                          <a:latin typeface="Calibri"/>
                        </a:rPr>
                        <a:t>PREREQUISITES </a:t>
                      </a:r>
                      <a:endParaRPr lang="en-US" sz="1000" dirty="0"/>
                    </a:p>
                  </a:txBody>
                  <a:tcPr anchor="ctr">
                    <a:solidFill>
                      <a:srgbClr val="000080"/>
                    </a:solidFill>
                  </a:tcPr>
                </a:tc>
                <a:tc>
                  <a:txBody>
                    <a:bodyPr/>
                    <a:lstStyle/>
                    <a:p>
                      <a:pPr algn="ctr"/>
                      <a:r>
                        <a:rPr lang="en-US" sz="1000" dirty="0"/>
                        <a:t>COREQUISITES </a:t>
                      </a:r>
                    </a:p>
                  </a:txBody>
                  <a:tcPr anchor="ctr">
                    <a:solidFill>
                      <a:srgbClr val="000080"/>
                    </a:solidFill>
                  </a:tcPr>
                </a:tc>
                <a:extLst>
                  <a:ext uri="{0D108BD9-81ED-4DB2-BD59-A6C34878D82A}">
                    <a16:rowId xmlns:a16="http://schemas.microsoft.com/office/drawing/2014/main" val="2788444287"/>
                  </a:ext>
                </a:extLst>
              </a:tr>
              <a:tr h="274320">
                <a:tc>
                  <a:txBody>
                    <a:bodyPr/>
                    <a:lstStyle/>
                    <a:p>
                      <a:pPr lvl="0">
                        <a:buNone/>
                      </a:pPr>
                      <a:r>
                        <a:rPr lang="en-US" sz="1000" b="0" i="0" u="none" strike="noStrike" noProof="0" dirty="0"/>
                        <a:t>Welding II</a:t>
                      </a:r>
                      <a:endParaRPr lang="en-US" sz="1000" dirty="0"/>
                    </a:p>
                  </a:txBody>
                  <a:tcPr anchor="ctr">
                    <a:solidFill>
                      <a:schemeClr val="bg1">
                        <a:lumMod val="85000"/>
                        <a:alpha val="60000"/>
                      </a:schemeClr>
                    </a:solidFill>
                  </a:tcPr>
                </a:tc>
                <a:tc>
                  <a:txBody>
                    <a:bodyPr/>
                    <a:lstStyle/>
                    <a:p>
                      <a:pPr lvl="0" algn="ctr">
                        <a:buNone/>
                      </a:pPr>
                      <a:r>
                        <a:rPr lang="en-US" sz="1000" b="0" i="0" u="none" strike="noStrike" noProof="0" dirty="0"/>
                        <a:t>13032400 (2 credits)</a:t>
                      </a:r>
                    </a:p>
                  </a:txBody>
                  <a:tcPr anchor="ctr">
                    <a:solidFill>
                      <a:schemeClr val="bg1">
                        <a:lumMod val="85000"/>
                        <a:alpha val="60000"/>
                      </a:schemeClr>
                    </a:solidFill>
                  </a:tcPr>
                </a:tc>
                <a:tc>
                  <a:txBody>
                    <a:bodyPr/>
                    <a:lstStyle/>
                    <a:p>
                      <a:pPr lvl="0" algn="ctr">
                        <a:buNone/>
                      </a:pPr>
                      <a:r>
                        <a:rPr lang="en-US" sz="1000" b="0" i="0" u="none" strike="noStrike" noProof="0" dirty="0">
                          <a:latin typeface="Calibri"/>
                        </a:rPr>
                        <a:t> Welding I</a:t>
                      </a:r>
                      <a:endParaRPr lang="en-US" sz="1000" dirty="0"/>
                    </a:p>
                  </a:txBody>
                  <a:tcPr anchor="ctr">
                    <a:solidFill>
                      <a:schemeClr val="bg1">
                        <a:lumMod val="85000"/>
                        <a:alpha val="60000"/>
                      </a:schemeClr>
                    </a:solidFill>
                  </a:tcPr>
                </a:tc>
                <a:tc>
                  <a:txBody>
                    <a:bodyPr/>
                    <a:lstStyle/>
                    <a:p>
                      <a:pPr lvl="0" algn="ctr">
                        <a:buNone/>
                      </a:pPr>
                      <a:r>
                        <a:rPr lang="en-US" sz="1000" dirty="0"/>
                        <a:t>None</a:t>
                      </a:r>
                    </a:p>
                  </a:txBody>
                  <a:tcPr anchor="ctr">
                    <a:solidFill>
                      <a:schemeClr val="bg1">
                        <a:lumMod val="85000"/>
                        <a:alpha val="60000"/>
                      </a:schemeClr>
                    </a:solidFill>
                  </a:tcPr>
                </a:tc>
                <a:extLst>
                  <a:ext uri="{0D108BD9-81ED-4DB2-BD59-A6C34878D82A}">
                    <a16:rowId xmlns:a16="http://schemas.microsoft.com/office/drawing/2014/main" val="2974962540"/>
                  </a:ext>
                </a:extLst>
              </a:tr>
            </a:tbl>
          </a:graphicData>
        </a:graphic>
      </p:graphicFrame>
      <p:sp>
        <p:nvSpPr>
          <p:cNvPr id="11" name="TextBox 10">
            <a:extLst>
              <a:ext uri="{FF2B5EF4-FFF2-40B4-BE49-F238E27FC236}">
                <a16:creationId xmlns:a16="http://schemas.microsoft.com/office/drawing/2014/main" id="{C0205F7C-5D08-5D8F-9AB1-CED1EC24DE25}"/>
              </a:ext>
            </a:extLst>
          </p:cNvPr>
          <p:cNvSpPr txBox="1"/>
          <p:nvPr/>
        </p:nvSpPr>
        <p:spPr>
          <a:xfrm>
            <a:off x="101458" y="3659869"/>
            <a:ext cx="731019" cy="276999"/>
          </a:xfrm>
          <a:prstGeom prst="rect">
            <a:avLst/>
          </a:prstGeom>
          <a:noFill/>
        </p:spPr>
        <p:txBody>
          <a:bodyPr wrap="square" rtlCol="0">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Level 4</a:t>
            </a:r>
          </a:p>
        </p:txBody>
      </p:sp>
      <p:graphicFrame>
        <p:nvGraphicFramePr>
          <p:cNvPr id="15" name="Table 24">
            <a:extLst>
              <a:ext uri="{FF2B5EF4-FFF2-40B4-BE49-F238E27FC236}">
                <a16:creationId xmlns:a16="http://schemas.microsoft.com/office/drawing/2014/main" id="{97395A7A-D529-5527-E1AB-724004545FC8}"/>
              </a:ext>
            </a:extLst>
          </p:cNvPr>
          <p:cNvGraphicFramePr>
            <a:graphicFrameLocks noGrp="1"/>
          </p:cNvGraphicFramePr>
          <p:nvPr>
            <p:extLst>
              <p:ext uri="{D42A27DB-BD31-4B8C-83A1-F6EECF244321}">
                <p14:modId xmlns:p14="http://schemas.microsoft.com/office/powerpoint/2010/main" val="751900210"/>
              </p:ext>
            </p:extLst>
          </p:nvPr>
        </p:nvGraphicFramePr>
        <p:xfrm>
          <a:off x="201942" y="3979657"/>
          <a:ext cx="6310596" cy="518160"/>
        </p:xfrm>
        <a:graphic>
          <a:graphicData uri="http://schemas.openxmlformats.org/drawingml/2006/table">
            <a:tbl>
              <a:tblPr firstRow="1" bandRow="1">
                <a:tableStyleId>{5C22544A-7EE6-4342-B048-85BDC9FD1C3A}</a:tableStyleId>
              </a:tblPr>
              <a:tblGrid>
                <a:gridCol w="1822550">
                  <a:extLst>
                    <a:ext uri="{9D8B030D-6E8A-4147-A177-3AD203B41FA5}">
                      <a16:colId xmlns:a16="http://schemas.microsoft.com/office/drawing/2014/main" val="2083587555"/>
                    </a:ext>
                  </a:extLst>
                </a:gridCol>
                <a:gridCol w="1577649">
                  <a:extLst>
                    <a:ext uri="{9D8B030D-6E8A-4147-A177-3AD203B41FA5}">
                      <a16:colId xmlns:a16="http://schemas.microsoft.com/office/drawing/2014/main" val="3749205641"/>
                    </a:ext>
                  </a:extLst>
                </a:gridCol>
                <a:gridCol w="1493160">
                  <a:extLst>
                    <a:ext uri="{9D8B030D-6E8A-4147-A177-3AD203B41FA5}">
                      <a16:colId xmlns:a16="http://schemas.microsoft.com/office/drawing/2014/main" val="603892530"/>
                    </a:ext>
                  </a:extLst>
                </a:gridCol>
                <a:gridCol w="1417237">
                  <a:extLst>
                    <a:ext uri="{9D8B030D-6E8A-4147-A177-3AD203B41FA5}">
                      <a16:colId xmlns:a16="http://schemas.microsoft.com/office/drawing/2014/main" val="562161464"/>
                    </a:ext>
                  </a:extLst>
                </a:gridCol>
              </a:tblGrid>
              <a:tr h="214447">
                <a:tc>
                  <a:txBody>
                    <a:bodyPr/>
                    <a:lstStyle/>
                    <a:p>
                      <a:pPr algn="ctr"/>
                      <a:r>
                        <a:rPr lang="en-US" sz="1000" dirty="0"/>
                        <a:t>COURSE NAME</a:t>
                      </a:r>
                    </a:p>
                  </a:txBody>
                  <a:tcPr anchor="ctr">
                    <a:solidFill>
                      <a:srgbClr val="000080"/>
                    </a:solidFill>
                  </a:tcPr>
                </a:tc>
                <a:tc>
                  <a:txBody>
                    <a:bodyPr/>
                    <a:lstStyle/>
                    <a:p>
                      <a:pPr algn="ctr"/>
                      <a:r>
                        <a:rPr lang="en-US" sz="1000" dirty="0"/>
                        <a:t>SERVICE ID</a:t>
                      </a:r>
                    </a:p>
                  </a:txBody>
                  <a:tcPr anchor="ctr">
                    <a:solidFill>
                      <a:srgbClr val="000080"/>
                    </a:solidFill>
                  </a:tcPr>
                </a:tc>
                <a:tc>
                  <a:txBody>
                    <a:bodyPr/>
                    <a:lstStyle/>
                    <a:p>
                      <a:pPr lvl="0" algn="ctr">
                        <a:buNone/>
                      </a:pPr>
                      <a:r>
                        <a:rPr lang="en-US" sz="1000" b="1" i="0" u="none" strike="noStrike" noProof="0" dirty="0">
                          <a:latin typeface="Calibri"/>
                        </a:rPr>
                        <a:t>PREREQUISITES </a:t>
                      </a:r>
                      <a:endParaRPr lang="en-US" sz="1000" dirty="0"/>
                    </a:p>
                  </a:txBody>
                  <a:tcPr anchor="ctr">
                    <a:solidFill>
                      <a:srgbClr val="000080"/>
                    </a:solidFill>
                  </a:tcPr>
                </a:tc>
                <a:tc>
                  <a:txBody>
                    <a:bodyPr/>
                    <a:lstStyle/>
                    <a:p>
                      <a:pPr algn="ctr"/>
                      <a:r>
                        <a:rPr lang="en-US" sz="1000" dirty="0"/>
                        <a:t>COREQUISITES </a:t>
                      </a:r>
                    </a:p>
                  </a:txBody>
                  <a:tcPr anchor="ctr">
                    <a:solidFill>
                      <a:srgbClr val="000080"/>
                    </a:solidFill>
                  </a:tcPr>
                </a:tc>
                <a:extLst>
                  <a:ext uri="{0D108BD9-81ED-4DB2-BD59-A6C34878D82A}">
                    <a16:rowId xmlns:a16="http://schemas.microsoft.com/office/drawing/2014/main" val="2788444287"/>
                  </a:ext>
                </a:extLst>
              </a:tr>
              <a:tr h="274320">
                <a:tc>
                  <a:txBody>
                    <a:bodyPr/>
                    <a:lstStyle/>
                    <a:p>
                      <a:pPr lvl="0">
                        <a:buNone/>
                      </a:pPr>
                      <a:r>
                        <a:rPr lang="en-US" sz="1000" b="0" i="0" u="none" strike="noStrike" noProof="0" dirty="0">
                          <a:latin typeface="Calibri"/>
                        </a:rPr>
                        <a:t>Practicum in Manufacturing</a:t>
                      </a:r>
                      <a:endParaRPr lang="en-US" sz="1000" dirty="0"/>
                    </a:p>
                  </a:txBody>
                  <a:tcPr anchor="ctr">
                    <a:solidFill>
                      <a:schemeClr val="bg1">
                        <a:lumMod val="85000"/>
                        <a:alpha val="60000"/>
                      </a:schemeClr>
                    </a:solidFill>
                  </a:tcPr>
                </a:tc>
                <a:tc>
                  <a:txBody>
                    <a:bodyPr/>
                    <a:lstStyle/>
                    <a:p>
                      <a:pPr lvl="0" algn="ctr">
                        <a:buNone/>
                      </a:pPr>
                      <a:r>
                        <a:rPr lang="en-US" sz="1000" b="0" i="0" u="none" strike="noStrike" noProof="0" dirty="0">
                          <a:latin typeface="Calibri"/>
                        </a:rPr>
                        <a:t>13033000 (2 credits)</a:t>
                      </a:r>
                    </a:p>
                  </a:txBody>
                  <a:tcPr anchor="ctr">
                    <a:solidFill>
                      <a:schemeClr val="bg1">
                        <a:lumMod val="85000"/>
                        <a:alpha val="60000"/>
                      </a:schemeClr>
                    </a:solidFill>
                  </a:tcPr>
                </a:tc>
                <a:tc>
                  <a:txBody>
                    <a:bodyPr/>
                    <a:lstStyle/>
                    <a:p>
                      <a:pPr algn="ctr"/>
                      <a:r>
                        <a:rPr lang="en-US" sz="1000" dirty="0"/>
                        <a:t>None</a:t>
                      </a:r>
                    </a:p>
                  </a:txBody>
                  <a:tcPr anchor="ctr">
                    <a:solidFill>
                      <a:schemeClr val="bg1">
                        <a:lumMod val="85000"/>
                        <a:alpha val="60000"/>
                      </a:schemeClr>
                    </a:solidFill>
                  </a:tcPr>
                </a:tc>
                <a:tc>
                  <a:txBody>
                    <a:bodyPr/>
                    <a:lstStyle/>
                    <a:p>
                      <a:pPr lvl="0" algn="ctr">
                        <a:buNone/>
                      </a:pPr>
                      <a:r>
                        <a:rPr lang="en-US" sz="1000" dirty="0"/>
                        <a:t>None</a:t>
                      </a:r>
                    </a:p>
                  </a:txBody>
                  <a:tcPr anchor="ctr">
                    <a:solidFill>
                      <a:schemeClr val="bg1">
                        <a:lumMod val="85000"/>
                        <a:alpha val="60000"/>
                      </a:schemeClr>
                    </a:solidFill>
                  </a:tcPr>
                </a:tc>
                <a:extLst>
                  <a:ext uri="{0D108BD9-81ED-4DB2-BD59-A6C34878D82A}">
                    <a16:rowId xmlns:a16="http://schemas.microsoft.com/office/drawing/2014/main" val="2974962540"/>
                  </a:ext>
                </a:extLst>
              </a:tr>
            </a:tbl>
          </a:graphicData>
        </a:graphic>
      </p:graphicFrame>
      <p:sp>
        <p:nvSpPr>
          <p:cNvPr id="13" name="TextBox 12">
            <a:extLst>
              <a:ext uri="{FF2B5EF4-FFF2-40B4-BE49-F238E27FC236}">
                <a16:creationId xmlns:a16="http://schemas.microsoft.com/office/drawing/2014/main" id="{4F922674-3389-6DFF-D287-D7EAB12CD46D}"/>
              </a:ext>
            </a:extLst>
          </p:cNvPr>
          <p:cNvSpPr txBox="1"/>
          <p:nvPr/>
        </p:nvSpPr>
        <p:spPr>
          <a:xfrm>
            <a:off x="305628" y="5069782"/>
            <a:ext cx="6246744" cy="553998"/>
          </a:xfrm>
          <a:prstGeom prst="rect">
            <a:avLst/>
          </a:prstGeom>
          <a:noFill/>
        </p:spPr>
        <p:txBody>
          <a:bodyPr wrap="square" lIns="91440" tIns="45720" rIns="91440" bIns="45720" rtlCol="0" anchor="t">
            <a:spAutoFit/>
          </a:bodyPr>
          <a:lstStyle/>
          <a:p>
            <a:pPr algn="ctr"/>
            <a:r>
              <a:rPr lang="en-US" sz="1000" dirty="0"/>
              <a:t>FOR ADDITIONAL INFORMATION ON THE MANUFACTURING CAREER CLUSTER,</a:t>
            </a:r>
          </a:p>
          <a:p>
            <a:pPr algn="ctr"/>
            <a:r>
              <a:rPr lang="en-US" sz="1000" dirty="0"/>
              <a:t>PLEASE CONTACT: PSJA ISD CTE Coordinator: David Gonzalez </a:t>
            </a:r>
            <a:r>
              <a:rPr lang="en-US" sz="1000" dirty="0">
                <a:hlinkClick r:id="rId2"/>
              </a:rPr>
              <a:t>david.gonzalez@psjaisd.us</a:t>
            </a:r>
            <a:endParaRPr lang="en-US" sz="1000" dirty="0"/>
          </a:p>
          <a:p>
            <a:pPr algn="ctr"/>
            <a:r>
              <a:rPr lang="en-US" sz="1000" dirty="0">
                <a:hlinkClick r:id="rId3"/>
              </a:rPr>
              <a:t>https://tea.texas.gov/cte</a:t>
            </a:r>
            <a:r>
              <a:rPr lang="en-US" sz="1000" dirty="0"/>
              <a:t> </a:t>
            </a:r>
            <a:endParaRPr lang="en-US" sz="1000" dirty="0">
              <a:cs typeface="Calibri"/>
            </a:endParaRPr>
          </a:p>
        </p:txBody>
      </p:sp>
      <p:sp>
        <p:nvSpPr>
          <p:cNvPr id="14" name="TextBox 13">
            <a:extLst>
              <a:ext uri="{FF2B5EF4-FFF2-40B4-BE49-F238E27FC236}">
                <a16:creationId xmlns:a16="http://schemas.microsoft.com/office/drawing/2014/main" id="{ED792C4E-CC7C-1F50-F9D3-B7BDD0BEE4D5}"/>
              </a:ext>
            </a:extLst>
          </p:cNvPr>
          <p:cNvSpPr txBox="1"/>
          <p:nvPr/>
        </p:nvSpPr>
        <p:spPr>
          <a:xfrm>
            <a:off x="305628" y="5750597"/>
            <a:ext cx="6246744" cy="1175578"/>
          </a:xfrm>
          <a:prstGeom prst="rect">
            <a:avLst/>
          </a:prstGeom>
          <a:noFill/>
        </p:spPr>
        <p:txBody>
          <a:bodyPr wrap="square" rtlCol="0">
            <a:spAutoFit/>
          </a:bodyPr>
          <a:lstStyle/>
          <a:p>
            <a:pPr marL="0" marR="0">
              <a:lnSpc>
                <a:spcPct val="107000"/>
              </a:lnSpc>
              <a:spcBef>
                <a:spcPts val="0"/>
              </a:spcBef>
              <a:spcAft>
                <a:spcPts val="800"/>
              </a:spcAft>
            </a:pPr>
            <a:r>
              <a:rPr lang="en-US" sz="1050" dirty="0">
                <a:latin typeface="Calibri"/>
                <a:ea typeface="Calibri"/>
                <a:cs typeface="Times New Roman"/>
              </a:rPr>
              <a:t>Pharr-San Juan-Alamo ISD </a:t>
            </a:r>
            <a:r>
              <a:rPr lang="en-US" sz="1000" dirty="0">
                <a:effectLst/>
                <a:latin typeface="Calibri"/>
                <a:ea typeface="Calibri"/>
                <a:cs typeface="Times New Roman"/>
              </a:rPr>
              <a:t> does not discriminate on the basis of race, color, national origin, sex, disability or age in its programs or activities and provides equal access to the Boy Scouts and other designated youth groups. The following person has been designated to handle inquiries regarding the nondiscrimination policies: Pharr-San Juan-Alamo ISD Administration Building, 601 E Kelly Ave.  Pharr, TX 78577  956-354-2000</a:t>
            </a:r>
          </a:p>
          <a:p>
            <a:pPr marL="0" marR="0">
              <a:lnSpc>
                <a:spcPct val="107000"/>
              </a:lnSpc>
              <a:spcBef>
                <a:spcPts val="0"/>
              </a:spcBef>
              <a:spcAft>
                <a:spcPts val="800"/>
              </a:spcAft>
            </a:pPr>
            <a:r>
              <a:rPr lang="en-US" sz="1000" dirty="0">
                <a:effectLst/>
                <a:latin typeface="Calibri"/>
                <a:ea typeface="Calibri"/>
                <a:cs typeface="Times New Roman"/>
              </a:rPr>
              <a:t>Further nondiscrimination information can be found at </a:t>
            </a:r>
            <a:r>
              <a:rPr lang="en-US" sz="1000" u="sng" dirty="0">
                <a:solidFill>
                  <a:srgbClr val="0563C1"/>
                </a:solidFill>
                <a:effectLst/>
                <a:latin typeface="Calibri"/>
                <a:ea typeface="Calibri"/>
                <a:cs typeface="Times New Roman"/>
                <a:hlinkClick r:id="rId4"/>
              </a:rPr>
              <a:t>Notification of Nondiscrimination in Career and Technical Education Programs</a:t>
            </a:r>
            <a:r>
              <a:rPr lang="en-US" sz="1000" dirty="0">
                <a:effectLst/>
                <a:latin typeface="Calibri"/>
                <a:ea typeface="Calibri"/>
                <a:cs typeface="Times New Roman"/>
              </a:rPr>
              <a:t>.</a:t>
            </a:r>
          </a:p>
        </p:txBody>
      </p:sp>
      <p:pic>
        <p:nvPicPr>
          <p:cNvPr id="4" name="Picture 3">
            <a:extLst>
              <a:ext uri="{FF2B5EF4-FFF2-40B4-BE49-F238E27FC236}">
                <a16:creationId xmlns:a16="http://schemas.microsoft.com/office/drawing/2014/main" id="{BA6A82F8-0D05-F898-E0CF-5602752B7C77}"/>
              </a:ext>
            </a:extLst>
          </p:cNvPr>
          <p:cNvPicPr>
            <a:picLocks noChangeAspect="1"/>
          </p:cNvPicPr>
          <p:nvPr/>
        </p:nvPicPr>
        <p:blipFill>
          <a:blip r:embed="rId5"/>
          <a:stretch>
            <a:fillRect/>
          </a:stretch>
        </p:blipFill>
        <p:spPr>
          <a:xfrm>
            <a:off x="5648732" y="7998866"/>
            <a:ext cx="719390" cy="682811"/>
          </a:xfrm>
          <a:prstGeom prst="rect">
            <a:avLst/>
          </a:prstGeom>
        </p:spPr>
      </p:pic>
    </p:spTree>
    <p:extLst>
      <p:ext uri="{BB962C8B-B14F-4D97-AF65-F5344CB8AC3E}">
        <p14:creationId xmlns:p14="http://schemas.microsoft.com/office/powerpoint/2010/main" val="245842421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46A1AFACF59E74BA407A27F7D29FA69" ma:contentTypeVersion="14" ma:contentTypeDescription="Create a new document." ma:contentTypeScope="" ma:versionID="06a6d5fbe96ee16369e1730918a36b25">
  <xsd:schema xmlns:xsd="http://www.w3.org/2001/XMLSchema" xmlns:xs="http://www.w3.org/2001/XMLSchema" xmlns:p="http://schemas.microsoft.com/office/2006/metadata/properties" xmlns:ns2="abe7259a-2221-4fae-a48c-e26acad682cd" xmlns:ns3="719cf477-6032-42e7-804a-9c684239624f" targetNamespace="http://schemas.microsoft.com/office/2006/metadata/properties" ma:root="true" ma:fieldsID="d9cc20e7a54f40dfee71faf6f86a9596" ns2:_="" ns3:_="">
    <xsd:import namespace="abe7259a-2221-4fae-a48c-e26acad682cd"/>
    <xsd:import namespace="719cf477-6032-42e7-804a-9c684239624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e7259a-2221-4fae-a48c-e26acad682c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3c894085-d54b-4f02-b0b4-24cb93b3a936" ma:termSetId="09814cd3-568e-fe90-9814-8d621ff8fb84" ma:anchorId="fba54fb3-c3e1-fe81-a776-ca4b69148c4d" ma:open="true" ma:isKeyword="false">
      <xsd:complexType>
        <xsd:sequence>
          <xsd:element ref="pc:Terms" minOccurs="0" maxOccurs="1"/>
        </xsd:sequence>
      </xsd:complexType>
    </xsd:element>
    <xsd:element name="MediaServiceSearchProperties" ma:index="18"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19cf477-6032-42e7-804a-9c684239624f"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e90083d7-adcd-4e69-8031-386bf3dbdddc}" ma:internalName="TaxCatchAll" ma:showField="CatchAllData" ma:web="719cf477-6032-42e7-804a-9c684239624f">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719cf477-6032-42e7-804a-9c684239624f" xsi:nil="true"/>
    <lcf76f155ced4ddcb4097134ff3c332f xmlns="abe7259a-2221-4fae-a48c-e26acad682c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FCDC609-7895-44D3-918E-139AE32C06D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be7259a-2221-4fae-a48c-e26acad682cd"/>
    <ds:schemaRef ds:uri="719cf477-6032-42e7-804a-9c684239624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D6A0F15-9D47-4D66-8DB8-6EE7F290064A}">
  <ds:schemaRefs>
    <ds:schemaRef ds:uri="http://schemas.microsoft.com/sharepoint/v3/contenttype/forms"/>
  </ds:schemaRefs>
</ds:datastoreItem>
</file>

<file path=customXml/itemProps3.xml><?xml version="1.0" encoding="utf-8"?>
<ds:datastoreItem xmlns:ds="http://schemas.openxmlformats.org/officeDocument/2006/customXml" ds:itemID="{DFF67F14-08BA-4E43-A779-A4A8A5468D3F}">
  <ds:schemaRefs>
    <ds:schemaRef ds:uri="http://schemas.microsoft.com/office/2006/documentManagement/types"/>
    <ds:schemaRef ds:uri="696893de-3167-48c0-a9e9-62134322dc49"/>
    <ds:schemaRef ds:uri="http://purl.org/dc/dcmitype/"/>
    <ds:schemaRef ds:uri="http://schemas.microsoft.com/office/infopath/2007/PartnerControls"/>
    <ds:schemaRef ds:uri="http://purl.org/dc/elements/1.1/"/>
    <ds:schemaRef ds:uri="http://purl.org/dc/terms/"/>
    <ds:schemaRef ds:uri="http://schemas.microsoft.com/office/2006/metadata/properties"/>
    <ds:schemaRef ds:uri="http://schemas.openxmlformats.org/package/2006/metadata/core-properties"/>
    <ds:schemaRef ds:uri="1870ca36-48b9-408f-8764-2f018f10cce8"/>
    <ds:schemaRef ds:uri="http://www.w3.org/XML/1998/namespace"/>
    <ds:schemaRef ds:uri="719cf477-6032-42e7-804a-9c684239624f"/>
    <ds:schemaRef ds:uri="abe7259a-2221-4fae-a48c-e26acad682cd"/>
  </ds:schemaRefs>
</ds:datastoreItem>
</file>

<file path=docProps/app.xml><?xml version="1.0" encoding="utf-8"?>
<Properties xmlns="http://schemas.openxmlformats.org/officeDocument/2006/extended-properties" xmlns:vt="http://schemas.openxmlformats.org/officeDocument/2006/docPropsVTypes">
  <Template>Office Theme</Template>
  <TotalTime>337</TotalTime>
  <Words>522</Words>
  <Application>Microsoft Office PowerPoint</Application>
  <PresentationFormat>Letter Paper (8.5x11 in)</PresentationFormat>
  <Paragraphs>109</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Open Sans SemiBold</vt:lpstr>
      <vt:lpstr>Office Theme</vt:lpstr>
      <vt:lpstr>Welding Statewide Program of Study</vt:lpstr>
      <vt:lpstr>Welding Course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Garza, Krystal</dc:creator>
  <cp:lastModifiedBy>Adriana Garcia</cp:lastModifiedBy>
  <cp:revision>357</cp:revision>
  <cp:lastPrinted>2023-01-05T16:25:56Z</cp:lastPrinted>
  <dcterms:created xsi:type="dcterms:W3CDTF">2022-08-14T22:35:42Z</dcterms:created>
  <dcterms:modified xsi:type="dcterms:W3CDTF">2023-02-27T20:49:45Z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0x010100946A1AFACF59E74BA407A27F7D29FA69</vt:lpwstr>
  </property>
  <property fmtid="{D5CDD505-2E9C-101B-9397-08002B2CF9AE}" pid="3" name="MediaServiceImageTags">
    <vt:lpwstr/>
  </property>
</Properties>
</file>