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80"/>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p:scale>
          <a:sx n="184" d="100"/>
          <a:sy n="184" d="100"/>
        </p:scale>
        <p:origin x="834" y="-2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B40EB1AE-A466-471A-AA4F-CA75CA18FA37}"/>
    <pc:docChg chg="modSld">
      <pc:chgData name="Adriana Garcia" userId="d322ecd9-c9fc-482a-8cdb-b7935c3de171" providerId="ADAL" clId="{B40EB1AE-A466-471A-AA4F-CA75CA18FA37}" dt="2023-01-18T20:52:48.386" v="5"/>
      <pc:docMkLst>
        <pc:docMk/>
      </pc:docMkLst>
      <pc:sldChg chg="modSp mod">
        <pc:chgData name="Adriana Garcia" userId="d322ecd9-c9fc-482a-8cdb-b7935c3de171" providerId="ADAL" clId="{B40EB1AE-A466-471A-AA4F-CA75CA18FA37}" dt="2023-01-18T20:52:48.386" v="5"/>
        <pc:sldMkLst>
          <pc:docMk/>
          <pc:sldMk cId="2458424211" sldId="256"/>
        </pc:sldMkLst>
        <pc:spChg chg="mod">
          <ac:chgData name="Adriana Garcia" userId="d322ecd9-c9fc-482a-8cdb-b7935c3de171" providerId="ADAL" clId="{B40EB1AE-A466-471A-AA4F-CA75CA18FA37}" dt="2023-01-18T20:52:48.386" v="5"/>
          <ac:spMkLst>
            <pc:docMk/>
            <pc:sldMk cId="2458424211" sldId="256"/>
            <ac:spMk id="13" creationId="{4F922674-3389-6DFF-D287-D7EAB12CD46D}"/>
          </ac:spMkLst>
        </pc:spChg>
        <pc:spChg chg="mod">
          <ac:chgData name="Adriana Garcia" userId="d322ecd9-c9fc-482a-8cdb-b7935c3de171" providerId="ADAL" clId="{B40EB1AE-A466-471A-AA4F-CA75CA18FA37}" dt="2023-01-17T20:53:10.020" v="3" actId="20577"/>
          <ac:spMkLst>
            <pc:docMk/>
            <pc:sldMk cId="2458424211" sldId="256"/>
            <ac:spMk id="14" creationId="{ED792C4E-CC7C-1F50-F9D3-B7BDD0BEE4D5}"/>
          </ac:spMkLst>
        </pc:spChg>
      </pc:sldChg>
    </pc:docChg>
  </pc:docChgLst>
  <pc:docChgLst>
    <pc:chgData name="Adriana Garcia" userId="d322ecd9-c9fc-482a-8cdb-b7935c3de171" providerId="ADAL" clId="{DF2074D5-DD36-4D7C-BC6A-4A810B5080BA}"/>
    <pc:docChg chg="modSld">
      <pc:chgData name="Adriana Garcia" userId="d322ecd9-c9fc-482a-8cdb-b7935c3de171" providerId="ADAL" clId="{DF2074D5-DD36-4D7C-BC6A-4A810B5080BA}" dt="2023-02-27T20:51:50.232" v="37" actId="20577"/>
      <pc:docMkLst>
        <pc:docMk/>
      </pc:docMkLst>
      <pc:sldChg chg="modSp mod">
        <pc:chgData name="Adriana Garcia" userId="d322ecd9-c9fc-482a-8cdb-b7935c3de171" providerId="ADAL" clId="{DF2074D5-DD36-4D7C-BC6A-4A810B5080BA}" dt="2023-02-27T20:51:50.232" v="37" actId="20577"/>
        <pc:sldMkLst>
          <pc:docMk/>
          <pc:sldMk cId="2115741379" sldId="257"/>
        </pc:sldMkLst>
        <pc:spChg chg="mod">
          <ac:chgData name="Adriana Garcia" userId="d322ecd9-c9fc-482a-8cdb-b7935c3de171" providerId="ADAL" clId="{DF2074D5-DD36-4D7C-BC6A-4A810B5080BA}" dt="2023-02-27T20:51:50.232" v="37" actId="20577"/>
          <ac:spMkLst>
            <pc:docMk/>
            <pc:sldMk cId="2115741379" sldId="257"/>
            <ac:spMk id="28" creationId="{12E02463-CD5F-D1DD-B59B-A5477635CC57}"/>
          </ac:spMkLst>
        </pc:spChg>
      </pc:sldChg>
    </pc:docChg>
  </pc:docChgLst>
  <pc:docChgLst>
    <pc:chgData name="Adriana Garcia" userId="d322ecd9-c9fc-482a-8cdb-b7935c3de171" providerId="ADAL" clId="{45834EEF-8C37-4115-B43C-4F6F1C589BB0}"/>
    <pc:docChg chg="modSld">
      <pc:chgData name="Adriana Garcia" userId="d322ecd9-c9fc-482a-8cdb-b7935c3de171" providerId="ADAL" clId="{45834EEF-8C37-4115-B43C-4F6F1C589BB0}" dt="2023-01-18T04:17:55.438" v="1" actId="1076"/>
      <pc:docMkLst>
        <pc:docMk/>
      </pc:docMkLst>
      <pc:sldChg chg="addSp modSp mod">
        <pc:chgData name="Adriana Garcia" userId="d322ecd9-c9fc-482a-8cdb-b7935c3de171" providerId="ADAL" clId="{45834EEF-8C37-4115-B43C-4F6F1C589BB0}" dt="2023-01-18T04:17:55.438" v="1" actId="1076"/>
        <pc:sldMkLst>
          <pc:docMk/>
          <pc:sldMk cId="2458424211" sldId="256"/>
        </pc:sldMkLst>
        <pc:picChg chg="add mod">
          <ac:chgData name="Adriana Garcia" userId="d322ecd9-c9fc-482a-8cdb-b7935c3de171" providerId="ADAL" clId="{45834EEF-8C37-4115-B43C-4F6F1C589BB0}" dt="2023-01-18T04:17:55.438" v="1" actId="1076"/>
          <ac:picMkLst>
            <pc:docMk/>
            <pc:sldMk cId="2458424211" sldId="256"/>
            <ac:picMk id="4" creationId="{6E2079ED-9D2E-7623-D962-6CA52C9A4FFA}"/>
          </ac:picMkLst>
        </pc:picChg>
      </pc:sldChg>
    </pc:docChg>
  </pc:docChgLst>
  <pc:docChgLst>
    <pc:chgData name="Yolanda Garcia" userId="373ee38a-0aa6-48fe-b3e0-3c9bf6ac54b0" providerId="ADAL" clId="{00736957-27CD-4932-BBF2-F005BDCABD51}"/>
    <pc:docChg chg="undo custSel modSld">
      <pc:chgData name="Yolanda Garcia" userId="373ee38a-0aa6-48fe-b3e0-3c9bf6ac54b0" providerId="ADAL" clId="{00736957-27CD-4932-BBF2-F005BDCABD51}" dt="2023-01-12T21:57:25.379" v="37" actId="20577"/>
      <pc:docMkLst>
        <pc:docMk/>
      </pc:docMkLst>
      <pc:sldChg chg="modSp mod">
        <pc:chgData name="Yolanda Garcia" userId="373ee38a-0aa6-48fe-b3e0-3c9bf6ac54b0" providerId="ADAL" clId="{00736957-27CD-4932-BBF2-F005BDCABD51}" dt="2023-01-12T21:56:50.397" v="32" actId="1076"/>
        <pc:sldMkLst>
          <pc:docMk/>
          <pc:sldMk cId="2458424211" sldId="256"/>
        </pc:sldMkLst>
        <pc:spChg chg="mod">
          <ac:chgData name="Yolanda Garcia" userId="373ee38a-0aa6-48fe-b3e0-3c9bf6ac54b0" providerId="ADAL" clId="{00736957-27CD-4932-BBF2-F005BDCABD51}" dt="2023-01-12T21:56:19.556" v="28" actId="1076"/>
          <ac:spMkLst>
            <pc:docMk/>
            <pc:sldMk cId="2458424211" sldId="256"/>
            <ac:spMk id="7" creationId="{F976505E-EAA1-6B2A-601E-BA94742AC963}"/>
          </ac:spMkLst>
        </pc:spChg>
        <pc:spChg chg="mod">
          <ac:chgData name="Yolanda Garcia" userId="373ee38a-0aa6-48fe-b3e0-3c9bf6ac54b0" providerId="ADAL" clId="{00736957-27CD-4932-BBF2-F005BDCABD51}" dt="2023-01-12T21:56:24.582" v="29" actId="1076"/>
          <ac:spMkLst>
            <pc:docMk/>
            <pc:sldMk cId="2458424211" sldId="256"/>
            <ac:spMk id="9" creationId="{DED2BD24-5607-B42A-2702-BCF4941DC38C}"/>
          </ac:spMkLst>
        </pc:spChg>
        <pc:spChg chg="mod">
          <ac:chgData name="Yolanda Garcia" userId="373ee38a-0aa6-48fe-b3e0-3c9bf6ac54b0" providerId="ADAL" clId="{00736957-27CD-4932-BBF2-F005BDCABD51}" dt="2023-01-12T21:56:37.686" v="31" actId="1076"/>
          <ac:spMkLst>
            <pc:docMk/>
            <pc:sldMk cId="2458424211" sldId="256"/>
            <ac:spMk id="11" creationId="{C0205F7C-5D08-5D8F-9AB1-CED1EC24DE25}"/>
          </ac:spMkLst>
        </pc:spChg>
        <pc:spChg chg="mod">
          <ac:chgData name="Yolanda Garcia" userId="373ee38a-0aa6-48fe-b3e0-3c9bf6ac54b0" providerId="ADAL" clId="{00736957-27CD-4932-BBF2-F005BDCABD51}" dt="2023-01-12T21:56:50.397" v="32" actId="1076"/>
          <ac:spMkLst>
            <pc:docMk/>
            <pc:sldMk cId="2458424211" sldId="256"/>
            <ac:spMk id="13" creationId="{4F922674-3389-6DFF-D287-D7EAB12CD46D}"/>
          </ac:spMkLst>
        </pc:spChg>
        <pc:spChg chg="mod">
          <ac:chgData name="Yolanda Garcia" userId="373ee38a-0aa6-48fe-b3e0-3c9bf6ac54b0" providerId="ADAL" clId="{00736957-27CD-4932-BBF2-F005BDCABD51}" dt="2023-01-12T21:56:50.397" v="32" actId="1076"/>
          <ac:spMkLst>
            <pc:docMk/>
            <pc:sldMk cId="2458424211" sldId="256"/>
            <ac:spMk id="14" creationId="{ED792C4E-CC7C-1F50-F9D3-B7BDD0BEE4D5}"/>
          </ac:spMkLst>
        </pc:spChg>
        <pc:graphicFrameChg chg="mod modGraphic">
          <ac:chgData name="Yolanda Garcia" userId="373ee38a-0aa6-48fe-b3e0-3c9bf6ac54b0" providerId="ADAL" clId="{00736957-27CD-4932-BBF2-F005BDCABD51}" dt="2023-01-12T21:56:19.556" v="28" actId="1076"/>
          <ac:graphicFrameMkLst>
            <pc:docMk/>
            <pc:sldMk cId="2458424211" sldId="256"/>
            <ac:graphicFrameMk id="3" creationId="{056CCD33-F41C-3271-0BF6-E24B4BE9EB18}"/>
          </ac:graphicFrameMkLst>
        </pc:graphicFrameChg>
        <pc:graphicFrameChg chg="mod modGraphic">
          <ac:chgData name="Yolanda Garcia" userId="373ee38a-0aa6-48fe-b3e0-3c9bf6ac54b0" providerId="ADAL" clId="{00736957-27CD-4932-BBF2-F005BDCABD51}" dt="2023-01-12T21:56:24.582" v="29" actId="1076"/>
          <ac:graphicFrameMkLst>
            <pc:docMk/>
            <pc:sldMk cId="2458424211" sldId="256"/>
            <ac:graphicFrameMk id="6" creationId="{DAF8A1F2-E113-5548-F2CF-E225B5DDB971}"/>
          </ac:graphicFrameMkLst>
        </pc:graphicFrameChg>
        <pc:graphicFrameChg chg="modGraphic">
          <ac:chgData name="Yolanda Garcia" userId="373ee38a-0aa6-48fe-b3e0-3c9bf6ac54b0" providerId="ADAL" clId="{00736957-27CD-4932-BBF2-F005BDCABD51}" dt="2023-01-12T21:55:30.930" v="19" actId="2165"/>
          <ac:graphicFrameMkLst>
            <pc:docMk/>
            <pc:sldMk cId="2458424211" sldId="256"/>
            <ac:graphicFrameMk id="8" creationId="{004D2EB4-0AA6-8988-7A0A-5CDE5FA07DAF}"/>
          </ac:graphicFrameMkLst>
        </pc:graphicFrameChg>
        <pc:graphicFrameChg chg="mod modGraphic">
          <ac:chgData name="Yolanda Garcia" userId="373ee38a-0aa6-48fe-b3e0-3c9bf6ac54b0" providerId="ADAL" clId="{00736957-27CD-4932-BBF2-F005BDCABD51}" dt="2023-01-12T21:56:37.686" v="31" actId="1076"/>
          <ac:graphicFrameMkLst>
            <pc:docMk/>
            <pc:sldMk cId="2458424211" sldId="256"/>
            <ac:graphicFrameMk id="15" creationId="{97395A7A-D529-5527-E1AB-724004545FC8}"/>
          </ac:graphicFrameMkLst>
        </pc:graphicFrameChg>
      </pc:sldChg>
      <pc:sldChg chg="modSp mod">
        <pc:chgData name="Yolanda Garcia" userId="373ee38a-0aa6-48fe-b3e0-3c9bf6ac54b0" providerId="ADAL" clId="{00736957-27CD-4932-BBF2-F005BDCABD51}" dt="2023-01-12T21:57:25.379" v="37" actId="20577"/>
        <pc:sldMkLst>
          <pc:docMk/>
          <pc:sldMk cId="2115741379" sldId="257"/>
        </pc:sldMkLst>
        <pc:spChg chg="mod">
          <ac:chgData name="Yolanda Garcia" userId="373ee38a-0aa6-48fe-b3e0-3c9bf6ac54b0" providerId="ADAL" clId="{00736957-27CD-4932-BBF2-F005BDCABD51}" dt="2023-01-12T21:57:25.379" v="37" actId="20577"/>
          <ac:spMkLst>
            <pc:docMk/>
            <pc:sldMk cId="2115741379" sldId="257"/>
            <ac:spMk id="21" creationId="{77D1060B-498D-5699-38A4-622C19750F17}"/>
          </ac:spMkLst>
        </pc:spChg>
        <pc:spChg chg="mod">
          <ac:chgData name="Yolanda Garcia" userId="373ee38a-0aa6-48fe-b3e0-3c9bf6ac54b0" providerId="ADAL" clId="{00736957-27CD-4932-BBF2-F005BDCABD51}" dt="2023-01-12T21:55:07.567" v="13" actId="6549"/>
          <ac:spMkLst>
            <pc:docMk/>
            <pc:sldMk cId="2115741379" sldId="257"/>
            <ac:spMk id="28" creationId="{12E02463-CD5F-D1DD-B59B-A5477635CC57}"/>
          </ac:spMkLst>
        </pc:spChg>
      </pc:sldChg>
    </pc:docChg>
  </pc:docChgLst>
  <pc:docChgLst>
    <pc:chgData name="Yolanda Garcia" userId="S::yolanda.garcia@psjaisd.us::373ee38a-0aa6-48fe-b3e0-3c9bf6ac54b0" providerId="AD" clId="Web-{E64726FB-7FF9-497C-9116-63382B8F62CD}"/>
    <pc:docChg chg="modSld">
      <pc:chgData name="Yolanda Garcia" userId="S::yolanda.garcia@psjaisd.us::373ee38a-0aa6-48fe-b3e0-3c9bf6ac54b0" providerId="AD" clId="Web-{E64726FB-7FF9-497C-9116-63382B8F62CD}" dt="2023-01-16T21:35:51.805" v="3"/>
      <pc:docMkLst>
        <pc:docMk/>
      </pc:docMkLst>
      <pc:sldChg chg="modSp">
        <pc:chgData name="Yolanda Garcia" userId="S::yolanda.garcia@psjaisd.us::373ee38a-0aa6-48fe-b3e0-3c9bf6ac54b0" providerId="AD" clId="Web-{E64726FB-7FF9-497C-9116-63382B8F62CD}" dt="2023-01-16T21:35:51.805" v="3"/>
        <pc:sldMkLst>
          <pc:docMk/>
          <pc:sldMk cId="2458424211" sldId="256"/>
        </pc:sldMkLst>
        <pc:graphicFrameChg chg="mod modGraphic">
          <ac:chgData name="Yolanda Garcia" userId="S::yolanda.garcia@psjaisd.us::373ee38a-0aa6-48fe-b3e0-3c9bf6ac54b0" providerId="AD" clId="Web-{E64726FB-7FF9-497C-9116-63382B8F62CD}" dt="2023-01-16T21:35:51.805" v="3"/>
          <ac:graphicFrameMkLst>
            <pc:docMk/>
            <pc:sldMk cId="2458424211" sldId="256"/>
            <ac:graphicFrameMk id="15" creationId="{97395A7A-D529-5527-E1AB-724004545FC8}"/>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yolanda.garcia@psjaisd.us"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61774"/>
          </a:xfrm>
          <a:prstGeom prst="rect">
            <a:avLst/>
          </a:prstGeom>
          <a:solidFill>
            <a:srgbClr val="000080"/>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Manufacturing Career Cluster</a:t>
            </a:r>
          </a:p>
          <a:p>
            <a:pPr algn="ctr"/>
            <a:r>
              <a:rPr lang="en-US" sz="900" dirty="0">
                <a:solidFill>
                  <a:schemeClr val="bg1"/>
                </a:solidFill>
                <a:ea typeface="Open Sans"/>
                <a:cs typeface="Calibri"/>
              </a:rPr>
              <a:t>The Manufacturing Career Cluster focuses on planning, managing, and performing the processing of materials into intermediate or final products and related professional and technical support activities such as production planning and control, maintenance, and manufacturing/process engineering.</a:t>
            </a:r>
            <a:endParaRPr lang="en-US" dirty="0">
              <a:solidFill>
                <a:schemeClr val="bg1"/>
              </a:solidFill>
              <a:ea typeface="Open Sans"/>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78861"/>
          </a:xfrm>
          <a:solidFill>
            <a:srgbClr val="000080"/>
          </a:solidFill>
        </p:spPr>
        <p:txBody>
          <a:bodyPr vert="horz" lIns="91440" tIns="45720" rIns="91440" bIns="45720" rtlCol="0" anchor="b">
            <a:noAutofit/>
          </a:bodyPr>
          <a:lstStyle/>
          <a:p>
            <a:r>
              <a:rPr lang="en-US" sz="1400" b="1" dirty="0">
                <a:solidFill>
                  <a:srgbClr val="FFFFFF"/>
                </a:solidFill>
                <a:latin typeface="+mn-lt"/>
                <a:ea typeface="Open Sans"/>
                <a:cs typeface="Open Sans"/>
              </a:rPr>
              <a:t>Manufacturing Technology</a:t>
            </a:r>
            <a:endParaRPr lang="en-US" sz="1400" b="1" dirty="0">
              <a:effectLst/>
              <a:latin typeface="+mn-lt"/>
              <a:ea typeface="Calibri Light"/>
              <a:cs typeface="Calibri Light"/>
            </a:endParaRPr>
          </a:p>
          <a:p>
            <a:pPr rtl="0" eaLnBrk="1" latinLnBrk="0" hangingPunct="1"/>
            <a:r>
              <a:rPr lang="en-US" sz="1400" i="1" kern="1200" dirty="0">
                <a:solidFill>
                  <a:srgbClr val="FFFFFF"/>
                </a:solidFill>
                <a:effectLst/>
                <a:latin typeface="+mn-lt"/>
                <a:ea typeface="Open Sans"/>
                <a:cs typeface="Open Sans"/>
              </a:rPr>
              <a:t>Statewide Program of Study</a:t>
            </a:r>
            <a:endParaRPr lang="en-US" sz="1400" dirty="0">
              <a:effectLst/>
              <a:latin typeface="+mn-lt"/>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16713"/>
            <a:ext cx="6712687" cy="646331"/>
          </a:xfrm>
          <a:prstGeom prst="rect">
            <a:avLst/>
          </a:prstGeom>
          <a:noFill/>
        </p:spPr>
        <p:txBody>
          <a:bodyPr wrap="square" lIns="91440" tIns="45720" rIns="91440" bIns="45720" rtlCol="0" anchor="t">
            <a:spAutoFit/>
          </a:bodyPr>
          <a:lstStyle/>
          <a:p>
            <a:r>
              <a:rPr lang="en-US" sz="900" dirty="0"/>
              <a:t>The Manufacturing Technology program of study focuses on the development and use of automatic and computer controlled machines, tools, and robots that perform work on metal or plastic. CTE learners will learn how to set up and operate a variety of machine tools to produce precision parts and instruments. Students will also learn how to modify parts to make or repair machine tools or maintain individual machines, and how to use hand-welding or flame-cutting equipment.</a:t>
            </a:r>
          </a:p>
        </p:txBody>
      </p:sp>
      <p:sp>
        <p:nvSpPr>
          <p:cNvPr id="21" name="TextBox 20">
            <a:extLst>
              <a:ext uri="{FF2B5EF4-FFF2-40B4-BE49-F238E27FC236}">
                <a16:creationId xmlns:a16="http://schemas.microsoft.com/office/drawing/2014/main" id="{77D1060B-498D-5699-38A4-622C19750F17}"/>
              </a:ext>
            </a:extLst>
          </p:cNvPr>
          <p:cNvSpPr txBox="1"/>
          <p:nvPr/>
        </p:nvSpPr>
        <p:spPr>
          <a:xfrm>
            <a:off x="180414" y="2089096"/>
            <a:ext cx="3072739" cy="1323439"/>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800" dirty="0">
                <a:ea typeface="+mn-lt"/>
                <a:cs typeface="+mn-lt"/>
              </a:rPr>
              <a:t>Principles of Manufacturing </a:t>
            </a:r>
            <a:endParaRPr lang="en-US" sz="800" dirty="0">
              <a:ea typeface="+mn-lt"/>
              <a:cs typeface="Times New Roman"/>
            </a:endParaRPr>
          </a:p>
          <a:p>
            <a:pPr marR="0" lvl="0">
              <a:spcBef>
                <a:spcPts val="0"/>
              </a:spcBef>
            </a:pPr>
            <a:r>
              <a:rPr lang="en-US" sz="900" b="1" dirty="0">
                <a:effectLst/>
                <a:ea typeface="Calibri" panose="020F0502020204030204" pitchFamily="34" charset="0"/>
                <a:cs typeface="Times New Roman"/>
              </a:rPr>
              <a:t>Level 2</a:t>
            </a:r>
            <a:endParaRPr lang="en-US" dirty="0"/>
          </a:p>
          <a:p>
            <a:pPr marL="171450" indent="-171450">
              <a:buFont typeface="Arial" panose="020B0604020202020204" pitchFamily="34" charset="0"/>
              <a:buChar char="•"/>
            </a:pPr>
            <a:r>
              <a:rPr lang="en-US" sz="800" dirty="0">
                <a:ea typeface="+mn-lt"/>
                <a:cs typeface="+mn-lt"/>
              </a:rPr>
              <a:t>Diversified Manufacturing I</a:t>
            </a:r>
          </a:p>
          <a:p>
            <a:pPr marR="0" lvl="0">
              <a:spcBef>
                <a:spcPts val="0"/>
              </a:spcBef>
            </a:pPr>
            <a:r>
              <a:rPr lang="en-US" sz="900" b="1" dirty="0">
                <a:effectLst/>
                <a:ea typeface="Calibri" panose="020F0502020204030204" pitchFamily="34" charset="0"/>
                <a:cs typeface="Times New Roman"/>
              </a:rPr>
              <a:t>Level 3</a:t>
            </a:r>
            <a:endParaRPr lang="en-US" dirty="0"/>
          </a:p>
          <a:p>
            <a:pPr marL="171450" indent="-171450">
              <a:buFont typeface="Arial" panose="020B0604020202020204" pitchFamily="34" charset="0"/>
              <a:buChar char="•"/>
            </a:pPr>
            <a:r>
              <a:rPr lang="en-US" sz="800" dirty="0">
                <a:ea typeface="+mn-lt"/>
                <a:cs typeface="+mn-lt"/>
              </a:rPr>
              <a:t>Diversified Manufacturing II </a:t>
            </a:r>
            <a:endParaRPr lang="en-US" sz="800" dirty="0">
              <a:ea typeface="+mn-lt"/>
              <a:cs typeface="Times New Roman"/>
            </a:endParaRPr>
          </a:p>
          <a:p>
            <a:pPr marR="0" lvl="0">
              <a:spcBef>
                <a:spcPts val="0"/>
              </a:spcBef>
            </a:pPr>
            <a:r>
              <a:rPr lang="en-US" sz="900" b="1" dirty="0">
                <a:ea typeface="Calibri" panose="020F0502020204030204" pitchFamily="34" charset="0"/>
                <a:cs typeface="Times New Roman"/>
              </a:rPr>
              <a:t>Level</a:t>
            </a:r>
            <a:r>
              <a:rPr lang="en-US" sz="900" b="1" dirty="0">
                <a:effectLst/>
                <a:ea typeface="Calibri" panose="020F0502020204030204" pitchFamily="34" charset="0"/>
                <a:cs typeface="Times New Roman"/>
              </a:rPr>
              <a:t> 4</a:t>
            </a:r>
            <a:endParaRPr lang="en-US" dirty="0"/>
          </a:p>
          <a:p>
            <a:pPr marL="171450" indent="-171450">
              <a:buFont typeface="Arial" panose="020B0604020202020204" pitchFamily="34" charset="0"/>
              <a:buChar char="•"/>
            </a:pPr>
            <a:r>
              <a:rPr lang="en-US" sz="800" dirty="0">
                <a:ea typeface="+mn-lt"/>
                <a:cs typeface="+mn-lt"/>
              </a:rPr>
              <a:t>Practicum in Manufacturing </a:t>
            </a:r>
            <a:endParaRPr lang="en-US" sz="800" dirty="0">
              <a:ea typeface="+mn-lt"/>
              <a:cs typeface="Times New Roman"/>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227877" y="4745605"/>
            <a:ext cx="3072739" cy="2446824"/>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Postsecondary Opportunities</a:t>
            </a:r>
          </a:p>
          <a:p>
            <a:r>
              <a:rPr lang="en-US" sz="900" b="1" dirty="0">
                <a:ea typeface="Calibri" panose="020F0502020204030204" pitchFamily="34" charset="0"/>
                <a:cs typeface="Times New Roman"/>
              </a:rPr>
              <a:t>Associates Degrees</a:t>
            </a:r>
            <a:endParaRPr lang="en-US" dirty="0"/>
          </a:p>
          <a:p>
            <a:pPr marL="171450" indent="-171450">
              <a:buFont typeface="Arial" panose="020B0604020202020204" pitchFamily="34" charset="0"/>
              <a:buChar char="•"/>
            </a:pPr>
            <a:r>
              <a:rPr lang="en-US" sz="800" dirty="0">
                <a:ea typeface="+mn-lt"/>
                <a:cs typeface="+mn-lt"/>
              </a:rPr>
              <a:t>Welding Technology/Welder</a:t>
            </a:r>
            <a:endParaRPr lang="en-US" dirty="0"/>
          </a:p>
          <a:p>
            <a:pPr marL="171450" indent="-171450">
              <a:buFont typeface="Arial" panose="020B0604020202020204" pitchFamily="34" charset="0"/>
              <a:buChar char="•"/>
            </a:pPr>
            <a:r>
              <a:rPr lang="en-US" sz="800" dirty="0">
                <a:ea typeface="+mn-lt"/>
                <a:cs typeface="Calibri"/>
              </a:rPr>
              <a:t>Machine Shop Technology/Assistant</a:t>
            </a:r>
            <a:endParaRPr lang="en-US" sz="800" dirty="0">
              <a:ea typeface="+mn-lt"/>
              <a:cs typeface="+mn-lt"/>
            </a:endParaRPr>
          </a:p>
          <a:p>
            <a:pPr marL="171450" indent="-171450">
              <a:buFont typeface="Arial" panose="020B0604020202020204" pitchFamily="34" charset="0"/>
              <a:buChar char="•"/>
            </a:pPr>
            <a:r>
              <a:rPr lang="en-US" sz="800" dirty="0">
                <a:ea typeface="+mn-lt"/>
                <a:cs typeface="+mn-lt"/>
              </a:rPr>
              <a:t>Operations Management and Supervision</a:t>
            </a:r>
            <a:endParaRPr lang="en-US" sz="800" dirty="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800" dirty="0">
                <a:ea typeface="+mn-lt"/>
                <a:cs typeface="+mn-lt"/>
              </a:rPr>
              <a:t>Occupational Safety and Health Technology/Technician </a:t>
            </a:r>
            <a:endParaRPr lang="en-US" sz="800" dirty="0">
              <a:solidFill>
                <a:srgbClr val="000000"/>
              </a:solidFill>
              <a:ea typeface="Calibri" panose="020F0502020204030204" pitchFamily="34" charset="0"/>
              <a:cs typeface="Calibri"/>
            </a:endParaRPr>
          </a:p>
          <a:p>
            <a:endParaRPr lang="en-US" sz="900" b="1">
              <a:ea typeface="Calibri" panose="020F0502020204030204" pitchFamily="34" charset="0"/>
              <a:cs typeface="Times New Roman"/>
            </a:endParaRPr>
          </a:p>
          <a:p>
            <a:pPr marR="0" lvl="0">
              <a:spcBef>
                <a:spcPts val="0"/>
              </a:spcBef>
            </a:pPr>
            <a:r>
              <a:rPr lang="en-US" sz="900" b="1" dirty="0">
                <a:effectLst/>
                <a:ea typeface="Calibri" panose="020F0502020204030204" pitchFamily="34" charset="0"/>
                <a:cs typeface="Times New Roman"/>
              </a:rPr>
              <a:t>Bachelor’s Degrees</a:t>
            </a:r>
            <a:endParaRPr lang="en-US" dirty="0"/>
          </a:p>
          <a:p>
            <a:pPr marL="171450" indent="-171450">
              <a:buFont typeface="Arial" panose="020B0604020202020204" pitchFamily="34" charset="0"/>
              <a:buChar char="•"/>
            </a:pPr>
            <a:r>
              <a:rPr lang="en-US" sz="800" dirty="0">
                <a:ea typeface="+mn-lt"/>
                <a:cs typeface="+mn-lt"/>
              </a:rPr>
              <a:t>Welding Engineering Technology/Technician</a:t>
            </a:r>
            <a:endParaRPr lang="en-US" dirty="0">
              <a:cs typeface="Calibri"/>
            </a:endParaRPr>
          </a:p>
          <a:p>
            <a:pPr marL="171450" indent="-171450">
              <a:buFont typeface="Arial" panose="020B0604020202020204" pitchFamily="34" charset="0"/>
              <a:buChar char="•"/>
            </a:pPr>
            <a:r>
              <a:rPr lang="en-US" sz="800" dirty="0">
                <a:ea typeface="+mn-lt"/>
                <a:cs typeface="+mn-lt"/>
              </a:rPr>
              <a:t>Biomedical Technology/ Technician</a:t>
            </a:r>
            <a:endParaRPr lang="en-US" sz="800" dirty="0">
              <a:effectLst/>
              <a:ea typeface="Calibri" panose="020F0502020204030204" pitchFamily="34" charset="0"/>
              <a:cs typeface="Calibri"/>
            </a:endParaRPr>
          </a:p>
          <a:p>
            <a:pPr marL="171450" indent="-171450">
              <a:buFont typeface="Arial" panose="020B0604020202020204" pitchFamily="34" charset="0"/>
              <a:buChar char="•"/>
            </a:pPr>
            <a:r>
              <a:rPr lang="en-US" sz="800" dirty="0">
                <a:ea typeface="+mn-lt"/>
                <a:cs typeface="+mn-lt"/>
              </a:rPr>
              <a:t>Operations Management and Supervision</a:t>
            </a:r>
            <a:endParaRPr lang="en-US" sz="800" dirty="0">
              <a:solidFill>
                <a:srgbClr val="000000"/>
              </a:solidFill>
              <a:effectLst/>
              <a:ea typeface="Calibri" panose="020F0502020204030204" pitchFamily="34" charset="0"/>
              <a:cs typeface="Calibri"/>
            </a:endParaRPr>
          </a:p>
          <a:p>
            <a:pPr marL="171450" indent="-171450">
              <a:buFont typeface="Arial" panose="020B0604020202020204" pitchFamily="34" charset="0"/>
              <a:buChar char="•"/>
            </a:pPr>
            <a:r>
              <a:rPr lang="en-US" sz="800" dirty="0">
                <a:ea typeface="Calibri" panose="020F0502020204030204" pitchFamily="34" charset="0"/>
                <a:cs typeface="Calibri"/>
              </a:rPr>
              <a:t>Environmental Health</a:t>
            </a:r>
          </a:p>
          <a:p>
            <a:endParaRPr lang="en-US" sz="900" b="1">
              <a:ea typeface="Calibri" panose="020F0502020204030204" pitchFamily="34" charset="0"/>
              <a:cs typeface="Times New Roman"/>
            </a:endParaRPr>
          </a:p>
          <a:p>
            <a:pPr marR="0" lvl="0">
              <a:spcBef>
                <a:spcPts val="0"/>
              </a:spcBef>
            </a:pPr>
            <a:r>
              <a:rPr lang="en-US" sz="900" b="1" dirty="0">
                <a:effectLst/>
                <a:ea typeface="Calibri" panose="020F0502020204030204" pitchFamily="34" charset="0"/>
                <a:cs typeface="Times New Roman"/>
              </a:rPr>
              <a:t>Master’s, Doctoral, and Professional Degrees</a:t>
            </a:r>
            <a:endParaRPr lang="en-US" dirty="0"/>
          </a:p>
          <a:p>
            <a:pPr marL="171450" indent="-171450">
              <a:buFont typeface="Arial" panose="020B0604020202020204" pitchFamily="34" charset="0"/>
              <a:buChar char="•"/>
            </a:pPr>
            <a:r>
              <a:rPr lang="en-US" sz="800" dirty="0">
                <a:ea typeface="+mn-lt"/>
                <a:cs typeface="+mn-lt"/>
              </a:rPr>
              <a:t>Welding Engineering Technology/Technician </a:t>
            </a:r>
          </a:p>
          <a:p>
            <a:pPr marL="171450" indent="-171450">
              <a:buFont typeface="Arial" panose="020B0604020202020204" pitchFamily="34" charset="0"/>
              <a:buChar char="•"/>
            </a:pPr>
            <a:r>
              <a:rPr lang="en-US" sz="800" dirty="0">
                <a:ea typeface="+mn-lt"/>
                <a:cs typeface="+mn-lt"/>
              </a:rPr>
              <a:t>Occupational Health and Industrial Hygiene</a:t>
            </a:r>
          </a:p>
          <a:p>
            <a:pPr marL="171450" indent="-171450">
              <a:buFont typeface="Arial" panose="020B0604020202020204" pitchFamily="34" charset="0"/>
              <a:buChar char="•"/>
            </a:pPr>
            <a:r>
              <a:rPr lang="en-US" sz="800" dirty="0">
                <a:ea typeface="+mn-lt"/>
                <a:cs typeface="+mn-lt"/>
              </a:rPr>
              <a:t>Operations Management and Supervision</a:t>
            </a:r>
          </a:p>
          <a:p>
            <a:pPr marL="171450" indent="-171450">
              <a:buFont typeface="Arial" panose="020B0604020202020204" pitchFamily="34" charset="0"/>
              <a:buChar char="•"/>
            </a:pPr>
            <a:r>
              <a:rPr lang="en-US" sz="800" dirty="0">
                <a:ea typeface="+mn-lt"/>
                <a:cs typeface="+mn-lt"/>
              </a:rPr>
              <a:t>Environmental Health </a:t>
            </a: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3" y="2047900"/>
            <a:ext cx="2600690" cy="461665"/>
          </a:xfrm>
          <a:prstGeom prst="rect">
            <a:avLst/>
          </a:prstGeom>
          <a:noFill/>
        </p:spPr>
        <p:txBody>
          <a:bodyPr wrap="square" lIns="91440" tIns="45720" rIns="91440" bIns="45720" rtlCol="0" anchor="t">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Work-Based Learning and </a:t>
            </a: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405557855"/>
              </p:ext>
            </p:extLst>
          </p:nvPr>
        </p:nvGraphicFramePr>
        <p:xfrm>
          <a:off x="3870958" y="2451642"/>
          <a:ext cx="2806626" cy="1066800"/>
        </p:xfrm>
        <a:graphic>
          <a:graphicData uri="http://schemas.openxmlformats.org/drawingml/2006/table">
            <a:tbl>
              <a:tblPr firstRow="1" bandRow="1">
                <a:tableStyleId>{5C22544A-7EE6-4342-B048-85BDC9FD1C3A}</a:tableStyleId>
              </a:tblPr>
              <a:tblGrid>
                <a:gridCol w="1403313">
                  <a:extLst>
                    <a:ext uri="{9D8B030D-6E8A-4147-A177-3AD203B41FA5}">
                      <a16:colId xmlns:a16="http://schemas.microsoft.com/office/drawing/2014/main" val="2083587555"/>
                    </a:ext>
                  </a:extLst>
                </a:gridCol>
                <a:gridCol w="1403313">
                  <a:extLst>
                    <a:ext uri="{9D8B030D-6E8A-4147-A177-3AD203B41FA5}">
                      <a16:colId xmlns:a16="http://schemas.microsoft.com/office/drawing/2014/main" val="3749205641"/>
                    </a:ext>
                  </a:extLst>
                </a:gridCol>
              </a:tblGrid>
              <a:tr h="298213">
                <a:tc>
                  <a:txBody>
                    <a:bodyPr/>
                    <a:lstStyle/>
                    <a:p>
                      <a:pPr algn="ctr"/>
                      <a:r>
                        <a:rPr lang="en-US" sz="900" dirty="0"/>
                        <a:t>Exploration Activities</a:t>
                      </a:r>
                    </a:p>
                  </a:txBody>
                  <a:tcPr anchor="ctr">
                    <a:solidFill>
                      <a:srgbClr val="000080"/>
                    </a:solidFill>
                  </a:tcPr>
                </a:tc>
                <a:tc>
                  <a:txBody>
                    <a:bodyPr/>
                    <a:lstStyle/>
                    <a:p>
                      <a:pPr algn="ctr"/>
                      <a:r>
                        <a:rPr lang="en-US" sz="900" dirty="0"/>
                        <a:t>Work-Based Learning Activities</a:t>
                      </a:r>
                    </a:p>
                  </a:txBody>
                  <a:tcPr anchor="ctr">
                    <a:solidFill>
                      <a:srgbClr val="000080"/>
                    </a:solidFill>
                  </a:tcPr>
                </a:tc>
                <a:extLst>
                  <a:ext uri="{0D108BD9-81ED-4DB2-BD59-A6C34878D82A}">
                    <a16:rowId xmlns:a16="http://schemas.microsoft.com/office/drawing/2014/main" val="2788444287"/>
                  </a:ext>
                </a:extLst>
              </a:tr>
              <a:tr h="611290">
                <a:tc>
                  <a:txBody>
                    <a:bodyPr/>
                    <a:lstStyle/>
                    <a:p>
                      <a:pPr marL="171450" lvl="0" indent="-171450" algn="l">
                        <a:buFont typeface="Arial" panose="020B0604020202020204" pitchFamily="34" charset="0"/>
                        <a:buChar char="•"/>
                      </a:pPr>
                      <a:r>
                        <a:rPr lang="en-US" sz="800" b="0" i="0" u="none" strike="noStrike" noProof="0" dirty="0">
                          <a:latin typeface="Calibri"/>
                        </a:rPr>
                        <a:t>Participate and compete in SkillsUSA</a:t>
                      </a:r>
                      <a:endParaRPr lang="en-US" sz="800" dirty="0"/>
                    </a:p>
                    <a:p>
                      <a:pPr marL="171450" lvl="0" indent="-171450" algn="l">
                        <a:buFont typeface="Arial" panose="020B0604020202020204" pitchFamily="34" charset="0"/>
                        <a:buChar char="•"/>
                      </a:pPr>
                      <a:r>
                        <a:rPr lang="en-US" sz="800" b="0" i="0" u="none" strike="noStrike" noProof="0" dirty="0">
                          <a:latin typeface="Calibri"/>
                        </a:rPr>
                        <a:t>Job shadow a machinist</a:t>
                      </a:r>
                      <a:endParaRPr lang="en-US" sz="800" dirty="0"/>
                    </a:p>
                  </a:txBody>
                  <a:tcPr>
                    <a:noFill/>
                  </a:tcPr>
                </a:tc>
                <a:tc>
                  <a:txBody>
                    <a:bodyPr/>
                    <a:lstStyle/>
                    <a:p>
                      <a:pPr marL="171450" lvl="0" indent="-171450" algn="l">
                        <a:buFont typeface="Arial" panose="020B0604020202020204" pitchFamily="34" charset="0"/>
                        <a:buChar char="•"/>
                      </a:pPr>
                      <a:r>
                        <a:rPr lang="en-US" sz="800" b="0" i="0" u="none" strike="noStrike" noProof="0">
                          <a:latin typeface="Calibri"/>
                        </a:rPr>
                        <a:t>Work in a</a:t>
                      </a:r>
                      <a:r>
                        <a:rPr lang="en-US" sz="800" b="0" i="0" u="none" strike="noStrike" noProof="0">
                          <a:latin typeface="+mn-lt"/>
                        </a:rPr>
                        <a:t> local business or industry apprenticeship</a:t>
                      </a:r>
                      <a:endParaRPr lang="en-US" sz="800"/>
                    </a:p>
                    <a:p>
                      <a:pPr marL="171450" lvl="0" indent="-171450" algn="l">
                        <a:buFont typeface="Arial" panose="020B0604020202020204" pitchFamily="34" charset="0"/>
                        <a:buChar char="•"/>
                      </a:pPr>
                      <a:r>
                        <a:rPr lang="en-US" sz="800" b="0" i="0" u="none" strike="noStrike" noProof="0">
                          <a:latin typeface="Calibri"/>
                        </a:rPr>
                        <a:t>Join the American Welding Society</a:t>
                      </a:r>
                      <a:endParaRPr lang="en-US" sz="800"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816915" y="3545778"/>
            <a:ext cx="2860671" cy="2522428"/>
          </a:xfrm>
          <a:prstGeom prst="rect">
            <a:avLst/>
          </a:prstGeom>
          <a:noFill/>
        </p:spPr>
        <p:txBody>
          <a:bodyPr wrap="square" lIns="91440" tIns="45720" rIns="91440" bIns="45720" rtlCol="0" anchor="t">
            <a:noAutofit/>
          </a:bodyPr>
          <a:lstStyle/>
          <a:p>
            <a:pPr marL="0" marR="0">
              <a:spcBef>
                <a:spcPts val="0"/>
              </a:spcBef>
              <a:spcAft>
                <a:spcPts val="600"/>
              </a:spcAft>
            </a:pPr>
            <a:r>
              <a:rPr lang="en-US" sz="800" b="1" dirty="0">
                <a:solidFill>
                  <a:srgbClr val="0D6CB9"/>
                </a:solidFill>
                <a:effectLst/>
                <a:ea typeface="Calibri" panose="020F0502020204030204" pitchFamily="34" charset="0"/>
                <a:cs typeface="Times New Roman"/>
              </a:rPr>
              <a:t>Industry-Based Certifications</a:t>
            </a:r>
            <a:endParaRPr lang="en-US" sz="800" b="1" dirty="0">
              <a:solidFill>
                <a:srgbClr val="0D6CB9"/>
              </a:solidFill>
              <a:ea typeface="Calibri" panose="020F0502020204030204" pitchFamily="34" charset="0"/>
              <a:cs typeface="Times New Roman"/>
            </a:endParaRPr>
          </a:p>
          <a:p>
            <a:pPr marL="171450" indent="-171450">
              <a:buFont typeface="Arial"/>
              <a:buChar char="•"/>
            </a:pPr>
            <a:r>
              <a:rPr lang="en-US" sz="800" dirty="0">
                <a:ea typeface="+mn-lt"/>
                <a:cs typeface="+mn-lt"/>
              </a:rPr>
              <a:t>Machining Measurement, Material, and Safety Level I</a:t>
            </a:r>
          </a:p>
          <a:p>
            <a:pPr marL="171450" indent="-171450">
              <a:buFont typeface="Arial"/>
              <a:buChar char="•"/>
            </a:pPr>
            <a:endParaRPr lang="en-US" sz="800" dirty="0">
              <a:ea typeface="+mn-lt"/>
              <a:cs typeface="+mn-lt"/>
            </a:endParaRPr>
          </a:p>
          <a:p>
            <a:r>
              <a:rPr lang="en-US" sz="800" dirty="0">
                <a:ea typeface="+mn-lt"/>
                <a:cs typeface="+mn-lt"/>
              </a:rPr>
              <a:t>PSJA Academy</a:t>
            </a:r>
          </a:p>
          <a:p>
            <a:r>
              <a:rPr lang="en-US" sz="800" dirty="0">
                <a:ea typeface="+mn-lt"/>
                <a:cs typeface="+mn-lt"/>
              </a:rPr>
              <a:t>Level I College Certificate Available:</a:t>
            </a:r>
          </a:p>
          <a:p>
            <a:pPr marL="171450" indent="-171450">
              <a:buFont typeface="Arial"/>
              <a:buChar char="•"/>
            </a:pPr>
            <a:r>
              <a:rPr lang="en-US" sz="800" dirty="0">
                <a:ea typeface="+mn-lt"/>
                <a:cs typeface="+mn-lt"/>
              </a:rPr>
              <a:t>Precision </a:t>
            </a:r>
            <a:r>
              <a:rPr lang="en-US" sz="800">
                <a:ea typeface="+mn-lt"/>
                <a:cs typeface="+mn-lt"/>
              </a:rPr>
              <a:t>Manufacturing Technology Certificate</a:t>
            </a:r>
            <a:endParaRPr lang="en-US" sz="800" dirty="0">
              <a:ea typeface="+mn-lt"/>
              <a:cs typeface="+mn-lt"/>
            </a:endParaRPr>
          </a:p>
          <a:p>
            <a:pPr marL="171450" indent="-171450">
              <a:buFont typeface="Arial"/>
              <a:buChar char="•"/>
            </a:pPr>
            <a:endParaRPr lang="en-US" sz="800" dirty="0">
              <a:ea typeface="+mn-lt"/>
              <a:cs typeface="+mn-lt"/>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182298"/>
            <a:ext cx="2565067" cy="261610"/>
          </a:xfrm>
          <a:prstGeom prst="rect">
            <a:avLst/>
          </a:prstGeom>
          <a:noFill/>
        </p:spPr>
        <p:txBody>
          <a:bodyPr wrap="square" rtlCol="0">
            <a:spAutoFit/>
          </a:bodyPr>
          <a:lstStyle/>
          <a:p>
            <a:pPr marL="0" marR="0">
              <a:spcBef>
                <a:spcPts val="0"/>
              </a:spcBef>
            </a:pPr>
            <a:r>
              <a:rPr lang="en-US" sz="1100" b="1">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3007257685"/>
              </p:ext>
            </p:extLst>
          </p:nvPr>
        </p:nvGraphicFramePr>
        <p:xfrm>
          <a:off x="366883" y="7423696"/>
          <a:ext cx="6149413" cy="12954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a:t>Occupations</a:t>
                      </a:r>
                    </a:p>
                  </a:txBody>
                  <a:tcPr>
                    <a:solidFill>
                      <a:srgbClr val="000080"/>
                    </a:solidFill>
                  </a:tcPr>
                </a:tc>
                <a:tc>
                  <a:txBody>
                    <a:bodyPr/>
                    <a:lstStyle/>
                    <a:p>
                      <a:pPr algn="ctr"/>
                      <a:r>
                        <a:rPr lang="en-US" sz="900"/>
                        <a:t>Median Wage</a:t>
                      </a:r>
                    </a:p>
                  </a:txBody>
                  <a:tcPr anchor="ctr">
                    <a:solidFill>
                      <a:srgbClr val="000080"/>
                    </a:solidFill>
                  </a:tcPr>
                </a:tc>
                <a:tc>
                  <a:txBody>
                    <a:bodyPr/>
                    <a:lstStyle/>
                    <a:p>
                      <a:pPr algn="ctr"/>
                      <a:r>
                        <a:rPr lang="en-US" sz="900"/>
                        <a:t>Annual Openings</a:t>
                      </a:r>
                    </a:p>
                  </a:txBody>
                  <a:tcPr anchor="ctr">
                    <a:solidFill>
                      <a:srgbClr val="000080"/>
                    </a:solidFill>
                  </a:tcPr>
                </a:tc>
                <a:tc>
                  <a:txBody>
                    <a:bodyPr/>
                    <a:lstStyle/>
                    <a:p>
                      <a:pPr algn="ctr"/>
                      <a:r>
                        <a:rPr lang="en-US" sz="900"/>
                        <a:t>% Growth</a:t>
                      </a:r>
                    </a:p>
                  </a:txBody>
                  <a:tcPr anchor="ctr">
                    <a:solidFill>
                      <a:srgbClr val="000080"/>
                    </a:solidFill>
                  </a:tcPr>
                </a:tc>
                <a:extLst>
                  <a:ext uri="{0D108BD9-81ED-4DB2-BD59-A6C34878D82A}">
                    <a16:rowId xmlns:a16="http://schemas.microsoft.com/office/drawing/2014/main" val="2788444287"/>
                  </a:ext>
                </a:extLst>
              </a:tr>
              <a:tr h="182880">
                <a:tc>
                  <a:txBody>
                    <a:bodyPr/>
                    <a:lstStyle/>
                    <a:p>
                      <a:pPr marL="0" lvl="0" indent="0" algn="l">
                        <a:buNone/>
                      </a:pPr>
                      <a:r>
                        <a:rPr lang="en-US" sz="800" b="0" i="0" u="none" strike="noStrike" noProof="0">
                          <a:latin typeface="Calibri"/>
                        </a:rPr>
                        <a:t>Mechanical Engineering Technicians</a:t>
                      </a:r>
                      <a:endParaRPr lang="en-US"/>
                    </a:p>
                  </a:txBody>
                  <a:tcPr anchor="ctr">
                    <a:solidFill>
                      <a:srgbClr val="000080">
                        <a:alpha val="20000"/>
                      </a:srgbClr>
                    </a:solidFill>
                  </a:tcPr>
                </a:tc>
                <a:tc>
                  <a:txBody>
                    <a:bodyPr/>
                    <a:lstStyle/>
                    <a:p>
                      <a:pPr marL="0" lvl="0" indent="0" algn="ctr">
                        <a:buNone/>
                      </a:pPr>
                      <a:r>
                        <a:rPr lang="en-US" sz="800"/>
                        <a:t>$57,117</a:t>
                      </a:r>
                    </a:p>
                  </a:txBody>
                  <a:tcPr anchor="ctr">
                    <a:noFill/>
                  </a:tcPr>
                </a:tc>
                <a:tc>
                  <a:txBody>
                    <a:bodyPr/>
                    <a:lstStyle/>
                    <a:p>
                      <a:pPr marL="0" lvl="0" indent="0" algn="ctr">
                        <a:buNone/>
                      </a:pPr>
                      <a:r>
                        <a:rPr lang="en-US" sz="800"/>
                        <a:t>453</a:t>
                      </a:r>
                    </a:p>
                  </a:txBody>
                  <a:tcPr anchor="ctr">
                    <a:noFill/>
                  </a:tcPr>
                </a:tc>
                <a:tc>
                  <a:txBody>
                    <a:bodyPr/>
                    <a:lstStyle/>
                    <a:p>
                      <a:pPr marL="0" lvl="0" indent="0" algn="ctr">
                        <a:buNone/>
                      </a:pPr>
                      <a:r>
                        <a:rPr lang="en-US" sz="800"/>
                        <a:t>9%</a:t>
                      </a:r>
                    </a:p>
                  </a:txBody>
                  <a:tcPr anchor="ctr">
                    <a:noFill/>
                  </a:tcPr>
                </a:tc>
                <a:extLst>
                  <a:ext uri="{0D108BD9-81ED-4DB2-BD59-A6C34878D82A}">
                    <a16:rowId xmlns:a16="http://schemas.microsoft.com/office/drawing/2014/main" val="2974962540"/>
                  </a:ext>
                </a:extLst>
              </a:tr>
              <a:tr h="182880">
                <a:tc>
                  <a:txBody>
                    <a:bodyPr/>
                    <a:lstStyle/>
                    <a:p>
                      <a:pPr marL="0" indent="0" algn="l">
                        <a:buFont typeface="Arial" panose="020B0604020202020204" pitchFamily="34" charset="0"/>
                        <a:buNone/>
                      </a:pPr>
                      <a:r>
                        <a:rPr lang="en-US" sz="800"/>
                        <a:t>CNC Machine Operators</a:t>
                      </a:r>
                    </a:p>
                  </a:txBody>
                  <a:tcPr anchor="ctr">
                    <a:solidFill>
                      <a:srgbClr val="000080">
                        <a:alpha val="20000"/>
                      </a:srgbClr>
                    </a:solidFill>
                  </a:tcPr>
                </a:tc>
                <a:tc>
                  <a:txBody>
                    <a:bodyPr/>
                    <a:lstStyle/>
                    <a:p>
                      <a:pPr marL="0" lvl="0" indent="0" algn="ctr">
                        <a:buNone/>
                      </a:pPr>
                      <a:r>
                        <a:rPr lang="en-US" sz="800"/>
                        <a:t>$39,250</a:t>
                      </a:r>
                    </a:p>
                  </a:txBody>
                  <a:tcPr anchor="ctr">
                    <a:noFill/>
                  </a:tcPr>
                </a:tc>
                <a:tc>
                  <a:txBody>
                    <a:bodyPr/>
                    <a:lstStyle/>
                    <a:p>
                      <a:pPr marL="0" lvl="0" indent="0" algn="ctr">
                        <a:buNone/>
                      </a:pPr>
                      <a:r>
                        <a:rPr lang="en-US" sz="800"/>
                        <a:t>1,319</a:t>
                      </a:r>
                    </a:p>
                  </a:txBody>
                  <a:tcPr anchor="ctr">
                    <a:noFill/>
                  </a:tcPr>
                </a:tc>
                <a:tc>
                  <a:txBody>
                    <a:bodyPr/>
                    <a:lstStyle/>
                    <a:p>
                      <a:pPr marL="0" lvl="0" indent="0" algn="ctr">
                        <a:buNone/>
                      </a:pPr>
                      <a:r>
                        <a:rPr lang="en-US" sz="800"/>
                        <a:t>12%</a:t>
                      </a:r>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800"/>
                        <a:t>Aerospace Engineering and Operations Technicians</a:t>
                      </a:r>
                    </a:p>
                  </a:txBody>
                  <a:tcPr anchor="ctr">
                    <a:solidFill>
                      <a:srgbClr val="000080">
                        <a:alpha val="20000"/>
                      </a:srgbClr>
                    </a:solidFill>
                  </a:tcPr>
                </a:tc>
                <a:tc>
                  <a:txBody>
                    <a:bodyPr/>
                    <a:lstStyle/>
                    <a:p>
                      <a:pPr marL="0" lvl="0" indent="0" algn="ctr">
                        <a:buNone/>
                      </a:pPr>
                      <a:r>
                        <a:rPr lang="en-US" sz="800"/>
                        <a:t>$60,757</a:t>
                      </a:r>
                    </a:p>
                  </a:txBody>
                  <a:tcPr anchor="ctr">
                    <a:noFill/>
                  </a:tcPr>
                </a:tc>
                <a:tc>
                  <a:txBody>
                    <a:bodyPr/>
                    <a:lstStyle/>
                    <a:p>
                      <a:pPr marL="0" lvl="0" indent="0" algn="ctr">
                        <a:buNone/>
                      </a:pPr>
                      <a:r>
                        <a:rPr lang="en-US" sz="800"/>
                        <a:t>114</a:t>
                      </a:r>
                    </a:p>
                  </a:txBody>
                  <a:tcPr anchor="ctr">
                    <a:noFill/>
                  </a:tcPr>
                </a:tc>
                <a:tc>
                  <a:txBody>
                    <a:bodyPr/>
                    <a:lstStyle/>
                    <a:p>
                      <a:pPr marL="0" lvl="0" indent="0" algn="ctr">
                        <a:buNone/>
                      </a:pPr>
                      <a:r>
                        <a:rPr lang="en-US" sz="800"/>
                        <a:t>9%</a:t>
                      </a:r>
                    </a:p>
                  </a:txBody>
                  <a:tcPr anchor="ctr">
                    <a:noFill/>
                  </a:tcPr>
                </a:tc>
                <a:extLst>
                  <a:ext uri="{0D108BD9-81ED-4DB2-BD59-A6C34878D82A}">
                    <a16:rowId xmlns:a16="http://schemas.microsoft.com/office/drawing/2014/main" val="1446114615"/>
                  </a:ext>
                </a:extLst>
              </a:tr>
              <a:tr h="182880">
                <a:tc>
                  <a:txBody>
                    <a:bodyPr/>
                    <a:lstStyle/>
                    <a:p>
                      <a:pPr marL="0" lvl="0" indent="0" algn="l">
                        <a:buNone/>
                      </a:pPr>
                      <a:r>
                        <a:rPr lang="en-US" sz="800"/>
                        <a:t>Electrical and Electronics Engineering Technicians</a:t>
                      </a:r>
                    </a:p>
                  </a:txBody>
                  <a:tcPr anchor="ctr">
                    <a:solidFill>
                      <a:srgbClr val="000080">
                        <a:alpha val="20000"/>
                      </a:srgbClr>
                    </a:solidFill>
                  </a:tcPr>
                </a:tc>
                <a:tc>
                  <a:txBody>
                    <a:bodyPr/>
                    <a:lstStyle/>
                    <a:p>
                      <a:pPr marL="0" lvl="0" indent="0" algn="ctr">
                        <a:buNone/>
                      </a:pPr>
                      <a:r>
                        <a:rPr lang="en-US" sz="800"/>
                        <a:t>$60,382</a:t>
                      </a:r>
                    </a:p>
                  </a:txBody>
                  <a:tcPr anchor="ctr">
                    <a:noFill/>
                  </a:tcPr>
                </a:tc>
                <a:tc>
                  <a:txBody>
                    <a:bodyPr/>
                    <a:lstStyle/>
                    <a:p>
                      <a:pPr marL="0" lvl="0" indent="0" algn="ctr">
                        <a:buNone/>
                      </a:pPr>
                      <a:r>
                        <a:rPr lang="en-US" sz="800"/>
                        <a:t>1,439</a:t>
                      </a:r>
                    </a:p>
                  </a:txBody>
                  <a:tcPr anchor="ctr">
                    <a:noFill/>
                  </a:tcPr>
                </a:tc>
                <a:tc>
                  <a:txBody>
                    <a:bodyPr/>
                    <a:lstStyle/>
                    <a:p>
                      <a:pPr marL="0" lvl="0" indent="0" algn="ctr">
                        <a:buNone/>
                      </a:pPr>
                      <a:r>
                        <a:rPr lang="en-US" sz="800"/>
                        <a:t>9%</a:t>
                      </a:r>
                    </a:p>
                  </a:txBody>
                  <a:tcPr anchor="ctr">
                    <a:noFill/>
                  </a:tcPr>
                </a:tc>
                <a:extLst>
                  <a:ext uri="{0D108BD9-81ED-4DB2-BD59-A6C34878D82A}">
                    <a16:rowId xmlns:a16="http://schemas.microsoft.com/office/drawing/2014/main" val="485077722"/>
                  </a:ext>
                </a:extLst>
              </a:tr>
              <a:tr h="182880">
                <a:tc>
                  <a:txBody>
                    <a:bodyPr/>
                    <a:lstStyle/>
                    <a:p>
                      <a:pPr marL="0" lvl="0" indent="0" algn="l">
                        <a:buNone/>
                      </a:pPr>
                      <a:r>
                        <a:rPr lang="en-US" sz="800"/>
                        <a:t>Industrial Engineering Technicians</a:t>
                      </a:r>
                    </a:p>
                  </a:txBody>
                  <a:tcPr>
                    <a:solidFill>
                      <a:srgbClr val="000080">
                        <a:alpha val="20000"/>
                      </a:srgbClr>
                    </a:solidFill>
                  </a:tcPr>
                </a:tc>
                <a:tc>
                  <a:txBody>
                    <a:bodyPr/>
                    <a:lstStyle/>
                    <a:p>
                      <a:pPr marL="0" lvl="0" indent="0" algn="ctr">
                        <a:buNone/>
                      </a:pPr>
                      <a:r>
                        <a:rPr lang="en-US" sz="800"/>
                        <a:t>$61,672</a:t>
                      </a:r>
                    </a:p>
                  </a:txBody>
                  <a:tcPr>
                    <a:noFill/>
                  </a:tcPr>
                </a:tc>
                <a:tc>
                  <a:txBody>
                    <a:bodyPr/>
                    <a:lstStyle/>
                    <a:p>
                      <a:pPr marL="0" lvl="0" indent="0" algn="ctr">
                        <a:buNone/>
                      </a:pPr>
                      <a:r>
                        <a:rPr lang="en-US" sz="800"/>
                        <a:t>326</a:t>
                      </a:r>
                    </a:p>
                  </a:txBody>
                  <a:tcPr>
                    <a:noFill/>
                  </a:tcPr>
                </a:tc>
                <a:tc>
                  <a:txBody>
                    <a:bodyPr/>
                    <a:lstStyle/>
                    <a:p>
                      <a:pPr marL="0" lvl="0" indent="0" algn="ctr">
                        <a:buNone/>
                      </a:pPr>
                      <a:r>
                        <a:rPr lang="en-US" sz="800"/>
                        <a:t>9%</a:t>
                      </a:r>
                    </a:p>
                  </a:txBody>
                  <a:tcPr>
                    <a:noFill/>
                  </a:tcPr>
                </a:tc>
                <a:extLst>
                  <a:ext uri="{0D108BD9-81ED-4DB2-BD59-A6C34878D82A}">
                    <a16:rowId xmlns:a16="http://schemas.microsoft.com/office/drawing/2014/main" val="1843925726"/>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0633" y="8721911"/>
            <a:ext cx="5818910" cy="369332"/>
          </a:xfrm>
          <a:prstGeom prst="rect">
            <a:avLst/>
          </a:prstGeom>
          <a:noFill/>
        </p:spPr>
        <p:txBody>
          <a:bodyPr wrap="square" lIns="91440" tIns="45720" rIns="91440" bIns="45720" rtlCol="0" anchor="t">
            <a:spAutoFit/>
          </a:bodyPr>
          <a:lstStyle/>
          <a:p>
            <a:r>
              <a:rPr lang="en-US" sz="900">
                <a:effectLst/>
                <a:ea typeface="Calibri" panose="020F0502020204030204" pitchFamily="34" charset="0"/>
                <a:cs typeface="Times New Roman"/>
              </a:rPr>
              <a:t>Successful completion of the </a:t>
            </a:r>
            <a:r>
              <a:rPr lang="en-US" sz="900">
                <a:ea typeface="Calibri" panose="020F0502020204030204" pitchFamily="34" charset="0"/>
                <a:cs typeface="Times New Roman"/>
              </a:rPr>
              <a:t>Manufacturing Technology program</a:t>
            </a:r>
            <a:r>
              <a:rPr lang="en-US" sz="900">
                <a:effectLst/>
                <a:ea typeface="Calibri" panose="020F0502020204030204" pitchFamily="34" charset="0"/>
                <a:cs typeface="Times New Roman"/>
              </a:rPr>
              <a:t> of study will fulfill requirements of the Business and Industry</a:t>
            </a:r>
            <a:r>
              <a:rPr lang="en-US" sz="900">
                <a:ea typeface="Calibri" panose="020F0502020204030204" pitchFamily="34" charset="0"/>
                <a:cs typeface="Times New Roman"/>
              </a:rPr>
              <a:t> </a:t>
            </a:r>
            <a:r>
              <a:rPr lang="en-US" sz="900">
                <a:effectLst/>
                <a:ea typeface="Calibri" panose="020F0502020204030204" pitchFamily="34" charset="0"/>
                <a:cs typeface="Times New Roman"/>
              </a:rPr>
              <a:t> </a:t>
            </a:r>
            <a:r>
              <a:rPr lang="en-US" sz="900">
                <a:ea typeface="Calibri" panose="020F0502020204030204" pitchFamily="34" charset="0"/>
                <a:cs typeface="Times New Roman"/>
              </a:rPr>
              <a:t>and STEM endorsement if math and science requirements are met</a:t>
            </a:r>
            <a:r>
              <a:rPr lang="en-US" sz="900">
                <a:effectLst/>
                <a:ea typeface="Calibri" panose="020F0502020204030204" pitchFamily="34" charset="0"/>
                <a:cs typeface="Times New Roman"/>
              </a:rPr>
              <a:t>. </a:t>
            </a:r>
            <a:r>
              <a:rPr lang="en-US" sz="900">
                <a:ea typeface="Calibri" panose="020F0502020204030204" pitchFamily="34" charset="0"/>
                <a:cs typeface="Times New Roman"/>
              </a:rPr>
              <a:t>Revised – August 2022</a:t>
            </a:r>
            <a:endParaRPr lang="en-US" sz="900">
              <a:effectLst/>
              <a:ea typeface="Calibri" panose="020F0502020204030204" pitchFamily="34" charset="0"/>
              <a:cs typeface="Times New Roman"/>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35765" y="8707166"/>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17810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936673" y="6311128"/>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11376" y="3497790"/>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488364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228817" y="4746137"/>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5EAB6DFC-B706-6FE4-C590-E3FCDD38849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49543" y="924976"/>
            <a:ext cx="579636" cy="587490"/>
          </a:xfrm>
          <a:prstGeom prst="rect">
            <a:avLst/>
          </a:prstGeom>
        </p:spPr>
      </p:pic>
      <p:pic>
        <p:nvPicPr>
          <p:cNvPr id="12" name="Picture 12">
            <a:extLst>
              <a:ext uri="{FF2B5EF4-FFF2-40B4-BE49-F238E27FC236}">
                <a16:creationId xmlns:a16="http://schemas.microsoft.com/office/drawing/2014/main" id="{FDD05C01-33AA-82DE-A69A-4BEF82323DAB}"/>
              </a:ext>
              <a:ext uri="{C183D7F6-B498-43B3-948B-1728B52AA6E4}">
                <adec:decorative xmlns:adec="http://schemas.microsoft.com/office/drawing/2017/decorative" val="1"/>
              </a:ext>
            </a:extLst>
          </p:cNvPr>
          <p:cNvPicPr>
            <a:picLocks noChangeAspect="1"/>
          </p:cNvPicPr>
          <p:nvPr/>
        </p:nvPicPr>
        <p:blipFill rotWithShape="1">
          <a:blip r:embed="rId4"/>
          <a:srcRect l="6264" t="30193" r="15805" b="13017"/>
          <a:stretch/>
        </p:blipFill>
        <p:spPr>
          <a:xfrm>
            <a:off x="3705330" y="943187"/>
            <a:ext cx="2137832" cy="575850"/>
          </a:xfrm>
          <a:prstGeom prst="rect">
            <a:avLst/>
          </a:prstGeom>
        </p:spPr>
      </p:pic>
      <p:sp>
        <p:nvSpPr>
          <p:cNvPr id="6" name="TextBox 5">
            <a:extLst>
              <a:ext uri="{FF2B5EF4-FFF2-40B4-BE49-F238E27FC236}">
                <a16:creationId xmlns:a16="http://schemas.microsoft.com/office/drawing/2014/main" id="{34C2555C-87E7-483F-9A9E-6ABE0F52B807}"/>
              </a:ext>
            </a:extLst>
          </p:cNvPr>
          <p:cNvSpPr txBox="1"/>
          <p:nvPr/>
        </p:nvSpPr>
        <p:spPr>
          <a:xfrm>
            <a:off x="3816915" y="6298637"/>
            <a:ext cx="2834638" cy="830997"/>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800" dirty="0"/>
              <a:t>Mastercam Associate Certification Mill Design and Toolpaths*</a:t>
            </a:r>
          </a:p>
          <a:p>
            <a:pPr marL="171450" indent="-171450">
              <a:buFont typeface="Arial" panose="020B0604020202020204" pitchFamily="34" charset="0"/>
              <a:buChar char="•"/>
            </a:pPr>
            <a:r>
              <a:rPr lang="en-US" sz="800" dirty="0"/>
              <a:t>Mastercam Certified Professional Mill Level 1*</a:t>
            </a:r>
          </a:p>
          <a:p>
            <a:pPr marL="171450" indent="-171450">
              <a:buFont typeface="Arial" panose="020B0604020202020204" pitchFamily="34" charset="0"/>
              <a:buChar char="•"/>
            </a:pPr>
            <a:r>
              <a:rPr lang="en-US" sz="800" dirty="0"/>
              <a:t>Mastercam Professional Level Certification*</a:t>
            </a:r>
          </a:p>
          <a:p>
            <a:pPr marL="171450" indent="-171450">
              <a:buFont typeface="Arial" panose="020B0604020202020204" pitchFamily="34" charset="0"/>
              <a:buChar char="•"/>
            </a:pPr>
            <a:r>
              <a:rPr lang="en-US" sz="800" dirty="0"/>
              <a:t>OSHA 30 Hour General*</a:t>
            </a:r>
          </a:p>
          <a:p>
            <a:pPr algn="ctr"/>
            <a:r>
              <a:rPr lang="en-US" sz="800" dirty="0"/>
              <a:t>*IBC sunsetting 8/31/24</a:t>
            </a:r>
            <a:endParaRPr lang="en-US" sz="800" dirty="0">
              <a:cs typeface="Calibri"/>
            </a:endParaRPr>
          </a:p>
        </p:txBody>
      </p:sp>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000080"/>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a:solidFill>
                  <a:schemeClr val="bg1"/>
                </a:solidFill>
                <a:latin typeface="+mn-lt"/>
                <a:ea typeface="Open Sans"/>
                <a:cs typeface="Open Sans"/>
              </a:rPr>
              <a:t>Manufacturing Technology</a:t>
            </a:r>
            <a:br>
              <a:rPr lang="en-US" sz="1800" b="1">
                <a:latin typeface="+mn-lt"/>
                <a:ea typeface="Open Sans" panose="020B0606030504020204" pitchFamily="34" charset="0"/>
                <a:cs typeface="Open Sans" panose="020B0606030504020204" pitchFamily="34" charset="0"/>
              </a:rPr>
            </a:br>
            <a:r>
              <a:rPr lang="en-US" sz="1800" b="1">
                <a:solidFill>
                  <a:schemeClr val="bg1"/>
                </a:solidFill>
                <a:latin typeface="+mn-lt"/>
                <a:ea typeface="Open Sans"/>
                <a:cs typeface="Open Sans"/>
              </a:rPr>
              <a:t>Course </a:t>
            </a:r>
            <a:r>
              <a:rPr lang="en-US" sz="1800" b="1" dirty="0">
                <a:solidFill>
                  <a:schemeClr val="bg1"/>
                </a:solidFill>
                <a:latin typeface="+mn-lt"/>
                <a:ea typeface="Open Sans"/>
                <a:cs typeface="Open Sans"/>
              </a:rPr>
              <a:t>Information</a:t>
            </a:r>
            <a:endParaRPr lang="en-US">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40346" y="534297"/>
            <a:ext cx="731019"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1</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562137511"/>
              </p:ext>
            </p:extLst>
          </p:nvPr>
        </p:nvGraphicFramePr>
        <p:xfrm>
          <a:off x="173620" y="733063"/>
          <a:ext cx="6603991" cy="518160"/>
        </p:xfrm>
        <a:graphic>
          <a:graphicData uri="http://schemas.openxmlformats.org/drawingml/2006/table">
            <a:tbl>
              <a:tblPr firstRow="1" bandRow="1">
                <a:tableStyleId>{5C22544A-7EE6-4342-B048-85BDC9FD1C3A}</a:tableStyleId>
              </a:tblPr>
              <a:tblGrid>
                <a:gridCol w="2169582">
                  <a:extLst>
                    <a:ext uri="{9D8B030D-6E8A-4147-A177-3AD203B41FA5}">
                      <a16:colId xmlns:a16="http://schemas.microsoft.com/office/drawing/2014/main" val="2083587555"/>
                    </a:ext>
                  </a:extLst>
                </a:gridCol>
                <a:gridCol w="1335496">
                  <a:extLst>
                    <a:ext uri="{9D8B030D-6E8A-4147-A177-3AD203B41FA5}">
                      <a16:colId xmlns:a16="http://schemas.microsoft.com/office/drawing/2014/main" val="3749205641"/>
                    </a:ext>
                  </a:extLst>
                </a:gridCol>
                <a:gridCol w="1882640">
                  <a:extLst>
                    <a:ext uri="{9D8B030D-6E8A-4147-A177-3AD203B41FA5}">
                      <a16:colId xmlns:a16="http://schemas.microsoft.com/office/drawing/2014/main" val="603892530"/>
                    </a:ext>
                  </a:extLst>
                </a:gridCol>
                <a:gridCol w="1216273">
                  <a:extLst>
                    <a:ext uri="{9D8B030D-6E8A-4147-A177-3AD203B41FA5}">
                      <a16:colId xmlns:a16="http://schemas.microsoft.com/office/drawing/2014/main" val="562161464"/>
                    </a:ext>
                  </a:extLst>
                </a:gridCol>
              </a:tblGrid>
              <a:tr h="243416">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00080"/>
                    </a:solidFill>
                  </a:tcPr>
                </a:tc>
                <a:tc>
                  <a:txBody>
                    <a:bodyPr/>
                    <a:lstStyle/>
                    <a:p>
                      <a:pPr algn="ctr"/>
                      <a:r>
                        <a:rPr lang="en-US" sz="1000" dirty="0"/>
                        <a:t>COREQUISITES</a:t>
                      </a:r>
                    </a:p>
                  </a:txBody>
                  <a:tcPr anchor="ctr">
                    <a:solidFill>
                      <a:srgbClr val="000080"/>
                    </a:solidFill>
                  </a:tcPr>
                </a:tc>
                <a:extLst>
                  <a:ext uri="{0D108BD9-81ED-4DB2-BD59-A6C34878D82A}">
                    <a16:rowId xmlns:a16="http://schemas.microsoft.com/office/drawing/2014/main" val="2788444287"/>
                  </a:ext>
                </a:extLst>
              </a:tr>
              <a:tr h="274320">
                <a:tc>
                  <a:txBody>
                    <a:bodyPr/>
                    <a:lstStyle/>
                    <a:p>
                      <a:r>
                        <a:rPr lang="en-US" sz="900" dirty="0"/>
                        <a:t>Principles of Manufacturing</a:t>
                      </a:r>
                    </a:p>
                  </a:txBody>
                  <a:tcPr anchor="ctr">
                    <a:solidFill>
                      <a:schemeClr val="bg1">
                        <a:lumMod val="85000"/>
                        <a:alpha val="60000"/>
                      </a:schemeClr>
                    </a:solidFill>
                  </a:tcPr>
                </a:tc>
                <a:tc>
                  <a:txBody>
                    <a:bodyPr/>
                    <a:lstStyle/>
                    <a:p>
                      <a:pPr lvl="0" algn="ctr">
                        <a:buNone/>
                      </a:pPr>
                      <a:r>
                        <a:rPr lang="en-US" sz="900" dirty="0"/>
                        <a:t>13032200 (1 credit)</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40346" y="148975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3332168848"/>
              </p:ext>
            </p:extLst>
          </p:nvPr>
        </p:nvGraphicFramePr>
        <p:xfrm>
          <a:off x="178345" y="1713448"/>
          <a:ext cx="6603991" cy="518160"/>
        </p:xfrm>
        <a:graphic>
          <a:graphicData uri="http://schemas.openxmlformats.org/drawingml/2006/table">
            <a:tbl>
              <a:tblPr firstRow="1" bandRow="1">
                <a:tableStyleId>{5C22544A-7EE6-4342-B048-85BDC9FD1C3A}</a:tableStyleId>
              </a:tblPr>
              <a:tblGrid>
                <a:gridCol w="2169582">
                  <a:extLst>
                    <a:ext uri="{9D8B030D-6E8A-4147-A177-3AD203B41FA5}">
                      <a16:colId xmlns:a16="http://schemas.microsoft.com/office/drawing/2014/main" val="2083587555"/>
                    </a:ext>
                  </a:extLst>
                </a:gridCol>
                <a:gridCol w="1333496">
                  <a:extLst>
                    <a:ext uri="{9D8B030D-6E8A-4147-A177-3AD203B41FA5}">
                      <a16:colId xmlns:a16="http://schemas.microsoft.com/office/drawing/2014/main" val="3749205641"/>
                    </a:ext>
                  </a:extLst>
                </a:gridCol>
                <a:gridCol w="1898527">
                  <a:extLst>
                    <a:ext uri="{9D8B030D-6E8A-4147-A177-3AD203B41FA5}">
                      <a16:colId xmlns:a16="http://schemas.microsoft.com/office/drawing/2014/main" val="603892530"/>
                    </a:ext>
                  </a:extLst>
                </a:gridCol>
                <a:gridCol w="12023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000080"/>
                    </a:solidFill>
                  </a:tcPr>
                </a:tc>
                <a:tc>
                  <a:txBody>
                    <a:bodyPr/>
                    <a:lstStyle/>
                    <a:p>
                      <a:pPr algn="ctr"/>
                      <a:r>
                        <a:rPr lang="en-US" sz="1000" dirty="0"/>
                        <a:t>COREQUISITES</a:t>
                      </a:r>
                    </a:p>
                  </a:txBody>
                  <a:tcPr anchor="ctr">
                    <a:solidFill>
                      <a:srgbClr val="000080"/>
                    </a:solidFill>
                  </a:tcPr>
                </a:tc>
                <a:extLst>
                  <a:ext uri="{0D108BD9-81ED-4DB2-BD59-A6C34878D82A}">
                    <a16:rowId xmlns:a16="http://schemas.microsoft.com/office/drawing/2014/main" val="2788444287"/>
                  </a:ext>
                </a:extLst>
              </a:tr>
              <a:tr h="274320">
                <a:tc>
                  <a:txBody>
                    <a:bodyPr/>
                    <a:lstStyle/>
                    <a:p>
                      <a:pPr lvl="0">
                        <a:buNone/>
                      </a:pPr>
                      <a:r>
                        <a:rPr lang="en-US" sz="900" b="0" i="0" u="none" strike="noStrike" noProof="0" dirty="0">
                          <a:latin typeface="Calibri"/>
                        </a:rPr>
                        <a:t>Diversified Manufacturing I </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a:latin typeface="Calibri"/>
                        </a:rPr>
                        <a:t>13032650 (1 credit) </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a:latin typeface="Calibri"/>
                        </a:rPr>
                        <a:t>None</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dirty="0">
                          <a:latin typeface="Calibri"/>
                        </a:rPr>
                        <a:t>None</a:t>
                      </a:r>
                      <a:endParaRPr lang="en-US" sz="900" dirty="0"/>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68650" y="251685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821554160"/>
              </p:ext>
            </p:extLst>
          </p:nvPr>
        </p:nvGraphicFramePr>
        <p:xfrm>
          <a:off x="162772" y="2755915"/>
          <a:ext cx="6603996" cy="518160"/>
        </p:xfrm>
        <a:graphic>
          <a:graphicData uri="http://schemas.openxmlformats.org/drawingml/2006/table">
            <a:tbl>
              <a:tblPr firstRow="1" bandRow="1">
                <a:tableStyleId>{5C22544A-7EE6-4342-B048-85BDC9FD1C3A}</a:tableStyleId>
              </a:tblPr>
              <a:tblGrid>
                <a:gridCol w="2201333">
                  <a:extLst>
                    <a:ext uri="{9D8B030D-6E8A-4147-A177-3AD203B41FA5}">
                      <a16:colId xmlns:a16="http://schemas.microsoft.com/office/drawing/2014/main" val="2083587555"/>
                    </a:ext>
                  </a:extLst>
                </a:gridCol>
                <a:gridCol w="1344083">
                  <a:extLst>
                    <a:ext uri="{9D8B030D-6E8A-4147-A177-3AD203B41FA5}">
                      <a16:colId xmlns:a16="http://schemas.microsoft.com/office/drawing/2014/main" val="3749205641"/>
                    </a:ext>
                  </a:extLst>
                </a:gridCol>
                <a:gridCol w="1849055">
                  <a:extLst>
                    <a:ext uri="{9D8B030D-6E8A-4147-A177-3AD203B41FA5}">
                      <a16:colId xmlns:a16="http://schemas.microsoft.com/office/drawing/2014/main" val="603892530"/>
                    </a:ext>
                  </a:extLst>
                </a:gridCol>
                <a:gridCol w="1209525">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00080"/>
                    </a:solidFill>
                  </a:tcPr>
                </a:tc>
                <a:tc>
                  <a:txBody>
                    <a:bodyPr/>
                    <a:lstStyle/>
                    <a:p>
                      <a:pPr algn="ctr"/>
                      <a:r>
                        <a:rPr lang="en-US" sz="1000" dirty="0"/>
                        <a:t>COREQUISITES </a:t>
                      </a:r>
                    </a:p>
                  </a:txBody>
                  <a:tcPr anchor="ctr">
                    <a:solidFill>
                      <a:srgbClr val="000080"/>
                    </a:solidFill>
                  </a:tcPr>
                </a:tc>
                <a:extLst>
                  <a:ext uri="{0D108BD9-81ED-4DB2-BD59-A6C34878D82A}">
                    <a16:rowId xmlns:a16="http://schemas.microsoft.com/office/drawing/2014/main" val="2788444287"/>
                  </a:ext>
                </a:extLst>
              </a:tr>
              <a:tr h="274320">
                <a:tc>
                  <a:txBody>
                    <a:bodyPr/>
                    <a:lstStyle/>
                    <a:p>
                      <a:pPr lvl="0">
                        <a:buNone/>
                      </a:pPr>
                      <a:r>
                        <a:rPr lang="en-US" sz="900" b="0" i="0" u="none" strike="noStrike" noProof="0">
                          <a:latin typeface="Calibri"/>
                        </a:rPr>
                        <a:t>Diversified Manufacturing II</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a:latin typeface="Calibri"/>
                        </a:rPr>
                        <a:t>13032660 (1 credit)</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dirty="0">
                          <a:latin typeface="Calibri"/>
                        </a:rPr>
                        <a:t>Diversified Manufacturing I </a:t>
                      </a:r>
                      <a:endParaRPr lang="en-US" sz="900" dirty="0"/>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2629990545"/>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79258" y="357303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2506208818"/>
              </p:ext>
            </p:extLst>
          </p:nvPr>
        </p:nvGraphicFramePr>
        <p:xfrm>
          <a:off x="131021" y="3803047"/>
          <a:ext cx="6635747" cy="518160"/>
        </p:xfrm>
        <a:graphic>
          <a:graphicData uri="http://schemas.openxmlformats.org/drawingml/2006/table">
            <a:tbl>
              <a:tblPr firstRow="1" bandRow="1">
                <a:tableStyleId>{5C22544A-7EE6-4342-B048-85BDC9FD1C3A}</a:tableStyleId>
              </a:tblPr>
              <a:tblGrid>
                <a:gridCol w="2242486">
                  <a:extLst>
                    <a:ext uri="{9D8B030D-6E8A-4147-A177-3AD203B41FA5}">
                      <a16:colId xmlns:a16="http://schemas.microsoft.com/office/drawing/2014/main" val="2083587555"/>
                    </a:ext>
                  </a:extLst>
                </a:gridCol>
                <a:gridCol w="1333500">
                  <a:extLst>
                    <a:ext uri="{9D8B030D-6E8A-4147-A177-3AD203B41FA5}">
                      <a16:colId xmlns:a16="http://schemas.microsoft.com/office/drawing/2014/main" val="3749205641"/>
                    </a:ext>
                  </a:extLst>
                </a:gridCol>
                <a:gridCol w="1871281">
                  <a:extLst>
                    <a:ext uri="{9D8B030D-6E8A-4147-A177-3AD203B41FA5}">
                      <a16:colId xmlns:a16="http://schemas.microsoft.com/office/drawing/2014/main" val="603892530"/>
                    </a:ext>
                  </a:extLst>
                </a:gridCol>
                <a:gridCol w="1188480">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00080"/>
                    </a:solidFill>
                  </a:tcPr>
                </a:tc>
                <a:tc>
                  <a:txBody>
                    <a:bodyPr/>
                    <a:lstStyle/>
                    <a:p>
                      <a:pPr algn="ctr"/>
                      <a:r>
                        <a:rPr lang="en-US" sz="1000" dirty="0"/>
                        <a:t>SERVICE ID</a:t>
                      </a:r>
                    </a:p>
                  </a:txBody>
                  <a:tcPr anchor="ctr">
                    <a:solidFill>
                      <a:srgbClr val="0000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00080"/>
                    </a:solidFill>
                  </a:tcPr>
                </a:tc>
                <a:tc>
                  <a:txBody>
                    <a:bodyPr/>
                    <a:lstStyle/>
                    <a:p>
                      <a:pPr algn="ctr"/>
                      <a:r>
                        <a:rPr lang="en-US" sz="1000" dirty="0"/>
                        <a:t>COREQUISITES </a:t>
                      </a:r>
                    </a:p>
                  </a:txBody>
                  <a:tcPr anchor="ctr">
                    <a:solidFill>
                      <a:srgbClr val="000080"/>
                    </a:solidFill>
                  </a:tcPr>
                </a:tc>
                <a:extLst>
                  <a:ext uri="{0D108BD9-81ED-4DB2-BD59-A6C34878D82A}">
                    <a16:rowId xmlns:a16="http://schemas.microsoft.com/office/drawing/2014/main" val="2788444287"/>
                  </a:ext>
                </a:extLst>
              </a:tr>
              <a:tr h="274320">
                <a:tc>
                  <a:txBody>
                    <a:bodyPr/>
                    <a:lstStyle/>
                    <a:p>
                      <a:pPr lvl="0">
                        <a:buNone/>
                      </a:pPr>
                      <a:r>
                        <a:rPr lang="en-US" sz="900" b="0" i="0" u="none" strike="noStrike" noProof="0" dirty="0">
                          <a:latin typeface="Calibri"/>
                        </a:rPr>
                        <a:t>Practicum in Manufacturing </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dirty="0">
                          <a:latin typeface="Calibri"/>
                        </a:rPr>
                        <a:t>13033000 (2 credits)</a:t>
                      </a:r>
                      <a:endParaRPr lang="en-US" sz="900" dirty="0"/>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2629990545"/>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173620" y="4969200"/>
            <a:ext cx="6246744" cy="553998"/>
          </a:xfrm>
          <a:prstGeom prst="rect">
            <a:avLst/>
          </a:prstGeom>
          <a:noFill/>
        </p:spPr>
        <p:txBody>
          <a:bodyPr wrap="square" lIns="91440" tIns="45720" rIns="91440" bIns="45720" rtlCol="0" anchor="t">
            <a:spAutoFit/>
          </a:bodyPr>
          <a:lstStyle/>
          <a:p>
            <a:pPr algn="ctr"/>
            <a:r>
              <a:rPr lang="en-US" sz="1000" dirty="0"/>
              <a:t>FOR ADDITIONAL INFORMATION ON THE MANUFACTURING CAREER CLUSTER,</a:t>
            </a:r>
          </a:p>
          <a:p>
            <a:pPr algn="ctr"/>
            <a:r>
              <a:rPr lang="en-US" sz="1000" dirty="0"/>
              <a:t>PLEASE CONTACT: PSJA ISD CTE Coordinator: Yolanda Garcia </a:t>
            </a:r>
            <a:r>
              <a:rPr lang="en-US" sz="1000" dirty="0">
                <a:hlinkClick r:id="rId2"/>
              </a:rPr>
              <a:t>yolanda.garcia@psjaisd.us</a:t>
            </a:r>
            <a:endParaRPr lang="en-US" sz="1000" dirty="0"/>
          </a:p>
          <a:p>
            <a:pPr algn="ctr"/>
            <a:r>
              <a:rPr lang="en-US" sz="1000" dirty="0">
                <a:hlinkClick r:id="rId3"/>
              </a:rPr>
              <a:t>https://tea.texas.gov/cte</a:t>
            </a:r>
            <a:r>
              <a:rPr lang="en-US" sz="1000" dirty="0"/>
              <a:t> </a:t>
            </a:r>
            <a:endParaRPr lang="en-US" sz="1000" dirty="0">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173620" y="5737105"/>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6E2079ED-9D2E-7623-D962-6CA52C9A4FFA}"/>
              </a:ext>
            </a:extLst>
          </p:cNvPr>
          <p:cNvPicPr>
            <a:picLocks noChangeAspect="1"/>
          </p:cNvPicPr>
          <p:nvPr/>
        </p:nvPicPr>
        <p:blipFill>
          <a:blip r:embed="rId5"/>
          <a:stretch>
            <a:fillRect/>
          </a:stretch>
        </p:blipFill>
        <p:spPr>
          <a:xfrm>
            <a:off x="5700974" y="7951694"/>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8F3D9B-8CC2-456E-B9CB-9D9E043224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3.xml><?xml version="1.0" encoding="utf-8"?>
<ds:datastoreItem xmlns:ds="http://schemas.openxmlformats.org/officeDocument/2006/customXml" ds:itemID="{DFF67F14-08BA-4E43-A779-A4A8A5468D3F}">
  <ds:schemaRefs>
    <ds:schemaRef ds:uri="http://schemas.microsoft.com/office/2006/metadata/properties"/>
    <ds:schemaRef ds:uri="1870ca36-48b9-408f-8764-2f018f10cce8"/>
    <ds:schemaRef ds:uri="http://purl.org/dc/elements/1.1/"/>
    <ds:schemaRef ds:uri="696893de-3167-48c0-a9e9-62134322dc49"/>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terms/"/>
    <ds:schemaRef ds:uri="719cf477-6032-42e7-804a-9c684239624f"/>
    <ds:schemaRef ds:uri="abe7259a-2221-4fae-a48c-e26acad682cd"/>
  </ds:schemaRefs>
</ds:datastoreItem>
</file>

<file path=docProps/app.xml><?xml version="1.0" encoding="utf-8"?>
<Properties xmlns="http://schemas.openxmlformats.org/officeDocument/2006/extended-properties" xmlns:vt="http://schemas.openxmlformats.org/officeDocument/2006/docPropsVTypes">
  <Template>Office Theme</Template>
  <TotalTime>9</TotalTime>
  <Words>595</Words>
  <Application>Microsoft Office PowerPoint</Application>
  <PresentationFormat>Letter Paper (8.5x11 in)</PresentationFormat>
  <Paragraphs>119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Open Sans SemiBold</vt:lpstr>
      <vt:lpstr>Office Theme</vt:lpstr>
      <vt:lpstr>Manufacturing Technology Statewide Program of Study</vt:lpstr>
      <vt:lpstr>Manufacturing Technology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123</cp:revision>
  <dcterms:created xsi:type="dcterms:W3CDTF">2022-08-14T22:35:42Z</dcterms:created>
  <dcterms:modified xsi:type="dcterms:W3CDTF">2023-02-27T20:51:52Z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