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57" r:id="rId5"/>
    <p:sldId id="256" r:id="rId6"/>
  </p:sldIdLst>
  <p:sldSz cx="6858000" cy="9144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7D6E0D2-4AF4-174A-3414-82F42FBFB7E1}" name="Smith, Steve" initials="SS" userId="S::Steve.Smith@tea.texas.gov::cad797b5-bb7e-4e2a-97ae-05911761940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003F"/>
    <a:srgbClr val="0381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B8A798-A958-4021-BF1B-24A8C1BB8A11}" v="1" dt="2023-01-18T04:17:35.9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3792" autoAdjust="0"/>
  </p:normalViewPr>
  <p:slideViewPr>
    <p:cSldViewPr snapToGrid="0">
      <p:cViewPr varScale="1">
        <p:scale>
          <a:sx n="115" d="100"/>
          <a:sy n="115" d="100"/>
        </p:scale>
        <p:origin x="4158" y="13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trid Bonilla-Lazo" userId="f3c47238-f294-4ea1-8d9c-0f416980bfdd" providerId="ADAL" clId="{69D8B1AC-0F43-471C-A7FE-13D008EC4468}"/>
    <pc:docChg chg="undo custSel modSld">
      <pc:chgData name="Astrid Bonilla-Lazo" userId="f3c47238-f294-4ea1-8d9c-0f416980bfdd" providerId="ADAL" clId="{69D8B1AC-0F43-471C-A7FE-13D008EC4468}" dt="2023-01-05T18:30:37.298" v="432" actId="14100"/>
      <pc:docMkLst>
        <pc:docMk/>
      </pc:docMkLst>
      <pc:sldChg chg="modSp mod">
        <pc:chgData name="Astrid Bonilla-Lazo" userId="f3c47238-f294-4ea1-8d9c-0f416980bfdd" providerId="ADAL" clId="{69D8B1AC-0F43-471C-A7FE-13D008EC4468}" dt="2023-01-05T18:12:59.849" v="430" actId="6549"/>
        <pc:sldMkLst>
          <pc:docMk/>
          <pc:sldMk cId="2458424211" sldId="256"/>
        </pc:sldMkLst>
        <pc:spChg chg="mod">
          <ac:chgData name="Astrid Bonilla-Lazo" userId="f3c47238-f294-4ea1-8d9c-0f416980bfdd" providerId="ADAL" clId="{69D8B1AC-0F43-471C-A7FE-13D008EC4468}" dt="2023-01-05T16:40:00.657" v="429" actId="20577"/>
          <ac:spMkLst>
            <pc:docMk/>
            <pc:sldMk cId="2458424211" sldId="256"/>
            <ac:spMk id="14" creationId="{ED792C4E-CC7C-1F50-F9D3-B7BDD0BEE4D5}"/>
          </ac:spMkLst>
        </pc:spChg>
        <pc:graphicFrameChg chg="modGraphic">
          <ac:chgData name="Astrid Bonilla-Lazo" userId="f3c47238-f294-4ea1-8d9c-0f416980bfdd" providerId="ADAL" clId="{69D8B1AC-0F43-471C-A7FE-13D008EC4468}" dt="2023-01-05T16:33:09.062" v="128" actId="14100"/>
          <ac:graphicFrameMkLst>
            <pc:docMk/>
            <pc:sldMk cId="2458424211" sldId="256"/>
            <ac:graphicFrameMk id="3" creationId="{056CCD33-F41C-3271-0BF6-E24B4BE9EB18}"/>
          </ac:graphicFrameMkLst>
        </pc:graphicFrameChg>
        <pc:graphicFrameChg chg="modGraphic">
          <ac:chgData name="Astrid Bonilla-Lazo" userId="f3c47238-f294-4ea1-8d9c-0f416980bfdd" providerId="ADAL" clId="{69D8B1AC-0F43-471C-A7FE-13D008EC4468}" dt="2023-01-05T16:33:33.611" v="223" actId="14100"/>
          <ac:graphicFrameMkLst>
            <pc:docMk/>
            <pc:sldMk cId="2458424211" sldId="256"/>
            <ac:graphicFrameMk id="6" creationId="{DAF8A1F2-E113-5548-F2CF-E225B5DDB971}"/>
          </ac:graphicFrameMkLst>
        </pc:graphicFrameChg>
        <pc:graphicFrameChg chg="modGraphic">
          <ac:chgData name="Astrid Bonilla-Lazo" userId="f3c47238-f294-4ea1-8d9c-0f416980bfdd" providerId="ADAL" clId="{69D8B1AC-0F43-471C-A7FE-13D008EC4468}" dt="2023-01-05T18:12:59.849" v="430" actId="6549"/>
          <ac:graphicFrameMkLst>
            <pc:docMk/>
            <pc:sldMk cId="2458424211" sldId="256"/>
            <ac:graphicFrameMk id="15" creationId="{97395A7A-D529-5527-E1AB-724004545FC8}"/>
          </ac:graphicFrameMkLst>
        </pc:graphicFrameChg>
      </pc:sldChg>
      <pc:sldChg chg="modSp mod">
        <pc:chgData name="Astrid Bonilla-Lazo" userId="f3c47238-f294-4ea1-8d9c-0f416980bfdd" providerId="ADAL" clId="{69D8B1AC-0F43-471C-A7FE-13D008EC4468}" dt="2023-01-05T18:30:37.298" v="432" actId="14100"/>
        <pc:sldMkLst>
          <pc:docMk/>
          <pc:sldMk cId="2115741379" sldId="257"/>
        </pc:sldMkLst>
        <pc:spChg chg="mod">
          <ac:chgData name="Astrid Bonilla-Lazo" userId="f3c47238-f294-4ea1-8d9c-0f416980bfdd" providerId="ADAL" clId="{69D8B1AC-0F43-471C-A7FE-13D008EC4468}" dt="2023-01-05T18:30:37.298" v="432" actId="14100"/>
          <ac:spMkLst>
            <pc:docMk/>
            <pc:sldMk cId="2115741379" sldId="257"/>
            <ac:spMk id="21" creationId="{77D1060B-498D-5699-38A4-622C19750F17}"/>
          </ac:spMkLst>
        </pc:spChg>
      </pc:sldChg>
    </pc:docChg>
  </pc:docChgLst>
  <pc:docChgLst>
    <pc:chgData name="Adriana Garcia" userId="d322ecd9-c9fc-482a-8cdb-b7935c3de171" providerId="ADAL" clId="{7C3263D1-648E-4624-A5AF-93AB68893376}"/>
    <pc:docChg chg="modSld">
      <pc:chgData name="Adriana Garcia" userId="d322ecd9-c9fc-482a-8cdb-b7935c3de171" providerId="ADAL" clId="{7C3263D1-648E-4624-A5AF-93AB68893376}" dt="2023-01-18T20:57:10.192" v="4"/>
      <pc:docMkLst>
        <pc:docMk/>
      </pc:docMkLst>
      <pc:sldChg chg="modSp mod">
        <pc:chgData name="Adriana Garcia" userId="d322ecd9-c9fc-482a-8cdb-b7935c3de171" providerId="ADAL" clId="{7C3263D1-648E-4624-A5AF-93AB68893376}" dt="2023-01-18T20:57:10.192" v="4"/>
        <pc:sldMkLst>
          <pc:docMk/>
          <pc:sldMk cId="2458424211" sldId="256"/>
        </pc:sldMkLst>
        <pc:spChg chg="mod">
          <ac:chgData name="Adriana Garcia" userId="d322ecd9-c9fc-482a-8cdb-b7935c3de171" providerId="ADAL" clId="{7C3263D1-648E-4624-A5AF-93AB68893376}" dt="2023-01-18T20:57:10.192" v="4"/>
          <ac:spMkLst>
            <pc:docMk/>
            <pc:sldMk cId="2458424211" sldId="256"/>
            <ac:spMk id="13" creationId="{4F922674-3389-6DFF-D287-D7EAB12CD46D}"/>
          </ac:spMkLst>
        </pc:spChg>
        <pc:graphicFrameChg chg="modGraphic">
          <ac:chgData name="Adriana Garcia" userId="d322ecd9-c9fc-482a-8cdb-b7935c3de171" providerId="ADAL" clId="{7C3263D1-648E-4624-A5AF-93AB68893376}" dt="2023-01-17T20:30:54.501" v="0" actId="2165"/>
          <ac:graphicFrameMkLst>
            <pc:docMk/>
            <pc:sldMk cId="2458424211" sldId="256"/>
            <ac:graphicFrameMk id="3" creationId="{056CCD33-F41C-3271-0BF6-E24B4BE9EB18}"/>
          </ac:graphicFrameMkLst>
        </pc:graphicFrameChg>
        <pc:graphicFrameChg chg="modGraphic">
          <ac:chgData name="Adriana Garcia" userId="d322ecd9-c9fc-482a-8cdb-b7935c3de171" providerId="ADAL" clId="{7C3263D1-648E-4624-A5AF-93AB68893376}" dt="2023-01-17T20:30:58.791" v="1" actId="2165"/>
          <ac:graphicFrameMkLst>
            <pc:docMk/>
            <pc:sldMk cId="2458424211" sldId="256"/>
            <ac:graphicFrameMk id="6" creationId="{DAF8A1F2-E113-5548-F2CF-E225B5DDB971}"/>
          </ac:graphicFrameMkLst>
        </pc:graphicFrameChg>
        <pc:graphicFrameChg chg="modGraphic">
          <ac:chgData name="Adriana Garcia" userId="d322ecd9-c9fc-482a-8cdb-b7935c3de171" providerId="ADAL" clId="{7C3263D1-648E-4624-A5AF-93AB68893376}" dt="2023-01-17T20:31:04.001" v="2" actId="2165"/>
          <ac:graphicFrameMkLst>
            <pc:docMk/>
            <pc:sldMk cId="2458424211" sldId="256"/>
            <ac:graphicFrameMk id="15" creationId="{97395A7A-D529-5527-E1AB-724004545FC8}"/>
          </ac:graphicFrameMkLst>
        </pc:graphicFrameChg>
      </pc:sldChg>
    </pc:docChg>
  </pc:docChgLst>
  <pc:docChgLst>
    <pc:chgData name="Adriana Garcia" userId="d322ecd9-c9fc-482a-8cdb-b7935c3de171" providerId="ADAL" clId="{BDB8A798-A958-4021-BF1B-24A8C1BB8A11}"/>
    <pc:docChg chg="modSld">
      <pc:chgData name="Adriana Garcia" userId="d322ecd9-c9fc-482a-8cdb-b7935c3de171" providerId="ADAL" clId="{BDB8A798-A958-4021-BF1B-24A8C1BB8A11}" dt="2023-01-18T04:17:39.495" v="1" actId="1076"/>
      <pc:docMkLst>
        <pc:docMk/>
      </pc:docMkLst>
      <pc:sldChg chg="addSp modSp mod">
        <pc:chgData name="Adriana Garcia" userId="d322ecd9-c9fc-482a-8cdb-b7935c3de171" providerId="ADAL" clId="{BDB8A798-A958-4021-BF1B-24A8C1BB8A11}" dt="2023-01-18T04:17:39.495" v="1" actId="1076"/>
        <pc:sldMkLst>
          <pc:docMk/>
          <pc:sldMk cId="2458424211" sldId="256"/>
        </pc:sldMkLst>
        <pc:picChg chg="add mod">
          <ac:chgData name="Adriana Garcia" userId="d322ecd9-c9fc-482a-8cdb-b7935c3de171" providerId="ADAL" clId="{BDB8A798-A958-4021-BF1B-24A8C1BB8A11}" dt="2023-01-18T04:17:39.495" v="1" actId="1076"/>
          <ac:picMkLst>
            <pc:docMk/>
            <pc:sldMk cId="2458424211" sldId="256"/>
            <ac:picMk id="4" creationId="{2F810A92-9384-0276-A83C-45569333CAB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386822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79986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245411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8E8D7E1-50FC-4BCD-9360-9614AF06FF85}"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528155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8E8D7E1-50FC-4BCD-9360-9614AF06FF85}" type="datetimeFigureOut">
              <a:rPr lang="en-US" smtClean="0"/>
              <a:t>1/18/2023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3073948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8E8D7E1-50FC-4BCD-9360-9614AF06FF85}" type="datetimeFigureOut">
              <a:rPr lang="en-US" smtClean="0"/>
              <a:t>1/18/2023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881834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E8D7E1-50FC-4BCD-9360-9614AF06FF85}" type="datetimeFigureOut">
              <a:rPr lang="en-US" smtClean="0"/>
              <a:t>1/18/2023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016550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682146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827299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737144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43850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88E8D7E1-50FC-4BCD-9360-9614AF06FF85}" type="datetimeFigureOut">
              <a:rPr lang="en-US" smtClean="0"/>
              <a:t>1/18/2023</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23F3C27-860E-4BDB-913C-DD2656F92ACB}" type="slidenum">
              <a:rPr lang="en-US" smtClean="0"/>
              <a:t>‹#›</a:t>
            </a:fld>
            <a:endParaRPr lang="en-US"/>
          </a:p>
        </p:txBody>
      </p:sp>
    </p:spTree>
    <p:extLst>
      <p:ext uri="{BB962C8B-B14F-4D97-AF65-F5344CB8AC3E}">
        <p14:creationId xmlns:p14="http://schemas.microsoft.com/office/powerpoint/2010/main" val="24712369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tea.texas.gov/cte" TargetMode="External"/><Relationship Id="rId2" Type="http://schemas.openxmlformats.org/officeDocument/2006/relationships/hyperlink" Target="mailto:astrid.lazo@psjaisd.us" TargetMode="Externa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hyperlink" Target="https://tea.texas.gov/student-assessment/monitoring-and-interventions/program-monitoring-and-interventions/methods-of-administration-guidance-and-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1737AD-4435-0540-3EB2-0B40B790C8F9}"/>
              </a:ext>
            </a:extLst>
          </p:cNvPr>
          <p:cNvSpPr txBox="1"/>
          <p:nvPr/>
        </p:nvSpPr>
        <p:spPr>
          <a:xfrm>
            <a:off x="0" y="-1935"/>
            <a:ext cx="6858000" cy="861774"/>
          </a:xfrm>
          <a:prstGeom prst="rect">
            <a:avLst/>
          </a:prstGeom>
          <a:solidFill>
            <a:srgbClr val="5B003F"/>
          </a:solidFill>
        </p:spPr>
        <p:txBody>
          <a:bodyPr wrap="square" lIns="91440" tIns="45720" rIns="91440" bIns="45720" rtlCol="0" anchor="t">
            <a:spAutoFit/>
          </a:bodyPr>
          <a:lstStyle/>
          <a:p>
            <a:pPr algn="ctr">
              <a:spcAft>
                <a:spcPts val="600"/>
              </a:spcAft>
            </a:pPr>
            <a:r>
              <a:rPr lang="en-US" sz="1600" b="1" dirty="0">
                <a:solidFill>
                  <a:schemeClr val="bg1"/>
                </a:solidFill>
                <a:ea typeface="Open Sans"/>
                <a:cs typeface="Open Sans"/>
              </a:rPr>
              <a:t>Law and Public Service Career Cluster</a:t>
            </a:r>
          </a:p>
          <a:p>
            <a:pPr algn="ctr"/>
            <a:r>
              <a:rPr lang="en-US" sz="900" dirty="0">
                <a:solidFill>
                  <a:schemeClr val="bg1"/>
                </a:solidFill>
                <a:ea typeface="Calibri"/>
                <a:cs typeface="Calibri"/>
              </a:rPr>
              <a:t>The Law and Public Service Career Cluster focuses on planning, managing, and providing legal services, public safety, protective services, and homeland security, including professional and technical support services. Students will examine the roles and responsibilities of police, courts, corrections, private security, and fire and emergency services.</a:t>
            </a:r>
            <a:endParaRPr lang="en-US" dirty="0">
              <a:solidFill>
                <a:schemeClr val="bg1"/>
              </a:solidFill>
              <a:ea typeface="Calibri"/>
              <a:cs typeface="Calibri"/>
            </a:endParaRPr>
          </a:p>
        </p:txBody>
      </p:sp>
      <p:sp>
        <p:nvSpPr>
          <p:cNvPr id="4" name="Title 3">
            <a:extLst>
              <a:ext uri="{FF2B5EF4-FFF2-40B4-BE49-F238E27FC236}">
                <a16:creationId xmlns:a16="http://schemas.microsoft.com/office/drawing/2014/main" id="{1206FB2D-DE24-0B20-089B-E718E5032C5E}"/>
              </a:ext>
            </a:extLst>
          </p:cNvPr>
          <p:cNvSpPr>
            <a:spLocks noGrp="1"/>
          </p:cNvSpPr>
          <p:nvPr>
            <p:ph type="ctrTitle"/>
          </p:nvPr>
        </p:nvSpPr>
        <p:spPr>
          <a:xfrm>
            <a:off x="0" y="940378"/>
            <a:ext cx="3705101" cy="578861"/>
          </a:xfrm>
          <a:solidFill>
            <a:srgbClr val="5B003F"/>
          </a:solidFill>
        </p:spPr>
        <p:txBody>
          <a:bodyPr vert="horz" lIns="91440" tIns="45720" rIns="91440" bIns="45720" rtlCol="0" anchor="b">
            <a:noAutofit/>
          </a:bodyPr>
          <a:lstStyle/>
          <a:p>
            <a:r>
              <a:rPr lang="en-US" sz="1400" b="1" dirty="0">
                <a:solidFill>
                  <a:srgbClr val="FFFFFF"/>
                </a:solidFill>
                <a:latin typeface="+mn-lt"/>
                <a:ea typeface="Open Sans"/>
                <a:cs typeface="Open Sans"/>
              </a:rPr>
              <a:t>Law Enforcement</a:t>
            </a:r>
            <a:endParaRPr lang="en-US" sz="1400" dirty="0">
              <a:effectLst/>
              <a:latin typeface="+mn-lt"/>
              <a:cs typeface="Calibri Light"/>
            </a:endParaRPr>
          </a:p>
          <a:p>
            <a:pPr rtl="0" eaLnBrk="1" latinLnBrk="0" hangingPunct="1"/>
            <a:r>
              <a:rPr lang="en-US" sz="1400" i="1" kern="1200" dirty="0">
                <a:solidFill>
                  <a:srgbClr val="FFFFFF"/>
                </a:solidFill>
                <a:effectLst/>
                <a:latin typeface="+mn-lt"/>
                <a:ea typeface="Open Sans"/>
                <a:cs typeface="Open Sans"/>
              </a:rPr>
              <a:t>Statewide Program of Study</a:t>
            </a:r>
            <a:endParaRPr lang="en-US" sz="1400" dirty="0">
              <a:effectLst/>
              <a:latin typeface="+mn-lt"/>
              <a:ea typeface="Open Sans"/>
              <a:cs typeface="Open Sans"/>
            </a:endParaRPr>
          </a:p>
        </p:txBody>
      </p:sp>
      <p:sp>
        <p:nvSpPr>
          <p:cNvPr id="7" name="TextBox 6">
            <a:extLst>
              <a:ext uri="{FF2B5EF4-FFF2-40B4-BE49-F238E27FC236}">
                <a16:creationId xmlns:a16="http://schemas.microsoft.com/office/drawing/2014/main" id="{418CD8EF-2D1F-02D6-2E0A-A6D3790C1525}"/>
              </a:ext>
            </a:extLst>
          </p:cNvPr>
          <p:cNvSpPr txBox="1"/>
          <p:nvPr/>
        </p:nvSpPr>
        <p:spPr>
          <a:xfrm>
            <a:off x="63795" y="1544836"/>
            <a:ext cx="6712687" cy="507831"/>
          </a:xfrm>
          <a:prstGeom prst="rect">
            <a:avLst/>
          </a:prstGeom>
          <a:noFill/>
        </p:spPr>
        <p:txBody>
          <a:bodyPr wrap="square" lIns="91440" tIns="45720" rIns="91440" bIns="45720" rtlCol="0" anchor="t">
            <a:spAutoFit/>
          </a:bodyPr>
          <a:lstStyle/>
          <a:p>
            <a:r>
              <a:rPr lang="en-US" sz="900" dirty="0"/>
              <a:t>The Law Enforcement program of study teaches CTE learners about the development of, adherence to, and protection of various branches of law. Students will learn how to appropriately and legally respond to breaches in the law according to statutory rules and regulations as well as investigate how and why the breaches occurred.</a:t>
            </a:r>
          </a:p>
        </p:txBody>
      </p:sp>
      <p:sp>
        <p:nvSpPr>
          <p:cNvPr id="21" name="TextBox 20">
            <a:extLst>
              <a:ext uri="{FF2B5EF4-FFF2-40B4-BE49-F238E27FC236}">
                <a16:creationId xmlns:a16="http://schemas.microsoft.com/office/drawing/2014/main" id="{77D1060B-498D-5699-38A4-622C19750F17}"/>
              </a:ext>
            </a:extLst>
          </p:cNvPr>
          <p:cNvSpPr txBox="1"/>
          <p:nvPr/>
        </p:nvSpPr>
        <p:spPr>
          <a:xfrm>
            <a:off x="238501" y="2039963"/>
            <a:ext cx="3967735" cy="1862048"/>
          </a:xfrm>
          <a:prstGeom prst="rect">
            <a:avLst/>
          </a:prstGeom>
          <a:noFill/>
        </p:spPr>
        <p:txBody>
          <a:bodyPr wrap="square" lIns="91440" tIns="45720" rIns="91440" bIns="45720" rtlCol="0" anchor="t">
            <a:spAutoFit/>
          </a:bodyPr>
          <a:lstStyle/>
          <a:p>
            <a:pPr marL="0" marR="0">
              <a:spcBef>
                <a:spcPts val="0"/>
              </a:spcBef>
            </a:pPr>
            <a:r>
              <a:rPr lang="en-US" sz="1200" b="1" dirty="0">
                <a:solidFill>
                  <a:srgbClr val="0D6CB9"/>
                </a:solidFill>
                <a:effectLst/>
                <a:ea typeface="Calibri" panose="020F0502020204030204" pitchFamily="34" charset="0"/>
                <a:cs typeface="Times New Roman" panose="02020603050405020304" pitchFamily="18" charset="0"/>
              </a:rPr>
              <a:t>Secondary Courses for High School Credit</a:t>
            </a:r>
          </a:p>
          <a:p>
            <a:r>
              <a:rPr lang="en-US" sz="900" b="1" dirty="0">
                <a:ea typeface="+mn-lt"/>
                <a:cs typeface="Times New Roman"/>
              </a:rPr>
              <a:t>Level 1 </a:t>
            </a:r>
          </a:p>
          <a:p>
            <a:pPr marL="171450" indent="-171450">
              <a:buFont typeface="Arial"/>
              <a:buChar char="•"/>
            </a:pPr>
            <a:r>
              <a:rPr lang="en-US" sz="800" dirty="0">
                <a:ea typeface="+mn-lt"/>
                <a:cs typeface="Calibri"/>
              </a:rPr>
              <a:t>Principles</a:t>
            </a:r>
            <a:r>
              <a:rPr lang="en-US" sz="800" dirty="0">
                <a:ea typeface="+mn-lt"/>
                <a:cs typeface="+mn-lt"/>
              </a:rPr>
              <a:t> of Law, Public Safety, Corrections, and Security</a:t>
            </a:r>
            <a:endParaRPr lang="en-US" sz="800" dirty="0">
              <a:cs typeface="Calibri" panose="020F0502020204030204"/>
            </a:endParaRPr>
          </a:p>
          <a:p>
            <a:pPr marR="0" lvl="0">
              <a:spcBef>
                <a:spcPts val="0"/>
              </a:spcBef>
            </a:pPr>
            <a:endParaRPr lang="en-US" sz="900" dirty="0">
              <a:solidFill>
                <a:srgbClr val="0D6CB9"/>
              </a:solidFill>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panose="02020603050405020304" pitchFamily="18" charset="0"/>
              </a:rPr>
              <a:t>Level 2</a:t>
            </a:r>
          </a:p>
          <a:p>
            <a:pPr marL="171450" indent="-171450">
              <a:buFont typeface="Arial" panose="020B0604020202020204" pitchFamily="34" charset="0"/>
              <a:buChar char="•"/>
            </a:pPr>
            <a:r>
              <a:rPr lang="en-US" sz="800" dirty="0">
                <a:ea typeface="+mn-lt"/>
                <a:cs typeface="+mn-lt"/>
              </a:rPr>
              <a:t>Law Enforcement I </a:t>
            </a:r>
            <a:endParaRPr lang="en-US" sz="800" dirty="0">
              <a:ea typeface="+mn-lt"/>
              <a:cs typeface="Times New Roman" panose="02020603050405020304" pitchFamily="18" charset="0"/>
            </a:endParaRPr>
          </a:p>
          <a:p>
            <a:pPr marL="171450" indent="-171450">
              <a:buFont typeface="Arial" panose="020B0604020202020204" pitchFamily="34" charset="0"/>
              <a:buChar char="•"/>
            </a:pPr>
            <a:endParaRPr lang="en-US" sz="900" dirty="0">
              <a:solidFill>
                <a:srgbClr val="0D6CB9"/>
              </a:solidFill>
              <a:effectLst/>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panose="02020603050405020304" pitchFamily="18" charset="0"/>
              </a:rPr>
              <a:t>Level 3</a:t>
            </a:r>
          </a:p>
          <a:p>
            <a:pPr marL="171450" indent="-171450">
              <a:buFont typeface="Arial" panose="020B0604020202020204" pitchFamily="34" charset="0"/>
              <a:buChar char="•"/>
            </a:pPr>
            <a:r>
              <a:rPr lang="en-US" sz="800" dirty="0">
                <a:ea typeface="+mn-lt"/>
                <a:cs typeface="+mn-lt"/>
              </a:rPr>
              <a:t>Law Enforcement II </a:t>
            </a:r>
            <a:endParaRPr lang="en-US" sz="800" dirty="0">
              <a:effectLst/>
              <a:ea typeface="Calibri" panose="020F0502020204030204" pitchFamily="34" charset="0"/>
              <a:cs typeface="Times New Roman" panose="02020603050405020304" pitchFamily="18" charset="0"/>
            </a:endParaRPr>
          </a:p>
          <a:p>
            <a:pPr marL="171450" marR="0" lvl="0" indent="-171450">
              <a:spcBef>
                <a:spcPts val="0"/>
              </a:spcBef>
              <a:buFont typeface="Arial" panose="020B0604020202020204" pitchFamily="34" charset="0"/>
              <a:buChar char="•"/>
            </a:pPr>
            <a:endParaRPr lang="en-US" sz="900" dirty="0">
              <a:solidFill>
                <a:srgbClr val="0D6CB9"/>
              </a:solidFill>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panose="02020603050405020304" pitchFamily="18" charset="0"/>
              </a:rPr>
              <a:t>Level 4</a:t>
            </a:r>
          </a:p>
          <a:p>
            <a:pPr marL="171450" indent="-171450">
              <a:buFont typeface="Arial" panose="020B0604020202020204" pitchFamily="34" charset="0"/>
              <a:buChar char="•"/>
            </a:pPr>
            <a:r>
              <a:rPr lang="en-US" sz="800" dirty="0">
                <a:ea typeface="+mn-lt"/>
                <a:cs typeface="+mn-lt"/>
              </a:rPr>
              <a:t>Forensic Science </a:t>
            </a:r>
            <a:endParaRPr lang="en-US" sz="800" dirty="0">
              <a:ea typeface="+mn-lt"/>
              <a:cs typeface="Times New Roman" panose="02020603050405020304" pitchFamily="18" charset="0"/>
            </a:endParaRPr>
          </a:p>
          <a:p>
            <a:pPr marL="171450" indent="-171450">
              <a:buFont typeface="Arial" panose="020B0604020202020204" pitchFamily="34" charset="0"/>
              <a:buChar char="•"/>
            </a:pPr>
            <a:r>
              <a:rPr lang="en-US" sz="800" dirty="0">
                <a:ea typeface="+mn-lt"/>
                <a:cs typeface="+mn-lt"/>
              </a:rPr>
              <a:t>Practicum in Law, Public Safety Corrections, and Security</a:t>
            </a:r>
            <a:endParaRPr lang="en-US" sz="800" dirty="0">
              <a:effectLst/>
              <a:ea typeface="Calibri" panose="020F0502020204030204" pitchFamily="34" charset="0"/>
              <a:cs typeface="Times New Roman" panose="02020603050405020304" pitchFamily="18" charset="0"/>
            </a:endParaRPr>
          </a:p>
        </p:txBody>
      </p:sp>
      <p:sp>
        <p:nvSpPr>
          <p:cNvPr id="22" name="TextBox 21">
            <a:extLst>
              <a:ext uri="{FF2B5EF4-FFF2-40B4-BE49-F238E27FC236}">
                <a16:creationId xmlns:a16="http://schemas.microsoft.com/office/drawing/2014/main" id="{B8492F22-9EDB-B130-6173-ADBB1BA28B5A}"/>
              </a:ext>
            </a:extLst>
          </p:cNvPr>
          <p:cNvSpPr txBox="1"/>
          <p:nvPr/>
        </p:nvSpPr>
        <p:spPr>
          <a:xfrm>
            <a:off x="237562" y="4482381"/>
            <a:ext cx="3072739" cy="2693045"/>
          </a:xfrm>
          <a:prstGeom prst="rect">
            <a:avLst/>
          </a:prstGeom>
          <a:noFill/>
        </p:spPr>
        <p:txBody>
          <a:bodyPr wrap="square" lIns="91440" tIns="45720" rIns="91440" bIns="45720" rtlCol="0" anchor="t">
            <a:spAutoFit/>
          </a:bodyPr>
          <a:lstStyle/>
          <a:p>
            <a:pPr marL="0" marR="0">
              <a:spcBef>
                <a:spcPts val="0"/>
              </a:spcBef>
            </a:pPr>
            <a:r>
              <a:rPr lang="en-US" sz="1200" b="1" dirty="0">
                <a:solidFill>
                  <a:srgbClr val="0D6CB9"/>
                </a:solidFill>
                <a:effectLst/>
                <a:ea typeface="Calibri" panose="020F0502020204030204" pitchFamily="34" charset="0"/>
                <a:cs typeface="Times New Roman" panose="02020603050405020304" pitchFamily="18" charset="0"/>
              </a:rPr>
              <a:t>Postsecondary Opportunities</a:t>
            </a:r>
          </a:p>
          <a:p>
            <a:r>
              <a:rPr lang="en-US" sz="900" b="1" dirty="0">
                <a:ea typeface="Calibri" panose="020F0502020204030204" pitchFamily="34" charset="0"/>
                <a:cs typeface="Times New Roman" panose="02020603050405020304" pitchFamily="18" charset="0"/>
              </a:rPr>
              <a:t>Associates Degrees</a:t>
            </a:r>
            <a:endParaRPr lang="en-US" sz="900" b="1" dirty="0">
              <a:effectLst/>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800" dirty="0">
                <a:ea typeface="Calibri" panose="020F0502020204030204" pitchFamily="34" charset="0"/>
                <a:cs typeface="Times New Roman"/>
              </a:rPr>
              <a:t>Criminal Justice/Safety Studies/Law</a:t>
            </a:r>
            <a:endParaRPr lang="en-US" sz="800" dirty="0">
              <a:effectLst/>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800" dirty="0">
                <a:ea typeface="Calibri" panose="020F0502020204030204" pitchFamily="34" charset="0"/>
                <a:cs typeface="Times New Roman"/>
              </a:rPr>
              <a:t>Enforcement Administration</a:t>
            </a:r>
            <a:endParaRPr lang="en-US" sz="800" dirty="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800" dirty="0">
                <a:ea typeface="Calibri" panose="020F0502020204030204" pitchFamily="34" charset="0"/>
                <a:cs typeface="Times New Roman"/>
              </a:rPr>
              <a:t>Criminal Justice</a:t>
            </a:r>
            <a:r>
              <a:rPr lang="en-US" sz="800" dirty="0">
                <a:solidFill>
                  <a:srgbClr val="000000"/>
                </a:solidFill>
                <a:ea typeface="Calibri" panose="020F0502020204030204" pitchFamily="34" charset="0"/>
                <a:cs typeface="Times New Roman"/>
              </a:rPr>
              <a:t>/Police Science</a:t>
            </a:r>
            <a:endParaRPr lang="en-US" sz="800" dirty="0">
              <a:solidFill>
                <a:srgbClr val="000000"/>
              </a:solidFill>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800" dirty="0">
                <a:solidFill>
                  <a:srgbClr val="000000"/>
                </a:solidFill>
                <a:ea typeface="Calibri" panose="020F0502020204030204" pitchFamily="34" charset="0"/>
                <a:cs typeface="Times New Roman"/>
              </a:rPr>
              <a:t>Corrections</a:t>
            </a:r>
            <a:endParaRPr lang="en-US" sz="800" dirty="0">
              <a:solidFill>
                <a:srgbClr val="000000"/>
              </a:solidFill>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800" dirty="0">
                <a:solidFill>
                  <a:srgbClr val="000000"/>
                </a:solidFill>
                <a:ea typeface="Calibri" panose="020F0502020204030204" pitchFamily="34" charset="0"/>
                <a:cs typeface="Times New Roman"/>
              </a:rPr>
              <a:t>Criminalistics and  Criminal Science</a:t>
            </a:r>
            <a:endParaRPr lang="en-US" sz="800" dirty="0">
              <a:solidFill>
                <a:srgbClr val="000000"/>
              </a:solidFill>
              <a:ea typeface="Calibri" panose="020F0502020204030204" pitchFamily="34" charset="0"/>
              <a:cs typeface="Times New Roman" panose="02020603050405020304" pitchFamily="18" charset="0"/>
            </a:endParaRPr>
          </a:p>
          <a:p>
            <a:endParaRPr lang="en-US" sz="900" dirty="0">
              <a:solidFill>
                <a:srgbClr val="0D6CB9"/>
              </a:solidFill>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panose="02020603050405020304" pitchFamily="18" charset="0"/>
              </a:rPr>
              <a:t>Bachelor’s Degrees</a:t>
            </a:r>
          </a:p>
          <a:p>
            <a:pPr marL="171450" indent="-171450">
              <a:buFont typeface="Arial" panose="020B0604020202020204" pitchFamily="34" charset="0"/>
              <a:buChar char="•"/>
            </a:pPr>
            <a:r>
              <a:rPr lang="en-US" sz="800" dirty="0">
                <a:ea typeface="Calibri" panose="020F0502020204030204" pitchFamily="34" charset="0"/>
                <a:cs typeface="Times New Roman"/>
              </a:rPr>
              <a:t>Criminal Justice/Safety Studies/Law</a:t>
            </a:r>
            <a:endParaRPr lang="en-US" sz="800" dirty="0">
              <a:effectLst/>
              <a:ea typeface="Calibri" panose="020F0502020204030204" pitchFamily="34" charset="0"/>
              <a:cs typeface="Times New Roman"/>
            </a:endParaRPr>
          </a:p>
          <a:p>
            <a:pPr marL="171450" indent="-171450">
              <a:buFont typeface="Arial" panose="020B0604020202020204" pitchFamily="34" charset="0"/>
              <a:buChar char="•"/>
            </a:pPr>
            <a:r>
              <a:rPr lang="en-US" sz="800" dirty="0">
                <a:solidFill>
                  <a:srgbClr val="000000"/>
                </a:solidFill>
                <a:ea typeface="Calibri" panose="020F0502020204030204" pitchFamily="34" charset="0"/>
                <a:cs typeface="Times New Roman"/>
              </a:rPr>
              <a:t>Enforcement Administration</a:t>
            </a:r>
            <a:endParaRPr lang="en-US" sz="800" dirty="0">
              <a:solidFill>
                <a:srgbClr val="000000"/>
              </a:solidFill>
              <a:effectLst/>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800" dirty="0">
                <a:solidFill>
                  <a:srgbClr val="000000"/>
                </a:solidFill>
                <a:ea typeface="Calibri" panose="020F0502020204030204" pitchFamily="34" charset="0"/>
                <a:cs typeface="Times New Roman"/>
              </a:rPr>
              <a:t>Criminal Justice/Police Science</a:t>
            </a:r>
            <a:endParaRPr lang="en-US" sz="800" dirty="0">
              <a:solidFill>
                <a:srgbClr val="000000"/>
              </a:solidFill>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800" dirty="0">
                <a:solidFill>
                  <a:srgbClr val="000000"/>
                </a:solidFill>
                <a:ea typeface="Calibri" panose="020F0502020204030204" pitchFamily="34" charset="0"/>
                <a:cs typeface="Times New Roman"/>
              </a:rPr>
              <a:t>Juvenile Corrections</a:t>
            </a:r>
            <a:endParaRPr lang="en-US" sz="800" dirty="0">
              <a:solidFill>
                <a:srgbClr val="000000"/>
              </a:solidFill>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800" dirty="0">
                <a:solidFill>
                  <a:srgbClr val="000000"/>
                </a:solidFill>
                <a:ea typeface="Calibri" panose="020F0502020204030204" pitchFamily="34" charset="0"/>
                <a:cs typeface="Times New Roman"/>
              </a:rPr>
              <a:t>Cyber/Computer Forensics and Counterterrorism</a:t>
            </a:r>
            <a:endParaRPr lang="en-US" sz="800" dirty="0">
              <a:solidFill>
                <a:srgbClr val="000000"/>
              </a:solidFill>
              <a:ea typeface="Calibri" panose="020F0502020204030204" pitchFamily="34" charset="0"/>
              <a:cs typeface="Times New Roman" panose="02020603050405020304" pitchFamily="18" charset="0"/>
            </a:endParaRPr>
          </a:p>
          <a:p>
            <a:endParaRPr lang="en-US" sz="900" dirty="0">
              <a:solidFill>
                <a:srgbClr val="0D6CB9"/>
              </a:solidFill>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panose="02020603050405020304" pitchFamily="18" charset="0"/>
              </a:rPr>
              <a:t>Master’s, Doctoral, and Professional Degrees</a:t>
            </a:r>
          </a:p>
          <a:p>
            <a:pPr marL="171450" indent="-171450">
              <a:buFont typeface="Arial,Sans-Serif" panose="020B0604020202020204" pitchFamily="34" charset="0"/>
              <a:buChar char="•"/>
            </a:pPr>
            <a:r>
              <a:rPr lang="en-US" sz="800" dirty="0">
                <a:ea typeface="+mn-lt"/>
                <a:cs typeface="Calibri"/>
              </a:rPr>
              <a:t>Criminal Justice/Safety Studies/Law</a:t>
            </a:r>
            <a:endParaRPr lang="en-US" sz="800" dirty="0">
              <a:ea typeface="+mn-lt"/>
              <a:cs typeface="+mn-lt"/>
            </a:endParaRPr>
          </a:p>
          <a:p>
            <a:pPr marL="171450" indent="-171450">
              <a:buFont typeface="Arial,Sans-Serif" panose="020B0604020202020204" pitchFamily="34" charset="0"/>
              <a:buChar char="•"/>
            </a:pPr>
            <a:r>
              <a:rPr lang="en-US" sz="800" dirty="0">
                <a:ea typeface="+mn-lt"/>
                <a:cs typeface="Calibri"/>
              </a:rPr>
              <a:t>Enforcement Administration</a:t>
            </a:r>
            <a:endParaRPr lang="en-US" sz="800" dirty="0">
              <a:ea typeface="+mn-lt"/>
              <a:cs typeface="+mn-lt"/>
            </a:endParaRPr>
          </a:p>
          <a:p>
            <a:pPr marL="171450" indent="-171450">
              <a:buFont typeface="Arial" panose="020B0604020202020204" pitchFamily="34" charset="0"/>
              <a:buChar char="•"/>
            </a:pPr>
            <a:r>
              <a:rPr lang="en-US" sz="800" dirty="0">
                <a:ea typeface="Calibri" panose="020F0502020204030204" pitchFamily="34" charset="0"/>
                <a:cs typeface="Times New Roman"/>
              </a:rPr>
              <a:t>Natural Resources</a:t>
            </a:r>
          </a:p>
          <a:p>
            <a:pPr marL="171450" indent="-171450">
              <a:buFont typeface="Arial" panose="020B0604020202020204" pitchFamily="34" charset="0"/>
              <a:buChar char="•"/>
            </a:pPr>
            <a:r>
              <a:rPr lang="en-US" sz="800" dirty="0">
                <a:ea typeface="Calibri" panose="020F0502020204030204" pitchFamily="34" charset="0"/>
                <a:cs typeface="Times New Roman"/>
              </a:rPr>
              <a:t>Law Enforcement and Protective Services</a:t>
            </a:r>
          </a:p>
        </p:txBody>
      </p:sp>
      <p:sp>
        <p:nvSpPr>
          <p:cNvPr id="23" name="TextBox 22">
            <a:extLst>
              <a:ext uri="{FF2B5EF4-FFF2-40B4-BE49-F238E27FC236}">
                <a16:creationId xmlns:a16="http://schemas.microsoft.com/office/drawing/2014/main" id="{B63C6D94-62AA-E2D0-FFDB-465F6F55EAB9}"/>
              </a:ext>
            </a:extLst>
          </p:cNvPr>
          <p:cNvSpPr txBox="1"/>
          <p:nvPr/>
        </p:nvSpPr>
        <p:spPr>
          <a:xfrm>
            <a:off x="3943820" y="2042693"/>
            <a:ext cx="2600690" cy="461665"/>
          </a:xfrm>
          <a:prstGeom prst="rect">
            <a:avLst/>
          </a:prstGeom>
          <a:noFill/>
        </p:spPr>
        <p:txBody>
          <a:bodyPr wrap="square" lIns="91440" tIns="45720" rIns="91440" bIns="45720" rtlCol="0" anchor="t">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Work-Based Learning and </a:t>
            </a:r>
          </a:p>
          <a:p>
            <a:pPr algn="ctr"/>
            <a:r>
              <a:rPr lang="en-US" sz="1200" b="1" dirty="0">
                <a:solidFill>
                  <a:srgbClr val="0D6CB9"/>
                </a:solidFill>
                <a:ea typeface="Calibri"/>
                <a:cs typeface="Times New Roman"/>
              </a:rPr>
              <a:t>Expanded Learning</a:t>
            </a:r>
            <a:r>
              <a:rPr lang="en-US" sz="1200" b="1" dirty="0">
                <a:solidFill>
                  <a:srgbClr val="0D6CB9"/>
                </a:solidFill>
                <a:effectLst/>
                <a:ea typeface="Calibri"/>
                <a:cs typeface="Times New Roman"/>
              </a:rPr>
              <a:t> Opportunities</a:t>
            </a:r>
          </a:p>
        </p:txBody>
      </p:sp>
      <p:graphicFrame>
        <p:nvGraphicFramePr>
          <p:cNvPr id="24" name="Table 24">
            <a:extLst>
              <a:ext uri="{FF2B5EF4-FFF2-40B4-BE49-F238E27FC236}">
                <a16:creationId xmlns:a16="http://schemas.microsoft.com/office/drawing/2014/main" id="{38395C62-94A4-41FC-B070-A87B662CD839}"/>
              </a:ext>
            </a:extLst>
          </p:cNvPr>
          <p:cNvGraphicFramePr>
            <a:graphicFrameLocks noGrp="1"/>
          </p:cNvGraphicFramePr>
          <p:nvPr>
            <p:extLst>
              <p:ext uri="{D42A27DB-BD31-4B8C-83A1-F6EECF244321}">
                <p14:modId xmlns:p14="http://schemas.microsoft.com/office/powerpoint/2010/main" val="2494267828"/>
              </p:ext>
            </p:extLst>
          </p:nvPr>
        </p:nvGraphicFramePr>
        <p:xfrm>
          <a:off x="3990110" y="2482150"/>
          <a:ext cx="2547254" cy="944880"/>
        </p:xfrm>
        <a:graphic>
          <a:graphicData uri="http://schemas.openxmlformats.org/drawingml/2006/table">
            <a:tbl>
              <a:tblPr firstRow="1" bandRow="1">
                <a:tableStyleId>{5C22544A-7EE6-4342-B048-85BDC9FD1C3A}</a:tableStyleId>
              </a:tblPr>
              <a:tblGrid>
                <a:gridCol w="1273627">
                  <a:extLst>
                    <a:ext uri="{9D8B030D-6E8A-4147-A177-3AD203B41FA5}">
                      <a16:colId xmlns:a16="http://schemas.microsoft.com/office/drawing/2014/main" val="2083587555"/>
                    </a:ext>
                  </a:extLst>
                </a:gridCol>
                <a:gridCol w="1273627">
                  <a:extLst>
                    <a:ext uri="{9D8B030D-6E8A-4147-A177-3AD203B41FA5}">
                      <a16:colId xmlns:a16="http://schemas.microsoft.com/office/drawing/2014/main" val="3749205641"/>
                    </a:ext>
                  </a:extLst>
                </a:gridCol>
              </a:tblGrid>
              <a:tr h="251301">
                <a:tc>
                  <a:txBody>
                    <a:bodyPr/>
                    <a:lstStyle/>
                    <a:p>
                      <a:pPr algn="ctr"/>
                      <a:r>
                        <a:rPr lang="en-US" sz="900" dirty="0"/>
                        <a:t>Exploration Activities</a:t>
                      </a:r>
                    </a:p>
                  </a:txBody>
                  <a:tcPr anchor="ctr">
                    <a:solidFill>
                      <a:srgbClr val="5B003F"/>
                    </a:solidFill>
                  </a:tcPr>
                </a:tc>
                <a:tc>
                  <a:txBody>
                    <a:bodyPr/>
                    <a:lstStyle/>
                    <a:p>
                      <a:pPr algn="ctr"/>
                      <a:r>
                        <a:rPr lang="en-US" sz="900" dirty="0"/>
                        <a:t>Work-Based Learning Activities</a:t>
                      </a:r>
                    </a:p>
                  </a:txBody>
                  <a:tcPr anchor="ctr">
                    <a:solidFill>
                      <a:srgbClr val="5B003F"/>
                    </a:solidFill>
                  </a:tcPr>
                </a:tc>
                <a:extLst>
                  <a:ext uri="{0D108BD9-81ED-4DB2-BD59-A6C34878D82A}">
                    <a16:rowId xmlns:a16="http://schemas.microsoft.com/office/drawing/2014/main" val="2788444287"/>
                  </a:ext>
                </a:extLst>
              </a:tr>
              <a:tr h="431230">
                <a:tc>
                  <a:txBody>
                    <a:bodyPr/>
                    <a:lstStyle/>
                    <a:p>
                      <a:pPr marL="171450" lvl="0" indent="-171450" algn="l">
                        <a:buFont typeface="Arial" panose="020B0604020202020204" pitchFamily="34" charset="0"/>
                        <a:buChar char="•"/>
                      </a:pPr>
                      <a:r>
                        <a:rPr lang="en-US" sz="800" b="0" i="0" u="none" strike="noStrike" noProof="0" dirty="0">
                          <a:latin typeface="Calibri"/>
                        </a:rPr>
                        <a:t>Join the Texas Public Service Association or local criminal justice clubs</a:t>
                      </a:r>
                      <a:endParaRPr lang="en-US" sz="800" dirty="0"/>
                    </a:p>
                  </a:txBody>
                  <a:tcPr anchor="ctr">
                    <a:noFill/>
                  </a:tcPr>
                </a:tc>
                <a:tc>
                  <a:txBody>
                    <a:bodyPr/>
                    <a:lstStyle/>
                    <a:p>
                      <a:pPr marL="171450" indent="-171450" algn="l">
                        <a:buFont typeface="Arial" panose="020B0604020202020204" pitchFamily="34" charset="0"/>
                        <a:buChar char="•"/>
                      </a:pPr>
                      <a:r>
                        <a:rPr lang="en-US" sz="800" b="0" i="0" u="none" strike="noStrike" noProof="0" dirty="0">
                          <a:latin typeface="Calibri"/>
                        </a:rPr>
                        <a:t>Attend court hearings and other legal procedures</a:t>
                      </a:r>
                      <a:endParaRPr lang="en-US" sz="800" dirty="0"/>
                    </a:p>
                  </a:txBody>
                  <a:tcPr>
                    <a:noFill/>
                  </a:tcPr>
                </a:tc>
                <a:extLst>
                  <a:ext uri="{0D108BD9-81ED-4DB2-BD59-A6C34878D82A}">
                    <a16:rowId xmlns:a16="http://schemas.microsoft.com/office/drawing/2014/main" val="2974962540"/>
                  </a:ext>
                </a:extLst>
              </a:tr>
            </a:tbl>
          </a:graphicData>
        </a:graphic>
      </p:graphicFrame>
      <p:sp>
        <p:nvSpPr>
          <p:cNvPr id="28" name="TextBox 27">
            <a:extLst>
              <a:ext uri="{FF2B5EF4-FFF2-40B4-BE49-F238E27FC236}">
                <a16:creationId xmlns:a16="http://schemas.microsoft.com/office/drawing/2014/main" id="{12E02463-CD5F-D1DD-B59B-A5477635CC57}"/>
              </a:ext>
            </a:extLst>
          </p:cNvPr>
          <p:cNvSpPr txBox="1"/>
          <p:nvPr/>
        </p:nvSpPr>
        <p:spPr>
          <a:xfrm>
            <a:off x="3956321" y="3715093"/>
            <a:ext cx="2665550" cy="1031051"/>
          </a:xfrm>
          <a:prstGeom prst="rect">
            <a:avLst/>
          </a:prstGeom>
          <a:noFill/>
        </p:spPr>
        <p:txBody>
          <a:bodyPr wrap="square" lIns="91440" tIns="45720" rIns="91440" bIns="45720" rtlCol="0" anchor="t">
            <a:spAutoFit/>
          </a:bodyPr>
          <a:lstStyle/>
          <a:p>
            <a:pPr marL="0" marR="0">
              <a:spcBef>
                <a:spcPts val="0"/>
              </a:spcBef>
              <a:spcAft>
                <a:spcPts val="600"/>
              </a:spcAft>
            </a:pPr>
            <a:r>
              <a:rPr lang="en-US" sz="1200" b="1" dirty="0">
                <a:solidFill>
                  <a:srgbClr val="0D6CB9"/>
                </a:solidFill>
                <a:effectLst/>
                <a:ea typeface="Calibri" panose="020F0502020204030204" pitchFamily="34" charset="0"/>
                <a:cs typeface="Times New Roman" panose="02020603050405020304" pitchFamily="18" charset="0"/>
              </a:rPr>
              <a:t>Industry-Based Certifications</a:t>
            </a:r>
            <a:endParaRPr lang="en-US" sz="1200" b="1" dirty="0">
              <a:solidFill>
                <a:srgbClr val="0D6CB9"/>
              </a:solidFill>
              <a:ea typeface="Calibri" panose="020F0502020204030204" pitchFamily="34" charset="0"/>
              <a:cs typeface="Times New Roman" panose="02020603050405020304" pitchFamily="18" charset="0"/>
            </a:endParaRPr>
          </a:p>
          <a:p>
            <a:pPr marL="171450" indent="-171450">
              <a:buFont typeface="Arial"/>
              <a:buChar char="•"/>
            </a:pPr>
            <a:r>
              <a:rPr lang="en-US" sz="800" dirty="0"/>
              <a:t>Non-Commissioned Security Officer Level II</a:t>
            </a:r>
          </a:p>
          <a:p>
            <a:pPr marL="171450" indent="-171450">
              <a:buFont typeface="Arial"/>
              <a:buChar char="•"/>
            </a:pPr>
            <a:r>
              <a:rPr lang="en-US" sz="800" dirty="0"/>
              <a:t>IAED Emergency Telecommunicator</a:t>
            </a:r>
            <a:r>
              <a:rPr lang="en-US" sz="1800" b="0" i="0" u="none" strike="noStrike" baseline="0" dirty="0">
                <a:solidFill>
                  <a:srgbClr val="000000"/>
                </a:solidFill>
                <a:latin typeface="Calibri" panose="020F0502020204030204" pitchFamily="34" charset="0"/>
              </a:rPr>
              <a:t>	</a:t>
            </a:r>
          </a:p>
          <a:p>
            <a:pPr marL="171450" indent="-171450">
              <a:buFont typeface="Arial"/>
              <a:buChar char="•"/>
            </a:pPr>
            <a:endParaRPr lang="en-US" sz="800" dirty="0">
              <a:effectLst/>
              <a:ea typeface="Calibri" panose="020F0502020204030204" pitchFamily="34" charset="0"/>
              <a:cs typeface="Times New Roman"/>
            </a:endParaRPr>
          </a:p>
          <a:p>
            <a:endParaRPr lang="en-US" sz="1000" dirty="0">
              <a:effectLst/>
              <a:ea typeface="Calibri" panose="020F0502020204030204" pitchFamily="34" charset="0"/>
              <a:cs typeface="Times New Roman" panose="02020603050405020304" pitchFamily="18" charset="0"/>
            </a:endParaRPr>
          </a:p>
        </p:txBody>
      </p:sp>
      <p:sp>
        <p:nvSpPr>
          <p:cNvPr id="1027" name="TextBox 1026">
            <a:extLst>
              <a:ext uri="{FF2B5EF4-FFF2-40B4-BE49-F238E27FC236}">
                <a16:creationId xmlns:a16="http://schemas.microsoft.com/office/drawing/2014/main" id="{3F57E4A6-F203-8179-D007-29521C7B6A20}"/>
              </a:ext>
            </a:extLst>
          </p:cNvPr>
          <p:cNvSpPr txBox="1"/>
          <p:nvPr/>
        </p:nvSpPr>
        <p:spPr>
          <a:xfrm>
            <a:off x="357596" y="7230252"/>
            <a:ext cx="2565067" cy="261610"/>
          </a:xfrm>
          <a:prstGeom prst="rect">
            <a:avLst/>
          </a:prstGeom>
          <a:noFill/>
        </p:spPr>
        <p:txBody>
          <a:bodyPr wrap="square" rtlCol="0">
            <a:spAutoFit/>
          </a:bodyPr>
          <a:lstStyle/>
          <a:p>
            <a:pPr marL="0" marR="0">
              <a:spcBef>
                <a:spcPts val="0"/>
              </a:spcBef>
            </a:pPr>
            <a:r>
              <a:rPr lang="en-US" sz="1100" b="1" dirty="0">
                <a:solidFill>
                  <a:srgbClr val="0D6CB9"/>
                </a:solidFill>
                <a:latin typeface="Open Sans SemiBold" panose="020B0706030804020204" pitchFamily="34" charset="0"/>
                <a:ea typeface="Calibri" panose="020F0502020204030204" pitchFamily="34" charset="0"/>
                <a:cs typeface="Times New Roman" panose="02020603050405020304" pitchFamily="18" charset="0"/>
              </a:rPr>
              <a:t>Aligned Occupations</a:t>
            </a:r>
            <a:endParaRPr lang="en-US" sz="1100" b="1" dirty="0">
              <a:solidFill>
                <a:srgbClr val="0D6CB9"/>
              </a:solidFill>
              <a:effectLst/>
              <a:latin typeface="Open Sans SemiBold" panose="020B0706030804020204" pitchFamily="34" charset="0"/>
              <a:ea typeface="Calibri" panose="020F0502020204030204" pitchFamily="34" charset="0"/>
              <a:cs typeface="Times New Roman" panose="02020603050405020304" pitchFamily="18" charset="0"/>
            </a:endParaRPr>
          </a:p>
        </p:txBody>
      </p:sp>
      <p:graphicFrame>
        <p:nvGraphicFramePr>
          <p:cNvPr id="1025" name="Table 24">
            <a:extLst>
              <a:ext uri="{FF2B5EF4-FFF2-40B4-BE49-F238E27FC236}">
                <a16:creationId xmlns:a16="http://schemas.microsoft.com/office/drawing/2014/main" id="{9353EF7D-FC84-0A9D-002E-F3C8F8BE05A9}"/>
              </a:ext>
            </a:extLst>
          </p:cNvPr>
          <p:cNvGraphicFramePr>
            <a:graphicFrameLocks noGrp="1"/>
          </p:cNvGraphicFramePr>
          <p:nvPr>
            <p:extLst>
              <p:ext uri="{D42A27DB-BD31-4B8C-83A1-F6EECF244321}">
                <p14:modId xmlns:p14="http://schemas.microsoft.com/office/powerpoint/2010/main" val="3113700500"/>
              </p:ext>
            </p:extLst>
          </p:nvPr>
        </p:nvGraphicFramePr>
        <p:xfrm>
          <a:off x="385279" y="7469726"/>
          <a:ext cx="6149413" cy="1295400"/>
        </p:xfrm>
        <a:graphic>
          <a:graphicData uri="http://schemas.openxmlformats.org/drawingml/2006/table">
            <a:tbl>
              <a:tblPr firstRow="1" bandRow="1">
                <a:tableStyleId>{5C22544A-7EE6-4342-B048-85BDC9FD1C3A}</a:tableStyleId>
              </a:tblPr>
              <a:tblGrid>
                <a:gridCol w="3045184">
                  <a:extLst>
                    <a:ext uri="{9D8B030D-6E8A-4147-A177-3AD203B41FA5}">
                      <a16:colId xmlns:a16="http://schemas.microsoft.com/office/drawing/2014/main" val="2083587555"/>
                    </a:ext>
                  </a:extLst>
                </a:gridCol>
                <a:gridCol w="949960">
                  <a:extLst>
                    <a:ext uri="{9D8B030D-6E8A-4147-A177-3AD203B41FA5}">
                      <a16:colId xmlns:a16="http://schemas.microsoft.com/office/drawing/2014/main" val="3749205641"/>
                    </a:ext>
                  </a:extLst>
                </a:gridCol>
                <a:gridCol w="1201772">
                  <a:extLst>
                    <a:ext uri="{9D8B030D-6E8A-4147-A177-3AD203B41FA5}">
                      <a16:colId xmlns:a16="http://schemas.microsoft.com/office/drawing/2014/main" val="761520341"/>
                    </a:ext>
                  </a:extLst>
                </a:gridCol>
                <a:gridCol w="952497">
                  <a:extLst>
                    <a:ext uri="{9D8B030D-6E8A-4147-A177-3AD203B41FA5}">
                      <a16:colId xmlns:a16="http://schemas.microsoft.com/office/drawing/2014/main" val="82727037"/>
                    </a:ext>
                  </a:extLst>
                </a:gridCol>
              </a:tblGrid>
              <a:tr h="0">
                <a:tc>
                  <a:txBody>
                    <a:bodyPr/>
                    <a:lstStyle/>
                    <a:p>
                      <a:pPr algn="l"/>
                      <a:r>
                        <a:rPr lang="en-US" sz="900" dirty="0"/>
                        <a:t>Occupations</a:t>
                      </a:r>
                    </a:p>
                  </a:txBody>
                  <a:tcPr>
                    <a:solidFill>
                      <a:srgbClr val="5B003F"/>
                    </a:solidFill>
                  </a:tcPr>
                </a:tc>
                <a:tc>
                  <a:txBody>
                    <a:bodyPr/>
                    <a:lstStyle/>
                    <a:p>
                      <a:pPr algn="ctr"/>
                      <a:r>
                        <a:rPr lang="en-US" sz="900" dirty="0"/>
                        <a:t>Median Wage</a:t>
                      </a:r>
                    </a:p>
                  </a:txBody>
                  <a:tcPr anchor="ctr">
                    <a:solidFill>
                      <a:srgbClr val="5B003F"/>
                    </a:solidFill>
                  </a:tcPr>
                </a:tc>
                <a:tc>
                  <a:txBody>
                    <a:bodyPr/>
                    <a:lstStyle/>
                    <a:p>
                      <a:pPr algn="ctr"/>
                      <a:r>
                        <a:rPr lang="en-US" sz="900" dirty="0"/>
                        <a:t>Annual Openings</a:t>
                      </a:r>
                    </a:p>
                  </a:txBody>
                  <a:tcPr anchor="ctr">
                    <a:solidFill>
                      <a:srgbClr val="5B003F"/>
                    </a:solidFill>
                  </a:tcPr>
                </a:tc>
                <a:tc>
                  <a:txBody>
                    <a:bodyPr/>
                    <a:lstStyle/>
                    <a:p>
                      <a:pPr algn="ctr"/>
                      <a:r>
                        <a:rPr lang="en-US" sz="900" dirty="0"/>
                        <a:t>% Growth</a:t>
                      </a:r>
                    </a:p>
                  </a:txBody>
                  <a:tcPr anchor="ctr">
                    <a:solidFill>
                      <a:srgbClr val="5B003F"/>
                    </a:solidFill>
                  </a:tcPr>
                </a:tc>
                <a:extLst>
                  <a:ext uri="{0D108BD9-81ED-4DB2-BD59-A6C34878D82A}">
                    <a16:rowId xmlns:a16="http://schemas.microsoft.com/office/drawing/2014/main" val="2788444287"/>
                  </a:ext>
                </a:extLst>
              </a:tr>
              <a:tr h="182880">
                <a:tc>
                  <a:txBody>
                    <a:bodyPr/>
                    <a:lstStyle/>
                    <a:p>
                      <a:pPr marL="0" indent="0" algn="l">
                        <a:buFont typeface="Arial" panose="020B0604020202020204" pitchFamily="34" charset="0"/>
                        <a:buNone/>
                      </a:pPr>
                      <a:r>
                        <a:rPr lang="en-US" sz="800" dirty="0"/>
                        <a:t>Police and Sheriff's Patrol Officers</a:t>
                      </a:r>
                    </a:p>
                  </a:txBody>
                  <a:tcPr anchor="ctr">
                    <a:solidFill>
                      <a:srgbClr val="5B003F">
                        <a:alpha val="20000"/>
                      </a:srgbClr>
                    </a:solidFill>
                  </a:tcPr>
                </a:tc>
                <a:tc>
                  <a:txBody>
                    <a:bodyPr/>
                    <a:lstStyle/>
                    <a:p>
                      <a:pPr marL="0" lvl="0" indent="0" algn="ctr">
                        <a:buNone/>
                      </a:pPr>
                      <a:r>
                        <a:rPr lang="en-US" sz="800" dirty="0"/>
                        <a:t>$60,112</a:t>
                      </a:r>
                    </a:p>
                  </a:txBody>
                  <a:tcPr anchor="ctr">
                    <a:noFill/>
                  </a:tcPr>
                </a:tc>
                <a:tc>
                  <a:txBody>
                    <a:bodyPr/>
                    <a:lstStyle/>
                    <a:p>
                      <a:pPr marL="0" lvl="0" indent="0" algn="ctr">
                        <a:buNone/>
                      </a:pPr>
                      <a:r>
                        <a:rPr lang="en-US" sz="800" dirty="0"/>
                        <a:t>5,241</a:t>
                      </a:r>
                    </a:p>
                  </a:txBody>
                  <a:tcPr anchor="ctr">
                    <a:noFill/>
                  </a:tcPr>
                </a:tc>
                <a:tc>
                  <a:txBody>
                    <a:bodyPr/>
                    <a:lstStyle/>
                    <a:p>
                      <a:pPr marL="0" lvl="0" indent="0" algn="ctr">
                        <a:buNone/>
                      </a:pPr>
                      <a:r>
                        <a:rPr lang="en-US" sz="800" dirty="0"/>
                        <a:t>13%</a:t>
                      </a:r>
                    </a:p>
                  </a:txBody>
                  <a:tcPr anchor="ctr">
                    <a:noFill/>
                  </a:tcPr>
                </a:tc>
                <a:extLst>
                  <a:ext uri="{0D108BD9-81ED-4DB2-BD59-A6C34878D82A}">
                    <a16:rowId xmlns:a16="http://schemas.microsoft.com/office/drawing/2014/main" val="2974962540"/>
                  </a:ext>
                </a:extLst>
              </a:tr>
              <a:tr h="182880">
                <a:tc>
                  <a:txBody>
                    <a:bodyPr/>
                    <a:lstStyle/>
                    <a:p>
                      <a:pPr marL="0" lvl="0" indent="0" algn="l">
                        <a:buNone/>
                      </a:pPr>
                      <a:r>
                        <a:rPr lang="en-US" sz="800" dirty="0"/>
                        <a:t>Probation Officers and Correctional Treatment Officers</a:t>
                      </a:r>
                    </a:p>
                  </a:txBody>
                  <a:tcPr anchor="ctr">
                    <a:solidFill>
                      <a:srgbClr val="5B003F">
                        <a:alpha val="20000"/>
                      </a:srgbClr>
                    </a:solidFill>
                  </a:tcPr>
                </a:tc>
                <a:tc>
                  <a:txBody>
                    <a:bodyPr/>
                    <a:lstStyle/>
                    <a:p>
                      <a:pPr marL="0" lvl="0" indent="0" algn="ctr">
                        <a:buNone/>
                      </a:pPr>
                      <a:r>
                        <a:rPr lang="en-US" sz="800" dirty="0"/>
                        <a:t>$44,054</a:t>
                      </a:r>
                    </a:p>
                  </a:txBody>
                  <a:tcPr anchor="ctr">
                    <a:noFill/>
                  </a:tcPr>
                </a:tc>
                <a:tc>
                  <a:txBody>
                    <a:bodyPr/>
                    <a:lstStyle/>
                    <a:p>
                      <a:pPr marL="0" lvl="0" indent="0" algn="ctr">
                        <a:buNone/>
                      </a:pPr>
                      <a:r>
                        <a:rPr lang="en-US" sz="800" dirty="0"/>
                        <a:t>793</a:t>
                      </a:r>
                    </a:p>
                  </a:txBody>
                  <a:tcPr anchor="ctr">
                    <a:noFill/>
                  </a:tcPr>
                </a:tc>
                <a:tc>
                  <a:txBody>
                    <a:bodyPr/>
                    <a:lstStyle/>
                    <a:p>
                      <a:pPr marL="0" lvl="0" indent="0" algn="ctr">
                        <a:buNone/>
                      </a:pPr>
                      <a:r>
                        <a:rPr lang="en-US" sz="800" dirty="0"/>
                        <a:t>9%</a:t>
                      </a:r>
                    </a:p>
                  </a:txBody>
                  <a:tcPr anchor="ctr">
                    <a:noFill/>
                  </a:tcPr>
                </a:tc>
                <a:extLst>
                  <a:ext uri="{0D108BD9-81ED-4DB2-BD59-A6C34878D82A}">
                    <a16:rowId xmlns:a16="http://schemas.microsoft.com/office/drawing/2014/main" val="1200388448"/>
                  </a:ext>
                </a:extLst>
              </a:tr>
              <a:tr h="182880">
                <a:tc>
                  <a:txBody>
                    <a:bodyPr/>
                    <a:lstStyle/>
                    <a:p>
                      <a:pPr marL="0" lvl="0" indent="0" algn="l">
                        <a:buNone/>
                      </a:pPr>
                      <a:r>
                        <a:rPr lang="en-US" sz="800" dirty="0"/>
                        <a:t>Correctional Officers and Jailers</a:t>
                      </a:r>
                    </a:p>
                  </a:txBody>
                  <a:tcPr anchor="ctr">
                    <a:solidFill>
                      <a:srgbClr val="5B003F">
                        <a:alpha val="20000"/>
                      </a:srgbClr>
                    </a:solidFill>
                  </a:tcPr>
                </a:tc>
                <a:tc>
                  <a:txBody>
                    <a:bodyPr/>
                    <a:lstStyle/>
                    <a:p>
                      <a:pPr marL="0" lvl="0" indent="0" algn="ctr">
                        <a:buNone/>
                      </a:pPr>
                      <a:r>
                        <a:rPr lang="en-US" sz="800" dirty="0"/>
                        <a:t>$40,186</a:t>
                      </a:r>
                    </a:p>
                  </a:txBody>
                  <a:tcPr anchor="ctr">
                    <a:noFill/>
                  </a:tcPr>
                </a:tc>
                <a:tc>
                  <a:txBody>
                    <a:bodyPr/>
                    <a:lstStyle/>
                    <a:p>
                      <a:pPr marL="0" lvl="0" indent="0" algn="ctr">
                        <a:buNone/>
                      </a:pPr>
                      <a:r>
                        <a:rPr lang="en-US" sz="800" dirty="0"/>
                        <a:t>4,683</a:t>
                      </a:r>
                      <a:endParaRPr lang="en-US" dirty="0"/>
                    </a:p>
                  </a:txBody>
                  <a:tcPr anchor="ctr">
                    <a:noFill/>
                  </a:tcPr>
                </a:tc>
                <a:tc>
                  <a:txBody>
                    <a:bodyPr/>
                    <a:lstStyle/>
                    <a:p>
                      <a:pPr marL="0" lvl="0" indent="0" algn="ctr">
                        <a:buNone/>
                      </a:pPr>
                      <a:r>
                        <a:rPr lang="en-US" sz="800" dirty="0"/>
                        <a:t>9%</a:t>
                      </a:r>
                    </a:p>
                  </a:txBody>
                  <a:tcPr anchor="ctr">
                    <a:noFill/>
                  </a:tcPr>
                </a:tc>
                <a:extLst>
                  <a:ext uri="{0D108BD9-81ED-4DB2-BD59-A6C34878D82A}">
                    <a16:rowId xmlns:a16="http://schemas.microsoft.com/office/drawing/2014/main" val="1446114615"/>
                  </a:ext>
                </a:extLst>
              </a:tr>
              <a:tr h="182880">
                <a:tc>
                  <a:txBody>
                    <a:bodyPr/>
                    <a:lstStyle/>
                    <a:p>
                      <a:pPr marL="0" lvl="0" indent="0" algn="l">
                        <a:buNone/>
                      </a:pPr>
                      <a:r>
                        <a:rPr lang="en-US" sz="800" dirty="0"/>
                        <a:t>Immigration and Customs Inspectors</a:t>
                      </a:r>
                    </a:p>
                  </a:txBody>
                  <a:tcPr anchor="ctr">
                    <a:solidFill>
                      <a:srgbClr val="5B003F">
                        <a:alpha val="20000"/>
                      </a:srgbClr>
                    </a:solidFill>
                  </a:tcPr>
                </a:tc>
                <a:tc>
                  <a:txBody>
                    <a:bodyPr/>
                    <a:lstStyle/>
                    <a:p>
                      <a:pPr marL="0" lvl="0" indent="0" algn="ctr">
                        <a:buNone/>
                      </a:pPr>
                      <a:r>
                        <a:rPr lang="en-US" sz="800" dirty="0"/>
                        <a:t>$78,104</a:t>
                      </a:r>
                    </a:p>
                  </a:txBody>
                  <a:tcPr anchor="ctr">
                    <a:noFill/>
                  </a:tcPr>
                </a:tc>
                <a:tc>
                  <a:txBody>
                    <a:bodyPr/>
                    <a:lstStyle/>
                    <a:p>
                      <a:pPr marL="0" lvl="0" indent="0" algn="ctr">
                        <a:buNone/>
                      </a:pPr>
                      <a:r>
                        <a:rPr lang="en-US" sz="800" dirty="0"/>
                        <a:t>1,236</a:t>
                      </a:r>
                    </a:p>
                  </a:txBody>
                  <a:tcPr anchor="ctr">
                    <a:noFill/>
                  </a:tcPr>
                </a:tc>
                <a:tc>
                  <a:txBody>
                    <a:bodyPr/>
                    <a:lstStyle/>
                    <a:p>
                      <a:pPr marL="0" lvl="0" indent="0" algn="ctr">
                        <a:buNone/>
                      </a:pPr>
                      <a:r>
                        <a:rPr lang="en-US" sz="800" dirty="0"/>
                        <a:t>9%</a:t>
                      </a:r>
                    </a:p>
                  </a:txBody>
                  <a:tcPr anchor="ctr">
                    <a:noFill/>
                  </a:tcPr>
                </a:tc>
                <a:extLst>
                  <a:ext uri="{0D108BD9-81ED-4DB2-BD59-A6C34878D82A}">
                    <a16:rowId xmlns:a16="http://schemas.microsoft.com/office/drawing/2014/main" val="485077722"/>
                  </a:ext>
                </a:extLst>
              </a:tr>
              <a:tr h="182880">
                <a:tc>
                  <a:txBody>
                    <a:bodyPr/>
                    <a:lstStyle/>
                    <a:p>
                      <a:pPr marL="0" lvl="0" indent="0" algn="l">
                        <a:buNone/>
                      </a:pPr>
                      <a:r>
                        <a:rPr lang="en-US" sz="800" dirty="0"/>
                        <a:t>First-Line Supervisors of Police and Detectives</a:t>
                      </a:r>
                    </a:p>
                  </a:txBody>
                  <a:tcPr>
                    <a:solidFill>
                      <a:srgbClr val="5B003F">
                        <a:alpha val="20000"/>
                      </a:srgbClr>
                    </a:solidFill>
                  </a:tcPr>
                </a:tc>
                <a:tc>
                  <a:txBody>
                    <a:bodyPr/>
                    <a:lstStyle/>
                    <a:p>
                      <a:pPr marL="0" lvl="0" indent="0" algn="ctr">
                        <a:buNone/>
                      </a:pPr>
                      <a:r>
                        <a:rPr lang="en-US" sz="800" dirty="0"/>
                        <a:t>$91,312</a:t>
                      </a:r>
                    </a:p>
                  </a:txBody>
                  <a:tcPr>
                    <a:noFill/>
                  </a:tcPr>
                </a:tc>
                <a:tc>
                  <a:txBody>
                    <a:bodyPr/>
                    <a:lstStyle/>
                    <a:p>
                      <a:pPr marL="0" lvl="0" indent="0" algn="ctr">
                        <a:buNone/>
                      </a:pPr>
                      <a:r>
                        <a:rPr lang="en-US" sz="800" dirty="0"/>
                        <a:t>253</a:t>
                      </a:r>
                    </a:p>
                  </a:txBody>
                  <a:tcPr>
                    <a:noFill/>
                  </a:tcPr>
                </a:tc>
                <a:tc>
                  <a:txBody>
                    <a:bodyPr/>
                    <a:lstStyle/>
                    <a:p>
                      <a:pPr marL="0" lvl="0" indent="0" algn="ctr">
                        <a:buNone/>
                      </a:pPr>
                      <a:r>
                        <a:rPr lang="en-US" sz="800" dirty="0"/>
                        <a:t>25%</a:t>
                      </a:r>
                    </a:p>
                  </a:txBody>
                  <a:tcPr>
                    <a:noFill/>
                  </a:tcPr>
                </a:tc>
                <a:extLst>
                  <a:ext uri="{0D108BD9-81ED-4DB2-BD59-A6C34878D82A}">
                    <a16:rowId xmlns:a16="http://schemas.microsoft.com/office/drawing/2014/main" val="3603453602"/>
                  </a:ext>
                </a:extLst>
              </a:tr>
            </a:tbl>
          </a:graphicData>
        </a:graphic>
      </p:graphicFrame>
      <p:sp>
        <p:nvSpPr>
          <p:cNvPr id="20" name="TextBox 19">
            <a:extLst>
              <a:ext uri="{FF2B5EF4-FFF2-40B4-BE49-F238E27FC236}">
                <a16:creationId xmlns:a16="http://schemas.microsoft.com/office/drawing/2014/main" id="{9B01E447-DC56-6C34-7EC9-E71AB3843F05}"/>
              </a:ext>
            </a:extLst>
          </p:cNvPr>
          <p:cNvSpPr txBox="1"/>
          <p:nvPr/>
        </p:nvSpPr>
        <p:spPr>
          <a:xfrm>
            <a:off x="135384" y="8736333"/>
            <a:ext cx="5818910" cy="369332"/>
          </a:xfrm>
          <a:prstGeom prst="rect">
            <a:avLst/>
          </a:prstGeom>
          <a:noFill/>
        </p:spPr>
        <p:txBody>
          <a:bodyPr wrap="square" lIns="91440" tIns="45720" rIns="91440" bIns="45720" rtlCol="0" anchor="t">
            <a:spAutoFit/>
          </a:bodyPr>
          <a:lstStyle/>
          <a:p>
            <a:r>
              <a:rPr lang="en-US" sz="900" dirty="0">
                <a:effectLst/>
                <a:ea typeface="Calibri" panose="020F0502020204030204" pitchFamily="34" charset="0"/>
                <a:cs typeface="Times New Roman"/>
              </a:rPr>
              <a:t>Successful completion of the </a:t>
            </a:r>
            <a:r>
              <a:rPr lang="en-US" sz="900" dirty="0">
                <a:ea typeface="Calibri" panose="020F0502020204030204" pitchFamily="34" charset="0"/>
                <a:cs typeface="Times New Roman"/>
              </a:rPr>
              <a:t>Law and Public Service </a:t>
            </a:r>
            <a:r>
              <a:rPr lang="en-US" sz="900" dirty="0">
                <a:effectLst/>
                <a:ea typeface="Calibri" panose="020F0502020204030204" pitchFamily="34" charset="0"/>
                <a:cs typeface="Times New Roman"/>
              </a:rPr>
              <a:t>program of study will fulfill requirements of the </a:t>
            </a:r>
            <a:r>
              <a:rPr lang="en-US" sz="900" dirty="0">
                <a:ea typeface="Calibri" panose="020F0502020204030204" pitchFamily="34" charset="0"/>
                <a:cs typeface="Times New Roman"/>
              </a:rPr>
              <a:t>Public Service endorsement</a:t>
            </a:r>
            <a:r>
              <a:rPr lang="en-US" sz="900" dirty="0">
                <a:effectLst/>
                <a:ea typeface="Calibri" panose="020F0502020204030204" pitchFamily="34" charset="0"/>
                <a:cs typeface="Times New Roman"/>
              </a:rPr>
              <a:t>. </a:t>
            </a:r>
            <a:r>
              <a:rPr lang="en-US" sz="900" dirty="0">
                <a:ea typeface="Calibri" panose="020F0502020204030204" pitchFamily="34" charset="0"/>
                <a:cs typeface="Times New Roman"/>
              </a:rPr>
              <a:t>Revised – August 2022</a:t>
            </a:r>
            <a:endParaRPr lang="en-US" sz="900" dirty="0">
              <a:effectLst/>
              <a:ea typeface="Calibri" panose="020F0502020204030204" pitchFamily="34" charset="0"/>
              <a:cs typeface="Times New Roman"/>
            </a:endParaRPr>
          </a:p>
        </p:txBody>
      </p:sp>
      <p:pic>
        <p:nvPicPr>
          <p:cNvPr id="19" name="Picture 18" descr="TEA Logo">
            <a:extLst>
              <a:ext uri="{FF2B5EF4-FFF2-40B4-BE49-F238E27FC236}">
                <a16:creationId xmlns:a16="http://schemas.microsoft.com/office/drawing/2014/main" id="{D425DCFA-B400-9CF5-A7DC-48A1300569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17530" y="8710097"/>
            <a:ext cx="705086" cy="352543"/>
          </a:xfrm>
          <a:prstGeom prst="rect">
            <a:avLst/>
          </a:prstGeom>
          <a:noFill/>
          <a:ln>
            <a:noFill/>
          </a:ln>
        </p:spPr>
      </p:pic>
      <p:cxnSp>
        <p:nvCxnSpPr>
          <p:cNvPr id="10" name="Straight Connector 9">
            <a:extLst>
              <a:ext uri="{FF2B5EF4-FFF2-40B4-BE49-F238E27FC236}">
                <a16:creationId xmlns:a16="http://schemas.microsoft.com/office/drawing/2014/main" id="{6DBEB1FC-7968-5BBF-A658-6250557071B0}"/>
              </a:ext>
              <a:ext uri="{C183D7F6-B498-43B3-948B-1728B52AA6E4}">
                <adec:decorative xmlns:adec="http://schemas.microsoft.com/office/drawing/2017/decorative" val="1"/>
              </a:ext>
            </a:extLst>
          </p:cNvPr>
          <p:cNvCxnSpPr>
            <a:cxnSpLocks/>
          </p:cNvCxnSpPr>
          <p:nvPr/>
        </p:nvCxnSpPr>
        <p:spPr>
          <a:xfrm flipH="1">
            <a:off x="330283" y="7232965"/>
            <a:ext cx="612766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2E17DF08-5DC2-20AE-F615-3E2847073CE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818463" y="4688725"/>
            <a:ext cx="2879642" cy="1617240"/>
          </a:xfrm>
          <a:prstGeom prst="rect">
            <a:avLst/>
          </a:prstGeom>
          <a:ln>
            <a:noFill/>
          </a:ln>
          <a:effectLst>
            <a:outerShdw blurRad="292100" dist="139700" dir="2700000" algn="tl" rotWithShape="0">
              <a:srgbClr val="333333">
                <a:alpha val="65000"/>
              </a:srgbClr>
            </a:outerShdw>
          </a:effectLst>
        </p:spPr>
      </p:pic>
      <p:cxnSp>
        <p:nvCxnSpPr>
          <p:cNvPr id="16" name="Straight Connector 15">
            <a:extLst>
              <a:ext uri="{FF2B5EF4-FFF2-40B4-BE49-F238E27FC236}">
                <a16:creationId xmlns:a16="http://schemas.microsoft.com/office/drawing/2014/main" id="{708A0F3E-569B-532F-9516-9A9608D87104}"/>
              </a:ext>
              <a:ext uri="{C183D7F6-B498-43B3-948B-1728B52AA6E4}">
                <adec:decorative xmlns:adec="http://schemas.microsoft.com/office/drawing/2017/decorative" val="1"/>
              </a:ext>
            </a:extLst>
          </p:cNvPr>
          <p:cNvCxnSpPr>
            <a:cxnSpLocks/>
          </p:cNvCxnSpPr>
          <p:nvPr/>
        </p:nvCxnSpPr>
        <p:spPr>
          <a:xfrm flipH="1">
            <a:off x="4011376" y="3667970"/>
            <a:ext cx="249381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FB05A93-22EA-C812-084F-141BBFCDBE23}"/>
              </a:ext>
              <a:ext uri="{C183D7F6-B498-43B3-948B-1728B52AA6E4}">
                <adec:decorative xmlns:adec="http://schemas.microsoft.com/office/drawing/2017/decorative" val="1"/>
              </a:ext>
            </a:extLst>
          </p:cNvPr>
          <p:cNvCxnSpPr>
            <a:cxnSpLocks/>
          </p:cNvCxnSpPr>
          <p:nvPr/>
        </p:nvCxnSpPr>
        <p:spPr>
          <a:xfrm>
            <a:off x="3705101" y="2202958"/>
            <a:ext cx="0" cy="4838279"/>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ACBBB07-6B81-97C8-794A-73D74F0EFA14}"/>
              </a:ext>
              <a:ext uri="{C183D7F6-B498-43B3-948B-1728B52AA6E4}">
                <adec:decorative xmlns:adec="http://schemas.microsoft.com/office/drawing/2017/decorative" val="1"/>
              </a:ext>
            </a:extLst>
          </p:cNvPr>
          <p:cNvCxnSpPr>
            <a:cxnSpLocks/>
          </p:cNvCxnSpPr>
          <p:nvPr/>
        </p:nvCxnSpPr>
        <p:spPr>
          <a:xfrm flipH="1">
            <a:off x="321457" y="4508959"/>
            <a:ext cx="3072740"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pic>
        <p:nvPicPr>
          <p:cNvPr id="3" name="Picture 5">
            <a:extLst>
              <a:ext uri="{FF2B5EF4-FFF2-40B4-BE49-F238E27FC236}">
                <a16:creationId xmlns:a16="http://schemas.microsoft.com/office/drawing/2014/main" id="{86C30A4D-3AFF-8DB3-28A3-6054255C4B6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997432" y="936202"/>
            <a:ext cx="617352" cy="608633"/>
          </a:xfrm>
          <a:prstGeom prst="rect">
            <a:avLst/>
          </a:prstGeom>
        </p:spPr>
      </p:pic>
      <p:pic>
        <p:nvPicPr>
          <p:cNvPr id="12" name="Picture 11">
            <a:extLst>
              <a:ext uri="{FF2B5EF4-FFF2-40B4-BE49-F238E27FC236}">
                <a16:creationId xmlns:a16="http://schemas.microsoft.com/office/drawing/2014/main" id="{EE9BB28B-E4D0-E338-CC43-CB2A08B91C8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3705101" y="946823"/>
            <a:ext cx="2020590" cy="575307"/>
          </a:xfrm>
          <a:prstGeom prst="rect">
            <a:avLst/>
          </a:prstGeom>
        </p:spPr>
      </p:pic>
    </p:spTree>
    <p:extLst>
      <p:ext uri="{BB962C8B-B14F-4D97-AF65-F5344CB8AC3E}">
        <p14:creationId xmlns:p14="http://schemas.microsoft.com/office/powerpoint/2010/main" val="2115741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DD45E37-0456-9A71-5910-812F50926441}"/>
              </a:ext>
            </a:extLst>
          </p:cNvPr>
          <p:cNvSpPr txBox="1">
            <a:spLocks noGrp="1"/>
          </p:cNvSpPr>
          <p:nvPr>
            <p:ph type="title" idx="4294967295"/>
          </p:nvPr>
        </p:nvSpPr>
        <p:spPr>
          <a:xfrm>
            <a:off x="0" y="-16569"/>
            <a:ext cx="6858000" cy="590931"/>
          </a:xfrm>
          <a:prstGeom prst="rect">
            <a:avLst/>
          </a:prstGeom>
          <a:solidFill>
            <a:srgbClr val="5B003F"/>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600"/>
              </a:spcAft>
            </a:pPr>
            <a:r>
              <a:rPr lang="en-US" sz="1800" b="1" dirty="0">
                <a:solidFill>
                  <a:schemeClr val="bg1"/>
                </a:solidFill>
                <a:latin typeface="+mn-lt"/>
                <a:ea typeface="Open Sans"/>
                <a:cs typeface="Open Sans"/>
              </a:rPr>
              <a:t>Law Enforcement</a:t>
            </a:r>
            <a:br>
              <a:rPr lang="en-US" sz="1800" b="1" dirty="0">
                <a:latin typeface="+mn-lt"/>
                <a:ea typeface="Open Sans" panose="020B0606030504020204" pitchFamily="34" charset="0"/>
                <a:cs typeface="Open Sans" panose="020B0606030504020204" pitchFamily="34" charset="0"/>
              </a:rPr>
            </a:br>
            <a:r>
              <a:rPr lang="en-US" sz="1800" b="1" dirty="0">
                <a:solidFill>
                  <a:schemeClr val="bg1"/>
                </a:solidFill>
                <a:latin typeface="+mn-lt"/>
                <a:ea typeface="Open Sans"/>
                <a:cs typeface="Open Sans"/>
              </a:rPr>
              <a:t>Course Information</a:t>
            </a:r>
            <a:endParaRPr lang="en-US" dirty="0">
              <a:solidFill>
                <a:schemeClr val="bg1"/>
              </a:solidFill>
              <a:ea typeface="Open Sans"/>
              <a:cs typeface="Open Sans"/>
            </a:endParaRPr>
          </a:p>
        </p:txBody>
      </p:sp>
      <p:sp>
        <p:nvSpPr>
          <p:cNvPr id="2" name="TextBox 1">
            <a:extLst>
              <a:ext uri="{FF2B5EF4-FFF2-40B4-BE49-F238E27FC236}">
                <a16:creationId xmlns:a16="http://schemas.microsoft.com/office/drawing/2014/main" id="{B491E0FF-F45D-F067-DE3B-61EF6206B4F6}"/>
              </a:ext>
            </a:extLst>
          </p:cNvPr>
          <p:cNvSpPr txBox="1"/>
          <p:nvPr/>
        </p:nvSpPr>
        <p:spPr>
          <a:xfrm>
            <a:off x="162116" y="613045"/>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1</a:t>
            </a:r>
          </a:p>
        </p:txBody>
      </p:sp>
      <p:graphicFrame>
        <p:nvGraphicFramePr>
          <p:cNvPr id="8" name="Table 24">
            <a:extLst>
              <a:ext uri="{FF2B5EF4-FFF2-40B4-BE49-F238E27FC236}">
                <a16:creationId xmlns:a16="http://schemas.microsoft.com/office/drawing/2014/main" id="{004D2EB4-0AA6-8988-7A0A-5CDE5FA07DAF}"/>
              </a:ext>
            </a:extLst>
          </p:cNvPr>
          <p:cNvGraphicFramePr>
            <a:graphicFrameLocks noGrp="1"/>
          </p:cNvGraphicFramePr>
          <p:nvPr>
            <p:extLst>
              <p:ext uri="{D42A27DB-BD31-4B8C-83A1-F6EECF244321}">
                <p14:modId xmlns:p14="http://schemas.microsoft.com/office/powerpoint/2010/main" val="1756181677"/>
              </p:ext>
            </p:extLst>
          </p:nvPr>
        </p:nvGraphicFramePr>
        <p:xfrm>
          <a:off x="273767" y="894026"/>
          <a:ext cx="6206519" cy="671037"/>
        </p:xfrm>
        <a:graphic>
          <a:graphicData uri="http://schemas.openxmlformats.org/drawingml/2006/table">
            <a:tbl>
              <a:tblPr firstRow="1" bandRow="1">
                <a:tableStyleId>{5C22544A-7EE6-4342-B048-85BDC9FD1C3A}</a:tableStyleId>
              </a:tblPr>
              <a:tblGrid>
                <a:gridCol w="2221358">
                  <a:extLst>
                    <a:ext uri="{9D8B030D-6E8A-4147-A177-3AD203B41FA5}">
                      <a16:colId xmlns:a16="http://schemas.microsoft.com/office/drawing/2014/main" val="2083587555"/>
                    </a:ext>
                  </a:extLst>
                </a:gridCol>
                <a:gridCol w="1388005">
                  <a:extLst>
                    <a:ext uri="{9D8B030D-6E8A-4147-A177-3AD203B41FA5}">
                      <a16:colId xmlns:a16="http://schemas.microsoft.com/office/drawing/2014/main" val="3749205641"/>
                    </a:ext>
                  </a:extLst>
                </a:gridCol>
                <a:gridCol w="1211350">
                  <a:extLst>
                    <a:ext uri="{9D8B030D-6E8A-4147-A177-3AD203B41FA5}">
                      <a16:colId xmlns:a16="http://schemas.microsoft.com/office/drawing/2014/main" val="603892530"/>
                    </a:ext>
                  </a:extLst>
                </a:gridCol>
                <a:gridCol w="1385806">
                  <a:extLst>
                    <a:ext uri="{9D8B030D-6E8A-4147-A177-3AD203B41FA5}">
                      <a16:colId xmlns:a16="http://schemas.microsoft.com/office/drawing/2014/main" val="562161464"/>
                    </a:ext>
                  </a:extLst>
                </a:gridCol>
              </a:tblGrid>
              <a:tr h="274797">
                <a:tc>
                  <a:txBody>
                    <a:bodyPr/>
                    <a:lstStyle/>
                    <a:p>
                      <a:pPr algn="ctr"/>
                      <a:r>
                        <a:rPr lang="en-US" sz="1000" dirty="0"/>
                        <a:t>COURSE NAME</a:t>
                      </a:r>
                    </a:p>
                  </a:txBody>
                  <a:tcPr anchor="ctr">
                    <a:solidFill>
                      <a:srgbClr val="5B003F"/>
                    </a:solidFill>
                  </a:tcPr>
                </a:tc>
                <a:tc>
                  <a:txBody>
                    <a:bodyPr/>
                    <a:lstStyle/>
                    <a:p>
                      <a:pPr algn="ctr"/>
                      <a:r>
                        <a:rPr lang="en-US" sz="1000" dirty="0"/>
                        <a:t>SERVICE ID</a:t>
                      </a:r>
                    </a:p>
                  </a:txBody>
                  <a:tcPr anchor="ctr">
                    <a:solidFill>
                      <a:srgbClr val="5B003F"/>
                    </a:solidFill>
                  </a:tcPr>
                </a:tc>
                <a:tc>
                  <a:txBody>
                    <a:bodyPr/>
                    <a:lstStyle/>
                    <a:p>
                      <a:pPr lvl="0" algn="ctr">
                        <a:buNone/>
                      </a:pPr>
                      <a:r>
                        <a:rPr lang="en-US" sz="1000" b="1" i="0" u="none" strike="noStrike" noProof="0">
                          <a:latin typeface="Calibri"/>
                        </a:rPr>
                        <a:t>PREREQUISITES</a:t>
                      </a:r>
                      <a:endParaRPr lang="en-US" sz="1000" dirty="0"/>
                    </a:p>
                  </a:txBody>
                  <a:tcPr anchor="ctr">
                    <a:solidFill>
                      <a:srgbClr val="5B003F"/>
                    </a:solidFill>
                  </a:tcPr>
                </a:tc>
                <a:tc>
                  <a:txBody>
                    <a:bodyPr/>
                    <a:lstStyle/>
                    <a:p>
                      <a:pPr algn="ctr"/>
                      <a:r>
                        <a:rPr lang="en-US" sz="1000"/>
                        <a:t>COREQUISITES</a:t>
                      </a:r>
                      <a:endParaRPr lang="en-US" sz="1000" dirty="0"/>
                    </a:p>
                  </a:txBody>
                  <a:tcPr anchor="ctr">
                    <a:solidFill>
                      <a:srgbClr val="5B003F"/>
                    </a:solidFill>
                  </a:tcPr>
                </a:tc>
                <a:extLst>
                  <a:ext uri="{0D108BD9-81ED-4DB2-BD59-A6C34878D82A}">
                    <a16:rowId xmlns:a16="http://schemas.microsoft.com/office/drawing/2014/main" val="2788444287"/>
                  </a:ext>
                </a:extLst>
              </a:tr>
              <a:tr h="274320">
                <a:tc>
                  <a:txBody>
                    <a:bodyPr/>
                    <a:lstStyle/>
                    <a:p>
                      <a:pPr lvl="0">
                        <a:buNone/>
                      </a:pPr>
                      <a:r>
                        <a:rPr lang="en-US" sz="1000" b="0" i="0" u="none" strike="noStrike" noProof="0" dirty="0">
                          <a:latin typeface="Calibri"/>
                        </a:rPr>
                        <a:t>Principles of Law, Public Safety, Corrections, and Security</a:t>
                      </a:r>
                      <a:endParaRPr lang="en-US" sz="1000"/>
                    </a:p>
                  </a:txBody>
                  <a:tcPr>
                    <a:solidFill>
                      <a:schemeClr val="bg1">
                        <a:lumMod val="85000"/>
                        <a:alpha val="60000"/>
                      </a:schemeClr>
                    </a:solidFill>
                  </a:tcPr>
                </a:tc>
                <a:tc>
                  <a:txBody>
                    <a:bodyPr/>
                    <a:lstStyle/>
                    <a:p>
                      <a:pPr lvl="0" algn="ctr">
                        <a:buNone/>
                      </a:pPr>
                      <a:r>
                        <a:rPr lang="en-US" sz="1000" b="0" i="0" u="none" strike="noStrike" noProof="0">
                          <a:latin typeface="Calibri"/>
                        </a:rPr>
                        <a:t>13029200 (1 credit)</a:t>
                      </a:r>
                      <a:endParaRPr lang="en-US" sz="1000"/>
                    </a:p>
                  </a:txBody>
                  <a:tcPr anchor="ctr">
                    <a:solidFill>
                      <a:schemeClr val="bg1">
                        <a:lumMod val="85000"/>
                        <a:alpha val="60000"/>
                      </a:schemeClr>
                    </a:solidFill>
                  </a:tcPr>
                </a:tc>
                <a:tc>
                  <a:txBody>
                    <a:bodyPr/>
                    <a:lstStyle/>
                    <a:p>
                      <a:pPr lvl="0" algn="ctr">
                        <a:buNone/>
                      </a:pPr>
                      <a:r>
                        <a:rPr lang="en-US" sz="1000" b="0" i="0" u="none" strike="noStrike" noProof="0">
                          <a:latin typeface="Calibri"/>
                        </a:rPr>
                        <a:t>None</a:t>
                      </a:r>
                      <a:endParaRPr lang="en-US" sz="100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None</a:t>
                      </a:r>
                      <a:endParaRPr lang="en-US" sz="1000" dirty="0"/>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7" name="TextBox 6">
            <a:extLst>
              <a:ext uri="{FF2B5EF4-FFF2-40B4-BE49-F238E27FC236}">
                <a16:creationId xmlns:a16="http://schemas.microsoft.com/office/drawing/2014/main" id="{F976505E-EAA1-6B2A-601E-BA94742AC963}"/>
              </a:ext>
            </a:extLst>
          </p:cNvPr>
          <p:cNvSpPr txBox="1"/>
          <p:nvPr/>
        </p:nvSpPr>
        <p:spPr>
          <a:xfrm>
            <a:off x="162116" y="1576015"/>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2</a:t>
            </a:r>
          </a:p>
        </p:txBody>
      </p:sp>
      <p:graphicFrame>
        <p:nvGraphicFramePr>
          <p:cNvPr id="3" name="Table 24">
            <a:extLst>
              <a:ext uri="{FF2B5EF4-FFF2-40B4-BE49-F238E27FC236}">
                <a16:creationId xmlns:a16="http://schemas.microsoft.com/office/drawing/2014/main" id="{056CCD33-F41C-3271-0BF6-E24B4BE9EB18}"/>
              </a:ext>
            </a:extLst>
          </p:cNvPr>
          <p:cNvGraphicFramePr>
            <a:graphicFrameLocks noGrp="1"/>
          </p:cNvGraphicFramePr>
          <p:nvPr>
            <p:extLst>
              <p:ext uri="{D42A27DB-BD31-4B8C-83A1-F6EECF244321}">
                <p14:modId xmlns:p14="http://schemas.microsoft.com/office/powerpoint/2010/main" val="3810172994"/>
              </p:ext>
            </p:extLst>
          </p:nvPr>
        </p:nvGraphicFramePr>
        <p:xfrm>
          <a:off x="234199" y="1865497"/>
          <a:ext cx="6246736" cy="487680"/>
        </p:xfrm>
        <a:graphic>
          <a:graphicData uri="http://schemas.openxmlformats.org/drawingml/2006/table">
            <a:tbl>
              <a:tblPr firstRow="1" bandRow="1">
                <a:tableStyleId>{5C22544A-7EE6-4342-B048-85BDC9FD1C3A}</a:tableStyleId>
              </a:tblPr>
              <a:tblGrid>
                <a:gridCol w="2296631">
                  <a:extLst>
                    <a:ext uri="{9D8B030D-6E8A-4147-A177-3AD203B41FA5}">
                      <a16:colId xmlns:a16="http://schemas.microsoft.com/office/drawing/2014/main" val="2083587555"/>
                    </a:ext>
                  </a:extLst>
                </a:gridCol>
                <a:gridCol w="1406685">
                  <a:extLst>
                    <a:ext uri="{9D8B030D-6E8A-4147-A177-3AD203B41FA5}">
                      <a16:colId xmlns:a16="http://schemas.microsoft.com/office/drawing/2014/main" val="3749205641"/>
                    </a:ext>
                  </a:extLst>
                </a:gridCol>
                <a:gridCol w="1199014">
                  <a:extLst>
                    <a:ext uri="{9D8B030D-6E8A-4147-A177-3AD203B41FA5}">
                      <a16:colId xmlns:a16="http://schemas.microsoft.com/office/drawing/2014/main" val="603892530"/>
                    </a:ext>
                  </a:extLst>
                </a:gridCol>
                <a:gridCol w="1344406">
                  <a:extLst>
                    <a:ext uri="{9D8B030D-6E8A-4147-A177-3AD203B41FA5}">
                      <a16:colId xmlns:a16="http://schemas.microsoft.com/office/drawing/2014/main" val="562161464"/>
                    </a:ext>
                  </a:extLst>
                </a:gridCol>
              </a:tblGrid>
              <a:tr h="186459">
                <a:tc>
                  <a:txBody>
                    <a:bodyPr/>
                    <a:lstStyle/>
                    <a:p>
                      <a:pPr algn="ctr"/>
                      <a:r>
                        <a:rPr lang="en-US" sz="1000" dirty="0"/>
                        <a:t>COURSE NAME</a:t>
                      </a:r>
                    </a:p>
                  </a:txBody>
                  <a:tcPr anchor="ctr">
                    <a:solidFill>
                      <a:srgbClr val="5B003F"/>
                    </a:solidFill>
                  </a:tcPr>
                </a:tc>
                <a:tc>
                  <a:txBody>
                    <a:bodyPr/>
                    <a:lstStyle/>
                    <a:p>
                      <a:pPr algn="ctr"/>
                      <a:r>
                        <a:rPr lang="en-US" sz="1000" dirty="0"/>
                        <a:t>SERVICE ID</a:t>
                      </a:r>
                    </a:p>
                  </a:txBody>
                  <a:tcPr anchor="ctr">
                    <a:solidFill>
                      <a:srgbClr val="5B003F"/>
                    </a:solidFill>
                  </a:tcPr>
                </a:tc>
                <a:tc>
                  <a:txBody>
                    <a:bodyPr/>
                    <a:lstStyle/>
                    <a:p>
                      <a:pPr lvl="0" algn="ctr">
                        <a:buNone/>
                      </a:pPr>
                      <a:r>
                        <a:rPr lang="en-US" sz="1000" b="1" i="0" u="none" strike="noStrike" noProof="0">
                          <a:latin typeface="Calibri"/>
                        </a:rPr>
                        <a:t>PREREQUISITES</a:t>
                      </a:r>
                      <a:endParaRPr lang="en-US" sz="1000" dirty="0"/>
                    </a:p>
                  </a:txBody>
                  <a:tcPr anchor="ctr">
                    <a:solidFill>
                      <a:srgbClr val="5B003F"/>
                    </a:solidFill>
                  </a:tcPr>
                </a:tc>
                <a:tc>
                  <a:txBody>
                    <a:bodyPr/>
                    <a:lstStyle/>
                    <a:p>
                      <a:pPr algn="ctr"/>
                      <a:r>
                        <a:rPr lang="en-US" sz="1000"/>
                        <a:t>COREQUISITES</a:t>
                      </a:r>
                      <a:endParaRPr lang="en-US" sz="1000" dirty="0"/>
                    </a:p>
                  </a:txBody>
                  <a:tcPr anchor="ctr">
                    <a:solidFill>
                      <a:srgbClr val="5B003F"/>
                    </a:solidFill>
                  </a:tcPr>
                </a:tc>
                <a:extLst>
                  <a:ext uri="{0D108BD9-81ED-4DB2-BD59-A6C34878D82A}">
                    <a16:rowId xmlns:a16="http://schemas.microsoft.com/office/drawing/2014/main" val="2788444287"/>
                  </a:ext>
                </a:extLst>
              </a:tr>
              <a:tr h="209766">
                <a:tc>
                  <a:txBody>
                    <a:bodyPr/>
                    <a:lstStyle/>
                    <a:p>
                      <a:pPr lvl="0">
                        <a:buNone/>
                      </a:pPr>
                      <a:r>
                        <a:rPr lang="en-US" sz="1000" b="0" i="0" u="none" strike="noStrike" noProof="0" dirty="0">
                          <a:latin typeface="Calibri"/>
                        </a:rPr>
                        <a:t>Law Enforcement I</a:t>
                      </a:r>
                      <a:endParaRPr lang="en-US" sz="1000" dirty="0"/>
                    </a:p>
                  </a:txBody>
                  <a:tcPr>
                    <a:solidFill>
                      <a:schemeClr val="bg1">
                        <a:lumMod val="85000"/>
                        <a:alpha val="60000"/>
                      </a:schemeClr>
                    </a:solidFill>
                  </a:tcPr>
                </a:tc>
                <a:tc>
                  <a:txBody>
                    <a:bodyPr/>
                    <a:lstStyle/>
                    <a:p>
                      <a:pPr lvl="0" algn="ctr">
                        <a:buNone/>
                      </a:pPr>
                      <a:r>
                        <a:rPr lang="en-US" sz="1000" b="0" i="0" u="none" strike="noStrike" noProof="0">
                          <a:latin typeface="Calibri"/>
                        </a:rPr>
                        <a:t>13029300 (1 credit)</a:t>
                      </a:r>
                      <a:endParaRPr lang="en-US" sz="1000" dirty="0"/>
                    </a:p>
                  </a:txBody>
                  <a:tcPr anchor="ctr">
                    <a:solidFill>
                      <a:schemeClr val="bg1">
                        <a:lumMod val="85000"/>
                        <a:alpha val="60000"/>
                      </a:schemeClr>
                    </a:solidFill>
                  </a:tcPr>
                </a:tc>
                <a:tc>
                  <a:txBody>
                    <a:bodyPr/>
                    <a:lstStyle/>
                    <a:p>
                      <a:pPr lvl="0" algn="ctr">
                        <a:buNone/>
                      </a:pPr>
                      <a:r>
                        <a:rPr lang="en-US" sz="1000"/>
                        <a:t>None</a:t>
                      </a:r>
                      <a:endParaRPr lang="en-US" sz="1000" dirty="0"/>
                    </a:p>
                  </a:txBody>
                  <a:tcPr anchor="ctr">
                    <a:solidFill>
                      <a:schemeClr val="bg1">
                        <a:lumMod val="85000"/>
                        <a:alpha val="60000"/>
                      </a:schemeClr>
                    </a:solidFill>
                  </a:tcPr>
                </a:tc>
                <a:tc>
                  <a:txBody>
                    <a:bodyPr/>
                    <a:lstStyle/>
                    <a:p>
                      <a:pPr lvl="0" algn="ctr">
                        <a:buNone/>
                      </a:pP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9" name="TextBox 8">
            <a:extLst>
              <a:ext uri="{FF2B5EF4-FFF2-40B4-BE49-F238E27FC236}">
                <a16:creationId xmlns:a16="http://schemas.microsoft.com/office/drawing/2014/main" id="{DED2BD24-5607-B42A-2702-BCF4941DC38C}"/>
              </a:ext>
            </a:extLst>
          </p:cNvPr>
          <p:cNvSpPr txBox="1"/>
          <p:nvPr/>
        </p:nvSpPr>
        <p:spPr>
          <a:xfrm>
            <a:off x="162116" y="3053917"/>
            <a:ext cx="731019" cy="276999"/>
          </a:xfrm>
          <a:prstGeom prst="rect">
            <a:avLst/>
          </a:prstGeom>
          <a:noFill/>
        </p:spPr>
        <p:txBody>
          <a:bodyPr wrap="square" rtlCol="0">
            <a:spAutoFit/>
          </a:bodyPr>
          <a:lstStyle/>
          <a:p>
            <a:pPr marL="0" marR="0" algn="ctr">
              <a:spcBef>
                <a:spcPts val="0"/>
              </a:spcBef>
            </a:pPr>
            <a:r>
              <a:rPr lang="en-US" sz="1200" b="1">
                <a:solidFill>
                  <a:srgbClr val="0D6CB9"/>
                </a:solidFill>
                <a:effectLst/>
                <a:ea typeface="Calibri" panose="020F0502020204030204" pitchFamily="34" charset="0"/>
                <a:cs typeface="Times New Roman" panose="02020603050405020304" pitchFamily="18" charset="0"/>
              </a:rPr>
              <a:t>Level 3</a:t>
            </a:r>
          </a:p>
        </p:txBody>
      </p:sp>
      <p:graphicFrame>
        <p:nvGraphicFramePr>
          <p:cNvPr id="6" name="Table 24">
            <a:extLst>
              <a:ext uri="{FF2B5EF4-FFF2-40B4-BE49-F238E27FC236}">
                <a16:creationId xmlns:a16="http://schemas.microsoft.com/office/drawing/2014/main" id="{DAF8A1F2-E113-5548-F2CF-E225B5DDB971}"/>
              </a:ext>
            </a:extLst>
          </p:cNvPr>
          <p:cNvGraphicFramePr>
            <a:graphicFrameLocks noGrp="1"/>
          </p:cNvGraphicFramePr>
          <p:nvPr>
            <p:extLst>
              <p:ext uri="{D42A27DB-BD31-4B8C-83A1-F6EECF244321}">
                <p14:modId xmlns:p14="http://schemas.microsoft.com/office/powerpoint/2010/main" val="3739289753"/>
              </p:ext>
            </p:extLst>
          </p:nvPr>
        </p:nvGraphicFramePr>
        <p:xfrm>
          <a:off x="251455" y="3323572"/>
          <a:ext cx="6246741" cy="487680"/>
        </p:xfrm>
        <a:graphic>
          <a:graphicData uri="http://schemas.openxmlformats.org/drawingml/2006/table">
            <a:tbl>
              <a:tblPr firstRow="1" bandRow="1">
                <a:tableStyleId>{5C22544A-7EE6-4342-B048-85BDC9FD1C3A}</a:tableStyleId>
              </a:tblPr>
              <a:tblGrid>
                <a:gridCol w="2258355">
                  <a:extLst>
                    <a:ext uri="{9D8B030D-6E8A-4147-A177-3AD203B41FA5}">
                      <a16:colId xmlns:a16="http://schemas.microsoft.com/office/drawing/2014/main" val="2083587555"/>
                    </a:ext>
                  </a:extLst>
                </a:gridCol>
                <a:gridCol w="1498768">
                  <a:extLst>
                    <a:ext uri="{9D8B030D-6E8A-4147-A177-3AD203B41FA5}">
                      <a16:colId xmlns:a16="http://schemas.microsoft.com/office/drawing/2014/main" val="3749205641"/>
                    </a:ext>
                  </a:extLst>
                </a:gridCol>
                <a:gridCol w="1144513">
                  <a:extLst>
                    <a:ext uri="{9D8B030D-6E8A-4147-A177-3AD203B41FA5}">
                      <a16:colId xmlns:a16="http://schemas.microsoft.com/office/drawing/2014/main" val="603892530"/>
                    </a:ext>
                  </a:extLst>
                </a:gridCol>
                <a:gridCol w="1345105">
                  <a:extLst>
                    <a:ext uri="{9D8B030D-6E8A-4147-A177-3AD203B41FA5}">
                      <a16:colId xmlns:a16="http://schemas.microsoft.com/office/drawing/2014/main" val="562161464"/>
                    </a:ext>
                  </a:extLst>
                </a:gridCol>
              </a:tblGrid>
              <a:tr h="184782">
                <a:tc>
                  <a:txBody>
                    <a:bodyPr/>
                    <a:lstStyle/>
                    <a:p>
                      <a:pPr algn="ctr"/>
                      <a:r>
                        <a:rPr lang="en-US" sz="1000" dirty="0"/>
                        <a:t>COURSE NAME</a:t>
                      </a:r>
                    </a:p>
                  </a:txBody>
                  <a:tcPr anchor="ctr">
                    <a:solidFill>
                      <a:srgbClr val="5B003F"/>
                    </a:solidFill>
                  </a:tcPr>
                </a:tc>
                <a:tc>
                  <a:txBody>
                    <a:bodyPr/>
                    <a:lstStyle/>
                    <a:p>
                      <a:pPr algn="ctr"/>
                      <a:r>
                        <a:rPr lang="en-US" sz="1000" dirty="0"/>
                        <a:t>SERVICE ID</a:t>
                      </a:r>
                    </a:p>
                  </a:txBody>
                  <a:tcPr anchor="ctr">
                    <a:solidFill>
                      <a:srgbClr val="5B003F"/>
                    </a:solidFill>
                  </a:tcPr>
                </a:tc>
                <a:tc>
                  <a:txBody>
                    <a:bodyPr/>
                    <a:lstStyle/>
                    <a:p>
                      <a:pPr lvl="0" algn="ctr">
                        <a:buNone/>
                      </a:pPr>
                      <a:r>
                        <a:rPr lang="en-US" sz="1000" b="1" i="0" u="none" strike="noStrike" noProof="0">
                          <a:latin typeface="Calibri"/>
                        </a:rPr>
                        <a:t>PREREQUISITES</a:t>
                      </a:r>
                      <a:endParaRPr lang="en-US" sz="1000" dirty="0"/>
                    </a:p>
                  </a:txBody>
                  <a:tcPr anchor="ctr">
                    <a:solidFill>
                      <a:srgbClr val="5B003F"/>
                    </a:solidFill>
                  </a:tcPr>
                </a:tc>
                <a:tc>
                  <a:txBody>
                    <a:bodyPr/>
                    <a:lstStyle/>
                    <a:p>
                      <a:pPr algn="ctr"/>
                      <a:r>
                        <a:rPr lang="en-US" sz="1000"/>
                        <a:t>COREQUISITES</a:t>
                      </a:r>
                      <a:endParaRPr lang="en-US" sz="1000" dirty="0"/>
                    </a:p>
                  </a:txBody>
                  <a:tcPr anchor="ctr">
                    <a:solidFill>
                      <a:srgbClr val="5B003F"/>
                    </a:solidFill>
                  </a:tcPr>
                </a:tc>
                <a:extLst>
                  <a:ext uri="{0D108BD9-81ED-4DB2-BD59-A6C34878D82A}">
                    <a16:rowId xmlns:a16="http://schemas.microsoft.com/office/drawing/2014/main" val="2788444287"/>
                  </a:ext>
                </a:extLst>
              </a:tr>
              <a:tr h="207879">
                <a:tc>
                  <a:txBody>
                    <a:bodyPr/>
                    <a:lstStyle/>
                    <a:p>
                      <a:pPr lvl="0">
                        <a:buNone/>
                      </a:pPr>
                      <a:r>
                        <a:rPr lang="en-US" sz="1000" b="0" i="0" u="none" strike="noStrike" noProof="0" dirty="0">
                          <a:latin typeface="Calibri"/>
                        </a:rPr>
                        <a:t>Law Enforcement II</a:t>
                      </a:r>
                      <a:endParaRPr lang="en-US" sz="1000" dirty="0"/>
                    </a:p>
                  </a:txBody>
                  <a:tcPr>
                    <a:solidFill>
                      <a:schemeClr val="bg1">
                        <a:lumMod val="85000"/>
                        <a:alpha val="60000"/>
                      </a:schemeClr>
                    </a:solidFill>
                  </a:tcPr>
                </a:tc>
                <a:tc>
                  <a:txBody>
                    <a:bodyPr/>
                    <a:lstStyle/>
                    <a:p>
                      <a:pPr lvl="0" algn="ctr">
                        <a:buNone/>
                      </a:pPr>
                      <a:r>
                        <a:rPr lang="en-US" sz="1000" b="0" i="0" u="none" strike="noStrike" noProof="0">
                          <a:latin typeface="Calibri"/>
                        </a:rPr>
                        <a:t>13029400 (1 credit)</a:t>
                      </a:r>
                      <a:endParaRPr lang="en-US" sz="1000" dirty="0"/>
                    </a:p>
                  </a:txBody>
                  <a:tcPr anchor="ctr">
                    <a:solidFill>
                      <a:schemeClr val="bg1">
                        <a:lumMod val="85000"/>
                        <a:alpha val="60000"/>
                      </a:schemeClr>
                    </a:solidFill>
                  </a:tcPr>
                </a:tc>
                <a:tc>
                  <a:txBody>
                    <a:bodyPr/>
                    <a:lstStyle/>
                    <a:p>
                      <a:pPr lvl="0" algn="ctr">
                        <a:buNone/>
                      </a:pPr>
                      <a:r>
                        <a:rPr lang="en-US" sz="1000"/>
                        <a:t>None</a:t>
                      </a:r>
                      <a:endParaRPr lang="en-US" sz="1000" dirty="0"/>
                    </a:p>
                  </a:txBody>
                  <a:tcPr anchor="ctr">
                    <a:solidFill>
                      <a:schemeClr val="bg1">
                        <a:lumMod val="85000"/>
                        <a:alpha val="60000"/>
                      </a:schemeClr>
                    </a:solidFill>
                  </a:tcPr>
                </a:tc>
                <a:tc>
                  <a:txBody>
                    <a:bodyPr/>
                    <a:lstStyle/>
                    <a:p>
                      <a:pPr algn="ct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11" name="TextBox 10">
            <a:extLst>
              <a:ext uri="{FF2B5EF4-FFF2-40B4-BE49-F238E27FC236}">
                <a16:creationId xmlns:a16="http://schemas.microsoft.com/office/drawing/2014/main" id="{C0205F7C-5D08-5D8F-9AB1-CED1EC24DE25}"/>
              </a:ext>
            </a:extLst>
          </p:cNvPr>
          <p:cNvSpPr txBox="1"/>
          <p:nvPr/>
        </p:nvSpPr>
        <p:spPr>
          <a:xfrm>
            <a:off x="162116" y="4385227"/>
            <a:ext cx="731019" cy="276999"/>
          </a:xfrm>
          <a:prstGeom prst="rect">
            <a:avLst/>
          </a:prstGeom>
          <a:noFill/>
        </p:spPr>
        <p:txBody>
          <a:bodyPr wrap="square" rtlCol="0">
            <a:spAutoFit/>
          </a:bodyPr>
          <a:lstStyle/>
          <a:p>
            <a:pPr marL="0" marR="0" algn="ctr">
              <a:spcBef>
                <a:spcPts val="0"/>
              </a:spcBef>
            </a:pPr>
            <a:r>
              <a:rPr lang="en-US" sz="1200" b="1">
                <a:solidFill>
                  <a:srgbClr val="0D6CB9"/>
                </a:solidFill>
                <a:effectLst/>
                <a:ea typeface="Calibri" panose="020F0502020204030204" pitchFamily="34" charset="0"/>
                <a:cs typeface="Times New Roman" panose="02020603050405020304" pitchFamily="18" charset="0"/>
              </a:rPr>
              <a:t>Level 4</a:t>
            </a:r>
          </a:p>
        </p:txBody>
      </p:sp>
      <p:graphicFrame>
        <p:nvGraphicFramePr>
          <p:cNvPr id="15" name="Table 24">
            <a:extLst>
              <a:ext uri="{FF2B5EF4-FFF2-40B4-BE49-F238E27FC236}">
                <a16:creationId xmlns:a16="http://schemas.microsoft.com/office/drawing/2014/main" id="{97395A7A-D529-5527-E1AB-724004545FC8}"/>
              </a:ext>
            </a:extLst>
          </p:cNvPr>
          <p:cNvGraphicFramePr>
            <a:graphicFrameLocks noGrp="1"/>
          </p:cNvGraphicFramePr>
          <p:nvPr>
            <p:extLst>
              <p:ext uri="{D42A27DB-BD31-4B8C-83A1-F6EECF244321}">
                <p14:modId xmlns:p14="http://schemas.microsoft.com/office/powerpoint/2010/main" val="3369978544"/>
              </p:ext>
            </p:extLst>
          </p:nvPr>
        </p:nvGraphicFramePr>
        <p:xfrm>
          <a:off x="233546" y="4648976"/>
          <a:ext cx="6246740" cy="1273089"/>
        </p:xfrm>
        <a:graphic>
          <a:graphicData uri="http://schemas.openxmlformats.org/drawingml/2006/table">
            <a:tbl>
              <a:tblPr firstRow="1" bandRow="1">
                <a:tableStyleId>{5C22544A-7EE6-4342-B048-85BDC9FD1C3A}</a:tableStyleId>
              </a:tblPr>
              <a:tblGrid>
                <a:gridCol w="2258355">
                  <a:extLst>
                    <a:ext uri="{9D8B030D-6E8A-4147-A177-3AD203B41FA5}">
                      <a16:colId xmlns:a16="http://schemas.microsoft.com/office/drawing/2014/main" val="2083587555"/>
                    </a:ext>
                  </a:extLst>
                </a:gridCol>
                <a:gridCol w="1587330">
                  <a:extLst>
                    <a:ext uri="{9D8B030D-6E8A-4147-A177-3AD203B41FA5}">
                      <a16:colId xmlns:a16="http://schemas.microsoft.com/office/drawing/2014/main" val="3749205641"/>
                    </a:ext>
                  </a:extLst>
                </a:gridCol>
                <a:gridCol w="1083200">
                  <a:extLst>
                    <a:ext uri="{9D8B030D-6E8A-4147-A177-3AD203B41FA5}">
                      <a16:colId xmlns:a16="http://schemas.microsoft.com/office/drawing/2014/main" val="603892530"/>
                    </a:ext>
                  </a:extLst>
                </a:gridCol>
                <a:gridCol w="1317855">
                  <a:extLst>
                    <a:ext uri="{9D8B030D-6E8A-4147-A177-3AD203B41FA5}">
                      <a16:colId xmlns:a16="http://schemas.microsoft.com/office/drawing/2014/main" val="562161464"/>
                    </a:ext>
                  </a:extLst>
                </a:gridCol>
              </a:tblGrid>
              <a:tr h="220177">
                <a:tc>
                  <a:txBody>
                    <a:bodyPr/>
                    <a:lstStyle/>
                    <a:p>
                      <a:pPr algn="ctr"/>
                      <a:r>
                        <a:rPr lang="en-US" sz="1000" dirty="0"/>
                        <a:t>COURSE NAME</a:t>
                      </a:r>
                    </a:p>
                  </a:txBody>
                  <a:tcPr anchor="ctr">
                    <a:solidFill>
                      <a:srgbClr val="5B003F"/>
                    </a:solidFill>
                  </a:tcPr>
                </a:tc>
                <a:tc>
                  <a:txBody>
                    <a:bodyPr/>
                    <a:lstStyle/>
                    <a:p>
                      <a:pPr algn="ctr"/>
                      <a:r>
                        <a:rPr lang="en-US" sz="1000" dirty="0"/>
                        <a:t>SERVICE ID</a:t>
                      </a:r>
                    </a:p>
                  </a:txBody>
                  <a:tcPr anchor="ctr">
                    <a:solidFill>
                      <a:srgbClr val="5B003F"/>
                    </a:solidFill>
                  </a:tcPr>
                </a:tc>
                <a:tc>
                  <a:txBody>
                    <a:bodyPr/>
                    <a:lstStyle/>
                    <a:p>
                      <a:pPr lvl="0" algn="ctr">
                        <a:buNone/>
                      </a:pPr>
                      <a:r>
                        <a:rPr lang="en-US" sz="1000" b="1" i="0" u="none" strike="noStrike" noProof="0" dirty="0">
                          <a:latin typeface="Calibri"/>
                        </a:rPr>
                        <a:t>PREREQUISITES</a:t>
                      </a:r>
                      <a:endParaRPr lang="en-US" sz="1000" dirty="0"/>
                    </a:p>
                  </a:txBody>
                  <a:tcPr anchor="ctr">
                    <a:solidFill>
                      <a:srgbClr val="5B003F"/>
                    </a:solidFill>
                  </a:tcPr>
                </a:tc>
                <a:tc>
                  <a:txBody>
                    <a:bodyPr/>
                    <a:lstStyle/>
                    <a:p>
                      <a:pPr algn="ctr"/>
                      <a:r>
                        <a:rPr lang="en-US" sz="1000" dirty="0"/>
                        <a:t>COREQUISITES</a:t>
                      </a:r>
                    </a:p>
                  </a:txBody>
                  <a:tcPr anchor="ctr">
                    <a:solidFill>
                      <a:srgbClr val="5B003F"/>
                    </a:solidFill>
                  </a:tcPr>
                </a:tc>
                <a:extLst>
                  <a:ext uri="{0D108BD9-81ED-4DB2-BD59-A6C34878D82A}">
                    <a16:rowId xmlns:a16="http://schemas.microsoft.com/office/drawing/2014/main" val="2788444287"/>
                  </a:ext>
                </a:extLst>
              </a:tr>
              <a:tr h="357788">
                <a:tc>
                  <a:txBody>
                    <a:bodyPr/>
                    <a:lstStyle/>
                    <a:p>
                      <a:pPr lvl="0">
                        <a:buNone/>
                      </a:pPr>
                      <a:r>
                        <a:rPr lang="en-US" sz="1000" dirty="0"/>
                        <a:t>Forensic Science</a:t>
                      </a:r>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13029500 (1 credit)</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Biology and Chemistry</a:t>
                      </a:r>
                      <a:endParaRPr lang="en-US" sz="1000" dirty="0"/>
                    </a:p>
                  </a:txBody>
                  <a:tcPr anchor="ctr">
                    <a:solidFill>
                      <a:schemeClr val="bg1">
                        <a:lumMod val="85000"/>
                        <a:alpha val="60000"/>
                      </a:schemeClr>
                    </a:solidFill>
                  </a:tcPr>
                </a:tc>
                <a:tc>
                  <a:txBody>
                    <a:bodyPr/>
                    <a:lstStyle/>
                    <a:p>
                      <a:pPr lvl="0" algn="ctr">
                        <a:buNone/>
                      </a:pP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3289955430"/>
                  </a:ext>
                </a:extLst>
              </a:tr>
              <a:tr h="633009">
                <a:tc>
                  <a:txBody>
                    <a:bodyPr/>
                    <a:lstStyle/>
                    <a:p>
                      <a:pPr lvl="0">
                        <a:buNone/>
                      </a:pPr>
                      <a:r>
                        <a:rPr lang="en-US" sz="1000" b="0" i="0" u="none" strike="noStrike" noProof="0" dirty="0">
                          <a:latin typeface="Calibri"/>
                        </a:rPr>
                        <a:t>Practicum in Law, Public Safety, Corrections, and Security</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13030100 (2 </a:t>
                      </a:r>
                      <a:r>
                        <a:rPr lang="en-US" sz="1000" b="0" i="0" u="none" strike="noStrike" noProof="0">
                          <a:latin typeface="Calibri"/>
                        </a:rPr>
                        <a:t>credits)</a:t>
                      </a:r>
                      <a:endParaRPr lang="en-US" sz="1000" dirty="0"/>
                    </a:p>
                  </a:txBody>
                  <a:tcPr anchor="ctr">
                    <a:solidFill>
                      <a:schemeClr val="bg1">
                        <a:lumMod val="85000"/>
                        <a:alpha val="60000"/>
                      </a:schemeClr>
                    </a:solidFill>
                  </a:tcPr>
                </a:tc>
                <a:tc>
                  <a:txBody>
                    <a:bodyPr/>
                    <a:lstStyle/>
                    <a:p>
                      <a:pPr lvl="0" algn="ctr">
                        <a:buNone/>
                      </a:pPr>
                      <a:r>
                        <a:rPr lang="en-US" sz="1000" dirty="0"/>
                        <a:t>None</a:t>
                      </a:r>
                    </a:p>
                  </a:txBody>
                  <a:tcPr anchor="ctr">
                    <a:solidFill>
                      <a:schemeClr val="bg1">
                        <a:lumMod val="85000"/>
                        <a:alpha val="60000"/>
                      </a:schemeClr>
                    </a:solidFill>
                  </a:tcPr>
                </a:tc>
                <a:tc>
                  <a:txBody>
                    <a:bodyPr/>
                    <a:lstStyle/>
                    <a:p>
                      <a:pPr lvl="0" algn="ctr">
                        <a:buNone/>
                      </a:pP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2629990545"/>
                  </a:ext>
                </a:extLst>
              </a:tr>
            </a:tbl>
          </a:graphicData>
        </a:graphic>
      </p:graphicFrame>
      <p:sp>
        <p:nvSpPr>
          <p:cNvPr id="13" name="TextBox 12">
            <a:extLst>
              <a:ext uri="{FF2B5EF4-FFF2-40B4-BE49-F238E27FC236}">
                <a16:creationId xmlns:a16="http://schemas.microsoft.com/office/drawing/2014/main" id="{4F922674-3389-6DFF-D287-D7EAB12CD46D}"/>
              </a:ext>
            </a:extLst>
          </p:cNvPr>
          <p:cNvSpPr txBox="1"/>
          <p:nvPr/>
        </p:nvSpPr>
        <p:spPr>
          <a:xfrm>
            <a:off x="335906" y="6354904"/>
            <a:ext cx="6246744" cy="553998"/>
          </a:xfrm>
          <a:prstGeom prst="rect">
            <a:avLst/>
          </a:prstGeom>
          <a:noFill/>
        </p:spPr>
        <p:txBody>
          <a:bodyPr wrap="square" lIns="91440" tIns="45720" rIns="91440" bIns="45720" rtlCol="0" anchor="t">
            <a:spAutoFit/>
          </a:bodyPr>
          <a:lstStyle/>
          <a:p>
            <a:pPr algn="ctr"/>
            <a:r>
              <a:rPr lang="en-US" sz="1000" dirty="0"/>
              <a:t>FOR ADDITIONAL INFORMATION ON THE LAW AND PUBLIC SERVICE CAREER CLUSTER,</a:t>
            </a:r>
          </a:p>
          <a:p>
            <a:pPr algn="ctr"/>
            <a:r>
              <a:rPr lang="en-US" sz="1000" dirty="0"/>
              <a:t>PLEASE CONTACT: PSJA ISD CTE Coordinator: Astrid Bonilla-</a:t>
            </a:r>
            <a:r>
              <a:rPr lang="en-US" sz="1000" dirty="0" err="1"/>
              <a:t>Lazo</a:t>
            </a:r>
            <a:r>
              <a:rPr lang="en-US" sz="1000" dirty="0"/>
              <a:t>  </a:t>
            </a:r>
            <a:r>
              <a:rPr lang="en-US" sz="1000" dirty="0">
                <a:hlinkClick r:id="rId2"/>
              </a:rPr>
              <a:t>astrid.lazo@psjaisd.us</a:t>
            </a:r>
            <a:endParaRPr lang="en-US" sz="1600" dirty="0"/>
          </a:p>
          <a:p>
            <a:pPr algn="ctr"/>
            <a:r>
              <a:rPr lang="en-US" sz="1000" dirty="0">
                <a:hlinkClick r:id="rId3"/>
              </a:rPr>
              <a:t>https://tea.texas.gov/cte</a:t>
            </a:r>
            <a:r>
              <a:rPr lang="en-US" sz="1000" dirty="0"/>
              <a:t> </a:t>
            </a:r>
            <a:endParaRPr lang="en-US" sz="1000" dirty="0">
              <a:ea typeface="Calibri"/>
              <a:cs typeface="Calibri"/>
            </a:endParaRPr>
          </a:p>
        </p:txBody>
      </p:sp>
      <p:sp>
        <p:nvSpPr>
          <p:cNvPr id="14" name="TextBox 13">
            <a:extLst>
              <a:ext uri="{FF2B5EF4-FFF2-40B4-BE49-F238E27FC236}">
                <a16:creationId xmlns:a16="http://schemas.microsoft.com/office/drawing/2014/main" id="{ED792C4E-CC7C-1F50-F9D3-B7BDD0BEE4D5}"/>
              </a:ext>
            </a:extLst>
          </p:cNvPr>
          <p:cNvSpPr txBox="1"/>
          <p:nvPr/>
        </p:nvSpPr>
        <p:spPr>
          <a:xfrm>
            <a:off x="335906" y="6906735"/>
            <a:ext cx="6246744" cy="1175578"/>
          </a:xfrm>
          <a:prstGeom prst="rect">
            <a:avLst/>
          </a:prstGeom>
          <a:noFill/>
        </p:spPr>
        <p:txBody>
          <a:bodyPr wrap="square" rtlCol="0">
            <a:spAutoFit/>
          </a:bodyPr>
          <a:lstStyle/>
          <a:p>
            <a:pPr marL="0" marR="0">
              <a:lnSpc>
                <a:spcPct val="107000"/>
              </a:lnSpc>
              <a:spcBef>
                <a:spcPts val="0"/>
              </a:spcBef>
              <a:spcAft>
                <a:spcPts val="800"/>
              </a:spcAft>
            </a:pPr>
            <a:r>
              <a:rPr lang="en-US" sz="1000">
                <a:latin typeface="Calibri" panose="020F0502020204030204" pitchFamily="34" charset="0"/>
                <a:ea typeface="Calibri" panose="020F0502020204030204" pitchFamily="34" charset="0"/>
                <a:cs typeface="Times New Roman" panose="02020603050405020304" pitchFamily="18" charset="0"/>
              </a:rPr>
              <a:t>Pharr-San Juan-Alamo </a:t>
            </a:r>
            <a:r>
              <a:rPr lang="en-US" sz="1000" dirty="0">
                <a:latin typeface="Calibri" panose="020F0502020204030204" pitchFamily="34" charset="0"/>
                <a:ea typeface="Calibri" panose="020F0502020204030204" pitchFamily="34" charset="0"/>
                <a:cs typeface="Times New Roman" panose="02020603050405020304" pitchFamily="18" charset="0"/>
              </a:rPr>
              <a:t>ISD</a:t>
            </a:r>
            <a:r>
              <a:rPr lang="en-US" sz="1000" dirty="0">
                <a:effectLst/>
                <a:latin typeface="Calibri" panose="020F0502020204030204" pitchFamily="34" charset="0"/>
                <a:ea typeface="Calibri" panose="020F0502020204030204" pitchFamily="34" charset="0"/>
                <a:cs typeface="Times New Roman" panose="02020603050405020304" pitchFamily="18" charset="0"/>
              </a:rPr>
              <a:t> does not discriminate on the basis of race, color, national origin, sex, disability or age in its programs or activities and provides equal access to the Boy Scouts and other designated youth groups. The following person has been designated to handle inquiries regarding the nondiscrimination policies: Pharr-San Juan-Alamo ISD Administration Building, 601 E Kelly Ave.  Pharr, TX 78577  956-354-2000</a:t>
            </a:r>
          </a:p>
          <a:p>
            <a:pPr marL="0" marR="0">
              <a:lnSpc>
                <a:spcPct val="107000"/>
              </a:lnSpc>
              <a:spcBef>
                <a:spcPts val="0"/>
              </a:spcBef>
              <a:spcAft>
                <a:spcPts val="80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Further nondiscrimination information can be found at </a:t>
            </a:r>
            <a:r>
              <a:rPr lang="en-US"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Notification of Nondiscrimination in Career and Technical Education Programs</a:t>
            </a:r>
            <a:r>
              <a:rPr lang="en-US" sz="1000" dirty="0">
                <a:effectLst/>
                <a:latin typeface="Calibri" panose="020F0502020204030204" pitchFamily="34" charset="0"/>
                <a:ea typeface="Calibri" panose="020F0502020204030204" pitchFamily="34" charset="0"/>
                <a:cs typeface="Times New Roman" panose="02020603050405020304" pitchFamily="18" charset="0"/>
              </a:rPr>
              <a:t>.</a:t>
            </a:r>
          </a:p>
        </p:txBody>
      </p:sp>
      <p:pic>
        <p:nvPicPr>
          <p:cNvPr id="4" name="Picture 3">
            <a:extLst>
              <a:ext uri="{FF2B5EF4-FFF2-40B4-BE49-F238E27FC236}">
                <a16:creationId xmlns:a16="http://schemas.microsoft.com/office/drawing/2014/main" id="{2F810A92-9384-0276-A83C-45569333CAB4}"/>
              </a:ext>
            </a:extLst>
          </p:cNvPr>
          <p:cNvPicPr>
            <a:picLocks noChangeAspect="1"/>
          </p:cNvPicPr>
          <p:nvPr/>
        </p:nvPicPr>
        <p:blipFill>
          <a:blip r:embed="rId5"/>
          <a:stretch>
            <a:fillRect/>
          </a:stretch>
        </p:blipFill>
        <p:spPr>
          <a:xfrm>
            <a:off x="5594141" y="8100871"/>
            <a:ext cx="719390" cy="682811"/>
          </a:xfrm>
          <a:prstGeom prst="rect">
            <a:avLst/>
          </a:prstGeom>
        </p:spPr>
      </p:pic>
    </p:spTree>
    <p:extLst>
      <p:ext uri="{BB962C8B-B14F-4D97-AF65-F5344CB8AC3E}">
        <p14:creationId xmlns:p14="http://schemas.microsoft.com/office/powerpoint/2010/main" val="245842421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19cf477-6032-42e7-804a-9c684239624f" xsi:nil="true"/>
    <lcf76f155ced4ddcb4097134ff3c332f xmlns="abe7259a-2221-4fae-a48c-e26acad682cd">
      <Terms xmlns="http://schemas.microsoft.com/office/infopath/2007/PartnerControls"/>
    </lcf76f155ced4ddcb4097134ff3c332f>
    <SharedWithUsers xmlns="719cf477-6032-42e7-804a-9c684239624f">
      <UserInfo>
        <DisplayName>Melissa Sanchez</DisplayName>
        <AccountId>63</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46A1AFACF59E74BA407A27F7D29FA69" ma:contentTypeVersion="14" ma:contentTypeDescription="Create a new document." ma:contentTypeScope="" ma:versionID="06a6d5fbe96ee16369e1730918a36b25">
  <xsd:schema xmlns:xsd="http://www.w3.org/2001/XMLSchema" xmlns:xs="http://www.w3.org/2001/XMLSchema" xmlns:p="http://schemas.microsoft.com/office/2006/metadata/properties" xmlns:ns2="abe7259a-2221-4fae-a48c-e26acad682cd" xmlns:ns3="719cf477-6032-42e7-804a-9c684239624f" targetNamespace="http://schemas.microsoft.com/office/2006/metadata/properties" ma:root="true" ma:fieldsID="d9cc20e7a54f40dfee71faf6f86a9596" ns2:_="" ns3:_="">
    <xsd:import namespace="abe7259a-2221-4fae-a48c-e26acad682cd"/>
    <xsd:import namespace="719cf477-6032-42e7-804a-9c68423962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e7259a-2221-4fae-a48c-e26acad682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c894085-d54b-4f02-b0b4-24cb93b3a936" ma:termSetId="09814cd3-568e-fe90-9814-8d621ff8fb84" ma:anchorId="fba54fb3-c3e1-fe81-a776-ca4b69148c4d" ma:open="true" ma:isKeyword="false">
      <xsd:complexType>
        <xsd:sequence>
          <xsd:element ref="pc:Terms" minOccurs="0" maxOccurs="1"/>
        </xsd:sequence>
      </xsd:complex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19cf477-6032-42e7-804a-9c684239624f"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e90083d7-adcd-4e69-8031-386bf3dbdddc}" ma:internalName="TaxCatchAll" ma:showField="CatchAllData" ma:web="719cf477-6032-42e7-804a-9c684239624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FF67F14-08BA-4E43-A779-A4A8A5468D3F}">
  <ds:schemaRefs>
    <ds:schemaRef ds:uri="http://schemas.openxmlformats.org/package/2006/metadata/core-properties"/>
    <ds:schemaRef ds:uri="http://purl.org/dc/terms/"/>
    <ds:schemaRef ds:uri="696893de-3167-48c0-a9e9-62134322dc49"/>
    <ds:schemaRef ds:uri="http://schemas.microsoft.com/office/2006/documentManagement/types"/>
    <ds:schemaRef ds:uri="http://schemas.microsoft.com/office/2006/metadata/properties"/>
    <ds:schemaRef ds:uri="1870ca36-48b9-408f-8764-2f018f10cce8"/>
    <ds:schemaRef ds:uri="http://purl.org/dc/elements/1.1/"/>
    <ds:schemaRef ds:uri="http://schemas.microsoft.com/office/infopath/2007/PartnerControls"/>
    <ds:schemaRef ds:uri="http://www.w3.org/XML/1998/namespace"/>
    <ds:schemaRef ds:uri="http://purl.org/dc/dcmitype/"/>
    <ds:schemaRef ds:uri="719cf477-6032-42e7-804a-9c684239624f"/>
    <ds:schemaRef ds:uri="abe7259a-2221-4fae-a48c-e26acad682cd"/>
  </ds:schemaRefs>
</ds:datastoreItem>
</file>

<file path=customXml/itemProps2.xml><?xml version="1.0" encoding="utf-8"?>
<ds:datastoreItem xmlns:ds="http://schemas.openxmlformats.org/officeDocument/2006/customXml" ds:itemID="{DEB0E776-E720-44AF-95A2-EF0C4C4F63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e7259a-2221-4fae-a48c-e26acad682cd"/>
    <ds:schemaRef ds:uri="719cf477-6032-42e7-804a-9c68423962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D6A0F15-9D47-4D66-8DB8-6EE7F290064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78</TotalTime>
  <Words>592</Words>
  <Application>Microsoft Office PowerPoint</Application>
  <PresentationFormat>Letter Paper (8.5x11 in)</PresentationFormat>
  <Paragraphs>119</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Arial,Sans-Serif</vt:lpstr>
      <vt:lpstr>Calibri</vt:lpstr>
      <vt:lpstr>Calibri Light</vt:lpstr>
      <vt:lpstr>Open Sans SemiBold</vt:lpstr>
      <vt:lpstr>Office Theme</vt:lpstr>
      <vt:lpstr>Law Enforcement Statewide Program of Study</vt:lpstr>
      <vt:lpstr>Law Enforcement Course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Garza, Krystal</dc:creator>
  <cp:lastModifiedBy>Adriana Garcia</cp:lastModifiedBy>
  <cp:revision>274</cp:revision>
  <dcterms:created xsi:type="dcterms:W3CDTF">2022-08-14T22:35:42Z</dcterms:created>
  <dcterms:modified xsi:type="dcterms:W3CDTF">2023-01-18T20:57:13Z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0x010100946A1AFACF59E74BA407A27F7D29FA69</vt:lpwstr>
  </property>
  <property fmtid="{D5CDD505-2E9C-101B-9397-08002B2CF9AE}" pid="3" name="MediaServiceImageTags">
    <vt:lpwstr/>
  </property>
</Properties>
</file>