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24D94"/>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00BC88-322C-4C71-883C-6D97F0DAE944}" v="2" dt="2023-02-27T21:04:58.6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90" d="100"/>
          <a:sy n="190" d="100"/>
        </p:scale>
        <p:origin x="702" y="-30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landa Garcia" userId="373ee38a-0aa6-48fe-b3e0-3c9bf6ac54b0" providerId="ADAL" clId="{D5946CAB-2DB5-4824-B81D-C6A884C17575}"/>
    <pc:docChg chg="modSld">
      <pc:chgData name="Yolanda Garcia" userId="373ee38a-0aa6-48fe-b3e0-3c9bf6ac54b0" providerId="ADAL" clId="{D5946CAB-2DB5-4824-B81D-C6A884C17575}" dt="2023-01-05T20:43:17.913" v="76" actId="20577"/>
      <pc:docMkLst>
        <pc:docMk/>
      </pc:docMkLst>
      <pc:sldChg chg="modSp mod">
        <pc:chgData name="Yolanda Garcia" userId="373ee38a-0aa6-48fe-b3e0-3c9bf6ac54b0" providerId="ADAL" clId="{D5946CAB-2DB5-4824-B81D-C6A884C17575}" dt="2023-01-05T17:21:30.231" v="17" actId="2165"/>
        <pc:sldMkLst>
          <pc:docMk/>
          <pc:sldMk cId="2458424211" sldId="256"/>
        </pc:sldMkLst>
        <pc:graphicFrameChg chg="modGraphic">
          <ac:chgData name="Yolanda Garcia" userId="373ee38a-0aa6-48fe-b3e0-3c9bf6ac54b0" providerId="ADAL" clId="{D5946CAB-2DB5-4824-B81D-C6A884C17575}" dt="2023-01-05T17:18:02.092" v="9" actId="2165"/>
          <ac:graphicFrameMkLst>
            <pc:docMk/>
            <pc:sldMk cId="2458424211" sldId="256"/>
            <ac:graphicFrameMk id="6" creationId="{DAF8A1F2-E113-5548-F2CF-E225B5DDB971}"/>
          </ac:graphicFrameMkLst>
        </pc:graphicFrameChg>
        <pc:graphicFrameChg chg="modGraphic">
          <ac:chgData name="Yolanda Garcia" userId="373ee38a-0aa6-48fe-b3e0-3c9bf6ac54b0" providerId="ADAL" clId="{D5946CAB-2DB5-4824-B81D-C6A884C17575}" dt="2023-01-05T17:17:03.375" v="7" actId="2165"/>
          <ac:graphicFrameMkLst>
            <pc:docMk/>
            <pc:sldMk cId="2458424211" sldId="256"/>
            <ac:graphicFrameMk id="8" creationId="{004D2EB4-0AA6-8988-7A0A-5CDE5FA07DAF}"/>
          </ac:graphicFrameMkLst>
        </pc:graphicFrameChg>
        <pc:graphicFrameChg chg="modGraphic">
          <ac:chgData name="Yolanda Garcia" userId="373ee38a-0aa6-48fe-b3e0-3c9bf6ac54b0" providerId="ADAL" clId="{D5946CAB-2DB5-4824-B81D-C6A884C17575}" dt="2023-01-05T17:21:30.231" v="17" actId="2165"/>
          <ac:graphicFrameMkLst>
            <pc:docMk/>
            <pc:sldMk cId="2458424211" sldId="256"/>
            <ac:graphicFrameMk id="12" creationId="{8AB29D37-FA2C-4732-90B9-76F154D4B133}"/>
          </ac:graphicFrameMkLst>
        </pc:graphicFrameChg>
      </pc:sldChg>
      <pc:sldChg chg="modSp mod">
        <pc:chgData name="Yolanda Garcia" userId="373ee38a-0aa6-48fe-b3e0-3c9bf6ac54b0" providerId="ADAL" clId="{D5946CAB-2DB5-4824-B81D-C6A884C17575}" dt="2023-01-05T20:43:17.913" v="76" actId="20577"/>
        <pc:sldMkLst>
          <pc:docMk/>
          <pc:sldMk cId="2115741379" sldId="257"/>
        </pc:sldMkLst>
        <pc:spChg chg="mod">
          <ac:chgData name="Yolanda Garcia" userId="373ee38a-0aa6-48fe-b3e0-3c9bf6ac54b0" providerId="ADAL" clId="{D5946CAB-2DB5-4824-B81D-C6A884C17575}" dt="2023-01-05T17:21:17.716" v="16" actId="20577"/>
          <ac:spMkLst>
            <pc:docMk/>
            <pc:sldMk cId="2115741379" sldId="257"/>
            <ac:spMk id="21" creationId="{77D1060B-498D-5699-38A4-622C19750F17}"/>
          </ac:spMkLst>
        </pc:spChg>
        <pc:spChg chg="mod">
          <ac:chgData name="Yolanda Garcia" userId="373ee38a-0aa6-48fe-b3e0-3c9bf6ac54b0" providerId="ADAL" clId="{D5946CAB-2DB5-4824-B81D-C6A884C17575}" dt="2023-01-05T20:43:17.913" v="76" actId="20577"/>
          <ac:spMkLst>
            <pc:docMk/>
            <pc:sldMk cId="2115741379" sldId="257"/>
            <ac:spMk id="28" creationId="{12E02463-CD5F-D1DD-B59B-A5477635CC57}"/>
          </ac:spMkLst>
        </pc:spChg>
      </pc:sldChg>
    </pc:docChg>
  </pc:docChgLst>
  <pc:docChgLst>
    <pc:chgData name="Adriana Garcia" userId="d322ecd9-c9fc-482a-8cdb-b7935c3de171" providerId="ADAL" clId="{A45EAD14-8820-4160-8FD3-A53BEFB9A40D}"/>
    <pc:docChg chg="modSld">
      <pc:chgData name="Adriana Garcia" userId="d322ecd9-c9fc-482a-8cdb-b7935c3de171" providerId="ADAL" clId="{A45EAD14-8820-4160-8FD3-A53BEFB9A40D}" dt="2023-01-18T04:18:11.764" v="1" actId="1076"/>
      <pc:docMkLst>
        <pc:docMk/>
      </pc:docMkLst>
      <pc:sldChg chg="addSp modSp mod">
        <pc:chgData name="Adriana Garcia" userId="d322ecd9-c9fc-482a-8cdb-b7935c3de171" providerId="ADAL" clId="{A45EAD14-8820-4160-8FD3-A53BEFB9A40D}" dt="2023-01-18T04:18:11.764" v="1" actId="1076"/>
        <pc:sldMkLst>
          <pc:docMk/>
          <pc:sldMk cId="2458424211" sldId="256"/>
        </pc:sldMkLst>
        <pc:picChg chg="add mod">
          <ac:chgData name="Adriana Garcia" userId="d322ecd9-c9fc-482a-8cdb-b7935c3de171" providerId="ADAL" clId="{A45EAD14-8820-4160-8FD3-A53BEFB9A40D}" dt="2023-01-18T04:18:11.764" v="1" actId="1076"/>
          <ac:picMkLst>
            <pc:docMk/>
            <pc:sldMk cId="2458424211" sldId="256"/>
            <ac:picMk id="4" creationId="{F45BBA85-95EB-07D8-CA6D-51984F6D8C62}"/>
          </ac:picMkLst>
        </pc:picChg>
      </pc:sldChg>
    </pc:docChg>
  </pc:docChgLst>
  <pc:docChgLst>
    <pc:chgData name="Adriana Garcia" userId="d322ecd9-c9fc-482a-8cdb-b7935c3de171" providerId="ADAL" clId="{42753B2D-C930-41DB-8FCE-240B86B88CB7}"/>
    <pc:docChg chg="custSel modSld">
      <pc:chgData name="Adriana Garcia" userId="d322ecd9-c9fc-482a-8cdb-b7935c3de171" providerId="ADAL" clId="{42753B2D-C930-41DB-8FCE-240B86B88CB7}" dt="2023-01-18T20:53:04.816" v="105"/>
      <pc:docMkLst>
        <pc:docMk/>
      </pc:docMkLst>
      <pc:sldChg chg="modSp mod">
        <pc:chgData name="Adriana Garcia" userId="d322ecd9-c9fc-482a-8cdb-b7935c3de171" providerId="ADAL" clId="{42753B2D-C930-41DB-8FCE-240B86B88CB7}" dt="2023-01-18T20:53:04.816" v="105"/>
        <pc:sldMkLst>
          <pc:docMk/>
          <pc:sldMk cId="2458424211" sldId="256"/>
        </pc:sldMkLst>
        <pc:spChg chg="mod">
          <ac:chgData name="Adriana Garcia" userId="d322ecd9-c9fc-482a-8cdb-b7935c3de171" providerId="ADAL" clId="{42753B2D-C930-41DB-8FCE-240B86B88CB7}" dt="2023-01-18T20:53:04.816" v="105"/>
          <ac:spMkLst>
            <pc:docMk/>
            <pc:sldMk cId="2458424211" sldId="256"/>
            <ac:spMk id="14" creationId="{BE24D826-8359-418B-B7F1-750C11D69EBD}"/>
          </ac:spMkLst>
        </pc:spChg>
        <pc:spChg chg="mod">
          <ac:chgData name="Adriana Garcia" userId="d322ecd9-c9fc-482a-8cdb-b7935c3de171" providerId="ADAL" clId="{42753B2D-C930-41DB-8FCE-240B86B88CB7}" dt="2023-01-17T20:53:34.687" v="2"/>
          <ac:spMkLst>
            <pc:docMk/>
            <pc:sldMk cId="2458424211" sldId="256"/>
            <ac:spMk id="16" creationId="{83D9CD9E-BD66-4190-B55D-DF11B6ABE092}"/>
          </ac:spMkLst>
        </pc:spChg>
      </pc:sldChg>
      <pc:sldChg chg="modSp mod">
        <pc:chgData name="Adriana Garcia" userId="d322ecd9-c9fc-482a-8cdb-b7935c3de171" providerId="ADAL" clId="{42753B2D-C930-41DB-8FCE-240B86B88CB7}" dt="2023-01-18T20:38:53.309" v="103" actId="20577"/>
        <pc:sldMkLst>
          <pc:docMk/>
          <pc:sldMk cId="2115741379" sldId="257"/>
        </pc:sldMkLst>
        <pc:spChg chg="mod">
          <ac:chgData name="Adriana Garcia" userId="d322ecd9-c9fc-482a-8cdb-b7935c3de171" providerId="ADAL" clId="{42753B2D-C930-41DB-8FCE-240B86B88CB7}" dt="2023-01-18T20:38:53.309" v="103" actId="20577"/>
          <ac:spMkLst>
            <pc:docMk/>
            <pc:sldMk cId="2115741379" sldId="257"/>
            <ac:spMk id="28" creationId="{12E02463-CD5F-D1DD-B59B-A5477635CC57}"/>
          </ac:spMkLst>
        </pc:spChg>
      </pc:sldChg>
    </pc:docChg>
  </pc:docChgLst>
  <pc:docChgLst>
    <pc:chgData name="Adriana Garcia" userId="d322ecd9-c9fc-482a-8cdb-b7935c3de171" providerId="ADAL" clId="{1600BC88-322C-4C71-883C-6D97F0DAE944}"/>
    <pc:docChg chg="custSel modSld">
      <pc:chgData name="Adriana Garcia" userId="d322ecd9-c9fc-482a-8cdb-b7935c3de171" providerId="ADAL" clId="{1600BC88-322C-4C71-883C-6D97F0DAE944}" dt="2023-02-27T21:05:59.069" v="18" actId="27636"/>
      <pc:docMkLst>
        <pc:docMk/>
      </pc:docMkLst>
      <pc:sldChg chg="addSp delSp modSp mod">
        <pc:chgData name="Adriana Garcia" userId="d322ecd9-c9fc-482a-8cdb-b7935c3de171" providerId="ADAL" clId="{1600BC88-322C-4C71-883C-6D97F0DAE944}" dt="2023-02-27T21:05:59.069" v="18" actId="27636"/>
        <pc:sldMkLst>
          <pc:docMk/>
          <pc:sldMk cId="2115741379" sldId="257"/>
        </pc:sldMkLst>
        <pc:spChg chg="mod">
          <ac:chgData name="Adriana Garcia" userId="d322ecd9-c9fc-482a-8cdb-b7935c3de171" providerId="ADAL" clId="{1600BC88-322C-4C71-883C-6D97F0DAE944}" dt="2023-02-27T21:05:59.069" v="18" actId="27636"/>
          <ac:spMkLst>
            <pc:docMk/>
            <pc:sldMk cId="2115741379" sldId="257"/>
            <ac:spMk id="28" creationId="{12E02463-CD5F-D1DD-B59B-A5477635CC57}"/>
          </ac:spMkLst>
        </pc:spChg>
        <pc:picChg chg="add del">
          <ac:chgData name="Adriana Garcia" userId="d322ecd9-c9fc-482a-8cdb-b7935c3de171" providerId="ADAL" clId="{1600BC88-322C-4C71-883C-6D97F0DAE944}" dt="2023-02-27T21:04:58.681" v="3"/>
          <ac:picMkLst>
            <pc:docMk/>
            <pc:sldMk cId="2115741379" sldId="257"/>
            <ac:picMk id="1026" creationId="{FA24872C-64F3-ED11-2BFE-6C7AACF9D7E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2/27/2023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2/27/2023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2/27/2023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2/27/2023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yolanda.garcia@psjaisd.us"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830997"/>
          </a:xfrm>
          <a:prstGeom prst="rect">
            <a:avLst/>
          </a:prstGeom>
          <a:solidFill>
            <a:srgbClr val="824D94"/>
          </a:solidFill>
        </p:spPr>
        <p:txBody>
          <a:bodyPr wrap="square" lIns="91440" tIns="45720" rIns="91440" bIns="45720" rtlCol="0" anchor="t">
            <a:spAutoFit/>
          </a:bodyPr>
          <a:lstStyle/>
          <a:p>
            <a:pPr algn="ctr">
              <a:spcAft>
                <a:spcPts val="600"/>
              </a:spcAft>
            </a:pPr>
            <a:r>
              <a:rPr lang="en-US" sz="1600" b="1">
                <a:solidFill>
                  <a:schemeClr val="bg1"/>
                </a:solidFill>
                <a:ea typeface="Open Sans"/>
                <a:cs typeface="Open Sans"/>
              </a:rPr>
              <a:t>Business, Marketing, and Finance Career Cluster</a:t>
            </a:r>
          </a:p>
          <a:p>
            <a:pPr algn="ctr"/>
            <a:r>
              <a:rPr lang="en-US" sz="900">
                <a:solidFill>
                  <a:schemeClr val="bg1"/>
                </a:solidFill>
                <a:ea typeface="Open Sans"/>
                <a:cs typeface="Calibri"/>
              </a:rPr>
              <a:t>The Business, Marketing, and Finance Career Cluster focuses on careers in planning, organizing, directing, and evaluating business functions essential to efficient and productive business operations.</a:t>
            </a:r>
          </a:p>
          <a:p>
            <a:pPr algn="ctr"/>
            <a:endParaRPr lang="en-US" sz="900">
              <a:solidFill>
                <a:schemeClr val="bg1"/>
              </a:solidFill>
              <a:ea typeface="Open Sans"/>
              <a:cs typeface="Calibri"/>
            </a:endParaRP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03507" cy="578861"/>
          </a:xfrm>
          <a:solidFill>
            <a:srgbClr val="824D94"/>
          </a:solidFill>
        </p:spPr>
        <p:txBody>
          <a:bodyPr/>
          <a:lstStyle/>
          <a:p>
            <a:r>
              <a:rPr lang="en-US" sz="1400" b="1">
                <a:solidFill>
                  <a:srgbClr val="FFFFFF"/>
                </a:solidFill>
                <a:latin typeface="Calibri"/>
                <a:ea typeface="Open Sans"/>
                <a:cs typeface="Open Sans"/>
              </a:rPr>
              <a:t>Marketing &amp; Sales</a:t>
            </a:r>
            <a:endParaRPr lang="en-US">
              <a:effectLst/>
            </a:endParaRPr>
          </a:p>
          <a:p>
            <a:pPr rtl="0" eaLnBrk="1" latinLnBrk="0" hangingPunct="1"/>
            <a:r>
              <a:rPr lang="en-US" sz="1400" i="1" kern="1200">
                <a:solidFill>
                  <a:srgbClr val="FFFFFF"/>
                </a:solidFill>
                <a:effectLst/>
                <a:latin typeface="Calibri" panose="020F0502020204030204" pitchFamily="34" charset="0"/>
                <a:ea typeface="Open Sans" panose="020B0606030504020204" pitchFamily="34" charset="0"/>
                <a:cs typeface="Open Sans" panose="020B0606030504020204" pitchFamily="34" charset="0"/>
              </a:rPr>
              <a:t>Statewide Program of Study</a:t>
            </a:r>
            <a:endParaRPr lang="en-US">
              <a:effectLst/>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44836"/>
            <a:ext cx="6712687" cy="707886"/>
          </a:xfrm>
          <a:prstGeom prst="rect">
            <a:avLst/>
          </a:prstGeom>
          <a:noFill/>
        </p:spPr>
        <p:txBody>
          <a:bodyPr wrap="square" lIns="91440" tIns="45720" rIns="91440" bIns="45720" rtlCol="0" anchor="t">
            <a:spAutoFit/>
          </a:bodyPr>
          <a:lstStyle/>
          <a:p>
            <a:r>
              <a:rPr lang="en-US" sz="1000"/>
              <a:t>The Marketing and Sales program of study teaches CTE learners how to collect information to determine potential sales of a product or service and/or create a marketing campaign to market or distribute goods and services. Through this program of study, students will learn the skills necessary to understand and apply data on customer demographics, preferences, needs, and buying habits.</a:t>
            </a:r>
            <a:endParaRPr lang="en-US"/>
          </a:p>
        </p:txBody>
      </p:sp>
      <p:sp>
        <p:nvSpPr>
          <p:cNvPr id="21" name="TextBox 20">
            <a:extLst>
              <a:ext uri="{FF2B5EF4-FFF2-40B4-BE49-F238E27FC236}">
                <a16:creationId xmlns:a16="http://schemas.microsoft.com/office/drawing/2014/main" id="{77D1060B-498D-5699-38A4-622C19750F17}"/>
              </a:ext>
            </a:extLst>
          </p:cNvPr>
          <p:cNvSpPr txBox="1"/>
          <p:nvPr/>
        </p:nvSpPr>
        <p:spPr>
          <a:xfrm>
            <a:off x="356260" y="2164458"/>
            <a:ext cx="3072739" cy="1569660"/>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Secondary Courses for High School Credit</a:t>
            </a:r>
          </a:p>
          <a:p>
            <a:pPr marL="0" marR="0">
              <a:spcBef>
                <a:spcPts val="0"/>
              </a:spcBef>
            </a:pPr>
            <a:r>
              <a:rPr lang="en-US" sz="900" b="1" dirty="0">
                <a:effectLst/>
                <a:ea typeface="Calibri" panose="020F0502020204030204" pitchFamily="34" charset="0"/>
                <a:cs typeface="Times New Roman" panose="02020603050405020304" pitchFamily="18" charset="0"/>
              </a:rPr>
              <a:t>Level 1</a:t>
            </a:r>
          </a:p>
          <a:p>
            <a:pPr marL="171450" indent="-171450">
              <a:buFont typeface="Arial" panose="020B0604020202020204" pitchFamily="34" charset="0"/>
              <a:buChar char="•"/>
            </a:pPr>
            <a:r>
              <a:rPr lang="en-US" sz="800" dirty="0">
                <a:cs typeface="Times New Roman"/>
              </a:rPr>
              <a:t>Principles of Business, Marketing, and Finance</a:t>
            </a:r>
            <a:endParaRPr lang="en-US" dirty="0"/>
          </a:p>
          <a:p>
            <a:pPr marR="0" lvl="0">
              <a:spcBef>
                <a:spcPts val="0"/>
              </a:spcBef>
            </a:pPr>
            <a:r>
              <a:rPr lang="en-US" sz="900" b="1" dirty="0">
                <a:effectLst/>
                <a:ea typeface="Calibri" panose="020F0502020204030204" pitchFamily="34" charset="0"/>
                <a:cs typeface="Times New Roman"/>
              </a:rPr>
              <a:t>Level 2</a:t>
            </a:r>
          </a:p>
          <a:p>
            <a:pPr marL="171450" indent="-171450">
              <a:buFont typeface="Arial" panose="020B0604020202020204" pitchFamily="34" charset="0"/>
              <a:buChar char="•"/>
            </a:pPr>
            <a:r>
              <a:rPr lang="en-US" sz="800" dirty="0">
                <a:ea typeface="+mn-lt"/>
                <a:cs typeface="+mn-lt"/>
              </a:rPr>
              <a:t>Marketing</a:t>
            </a:r>
            <a:endParaRPr lang="en-US" dirty="0">
              <a:cs typeface="Calibri"/>
            </a:endParaRPr>
          </a:p>
          <a:p>
            <a:pPr marR="0" lvl="0">
              <a:spcBef>
                <a:spcPts val="0"/>
              </a:spcBef>
            </a:pPr>
            <a:r>
              <a:rPr lang="en-US" sz="900" b="1" dirty="0">
                <a:effectLst/>
                <a:ea typeface="Calibri" panose="020F0502020204030204" pitchFamily="34" charset="0"/>
                <a:cs typeface="Times New Roman"/>
              </a:rPr>
              <a:t>Level 3</a:t>
            </a:r>
          </a:p>
          <a:p>
            <a:pPr marL="171450" indent="-171450">
              <a:buFont typeface="Arial" panose="020B0604020202020204" pitchFamily="34" charset="0"/>
              <a:buChar char="•"/>
            </a:pPr>
            <a:r>
              <a:rPr lang="en-US" sz="800" dirty="0">
                <a:ea typeface="+mn-lt"/>
                <a:cs typeface="+mn-lt"/>
              </a:rPr>
              <a:t>Social Media Marketing </a:t>
            </a:r>
            <a:endParaRPr lang="en-US" dirty="0">
              <a:ea typeface="+mn-lt"/>
              <a:cs typeface="+mn-lt"/>
            </a:endParaRPr>
          </a:p>
          <a:p>
            <a:pPr marL="171450" indent="-171450">
              <a:buFont typeface="Arial" panose="020B0604020202020204" pitchFamily="34" charset="0"/>
              <a:buChar char="•"/>
            </a:pPr>
            <a:r>
              <a:rPr lang="en-US" sz="800" dirty="0">
                <a:ea typeface="+mn-lt"/>
                <a:cs typeface="+mn-lt"/>
              </a:rPr>
              <a:t>Advertising</a:t>
            </a:r>
            <a:endParaRPr lang="en-US" dirty="0">
              <a:ea typeface="+mn-lt"/>
              <a:cs typeface="+mn-lt"/>
            </a:endParaRPr>
          </a:p>
          <a:p>
            <a:pPr marL="171450" indent="-171450">
              <a:buFont typeface="Arial" panose="020B0604020202020204" pitchFamily="34" charset="0"/>
              <a:buChar char="•"/>
            </a:pPr>
            <a:r>
              <a:rPr lang="en-US" sz="800" dirty="0">
                <a:ea typeface="+mn-lt"/>
                <a:cs typeface="+mn-lt"/>
              </a:rPr>
              <a:t>Fundamentals of Real Estate (Seniors only)</a:t>
            </a:r>
            <a:endParaRPr lang="en-US" dirty="0">
              <a:cs typeface="Calibri"/>
            </a:endParaRPr>
          </a:p>
          <a:p>
            <a:pPr marR="0" lvl="0">
              <a:spcBef>
                <a:spcPts val="0"/>
              </a:spcBef>
            </a:pPr>
            <a:r>
              <a:rPr lang="en-US" sz="900" b="1" dirty="0">
                <a:effectLst/>
                <a:ea typeface="Calibri" panose="020F0502020204030204" pitchFamily="34" charset="0"/>
                <a:cs typeface="Times New Roman"/>
              </a:rPr>
              <a:t>Level 4</a:t>
            </a:r>
          </a:p>
          <a:p>
            <a:pPr marL="171450" indent="-171450">
              <a:buFont typeface="Arial" panose="020B0604020202020204" pitchFamily="34" charset="0"/>
              <a:buChar char="•"/>
            </a:pPr>
            <a:r>
              <a:rPr lang="en-US" sz="800" dirty="0">
                <a:ea typeface="+mn-lt"/>
                <a:cs typeface="+mn-lt"/>
              </a:rPr>
              <a:t>Practicum in Marketing</a:t>
            </a:r>
            <a:endParaRPr lang="en-US" dirty="0">
              <a:ea typeface="+mn-lt"/>
              <a:cs typeface="+mn-lt"/>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347354" y="5088231"/>
            <a:ext cx="3072739" cy="2231380"/>
          </a:xfrm>
          <a:prstGeom prst="rect">
            <a:avLst/>
          </a:prstGeom>
          <a:noFill/>
        </p:spPr>
        <p:txBody>
          <a:bodyPr wrap="square" lIns="91440" tIns="45720" rIns="91440" bIns="45720" rtlCol="0" anchor="t">
            <a:spAutoFit/>
          </a:bodyPr>
          <a:lstStyle/>
          <a:p>
            <a:pPr marL="0" marR="0">
              <a:spcBef>
                <a:spcPts val="0"/>
              </a:spcBef>
            </a:pPr>
            <a:r>
              <a:rPr lang="en-US" sz="1200" b="1">
                <a:solidFill>
                  <a:srgbClr val="0D6CB9"/>
                </a:solidFill>
                <a:effectLst/>
                <a:ea typeface="Calibri" panose="020F0502020204030204" pitchFamily="34" charset="0"/>
                <a:cs typeface="Times New Roman" panose="02020603050405020304" pitchFamily="18" charset="0"/>
              </a:rPr>
              <a:t>Postsecondary Opportunities</a:t>
            </a:r>
          </a:p>
          <a:p>
            <a:r>
              <a:rPr lang="en-US" sz="900" b="1">
                <a:ea typeface="Calibri" panose="020F0502020204030204" pitchFamily="34" charset="0"/>
                <a:cs typeface="Times New Roman"/>
              </a:rPr>
              <a:t>Associates Degrees</a:t>
            </a:r>
            <a:endParaRPr lang="en-US" sz="900" b="1">
              <a:effectLst/>
              <a:ea typeface="Calibri" panose="020F0502020204030204" pitchFamily="34" charset="0"/>
              <a:cs typeface="Times New Roman"/>
            </a:endParaRPr>
          </a:p>
          <a:p>
            <a:pPr marL="171450" indent="-171450">
              <a:buFont typeface="Arial" panose="020B0604020202020204" pitchFamily="34" charset="0"/>
              <a:buChar char="•"/>
            </a:pPr>
            <a:r>
              <a:rPr lang="en-US" sz="800">
                <a:ea typeface="+mn-lt"/>
                <a:cs typeface="+mn-lt"/>
              </a:rPr>
              <a:t>Marketing/ Marketing Management, General</a:t>
            </a:r>
            <a:endParaRPr lang="en-US"/>
          </a:p>
          <a:p>
            <a:pPr marL="171450" indent="-171450">
              <a:buFont typeface="Arial" panose="020B0604020202020204" pitchFamily="34" charset="0"/>
              <a:buChar char="•"/>
            </a:pPr>
            <a:r>
              <a:rPr lang="en-US" sz="800">
                <a:ea typeface="+mn-lt"/>
                <a:cs typeface="+mn-lt"/>
              </a:rPr>
              <a:t>Consumer Merchandising/ Retailing Management</a:t>
            </a:r>
            <a:endParaRPr lang="en-US" sz="800">
              <a:solidFill>
                <a:srgbClr val="000000"/>
              </a:solidFill>
              <a:ea typeface="Calibri" panose="020F0502020204030204" pitchFamily="34" charset="0"/>
              <a:cs typeface="Calibri"/>
            </a:endParaRPr>
          </a:p>
          <a:p>
            <a:pPr marL="171450" indent="-171450">
              <a:buFont typeface="Arial" panose="020B0604020202020204" pitchFamily="34" charset="0"/>
              <a:buChar char="•"/>
            </a:pPr>
            <a:r>
              <a:rPr lang="en-US" sz="800">
                <a:ea typeface="+mn-lt"/>
                <a:cs typeface="+mn-lt"/>
              </a:rPr>
              <a:t>International Marketing</a:t>
            </a:r>
            <a:endParaRPr lang="en-US" sz="800">
              <a:solidFill>
                <a:srgbClr val="000000"/>
              </a:solidFill>
              <a:ea typeface="Calibri" panose="020F0502020204030204" pitchFamily="34" charset="0"/>
              <a:cs typeface="Calibri"/>
            </a:endParaRPr>
          </a:p>
          <a:p>
            <a:pPr marL="171450" indent="-171450">
              <a:buFont typeface="Arial" panose="020B0604020202020204" pitchFamily="34" charset="0"/>
              <a:buChar char="•"/>
            </a:pPr>
            <a:r>
              <a:rPr lang="en-US" sz="800">
                <a:solidFill>
                  <a:srgbClr val="000000"/>
                </a:solidFill>
                <a:ea typeface="Calibri" panose="020F0502020204030204" pitchFamily="34" charset="0"/>
                <a:cs typeface="Calibri"/>
              </a:rPr>
              <a:t>Business</a:t>
            </a:r>
          </a:p>
          <a:p>
            <a:pPr marR="0" lvl="0">
              <a:spcBef>
                <a:spcPts val="0"/>
              </a:spcBef>
            </a:pPr>
            <a:r>
              <a:rPr lang="en-US" sz="900" b="1">
                <a:effectLst/>
                <a:ea typeface="Calibri" panose="020F0502020204030204" pitchFamily="34" charset="0"/>
                <a:cs typeface="Times New Roman"/>
              </a:rPr>
              <a:t>Bachelor’s Degrees</a:t>
            </a:r>
          </a:p>
          <a:p>
            <a:pPr marL="171450" indent="-171450">
              <a:buFont typeface="Arial"/>
              <a:buChar char="•"/>
            </a:pPr>
            <a:r>
              <a:rPr lang="en-US" sz="800">
                <a:ea typeface="+mn-lt"/>
                <a:cs typeface="Calibri"/>
              </a:rPr>
              <a:t>Marketing/ Marketing Management, General</a:t>
            </a:r>
            <a:endParaRPr lang="en-US" sz="800">
              <a:ea typeface="+mn-lt"/>
              <a:cs typeface="+mn-lt"/>
            </a:endParaRPr>
          </a:p>
          <a:p>
            <a:pPr marL="171450" indent="-171450">
              <a:buFont typeface="Arial"/>
              <a:buChar char="•"/>
            </a:pPr>
            <a:r>
              <a:rPr lang="en-US" sz="800">
                <a:solidFill>
                  <a:srgbClr val="000000"/>
                </a:solidFill>
                <a:ea typeface="Calibri" panose="020F0502020204030204" pitchFamily="34" charset="0"/>
                <a:cs typeface="Calibri"/>
              </a:rPr>
              <a:t>Business Administration</a:t>
            </a:r>
            <a:endParaRPr lang="en-US" sz="800">
              <a:solidFill>
                <a:srgbClr val="000000"/>
              </a:solidFill>
              <a:effectLst/>
              <a:ea typeface="Calibri" panose="020F0502020204030204" pitchFamily="34" charset="0"/>
              <a:cs typeface="Calibri"/>
            </a:endParaRPr>
          </a:p>
          <a:p>
            <a:pPr marL="171450" indent="-171450">
              <a:buFont typeface="Arial"/>
              <a:buChar char="•"/>
            </a:pPr>
            <a:r>
              <a:rPr lang="en-US" sz="800">
                <a:solidFill>
                  <a:srgbClr val="000000"/>
                </a:solidFill>
                <a:ea typeface="Calibri" panose="020F0502020204030204" pitchFamily="34" charset="0"/>
                <a:cs typeface="Calibri"/>
              </a:rPr>
              <a:t>Applied Economics</a:t>
            </a:r>
          </a:p>
          <a:p>
            <a:pPr marL="171450" indent="-171450">
              <a:buFont typeface="Arial"/>
              <a:buChar char="•"/>
            </a:pPr>
            <a:r>
              <a:rPr lang="en-US" sz="800">
                <a:solidFill>
                  <a:srgbClr val="000000"/>
                </a:solidFill>
                <a:ea typeface="Calibri" panose="020F0502020204030204" pitchFamily="34" charset="0"/>
                <a:cs typeface="Calibri"/>
              </a:rPr>
              <a:t>Marketing Research</a:t>
            </a:r>
          </a:p>
          <a:p>
            <a:pPr marR="0" lvl="0">
              <a:spcBef>
                <a:spcPts val="0"/>
              </a:spcBef>
            </a:pPr>
            <a:r>
              <a:rPr lang="en-US" sz="900" b="1">
                <a:effectLst/>
                <a:ea typeface="Calibri" panose="020F0502020204030204" pitchFamily="34" charset="0"/>
                <a:cs typeface="Times New Roman" panose="02020603050405020304" pitchFamily="18" charset="0"/>
              </a:rPr>
              <a:t>Master’s, Doctoral, and Professional Degrees</a:t>
            </a:r>
          </a:p>
          <a:p>
            <a:pPr marL="171450" marR="0" lvl="0" indent="-171450">
              <a:spcBef>
                <a:spcPts val="0"/>
              </a:spcBef>
              <a:buFont typeface="Arial" panose="020B0604020202020204" pitchFamily="34" charset="0"/>
              <a:buChar char="•"/>
            </a:pPr>
            <a:r>
              <a:rPr lang="en-US" sz="800">
                <a:cs typeface="Times New Roman"/>
              </a:rPr>
              <a:t>Marketing</a:t>
            </a:r>
            <a:endParaRPr lang="en-US"/>
          </a:p>
          <a:p>
            <a:pPr marL="171450" indent="-171450">
              <a:buFont typeface="Arial" panose="020B0604020202020204" pitchFamily="34" charset="0"/>
              <a:buChar char="•"/>
            </a:pPr>
            <a:r>
              <a:rPr lang="en-US" sz="800">
                <a:ea typeface="Calibri" panose="020F0502020204030204" pitchFamily="34" charset="0"/>
                <a:cs typeface="Times New Roman"/>
              </a:rPr>
              <a:t>Business Administration</a:t>
            </a:r>
          </a:p>
          <a:p>
            <a:pPr marL="171450" indent="-171450">
              <a:buFont typeface="Arial" panose="020B0604020202020204" pitchFamily="34" charset="0"/>
              <a:buChar char="•"/>
            </a:pPr>
            <a:r>
              <a:rPr lang="en-US" sz="800">
                <a:ea typeface="Calibri" panose="020F0502020204030204" pitchFamily="34" charset="0"/>
                <a:cs typeface="Times New Roman"/>
              </a:rPr>
              <a:t>Applied Economics</a:t>
            </a:r>
          </a:p>
          <a:p>
            <a:pPr marL="171450" indent="-171450">
              <a:buFont typeface="Arial" panose="020B0604020202020204" pitchFamily="34" charset="0"/>
              <a:buChar char="•"/>
            </a:pPr>
            <a:r>
              <a:rPr lang="en-US" sz="800">
                <a:ea typeface="Calibri" panose="020F0502020204030204" pitchFamily="34" charset="0"/>
                <a:cs typeface="Times New Roman"/>
              </a:rPr>
              <a:t>Advertising</a:t>
            </a:r>
            <a:endParaRPr lang="en-US" sz="80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B63C6D94-62AA-E2D0-FFDB-465F6F55EAB9}"/>
              </a:ext>
            </a:extLst>
          </p:cNvPr>
          <p:cNvSpPr txBox="1"/>
          <p:nvPr/>
        </p:nvSpPr>
        <p:spPr>
          <a:xfrm>
            <a:off x="3936674" y="2159339"/>
            <a:ext cx="2600690" cy="461665"/>
          </a:xfrm>
          <a:prstGeom prst="rect">
            <a:avLst/>
          </a:prstGeom>
          <a:noFill/>
        </p:spPr>
        <p:txBody>
          <a:bodyPr wrap="square" rtlCol="0">
            <a:spAutoFit/>
          </a:bodyPr>
          <a:lstStyle/>
          <a:p>
            <a:pPr marL="0" marR="0" algn="ctr">
              <a:spcBef>
                <a:spcPts val="0"/>
              </a:spcBef>
            </a:pPr>
            <a:r>
              <a:rPr lang="en-US" sz="1200" b="1">
                <a:solidFill>
                  <a:srgbClr val="0D6CB9"/>
                </a:solidFill>
                <a:effectLst/>
                <a:ea typeface="Calibri" panose="020F0502020204030204" pitchFamily="34" charset="0"/>
                <a:cs typeface="Times New Roman" panose="02020603050405020304" pitchFamily="18" charset="0"/>
              </a:rPr>
              <a:t>Work-Based Learning and </a:t>
            </a:r>
          </a:p>
          <a:p>
            <a:pPr marL="0" marR="0" algn="ctr">
              <a:spcBef>
                <a:spcPts val="0"/>
              </a:spcBef>
            </a:pPr>
            <a:r>
              <a:rPr lang="en-US" sz="1200" b="1">
                <a:solidFill>
                  <a:srgbClr val="0D6CB9"/>
                </a:solidFill>
                <a:effectLst/>
                <a:ea typeface="Calibri" panose="020F0502020204030204" pitchFamily="34" charset="0"/>
                <a:cs typeface="Times New Roman" panose="02020603050405020304" pitchFamily="18" charset="0"/>
              </a:rPr>
              <a:t>Expanded Learning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2545614218"/>
              </p:ext>
            </p:extLst>
          </p:nvPr>
        </p:nvGraphicFramePr>
        <p:xfrm>
          <a:off x="4015510" y="2600260"/>
          <a:ext cx="2547254" cy="1188720"/>
        </p:xfrm>
        <a:graphic>
          <a:graphicData uri="http://schemas.openxmlformats.org/drawingml/2006/table">
            <a:tbl>
              <a:tblPr firstRow="1" bandRow="1">
                <a:tableStyleId>{5C22544A-7EE6-4342-B048-85BDC9FD1C3A}</a:tableStyleId>
              </a:tblPr>
              <a:tblGrid>
                <a:gridCol w="1273627">
                  <a:extLst>
                    <a:ext uri="{9D8B030D-6E8A-4147-A177-3AD203B41FA5}">
                      <a16:colId xmlns:a16="http://schemas.microsoft.com/office/drawing/2014/main" val="2083587555"/>
                    </a:ext>
                  </a:extLst>
                </a:gridCol>
                <a:gridCol w="1273627">
                  <a:extLst>
                    <a:ext uri="{9D8B030D-6E8A-4147-A177-3AD203B41FA5}">
                      <a16:colId xmlns:a16="http://schemas.microsoft.com/office/drawing/2014/main" val="3749205641"/>
                    </a:ext>
                  </a:extLst>
                </a:gridCol>
              </a:tblGrid>
              <a:tr h="251301">
                <a:tc>
                  <a:txBody>
                    <a:bodyPr/>
                    <a:lstStyle/>
                    <a:p>
                      <a:pPr algn="ctr"/>
                      <a:r>
                        <a:rPr lang="en-US" sz="900"/>
                        <a:t>Exploration Activities</a:t>
                      </a:r>
                    </a:p>
                  </a:txBody>
                  <a:tcPr anchor="ctr">
                    <a:solidFill>
                      <a:srgbClr val="824D94"/>
                    </a:solidFill>
                  </a:tcPr>
                </a:tc>
                <a:tc>
                  <a:txBody>
                    <a:bodyPr/>
                    <a:lstStyle/>
                    <a:p>
                      <a:pPr algn="ctr"/>
                      <a:r>
                        <a:rPr lang="en-US" sz="900"/>
                        <a:t>Work-Based Learning Activities</a:t>
                      </a:r>
                    </a:p>
                  </a:txBody>
                  <a:tcPr anchor="ctr">
                    <a:solidFill>
                      <a:srgbClr val="824D94"/>
                    </a:solidFill>
                  </a:tcPr>
                </a:tc>
                <a:extLst>
                  <a:ext uri="{0D108BD9-81ED-4DB2-BD59-A6C34878D82A}">
                    <a16:rowId xmlns:a16="http://schemas.microsoft.com/office/drawing/2014/main" val="2788444287"/>
                  </a:ext>
                </a:extLst>
              </a:tr>
              <a:tr h="431230">
                <a:tc>
                  <a:txBody>
                    <a:bodyPr/>
                    <a:lstStyle/>
                    <a:p>
                      <a:pPr marL="171450" lvl="0" indent="-171450" algn="l">
                        <a:buFont typeface="Arial" panose="020B0604020202020204" pitchFamily="34" charset="0"/>
                        <a:buChar char="•"/>
                      </a:pPr>
                      <a:r>
                        <a:rPr lang="en-US" sz="800" b="0" i="0" u="none" strike="noStrike" noProof="0">
                          <a:latin typeface="Calibri"/>
                        </a:rPr>
                        <a:t>Participate in Business Professionals of America, Future Business Leaders of America, or DECA </a:t>
                      </a:r>
                      <a:endParaRPr lang="en-US"/>
                    </a:p>
                  </a:txBody>
                  <a:tcPr anchor="ctr">
                    <a:noFill/>
                  </a:tcPr>
                </a:tc>
                <a:tc>
                  <a:txBody>
                    <a:bodyPr/>
                    <a:lstStyle/>
                    <a:p>
                      <a:pPr marL="171450" lvl="0" indent="-171450" algn="l">
                        <a:buFont typeface="Arial" panose="020B0604020202020204" pitchFamily="34" charset="0"/>
                        <a:buChar char="•"/>
                      </a:pPr>
                      <a:r>
                        <a:rPr lang="en-US" sz="800" b="0" i="0" u="none" strike="noStrike" noProof="0">
                          <a:latin typeface="Calibri"/>
                        </a:rPr>
                        <a:t>Intern with a local marketing firm</a:t>
                      </a:r>
                    </a:p>
                    <a:p>
                      <a:pPr marL="171450" lvl="0" indent="-171450" algn="l">
                        <a:buFont typeface="Arial" panose="020B0604020202020204" pitchFamily="34" charset="0"/>
                        <a:buChar char="•"/>
                      </a:pPr>
                      <a:r>
                        <a:rPr lang="en-US" sz="800" b="0" i="0" u="none" strike="noStrike" noProof="0">
                          <a:latin typeface="Calibri"/>
                        </a:rPr>
                        <a:t>Shadow a real estate agent</a:t>
                      </a:r>
                    </a:p>
                    <a:p>
                      <a:pPr marL="171450" lvl="0" indent="-171450" algn="l">
                        <a:buFont typeface="Arial" panose="020B0604020202020204" pitchFamily="34" charset="0"/>
                        <a:buChar char="•"/>
                      </a:pPr>
                      <a:r>
                        <a:rPr lang="en-US" sz="800" b="0" i="0" u="none" strike="noStrike" noProof="0">
                          <a:latin typeface="Calibri"/>
                        </a:rPr>
                        <a:t>Operate a school store on campus </a:t>
                      </a:r>
                      <a:endParaRPr lang="en-US"/>
                    </a:p>
                  </a:txBody>
                  <a:tcPr anchor="ct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993562" y="3914623"/>
            <a:ext cx="2565067" cy="1642352"/>
          </a:xfrm>
          <a:prstGeom prst="rect">
            <a:avLst/>
          </a:prstGeom>
          <a:noFill/>
        </p:spPr>
        <p:txBody>
          <a:bodyPr wrap="square" lIns="91440" tIns="45720" rIns="91440" bIns="45720" rtlCol="0" anchor="t">
            <a:norm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a:rPr>
              <a:t>Industry-Based Certifications</a:t>
            </a:r>
          </a:p>
          <a:p>
            <a:pPr marL="171450" indent="-171450">
              <a:buFont typeface="Arial"/>
              <a:buChar char="•"/>
            </a:pPr>
            <a:r>
              <a:rPr lang="en-US" sz="800" dirty="0">
                <a:ea typeface="+mn-lt"/>
                <a:cs typeface="+mn-lt"/>
              </a:rPr>
              <a:t>Facebook Digital Marketing Associate Certification</a:t>
            </a:r>
          </a:p>
          <a:p>
            <a:pPr marL="171450" indent="-171450">
              <a:buFont typeface="Arial"/>
              <a:buChar char="•"/>
            </a:pPr>
            <a:r>
              <a:rPr lang="en-US" sz="800" dirty="0" err="1">
                <a:ea typeface="+mn-lt"/>
                <a:cs typeface="+mn-lt"/>
              </a:rPr>
              <a:t>Stukent</a:t>
            </a:r>
            <a:r>
              <a:rPr lang="en-US" sz="800" dirty="0">
                <a:ea typeface="+mn-lt"/>
                <a:cs typeface="+mn-lt"/>
              </a:rPr>
              <a:t> Social Media Marketing Certification</a:t>
            </a:r>
          </a:p>
          <a:p>
            <a:pPr marL="171450" indent="-171450">
              <a:buFont typeface="Arial"/>
              <a:buChar char="•"/>
            </a:pPr>
            <a:endParaRPr lang="en-US" sz="800" dirty="0">
              <a:ea typeface="+mn-lt"/>
              <a:cs typeface="+mn-lt"/>
            </a:endParaRPr>
          </a:p>
          <a:p>
            <a:r>
              <a:rPr lang="en-US" sz="800" dirty="0">
                <a:ea typeface="+mn-lt"/>
                <a:cs typeface="+mn-lt"/>
              </a:rPr>
              <a:t>PSJA Academy</a:t>
            </a:r>
          </a:p>
          <a:p>
            <a:pPr marL="171450" indent="-171450">
              <a:buFont typeface="Arial"/>
              <a:buChar char="•"/>
            </a:pPr>
            <a:r>
              <a:rPr lang="en-US" sz="800" dirty="0">
                <a:ea typeface="+mn-lt"/>
                <a:cs typeface="+mn-lt"/>
              </a:rPr>
              <a:t>Real Estate Sales Agent License </a:t>
            </a:r>
            <a:r>
              <a:rPr lang="en-US" sz="700" i="1" dirty="0">
                <a:ea typeface="+mn-lt"/>
                <a:cs typeface="+mn-lt"/>
              </a:rPr>
              <a:t>(Requirements to take the exam: 18 years old, U.S. citizen or lawfully admitted alien, photo ID (Texas driver’s license or Texas ID card), fingerprinted and pass background check, complete year-long classroom instruction to receive STC’s Certificate of Course Completion, earn an 80 or better on STC’s final exam.)</a:t>
            </a:r>
            <a:endParaRPr lang="en-US" sz="900" i="1" dirty="0">
              <a:solidFill>
                <a:srgbClr val="000000"/>
              </a:solidFill>
              <a:ea typeface="Calibri" panose="020F0502020204030204" pitchFamily="34" charset="0"/>
              <a:cs typeface="Calibri"/>
            </a:endParaRPr>
          </a:p>
        </p:txBody>
      </p:sp>
      <p:sp>
        <p:nvSpPr>
          <p:cNvPr id="29" name="TextBox 28">
            <a:extLst>
              <a:ext uri="{FF2B5EF4-FFF2-40B4-BE49-F238E27FC236}">
                <a16:creationId xmlns:a16="http://schemas.microsoft.com/office/drawing/2014/main" id="{C5D89CF7-D2F4-FD35-B1F2-886B2EB29851}"/>
              </a:ext>
            </a:extLst>
          </p:cNvPr>
          <p:cNvSpPr txBox="1"/>
          <p:nvPr/>
        </p:nvSpPr>
        <p:spPr>
          <a:xfrm>
            <a:off x="3990110" y="5618330"/>
            <a:ext cx="2565067" cy="338554"/>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800">
                <a:latin typeface="Calibri"/>
                <a:ea typeface="+mn-lt"/>
                <a:cs typeface="Calibri"/>
              </a:rPr>
              <a:t>Google Analytics Individual Qualification*</a:t>
            </a:r>
            <a:endParaRPr lang="en-US" sz="800">
              <a:ea typeface="+mn-lt"/>
              <a:cs typeface="+mn-lt"/>
            </a:endParaRPr>
          </a:p>
          <a:p>
            <a:pPr algn="ctr"/>
            <a:r>
              <a:rPr lang="en-US" sz="800">
                <a:effectLst/>
                <a:latin typeface="Calibri" panose="020F0502020204030204" pitchFamily="34" charset="0"/>
                <a:ea typeface="Calibri" panose="020F0502020204030204" pitchFamily="34" charset="0"/>
                <a:cs typeface="Times New Roman" panose="02020603050405020304" pitchFamily="18" charset="0"/>
              </a:rPr>
              <a:t>*IBC sunsetting 8/31/24</a:t>
            </a: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45627" y="7349938"/>
            <a:ext cx="2565067" cy="261610"/>
          </a:xfrm>
          <a:prstGeom prst="rect">
            <a:avLst/>
          </a:prstGeom>
          <a:noFill/>
        </p:spPr>
        <p:txBody>
          <a:bodyPr wrap="square" rtlCol="0">
            <a:spAutoFit/>
          </a:bodyPr>
          <a:lstStyle/>
          <a:p>
            <a:pPr marL="0" marR="0">
              <a:spcBef>
                <a:spcPts val="0"/>
              </a:spcBef>
            </a:pPr>
            <a:r>
              <a:rPr lang="en-US" sz="1100" b="1">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3490756822"/>
              </p:ext>
            </p:extLst>
          </p:nvPr>
        </p:nvGraphicFramePr>
        <p:xfrm>
          <a:off x="409216" y="7613349"/>
          <a:ext cx="6149413" cy="108204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0">
                <a:tc>
                  <a:txBody>
                    <a:bodyPr/>
                    <a:lstStyle/>
                    <a:p>
                      <a:pPr algn="l"/>
                      <a:r>
                        <a:rPr lang="en-US" sz="900"/>
                        <a:t>Occupations</a:t>
                      </a:r>
                    </a:p>
                  </a:txBody>
                  <a:tcPr>
                    <a:solidFill>
                      <a:srgbClr val="824D94"/>
                    </a:solidFill>
                  </a:tcPr>
                </a:tc>
                <a:tc>
                  <a:txBody>
                    <a:bodyPr/>
                    <a:lstStyle/>
                    <a:p>
                      <a:pPr algn="ctr"/>
                      <a:r>
                        <a:rPr lang="en-US" sz="900"/>
                        <a:t>Median Wage</a:t>
                      </a:r>
                    </a:p>
                  </a:txBody>
                  <a:tcPr anchor="ctr">
                    <a:solidFill>
                      <a:srgbClr val="824D94"/>
                    </a:solidFill>
                  </a:tcPr>
                </a:tc>
                <a:tc>
                  <a:txBody>
                    <a:bodyPr/>
                    <a:lstStyle/>
                    <a:p>
                      <a:pPr algn="ctr"/>
                      <a:r>
                        <a:rPr lang="en-US" sz="900"/>
                        <a:t>Annual Openings</a:t>
                      </a:r>
                    </a:p>
                  </a:txBody>
                  <a:tcPr anchor="ctr">
                    <a:solidFill>
                      <a:srgbClr val="824D94"/>
                    </a:solidFill>
                  </a:tcPr>
                </a:tc>
                <a:tc>
                  <a:txBody>
                    <a:bodyPr/>
                    <a:lstStyle/>
                    <a:p>
                      <a:pPr algn="ctr"/>
                      <a:r>
                        <a:rPr lang="en-US" sz="900"/>
                        <a:t>% Growth</a:t>
                      </a:r>
                    </a:p>
                  </a:txBody>
                  <a:tcPr anchor="ctr">
                    <a:solidFill>
                      <a:srgbClr val="824D94"/>
                    </a:solidFill>
                  </a:tcPr>
                </a:tc>
                <a:extLst>
                  <a:ext uri="{0D108BD9-81ED-4DB2-BD59-A6C34878D82A}">
                    <a16:rowId xmlns:a16="http://schemas.microsoft.com/office/drawing/2014/main" val="2788444287"/>
                  </a:ext>
                </a:extLst>
              </a:tr>
              <a:tr h="182880">
                <a:tc>
                  <a:txBody>
                    <a:bodyPr/>
                    <a:lstStyle/>
                    <a:p>
                      <a:pPr marL="0" lvl="0" indent="0" algn="l">
                        <a:buNone/>
                      </a:pPr>
                      <a:r>
                        <a:rPr lang="en-US" sz="800"/>
                        <a:t>Marketing Research Analysts and Marketing Specialists</a:t>
                      </a:r>
                      <a:endParaRPr lang="en-US"/>
                    </a:p>
                  </a:txBody>
                  <a:tcPr anchor="ctr">
                    <a:solidFill>
                      <a:srgbClr val="824D94">
                        <a:alpha val="30000"/>
                      </a:srgbClr>
                    </a:solidFill>
                  </a:tcPr>
                </a:tc>
                <a:tc>
                  <a:txBody>
                    <a:bodyPr/>
                    <a:lstStyle/>
                    <a:p>
                      <a:pPr marL="0" lvl="0" indent="0" algn="ctr">
                        <a:buNone/>
                      </a:pPr>
                      <a:r>
                        <a:rPr lang="en-US" sz="800"/>
                        <a:t>$70,346</a:t>
                      </a:r>
                    </a:p>
                  </a:txBody>
                  <a:tcPr anchor="ctr">
                    <a:noFill/>
                  </a:tcPr>
                </a:tc>
                <a:tc>
                  <a:txBody>
                    <a:bodyPr/>
                    <a:lstStyle/>
                    <a:p>
                      <a:pPr marL="0" lvl="0" indent="0" algn="ctr">
                        <a:buNone/>
                      </a:pPr>
                      <a:r>
                        <a:rPr lang="en-US" sz="800"/>
                        <a:t>4,664</a:t>
                      </a:r>
                    </a:p>
                  </a:txBody>
                  <a:tcPr anchor="ctr">
                    <a:noFill/>
                  </a:tcPr>
                </a:tc>
                <a:tc>
                  <a:txBody>
                    <a:bodyPr/>
                    <a:lstStyle/>
                    <a:p>
                      <a:pPr marL="0" lvl="0" indent="0" algn="ctr">
                        <a:buNone/>
                      </a:pPr>
                      <a:r>
                        <a:rPr lang="en-US" sz="800"/>
                        <a:t>40%</a:t>
                      </a:r>
                    </a:p>
                  </a:txBody>
                  <a:tcPr anchor="ctr">
                    <a:noFill/>
                  </a:tcPr>
                </a:tc>
                <a:extLst>
                  <a:ext uri="{0D108BD9-81ED-4DB2-BD59-A6C34878D82A}">
                    <a16:rowId xmlns:a16="http://schemas.microsoft.com/office/drawing/2014/main" val="2974962540"/>
                  </a:ext>
                </a:extLst>
              </a:tr>
              <a:tr h="182880">
                <a:tc>
                  <a:txBody>
                    <a:bodyPr/>
                    <a:lstStyle/>
                    <a:p>
                      <a:pPr marL="0" indent="0" algn="l">
                        <a:buFont typeface="Arial" panose="020B0604020202020204" pitchFamily="34" charset="0"/>
                        <a:buNone/>
                      </a:pPr>
                      <a:r>
                        <a:rPr lang="en-US" sz="800"/>
                        <a:t>Insurance Sales Agent</a:t>
                      </a:r>
                    </a:p>
                  </a:txBody>
                  <a:tcPr anchor="ctr">
                    <a:solidFill>
                      <a:srgbClr val="824D94">
                        <a:alpha val="30000"/>
                      </a:srgbClr>
                    </a:solidFill>
                  </a:tcPr>
                </a:tc>
                <a:tc>
                  <a:txBody>
                    <a:bodyPr/>
                    <a:lstStyle/>
                    <a:p>
                      <a:pPr marL="0" lvl="0" indent="0" algn="ctr">
                        <a:buNone/>
                      </a:pPr>
                      <a:r>
                        <a:rPr lang="en-US" sz="800"/>
                        <a:t>$43,181</a:t>
                      </a:r>
                    </a:p>
                  </a:txBody>
                  <a:tcPr anchor="ctr">
                    <a:noFill/>
                  </a:tcPr>
                </a:tc>
                <a:tc>
                  <a:txBody>
                    <a:bodyPr/>
                    <a:lstStyle/>
                    <a:p>
                      <a:pPr marL="0" lvl="0" indent="0" algn="ctr">
                        <a:buNone/>
                      </a:pPr>
                      <a:r>
                        <a:rPr lang="en-US" sz="800"/>
                        <a:t>5,886</a:t>
                      </a:r>
                    </a:p>
                  </a:txBody>
                  <a:tcPr anchor="ctr">
                    <a:noFill/>
                  </a:tcPr>
                </a:tc>
                <a:tc>
                  <a:txBody>
                    <a:bodyPr/>
                    <a:lstStyle/>
                    <a:p>
                      <a:pPr marL="0" lvl="0" indent="0" algn="ctr">
                        <a:buNone/>
                      </a:pPr>
                      <a:r>
                        <a:rPr lang="en-US" sz="800"/>
                        <a:t>30%</a:t>
                      </a:r>
                    </a:p>
                  </a:txBody>
                  <a:tcPr anchor="ctr">
                    <a:noFill/>
                  </a:tcPr>
                </a:tc>
                <a:extLst>
                  <a:ext uri="{0D108BD9-81ED-4DB2-BD59-A6C34878D82A}">
                    <a16:rowId xmlns:a16="http://schemas.microsoft.com/office/drawing/2014/main" val="1200388448"/>
                  </a:ext>
                </a:extLst>
              </a:tr>
              <a:tr h="182880">
                <a:tc>
                  <a:txBody>
                    <a:bodyPr/>
                    <a:lstStyle/>
                    <a:p>
                      <a:pPr marL="0" indent="0" algn="l">
                        <a:buFont typeface="Arial" panose="020B0604020202020204" pitchFamily="34" charset="0"/>
                        <a:buNone/>
                      </a:pPr>
                      <a:r>
                        <a:rPr lang="en-US" sz="800"/>
                        <a:t>First-Line Supervisors of Retail Sales Workers</a:t>
                      </a:r>
                    </a:p>
                  </a:txBody>
                  <a:tcPr anchor="ctr">
                    <a:solidFill>
                      <a:srgbClr val="824D94">
                        <a:alpha val="30000"/>
                      </a:srgbClr>
                    </a:solidFill>
                  </a:tcPr>
                </a:tc>
                <a:tc>
                  <a:txBody>
                    <a:bodyPr/>
                    <a:lstStyle/>
                    <a:p>
                      <a:pPr marL="0" lvl="0" indent="0" algn="ctr">
                        <a:buNone/>
                      </a:pPr>
                      <a:r>
                        <a:rPr lang="en-US" sz="800"/>
                        <a:t>$72,550</a:t>
                      </a:r>
                    </a:p>
                  </a:txBody>
                  <a:tcPr anchor="ctr">
                    <a:noFill/>
                  </a:tcPr>
                </a:tc>
                <a:tc>
                  <a:txBody>
                    <a:bodyPr/>
                    <a:lstStyle/>
                    <a:p>
                      <a:pPr marL="0" lvl="0" indent="0" algn="ctr">
                        <a:buNone/>
                      </a:pPr>
                      <a:r>
                        <a:rPr lang="en-US" sz="800"/>
                        <a:t>2,826</a:t>
                      </a:r>
                    </a:p>
                  </a:txBody>
                  <a:tcPr anchor="ctr">
                    <a:noFill/>
                  </a:tcPr>
                </a:tc>
                <a:tc>
                  <a:txBody>
                    <a:bodyPr/>
                    <a:lstStyle/>
                    <a:p>
                      <a:pPr marL="0" lvl="0" indent="0" algn="ctr">
                        <a:buNone/>
                      </a:pPr>
                      <a:r>
                        <a:rPr lang="en-US" sz="800"/>
                        <a:t>15%</a:t>
                      </a:r>
                    </a:p>
                  </a:txBody>
                  <a:tcPr anchor="ctr">
                    <a:noFill/>
                  </a:tcPr>
                </a:tc>
                <a:extLst>
                  <a:ext uri="{0D108BD9-81ED-4DB2-BD59-A6C34878D82A}">
                    <a16:rowId xmlns:a16="http://schemas.microsoft.com/office/drawing/2014/main" val="1446114615"/>
                  </a:ext>
                </a:extLst>
              </a:tr>
              <a:tr h="182880">
                <a:tc>
                  <a:txBody>
                    <a:bodyPr/>
                    <a:lstStyle/>
                    <a:p>
                      <a:pPr marL="0" indent="0" algn="l">
                        <a:buFont typeface="Arial" panose="020B0604020202020204" pitchFamily="34" charset="0"/>
                        <a:buNone/>
                      </a:pPr>
                      <a:r>
                        <a:rPr lang="en-US" sz="800"/>
                        <a:t>Wholesale and Retail Buyers</a:t>
                      </a:r>
                    </a:p>
                  </a:txBody>
                  <a:tcPr anchor="ctr">
                    <a:solidFill>
                      <a:srgbClr val="824D94">
                        <a:alpha val="30000"/>
                      </a:srgbClr>
                    </a:solidFill>
                  </a:tcPr>
                </a:tc>
                <a:tc>
                  <a:txBody>
                    <a:bodyPr/>
                    <a:lstStyle/>
                    <a:p>
                      <a:pPr marL="0" lvl="0" indent="0" algn="ctr">
                        <a:buNone/>
                      </a:pPr>
                      <a:r>
                        <a:rPr lang="en-US" sz="800"/>
                        <a:t>$51,106</a:t>
                      </a:r>
                    </a:p>
                  </a:txBody>
                  <a:tcPr anchor="ctr">
                    <a:noFill/>
                  </a:tcPr>
                </a:tc>
                <a:tc>
                  <a:txBody>
                    <a:bodyPr/>
                    <a:lstStyle/>
                    <a:p>
                      <a:pPr marL="0" lvl="0" indent="0" algn="ctr">
                        <a:buNone/>
                      </a:pPr>
                      <a:r>
                        <a:rPr lang="en-US" sz="800"/>
                        <a:t>1,229</a:t>
                      </a:r>
                    </a:p>
                  </a:txBody>
                  <a:tcPr anchor="ctr">
                    <a:noFill/>
                  </a:tcPr>
                </a:tc>
                <a:tc>
                  <a:txBody>
                    <a:bodyPr/>
                    <a:lstStyle/>
                    <a:p>
                      <a:pPr marL="0" lvl="0" indent="0" algn="ctr">
                        <a:buNone/>
                      </a:pPr>
                      <a:r>
                        <a:rPr lang="en-US" sz="800"/>
                        <a:t>19%</a:t>
                      </a:r>
                    </a:p>
                  </a:txBody>
                  <a:tcPr anchor="ctr">
                    <a:noFill/>
                  </a:tcPr>
                </a:tc>
                <a:extLst>
                  <a:ext uri="{0D108BD9-81ED-4DB2-BD59-A6C34878D82A}">
                    <a16:rowId xmlns:a16="http://schemas.microsoft.com/office/drawing/2014/main" val="485077722"/>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23746" y="8748468"/>
            <a:ext cx="5818910" cy="369332"/>
          </a:xfrm>
          <a:prstGeom prst="rect">
            <a:avLst/>
          </a:prstGeom>
          <a:noFill/>
        </p:spPr>
        <p:txBody>
          <a:bodyPr wrap="square" lIns="91440" tIns="45720" rIns="91440" bIns="45720" rtlCol="0" anchor="t">
            <a:spAutoFit/>
          </a:bodyPr>
          <a:lstStyle/>
          <a:p>
            <a:r>
              <a:rPr lang="en-US" sz="900">
                <a:effectLst/>
                <a:ea typeface="Calibri" panose="020F0502020204030204" pitchFamily="34" charset="0"/>
                <a:cs typeface="Times New Roman"/>
              </a:rPr>
              <a:t>Successful completion of the </a:t>
            </a:r>
            <a:r>
              <a:rPr lang="en-US" sz="900">
                <a:ea typeface="Calibri" panose="020F0502020204030204" pitchFamily="34" charset="0"/>
                <a:cs typeface="Times New Roman"/>
              </a:rPr>
              <a:t>Marketing and Sales program</a:t>
            </a:r>
            <a:r>
              <a:rPr lang="en-US" sz="900">
                <a:effectLst/>
                <a:ea typeface="Calibri" panose="020F0502020204030204" pitchFamily="34" charset="0"/>
                <a:cs typeface="Times New Roman"/>
              </a:rPr>
              <a:t> of study will fulfill requirements of the Business and Industry </a:t>
            </a:r>
            <a:r>
              <a:rPr lang="en-US" sz="900">
                <a:ea typeface="Calibri" panose="020F0502020204030204" pitchFamily="34" charset="0"/>
                <a:cs typeface="Times New Roman"/>
              </a:rPr>
              <a:t>endorsement</a:t>
            </a:r>
            <a:r>
              <a:rPr lang="en-US" sz="900">
                <a:effectLst/>
                <a:ea typeface="Calibri" panose="020F0502020204030204" pitchFamily="34" charset="0"/>
                <a:cs typeface="Times New Roman"/>
              </a:rPr>
              <a:t>. </a:t>
            </a:r>
            <a:r>
              <a:rPr lang="en-US" sz="900">
                <a:ea typeface="Calibri" panose="020F0502020204030204" pitchFamily="34" charset="0"/>
                <a:cs typeface="Times New Roman"/>
              </a:rPr>
              <a:t>Revised – August 2022</a:t>
            </a:r>
            <a:endParaRPr lang="en-US" sz="900">
              <a:effectLst/>
              <a:ea typeface="Calibri" panose="020F0502020204030204" pitchFamily="34" charset="0"/>
              <a:cs typeface="Times New Roman"/>
            </a:endParaRPr>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3543" y="8717890"/>
            <a:ext cx="705086" cy="352543"/>
          </a:xfrm>
          <a:prstGeom prst="rect">
            <a:avLst/>
          </a:prstGeom>
          <a:noFill/>
          <a:ln>
            <a:noFill/>
          </a:ln>
        </p:spPr>
      </p:pic>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05101" y="2202958"/>
            <a:ext cx="0" cy="506568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56260" y="7335582"/>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356260" y="5047280"/>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4100276" y="3883870"/>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E0B55FA-4C6D-070C-9D35-40456831CEDB}"/>
              </a:ext>
              <a:ext uri="{C183D7F6-B498-43B3-948B-1728B52AA6E4}">
                <adec:decorative xmlns:adec="http://schemas.microsoft.com/office/drawing/2017/decorative" val="1"/>
              </a:ext>
            </a:extLst>
          </p:cNvPr>
          <p:cNvCxnSpPr>
            <a:cxnSpLocks/>
          </p:cNvCxnSpPr>
          <p:nvPr/>
        </p:nvCxnSpPr>
        <p:spPr>
          <a:xfrm flipH="1">
            <a:off x="3936673" y="5554769"/>
            <a:ext cx="2547254" cy="0"/>
          </a:xfrm>
          <a:prstGeom prst="line">
            <a:avLst/>
          </a:prstGeom>
          <a:ln w="28575" cap="flat" cmpd="sng" algn="ctr">
            <a:solidFill>
              <a:srgbClr val="03818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Picture 11">
            <a:extLst>
              <a:ext uri="{FF2B5EF4-FFF2-40B4-BE49-F238E27FC236}">
                <a16:creationId xmlns:a16="http://schemas.microsoft.com/office/drawing/2014/main" id="{DF8F6214-8F24-C216-96CF-A96E87B4978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191990" y="6085595"/>
            <a:ext cx="2090058" cy="1170868"/>
          </a:xfrm>
          <a:prstGeom prst="rect">
            <a:avLst/>
          </a:prstGeom>
          <a:ln>
            <a:noFill/>
          </a:ln>
          <a:effectLst>
            <a:outerShdw blurRad="292100" dist="139700" dir="2700000" algn="tl" rotWithShape="0">
              <a:srgbClr val="333333">
                <a:alpha val="65000"/>
              </a:srgbClr>
            </a:outerShdw>
          </a:effectLst>
        </p:spPr>
      </p:pic>
      <p:pic>
        <p:nvPicPr>
          <p:cNvPr id="3" name="Picture 5">
            <a:extLst>
              <a:ext uri="{FF2B5EF4-FFF2-40B4-BE49-F238E27FC236}">
                <a16:creationId xmlns:a16="http://schemas.microsoft.com/office/drawing/2014/main" id="{FC730628-BD07-1960-313A-A3D261272E8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54796" y="886724"/>
            <a:ext cx="666595" cy="657072"/>
          </a:xfrm>
          <a:prstGeom prst="rect">
            <a:avLst/>
          </a:prstGeom>
        </p:spPr>
      </p:pic>
      <p:pic>
        <p:nvPicPr>
          <p:cNvPr id="12" name="Picture 12">
            <a:extLst>
              <a:ext uri="{FF2B5EF4-FFF2-40B4-BE49-F238E27FC236}">
                <a16:creationId xmlns:a16="http://schemas.microsoft.com/office/drawing/2014/main" id="{19C8BF64-ACF7-26A6-381A-BB7287ADA2C2}"/>
              </a:ext>
              <a:ext uri="{C183D7F6-B498-43B3-948B-1728B52AA6E4}">
                <adec:decorative xmlns:adec="http://schemas.microsoft.com/office/drawing/2017/decorative" val="1"/>
              </a:ext>
            </a:extLst>
          </p:cNvPr>
          <p:cNvPicPr>
            <a:picLocks noChangeAspect="1"/>
          </p:cNvPicPr>
          <p:nvPr/>
        </p:nvPicPr>
        <p:blipFill rotWithShape="1">
          <a:blip r:embed="rId5"/>
          <a:srcRect l="-145" t="21745" r="22163" b="40550"/>
          <a:stretch/>
        </p:blipFill>
        <p:spPr>
          <a:xfrm>
            <a:off x="3705708" y="934463"/>
            <a:ext cx="2139168" cy="577033"/>
          </a:xfrm>
          <a:prstGeom prst="rect">
            <a:avLst/>
          </a:prstGeom>
        </p:spPr>
      </p:pic>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824D94"/>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a:solidFill>
                  <a:schemeClr val="bg1"/>
                </a:solidFill>
                <a:latin typeface="+mn-lt"/>
                <a:ea typeface="Open Sans"/>
                <a:cs typeface="Open Sans"/>
              </a:rPr>
              <a:t>Marketing &amp; Sales</a:t>
            </a:r>
            <a:br>
              <a:rPr lang="en-US" sz="1800" b="1">
                <a:latin typeface="+mn-lt"/>
                <a:ea typeface="Open Sans" panose="020B0606030504020204" pitchFamily="34" charset="0"/>
                <a:cs typeface="Open Sans" panose="020B0606030504020204" pitchFamily="34" charset="0"/>
              </a:rPr>
            </a:br>
            <a:r>
              <a:rPr lang="en-US" sz="1800" b="1">
                <a:solidFill>
                  <a:schemeClr val="bg1"/>
                </a:solidFill>
                <a:latin typeface="+mn-lt"/>
                <a:ea typeface="Open Sans"/>
                <a:cs typeface="Open Sans"/>
              </a:rPr>
              <a:t>Course Information</a:t>
            </a:r>
            <a:endParaRPr lang="en-US">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95465" y="609565"/>
            <a:ext cx="731019" cy="276999"/>
          </a:xfrm>
          <a:prstGeom prst="rect">
            <a:avLst/>
          </a:prstGeom>
          <a:noFill/>
        </p:spPr>
        <p:txBody>
          <a:bodyPr wrap="square" rtlCol="0">
            <a:spAutoFit/>
          </a:bodyPr>
          <a:lstStyle/>
          <a:p>
            <a:pPr marL="0" marR="0" algn="ctr">
              <a:spcBef>
                <a:spcPts val="0"/>
              </a:spcBef>
            </a:pPr>
            <a:r>
              <a:rPr lang="en-US" sz="1200" b="1">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2844125213"/>
              </p:ext>
            </p:extLst>
          </p:nvPr>
        </p:nvGraphicFramePr>
        <p:xfrm>
          <a:off x="165134" y="854342"/>
          <a:ext cx="6597399" cy="518160"/>
        </p:xfrm>
        <a:graphic>
          <a:graphicData uri="http://schemas.openxmlformats.org/drawingml/2006/table">
            <a:tbl>
              <a:tblPr firstRow="1" bandRow="1">
                <a:tableStyleId>{5C22544A-7EE6-4342-B048-85BDC9FD1C3A}</a:tableStyleId>
              </a:tblPr>
              <a:tblGrid>
                <a:gridCol w="2336766">
                  <a:extLst>
                    <a:ext uri="{9D8B030D-6E8A-4147-A177-3AD203B41FA5}">
                      <a16:colId xmlns:a16="http://schemas.microsoft.com/office/drawing/2014/main" val="2083587555"/>
                    </a:ext>
                  </a:extLst>
                </a:gridCol>
                <a:gridCol w="1263650">
                  <a:extLst>
                    <a:ext uri="{9D8B030D-6E8A-4147-A177-3AD203B41FA5}">
                      <a16:colId xmlns:a16="http://schemas.microsoft.com/office/drawing/2014/main" val="3749205641"/>
                    </a:ext>
                  </a:extLst>
                </a:gridCol>
                <a:gridCol w="1808014">
                  <a:extLst>
                    <a:ext uri="{9D8B030D-6E8A-4147-A177-3AD203B41FA5}">
                      <a16:colId xmlns:a16="http://schemas.microsoft.com/office/drawing/2014/main" val="603892530"/>
                    </a:ext>
                  </a:extLst>
                </a:gridCol>
                <a:gridCol w="1188969">
                  <a:extLst>
                    <a:ext uri="{9D8B030D-6E8A-4147-A177-3AD203B41FA5}">
                      <a16:colId xmlns:a16="http://schemas.microsoft.com/office/drawing/2014/main" val="562161464"/>
                    </a:ext>
                  </a:extLst>
                </a:gridCol>
              </a:tblGrid>
              <a:tr h="214447">
                <a:tc>
                  <a:txBody>
                    <a:bodyPr/>
                    <a:lstStyle/>
                    <a:p>
                      <a:pPr algn="ctr"/>
                      <a:r>
                        <a:rPr lang="en-US" sz="1000"/>
                        <a:t>COURSE NAME</a:t>
                      </a:r>
                    </a:p>
                  </a:txBody>
                  <a:tcPr anchor="ctr">
                    <a:solidFill>
                      <a:srgbClr val="824D94"/>
                    </a:solidFill>
                  </a:tcPr>
                </a:tc>
                <a:tc>
                  <a:txBody>
                    <a:bodyPr/>
                    <a:lstStyle/>
                    <a:p>
                      <a:pPr algn="ctr"/>
                      <a:r>
                        <a:rPr lang="en-US" sz="1000"/>
                        <a:t>SERVICE ID</a:t>
                      </a:r>
                    </a:p>
                  </a:txBody>
                  <a:tcPr anchor="ctr">
                    <a:solidFill>
                      <a:srgbClr val="824D94"/>
                    </a:solidFill>
                  </a:tcPr>
                </a:tc>
                <a:tc>
                  <a:txBody>
                    <a:bodyPr/>
                    <a:lstStyle/>
                    <a:p>
                      <a:pPr lvl="0" algn="ctr">
                        <a:buNone/>
                      </a:pPr>
                      <a:r>
                        <a:rPr lang="en-US" sz="1000" b="1" i="0" u="none" strike="noStrike" noProof="0">
                          <a:latin typeface="Calibri"/>
                        </a:rPr>
                        <a:t>PREREQUISITES</a:t>
                      </a:r>
                      <a:endParaRPr lang="en-US" sz="1000"/>
                    </a:p>
                  </a:txBody>
                  <a:tcPr anchor="ctr">
                    <a:solidFill>
                      <a:srgbClr val="824D94"/>
                    </a:solidFill>
                  </a:tcPr>
                </a:tc>
                <a:tc>
                  <a:txBody>
                    <a:bodyPr/>
                    <a:lstStyle/>
                    <a:p>
                      <a:pPr algn="ctr"/>
                      <a:r>
                        <a:rPr lang="en-US" sz="1000"/>
                        <a:t>COREQUISITES</a:t>
                      </a:r>
                    </a:p>
                  </a:txBody>
                  <a:tcPr anchor="ctr">
                    <a:solidFill>
                      <a:srgbClr val="824D94"/>
                    </a:solidFill>
                  </a:tcPr>
                </a:tc>
                <a:extLst>
                  <a:ext uri="{0D108BD9-81ED-4DB2-BD59-A6C34878D82A}">
                    <a16:rowId xmlns:a16="http://schemas.microsoft.com/office/drawing/2014/main" val="2788444287"/>
                  </a:ext>
                </a:extLst>
              </a:tr>
              <a:tr h="274320">
                <a:tc>
                  <a:txBody>
                    <a:bodyPr/>
                    <a:lstStyle/>
                    <a:p>
                      <a:r>
                        <a:rPr lang="en-US" sz="900"/>
                        <a:t>Principles of </a:t>
                      </a:r>
                      <a:r>
                        <a:rPr lang="en-US" sz="900" b="0" i="0" u="none" strike="noStrike" noProof="0">
                          <a:latin typeface="Calibri"/>
                        </a:rPr>
                        <a:t>Business, Marketing, and Finance</a:t>
                      </a:r>
                      <a:endParaRPr lang="en-US" sz="900"/>
                    </a:p>
                  </a:txBody>
                  <a:tcPr anchor="ctr">
                    <a:solidFill>
                      <a:schemeClr val="bg1">
                        <a:lumMod val="85000"/>
                        <a:alpha val="60000"/>
                      </a:schemeClr>
                    </a:solidFill>
                  </a:tcPr>
                </a:tc>
                <a:tc>
                  <a:txBody>
                    <a:bodyPr/>
                    <a:lstStyle/>
                    <a:p>
                      <a:pPr algn="ctr"/>
                      <a:r>
                        <a:rPr lang="en-US" sz="900"/>
                        <a:t>13011200 (1 credit)</a:t>
                      </a:r>
                    </a:p>
                  </a:txBody>
                  <a:tcPr anchor="ctr">
                    <a:solidFill>
                      <a:schemeClr val="bg1">
                        <a:lumMod val="85000"/>
                        <a:alpha val="60000"/>
                      </a:schemeClr>
                    </a:solidFill>
                  </a:tcPr>
                </a:tc>
                <a:tc>
                  <a:txBody>
                    <a:bodyPr/>
                    <a:lstStyle/>
                    <a:p>
                      <a:pPr lvl="0" algn="ctr">
                        <a:buNone/>
                      </a:pPr>
                      <a:r>
                        <a:rPr lang="en-US" sz="900"/>
                        <a:t>None</a:t>
                      </a:r>
                    </a:p>
                  </a:txBody>
                  <a:tcPr anchor="ctr">
                    <a:solidFill>
                      <a:schemeClr val="bg1">
                        <a:lumMod val="85000"/>
                        <a:alpha val="60000"/>
                      </a:schemeClr>
                    </a:solidFill>
                  </a:tcPr>
                </a:tc>
                <a:tc>
                  <a:txBody>
                    <a:bodyPr/>
                    <a:lstStyle/>
                    <a:p>
                      <a:pPr lvl="0" algn="ctr">
                        <a:buNone/>
                      </a:pPr>
                      <a:r>
                        <a:rPr lang="en-US" sz="90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95464" y="1586443"/>
            <a:ext cx="731019" cy="276999"/>
          </a:xfrm>
          <a:prstGeom prst="rect">
            <a:avLst/>
          </a:prstGeom>
          <a:noFill/>
        </p:spPr>
        <p:txBody>
          <a:bodyPr wrap="square" rtlCol="0">
            <a:spAutoFit/>
          </a:bodyPr>
          <a:lstStyle/>
          <a:p>
            <a:pPr marL="0" marR="0" algn="ctr">
              <a:spcBef>
                <a:spcPts val="0"/>
              </a:spcBef>
            </a:pPr>
            <a:r>
              <a:rPr lang="en-US" sz="1200" b="1">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214676729"/>
              </p:ext>
            </p:extLst>
          </p:nvPr>
        </p:nvGraphicFramePr>
        <p:xfrm>
          <a:off x="165133" y="1836802"/>
          <a:ext cx="6597401" cy="518160"/>
        </p:xfrm>
        <a:graphic>
          <a:graphicData uri="http://schemas.openxmlformats.org/drawingml/2006/table">
            <a:tbl>
              <a:tblPr firstRow="1" bandRow="1">
                <a:tableStyleId>{5C22544A-7EE6-4342-B048-85BDC9FD1C3A}</a:tableStyleId>
              </a:tblPr>
              <a:tblGrid>
                <a:gridCol w="2388208">
                  <a:extLst>
                    <a:ext uri="{9D8B030D-6E8A-4147-A177-3AD203B41FA5}">
                      <a16:colId xmlns:a16="http://schemas.microsoft.com/office/drawing/2014/main" val="2083587555"/>
                    </a:ext>
                  </a:extLst>
                </a:gridCol>
                <a:gridCol w="1223257">
                  <a:extLst>
                    <a:ext uri="{9D8B030D-6E8A-4147-A177-3AD203B41FA5}">
                      <a16:colId xmlns:a16="http://schemas.microsoft.com/office/drawing/2014/main" val="3749205641"/>
                    </a:ext>
                  </a:extLst>
                </a:gridCol>
                <a:gridCol w="1806163">
                  <a:extLst>
                    <a:ext uri="{9D8B030D-6E8A-4147-A177-3AD203B41FA5}">
                      <a16:colId xmlns:a16="http://schemas.microsoft.com/office/drawing/2014/main" val="603892530"/>
                    </a:ext>
                  </a:extLst>
                </a:gridCol>
                <a:gridCol w="1179773">
                  <a:extLst>
                    <a:ext uri="{9D8B030D-6E8A-4147-A177-3AD203B41FA5}">
                      <a16:colId xmlns:a16="http://schemas.microsoft.com/office/drawing/2014/main" val="562161464"/>
                    </a:ext>
                  </a:extLst>
                </a:gridCol>
              </a:tblGrid>
              <a:tr h="214447">
                <a:tc>
                  <a:txBody>
                    <a:bodyPr/>
                    <a:lstStyle/>
                    <a:p>
                      <a:pPr algn="ctr"/>
                      <a:r>
                        <a:rPr lang="en-US" sz="1000"/>
                        <a:t>COURSE NAME</a:t>
                      </a:r>
                    </a:p>
                  </a:txBody>
                  <a:tcPr anchor="ctr">
                    <a:solidFill>
                      <a:srgbClr val="824D94"/>
                    </a:solidFill>
                  </a:tcPr>
                </a:tc>
                <a:tc>
                  <a:txBody>
                    <a:bodyPr/>
                    <a:lstStyle/>
                    <a:p>
                      <a:pPr algn="ctr"/>
                      <a:r>
                        <a:rPr lang="en-US" sz="1000"/>
                        <a:t>SERVICE ID</a:t>
                      </a:r>
                    </a:p>
                  </a:txBody>
                  <a:tcPr anchor="ctr">
                    <a:solidFill>
                      <a:srgbClr val="824D94"/>
                    </a:solidFill>
                  </a:tcPr>
                </a:tc>
                <a:tc>
                  <a:txBody>
                    <a:bodyPr/>
                    <a:lstStyle/>
                    <a:p>
                      <a:pPr lvl="0" algn="ctr">
                        <a:buNone/>
                      </a:pPr>
                      <a:r>
                        <a:rPr lang="en-US" sz="1000" b="1" i="0" u="none" strike="noStrike" noProof="0">
                          <a:latin typeface="Calibri"/>
                        </a:rPr>
                        <a:t>PREREQUISITES</a:t>
                      </a:r>
                      <a:endParaRPr lang="en-US" sz="1000"/>
                    </a:p>
                  </a:txBody>
                  <a:tcPr anchor="ctr">
                    <a:solidFill>
                      <a:srgbClr val="824D94"/>
                    </a:solidFill>
                  </a:tcPr>
                </a:tc>
                <a:tc>
                  <a:txBody>
                    <a:bodyPr/>
                    <a:lstStyle/>
                    <a:p>
                      <a:pPr algn="ctr"/>
                      <a:r>
                        <a:rPr lang="en-US" sz="1000"/>
                        <a:t>COREQUISITES</a:t>
                      </a:r>
                    </a:p>
                  </a:txBody>
                  <a:tcPr anchor="ctr">
                    <a:solidFill>
                      <a:srgbClr val="824D94"/>
                    </a:solidFill>
                  </a:tcPr>
                </a:tc>
                <a:extLst>
                  <a:ext uri="{0D108BD9-81ED-4DB2-BD59-A6C34878D82A}">
                    <a16:rowId xmlns:a16="http://schemas.microsoft.com/office/drawing/2014/main" val="2788444287"/>
                  </a:ext>
                </a:extLst>
              </a:tr>
              <a:tr h="274320">
                <a:tc>
                  <a:txBody>
                    <a:bodyPr/>
                    <a:lstStyle/>
                    <a:p>
                      <a:pPr lvl="0">
                        <a:buNone/>
                      </a:pPr>
                      <a:r>
                        <a:rPr lang="en-US" sz="900" dirty="0"/>
                        <a:t>Marketing</a:t>
                      </a:r>
                    </a:p>
                  </a:txBody>
                  <a:tcPr anchor="ctr">
                    <a:solidFill>
                      <a:schemeClr val="bg1">
                        <a:lumMod val="85000"/>
                        <a:alpha val="60000"/>
                      </a:schemeClr>
                    </a:solidFill>
                  </a:tcPr>
                </a:tc>
                <a:tc>
                  <a:txBody>
                    <a:bodyPr/>
                    <a:lstStyle/>
                    <a:p>
                      <a:pPr lvl="0" algn="ctr">
                        <a:buNone/>
                      </a:pPr>
                      <a:r>
                        <a:rPr lang="en-US" sz="900"/>
                        <a:t>N1303424 (1 credit)</a:t>
                      </a:r>
                    </a:p>
                  </a:txBody>
                  <a:tcPr anchor="ctr">
                    <a:solidFill>
                      <a:schemeClr val="bg1">
                        <a:lumMod val="85000"/>
                        <a:alpha val="60000"/>
                      </a:schemeClr>
                    </a:solidFill>
                  </a:tcPr>
                </a:tc>
                <a:tc>
                  <a:txBody>
                    <a:bodyPr/>
                    <a:lstStyle/>
                    <a:p>
                      <a:pPr lvl="0" algn="ctr">
                        <a:buNone/>
                      </a:pPr>
                      <a:r>
                        <a:rPr lang="en-US" sz="900"/>
                        <a:t>None</a:t>
                      </a:r>
                    </a:p>
                  </a:txBody>
                  <a:tcPr anchor="ctr">
                    <a:solidFill>
                      <a:schemeClr val="bg1">
                        <a:lumMod val="85000"/>
                        <a:alpha val="60000"/>
                      </a:schemeClr>
                    </a:solidFill>
                  </a:tcPr>
                </a:tc>
                <a:tc>
                  <a:txBody>
                    <a:bodyPr/>
                    <a:lstStyle/>
                    <a:p>
                      <a:pPr lvl="0" algn="ctr">
                        <a:buNone/>
                      </a:pPr>
                      <a:r>
                        <a:rPr lang="en-US" sz="900" dirty="0"/>
                        <a:t>None</a:t>
                      </a:r>
                    </a:p>
                  </a:txBody>
                  <a:tcPr anchor="ctr">
                    <a:solidFill>
                      <a:schemeClr val="bg1">
                        <a:lumMod val="85000"/>
                        <a:alpha val="60000"/>
                      </a:schemeClr>
                    </a:solidFill>
                  </a:tcPr>
                </a:tc>
                <a:extLst>
                  <a:ext uri="{0D108BD9-81ED-4DB2-BD59-A6C34878D82A}">
                    <a16:rowId xmlns:a16="http://schemas.microsoft.com/office/drawing/2014/main" val="3470611555"/>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95465" y="2587225"/>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2494192064"/>
              </p:ext>
            </p:extLst>
          </p:nvPr>
        </p:nvGraphicFramePr>
        <p:xfrm>
          <a:off x="165133" y="2837584"/>
          <a:ext cx="6597401" cy="1094568"/>
        </p:xfrm>
        <a:graphic>
          <a:graphicData uri="http://schemas.openxmlformats.org/drawingml/2006/table">
            <a:tbl>
              <a:tblPr firstRow="1" bandRow="1">
                <a:tableStyleId>{5C22544A-7EE6-4342-B048-85BDC9FD1C3A}</a:tableStyleId>
              </a:tblPr>
              <a:tblGrid>
                <a:gridCol w="2400874">
                  <a:extLst>
                    <a:ext uri="{9D8B030D-6E8A-4147-A177-3AD203B41FA5}">
                      <a16:colId xmlns:a16="http://schemas.microsoft.com/office/drawing/2014/main" val="2083587555"/>
                    </a:ext>
                  </a:extLst>
                </a:gridCol>
                <a:gridCol w="1241652">
                  <a:extLst>
                    <a:ext uri="{9D8B030D-6E8A-4147-A177-3AD203B41FA5}">
                      <a16:colId xmlns:a16="http://schemas.microsoft.com/office/drawing/2014/main" val="3749205641"/>
                    </a:ext>
                  </a:extLst>
                </a:gridCol>
                <a:gridCol w="1738313">
                  <a:extLst>
                    <a:ext uri="{9D8B030D-6E8A-4147-A177-3AD203B41FA5}">
                      <a16:colId xmlns:a16="http://schemas.microsoft.com/office/drawing/2014/main" val="603892530"/>
                    </a:ext>
                  </a:extLst>
                </a:gridCol>
                <a:gridCol w="1216562">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824D94"/>
                    </a:solidFill>
                  </a:tcPr>
                </a:tc>
                <a:tc>
                  <a:txBody>
                    <a:bodyPr/>
                    <a:lstStyle/>
                    <a:p>
                      <a:pPr algn="ctr"/>
                      <a:r>
                        <a:rPr lang="en-US" sz="1000"/>
                        <a:t>SERVICE ID</a:t>
                      </a:r>
                    </a:p>
                  </a:txBody>
                  <a:tcPr anchor="ctr">
                    <a:solidFill>
                      <a:srgbClr val="824D94"/>
                    </a:solidFill>
                  </a:tcPr>
                </a:tc>
                <a:tc>
                  <a:txBody>
                    <a:bodyPr/>
                    <a:lstStyle/>
                    <a:p>
                      <a:pPr lvl="0" algn="ctr">
                        <a:buNone/>
                      </a:pPr>
                      <a:r>
                        <a:rPr lang="en-US" sz="1000" b="1" i="0" u="none" strike="noStrike" noProof="0">
                          <a:latin typeface="Calibri"/>
                        </a:rPr>
                        <a:t>PREREQUISITES</a:t>
                      </a:r>
                      <a:endParaRPr lang="en-US" sz="1000"/>
                    </a:p>
                  </a:txBody>
                  <a:tcPr anchor="ctr">
                    <a:solidFill>
                      <a:srgbClr val="824D94"/>
                    </a:solidFill>
                  </a:tcPr>
                </a:tc>
                <a:tc>
                  <a:txBody>
                    <a:bodyPr/>
                    <a:lstStyle/>
                    <a:p>
                      <a:pPr algn="ctr"/>
                      <a:r>
                        <a:rPr lang="en-US" sz="1000"/>
                        <a:t>COREQUISITES</a:t>
                      </a:r>
                    </a:p>
                  </a:txBody>
                  <a:tcPr anchor="ctr">
                    <a:solidFill>
                      <a:srgbClr val="824D94"/>
                    </a:solidFill>
                  </a:tcPr>
                </a:tc>
                <a:extLst>
                  <a:ext uri="{0D108BD9-81ED-4DB2-BD59-A6C34878D82A}">
                    <a16:rowId xmlns:a16="http://schemas.microsoft.com/office/drawing/2014/main" val="2788444287"/>
                  </a:ext>
                </a:extLst>
              </a:tr>
              <a:tr h="274320">
                <a:tc>
                  <a:txBody>
                    <a:bodyPr/>
                    <a:lstStyle/>
                    <a:p>
                      <a:pPr lvl="0">
                        <a:buNone/>
                      </a:pPr>
                      <a:r>
                        <a:rPr lang="en-US" sz="900" b="0" i="0" u="none" strike="noStrike" noProof="0">
                          <a:latin typeface="Calibri"/>
                        </a:rPr>
                        <a:t>Social Media Marketing</a:t>
                      </a:r>
                      <a:endParaRPr lang="en-US" sz="900"/>
                    </a:p>
                  </a:txBody>
                  <a:tcPr anchor="ctr">
                    <a:solidFill>
                      <a:schemeClr val="bg1">
                        <a:lumMod val="85000"/>
                        <a:alpha val="60000"/>
                      </a:schemeClr>
                    </a:solidFill>
                  </a:tcPr>
                </a:tc>
                <a:tc>
                  <a:txBody>
                    <a:bodyPr/>
                    <a:lstStyle/>
                    <a:p>
                      <a:pPr lvl="0" algn="ctr">
                        <a:buNone/>
                      </a:pPr>
                      <a:r>
                        <a:rPr lang="en-US" sz="900" b="0" i="0" u="none" strike="noStrike" noProof="0">
                          <a:latin typeface="Calibri"/>
                        </a:rPr>
                        <a:t>13034650 (.5 credit)</a:t>
                      </a:r>
                      <a:endParaRPr lang="en-US" sz="900"/>
                    </a:p>
                  </a:txBody>
                  <a:tcPr anchor="ctr">
                    <a:solidFill>
                      <a:schemeClr val="bg1">
                        <a:lumMod val="85000"/>
                        <a:alpha val="60000"/>
                      </a:schemeClr>
                    </a:solidFill>
                  </a:tcPr>
                </a:tc>
                <a:tc>
                  <a:txBody>
                    <a:bodyPr/>
                    <a:lstStyle/>
                    <a:p>
                      <a:pPr algn="ctr"/>
                      <a:r>
                        <a:rPr lang="en-US" sz="900"/>
                        <a:t>None</a:t>
                      </a:r>
                    </a:p>
                  </a:txBody>
                  <a:tcPr anchor="ctr">
                    <a:solidFill>
                      <a:schemeClr val="bg1">
                        <a:lumMod val="85000"/>
                        <a:alpha val="60000"/>
                      </a:schemeClr>
                    </a:solidFill>
                  </a:tcPr>
                </a:tc>
                <a:tc>
                  <a:txBody>
                    <a:bodyPr/>
                    <a:lstStyle/>
                    <a:p>
                      <a:pPr algn="ctr"/>
                      <a:r>
                        <a:rPr lang="en-US" sz="900"/>
                        <a:t>None</a:t>
                      </a:r>
                    </a:p>
                  </a:txBody>
                  <a:tcPr anchor="ctr">
                    <a:solidFill>
                      <a:schemeClr val="bg1">
                        <a:lumMod val="85000"/>
                        <a:alpha val="60000"/>
                      </a:schemeClr>
                    </a:solidFill>
                  </a:tcPr>
                </a:tc>
                <a:extLst>
                  <a:ext uri="{0D108BD9-81ED-4DB2-BD59-A6C34878D82A}">
                    <a16:rowId xmlns:a16="http://schemas.microsoft.com/office/drawing/2014/main" val="2974962540"/>
                  </a:ext>
                </a:extLst>
              </a:tr>
              <a:tr h="302088">
                <a:tc>
                  <a:txBody>
                    <a:bodyPr/>
                    <a:lstStyle/>
                    <a:p>
                      <a:r>
                        <a:rPr lang="en-US" sz="900"/>
                        <a:t>Advertising</a:t>
                      </a:r>
                    </a:p>
                  </a:txBody>
                  <a:tcPr anchor="ctr">
                    <a:solidFill>
                      <a:schemeClr val="bg1">
                        <a:lumMod val="85000"/>
                        <a:alpha val="60000"/>
                      </a:schemeClr>
                    </a:solidFill>
                  </a:tcPr>
                </a:tc>
                <a:tc>
                  <a:txBody>
                    <a:bodyPr/>
                    <a:lstStyle/>
                    <a:p>
                      <a:pPr lvl="0" algn="ctr">
                        <a:buNone/>
                      </a:pPr>
                      <a:r>
                        <a:rPr lang="en-US" sz="900"/>
                        <a:t>13034200 (.5 credit)</a:t>
                      </a:r>
                    </a:p>
                  </a:txBody>
                  <a:tcPr anchor="ctr">
                    <a:solidFill>
                      <a:schemeClr val="bg1">
                        <a:lumMod val="85000"/>
                        <a:alpha val="60000"/>
                      </a:schemeClr>
                    </a:solidFill>
                  </a:tcPr>
                </a:tc>
                <a:tc>
                  <a:txBody>
                    <a:bodyPr/>
                    <a:lstStyle/>
                    <a:p>
                      <a:pPr lvl="0" algn="ctr">
                        <a:buNone/>
                      </a:pPr>
                      <a:r>
                        <a:rPr lang="en-US" sz="900"/>
                        <a:t>None</a:t>
                      </a:r>
                    </a:p>
                  </a:txBody>
                  <a:tcPr anchor="ctr">
                    <a:solidFill>
                      <a:schemeClr val="bg1">
                        <a:lumMod val="85000"/>
                        <a:alpha val="60000"/>
                      </a:schemeClr>
                    </a:solidFill>
                  </a:tcPr>
                </a:tc>
                <a:tc>
                  <a:txBody>
                    <a:bodyPr/>
                    <a:lstStyle/>
                    <a:p>
                      <a:pPr lvl="0" algn="ctr">
                        <a:buNone/>
                      </a:pPr>
                      <a:r>
                        <a:rPr lang="en-US" sz="900"/>
                        <a:t>None</a:t>
                      </a:r>
                    </a:p>
                  </a:txBody>
                  <a:tcPr anchor="ctr">
                    <a:solidFill>
                      <a:schemeClr val="bg1">
                        <a:lumMod val="85000"/>
                        <a:alpha val="60000"/>
                      </a:schemeClr>
                    </a:solidFill>
                  </a:tcPr>
                </a:tc>
                <a:extLst>
                  <a:ext uri="{0D108BD9-81ED-4DB2-BD59-A6C34878D82A}">
                    <a16:rowId xmlns:a16="http://schemas.microsoft.com/office/drawing/2014/main" val="3289955430"/>
                  </a:ext>
                </a:extLst>
              </a:tr>
              <a:tr h="274320">
                <a:tc>
                  <a:txBody>
                    <a:bodyPr/>
                    <a:lstStyle/>
                    <a:p>
                      <a:pPr lvl="0">
                        <a:buNone/>
                      </a:pPr>
                      <a:r>
                        <a:rPr lang="en-US" sz="900" b="0" i="0" u="none" strike="noStrike" noProof="0">
                          <a:latin typeface="Calibri"/>
                        </a:rPr>
                        <a:t>Fundamentals of Real Estate</a:t>
                      </a:r>
                      <a:endParaRPr lang="en-US" sz="900"/>
                    </a:p>
                  </a:txBody>
                  <a:tcPr anchor="ctr">
                    <a:solidFill>
                      <a:schemeClr val="bg1">
                        <a:lumMod val="85000"/>
                        <a:alpha val="60000"/>
                      </a:schemeClr>
                    </a:solidFill>
                  </a:tcPr>
                </a:tc>
                <a:tc>
                  <a:txBody>
                    <a:bodyPr/>
                    <a:lstStyle/>
                    <a:p>
                      <a:pPr lvl="0" algn="ctr">
                        <a:buNone/>
                      </a:pPr>
                      <a:r>
                        <a:rPr lang="en-US" sz="900"/>
                        <a:t>N1301120 (2 credits)</a:t>
                      </a:r>
                    </a:p>
                  </a:txBody>
                  <a:tcPr anchor="ctr">
                    <a:solidFill>
                      <a:schemeClr val="bg1">
                        <a:lumMod val="85000"/>
                        <a:alpha val="60000"/>
                      </a:schemeClr>
                    </a:solidFill>
                  </a:tcPr>
                </a:tc>
                <a:tc>
                  <a:txBody>
                    <a:bodyPr/>
                    <a:lstStyle/>
                    <a:p>
                      <a:pPr lvl="0" algn="ctr">
                        <a:buNone/>
                      </a:pPr>
                      <a:r>
                        <a:rPr lang="en-US" sz="900"/>
                        <a:t>None</a:t>
                      </a:r>
                    </a:p>
                  </a:txBody>
                  <a:tcPr anchor="ctr">
                    <a:solidFill>
                      <a:schemeClr val="bg1">
                        <a:lumMod val="85000"/>
                        <a:alpha val="60000"/>
                      </a:schemeClr>
                    </a:solidFill>
                  </a:tcPr>
                </a:tc>
                <a:tc>
                  <a:txBody>
                    <a:bodyPr/>
                    <a:lstStyle/>
                    <a:p>
                      <a:pPr lvl="0" algn="ctr">
                        <a:buNone/>
                      </a:pPr>
                      <a:r>
                        <a:rPr lang="en-US" sz="900" dirty="0"/>
                        <a:t>None</a:t>
                      </a:r>
                    </a:p>
                  </a:txBody>
                  <a:tcPr anchor="ctr">
                    <a:solidFill>
                      <a:schemeClr val="bg1">
                        <a:lumMod val="85000"/>
                        <a:alpha val="60000"/>
                      </a:schemeClr>
                    </a:solidFill>
                  </a:tcPr>
                </a:tc>
                <a:extLst>
                  <a:ext uri="{0D108BD9-81ED-4DB2-BD59-A6C34878D82A}">
                    <a16:rowId xmlns:a16="http://schemas.microsoft.com/office/drawing/2014/main" val="2616854406"/>
                  </a:ext>
                </a:extLst>
              </a:tr>
            </a:tbl>
          </a:graphicData>
        </a:graphic>
      </p:graphicFrame>
      <p:sp>
        <p:nvSpPr>
          <p:cNvPr id="10" name="TextBox 9">
            <a:extLst>
              <a:ext uri="{FF2B5EF4-FFF2-40B4-BE49-F238E27FC236}">
                <a16:creationId xmlns:a16="http://schemas.microsoft.com/office/drawing/2014/main" id="{243A1140-80EA-4CB0-A32B-463996A9BA57}"/>
              </a:ext>
            </a:extLst>
          </p:cNvPr>
          <p:cNvSpPr txBox="1"/>
          <p:nvPr/>
        </p:nvSpPr>
        <p:spPr>
          <a:xfrm>
            <a:off x="0" y="4182511"/>
            <a:ext cx="1016000" cy="276999"/>
          </a:xfrm>
          <a:prstGeom prst="rect">
            <a:avLst/>
          </a:prstGeom>
          <a:noFill/>
        </p:spPr>
        <p:txBody>
          <a:bodyPr wrap="square">
            <a:spAutoFit/>
          </a:bodyPr>
          <a:lstStyle/>
          <a:p>
            <a:pPr marL="0" marR="0" algn="ctr">
              <a:spcBef>
                <a:spcPts val="0"/>
              </a:spcBef>
            </a:pPr>
            <a:r>
              <a:rPr lang="en-US" sz="1200" b="1">
                <a:solidFill>
                  <a:srgbClr val="0D6CB9"/>
                </a:solidFill>
                <a:effectLst/>
                <a:ea typeface="Calibri" panose="020F0502020204030204" pitchFamily="34" charset="0"/>
                <a:cs typeface="Times New Roman" panose="02020603050405020304" pitchFamily="18" charset="0"/>
              </a:rPr>
              <a:t>Level 4</a:t>
            </a:r>
          </a:p>
        </p:txBody>
      </p:sp>
      <p:graphicFrame>
        <p:nvGraphicFramePr>
          <p:cNvPr id="12" name="Table 11">
            <a:extLst>
              <a:ext uri="{FF2B5EF4-FFF2-40B4-BE49-F238E27FC236}">
                <a16:creationId xmlns:a16="http://schemas.microsoft.com/office/drawing/2014/main" id="{8AB29D37-FA2C-4732-90B9-76F154D4B133}"/>
              </a:ext>
            </a:extLst>
          </p:cNvPr>
          <p:cNvGraphicFramePr>
            <a:graphicFrameLocks noGrp="1"/>
          </p:cNvGraphicFramePr>
          <p:nvPr>
            <p:extLst>
              <p:ext uri="{D42A27DB-BD31-4B8C-83A1-F6EECF244321}">
                <p14:modId xmlns:p14="http://schemas.microsoft.com/office/powerpoint/2010/main" val="654125100"/>
              </p:ext>
            </p:extLst>
          </p:nvPr>
        </p:nvGraphicFramePr>
        <p:xfrm>
          <a:off x="212159" y="4418567"/>
          <a:ext cx="6597400" cy="518160"/>
        </p:xfrm>
        <a:graphic>
          <a:graphicData uri="http://schemas.openxmlformats.org/drawingml/2006/table">
            <a:tbl>
              <a:tblPr firstRow="1" bandRow="1">
                <a:tableStyleId>{5C22544A-7EE6-4342-B048-85BDC9FD1C3A}</a:tableStyleId>
              </a:tblPr>
              <a:tblGrid>
                <a:gridCol w="2425667">
                  <a:extLst>
                    <a:ext uri="{9D8B030D-6E8A-4147-A177-3AD203B41FA5}">
                      <a16:colId xmlns:a16="http://schemas.microsoft.com/office/drawing/2014/main" val="909900418"/>
                    </a:ext>
                  </a:extLst>
                </a:gridCol>
                <a:gridCol w="1257300">
                  <a:extLst>
                    <a:ext uri="{9D8B030D-6E8A-4147-A177-3AD203B41FA5}">
                      <a16:colId xmlns:a16="http://schemas.microsoft.com/office/drawing/2014/main" val="3299481726"/>
                    </a:ext>
                  </a:extLst>
                </a:gridCol>
                <a:gridCol w="1676400">
                  <a:extLst>
                    <a:ext uri="{9D8B030D-6E8A-4147-A177-3AD203B41FA5}">
                      <a16:colId xmlns:a16="http://schemas.microsoft.com/office/drawing/2014/main" val="3206431255"/>
                    </a:ext>
                  </a:extLst>
                </a:gridCol>
                <a:gridCol w="1238033">
                  <a:extLst>
                    <a:ext uri="{9D8B030D-6E8A-4147-A177-3AD203B41FA5}">
                      <a16:colId xmlns:a16="http://schemas.microsoft.com/office/drawing/2014/main" val="2008781381"/>
                    </a:ext>
                  </a:extLst>
                </a:gridCol>
              </a:tblGrid>
              <a:tr h="214447">
                <a:tc>
                  <a:txBody>
                    <a:bodyPr/>
                    <a:lstStyle/>
                    <a:p>
                      <a:pPr algn="ctr"/>
                      <a:r>
                        <a:rPr lang="en-US" sz="1000"/>
                        <a:t>COURSE NAME</a:t>
                      </a:r>
                    </a:p>
                  </a:txBody>
                  <a:tcPr anchor="ctr">
                    <a:solidFill>
                      <a:srgbClr val="824D94"/>
                    </a:solidFill>
                  </a:tcPr>
                </a:tc>
                <a:tc>
                  <a:txBody>
                    <a:bodyPr/>
                    <a:lstStyle/>
                    <a:p>
                      <a:pPr algn="ctr"/>
                      <a:r>
                        <a:rPr lang="en-US" sz="1000"/>
                        <a:t>SERVICE ID</a:t>
                      </a:r>
                    </a:p>
                  </a:txBody>
                  <a:tcPr anchor="ctr">
                    <a:solidFill>
                      <a:srgbClr val="824D94"/>
                    </a:solidFill>
                  </a:tcPr>
                </a:tc>
                <a:tc>
                  <a:txBody>
                    <a:bodyPr/>
                    <a:lstStyle/>
                    <a:p>
                      <a:pPr lvl="0" algn="ctr">
                        <a:buNone/>
                      </a:pPr>
                      <a:r>
                        <a:rPr lang="en-US" sz="1000" b="1" i="0" u="none" strike="noStrike" noProof="0">
                          <a:latin typeface="Calibri"/>
                        </a:rPr>
                        <a:t>PREREQUISITES</a:t>
                      </a:r>
                      <a:endParaRPr lang="en-US" sz="1000"/>
                    </a:p>
                  </a:txBody>
                  <a:tcPr anchor="ctr">
                    <a:solidFill>
                      <a:srgbClr val="824D94"/>
                    </a:solidFill>
                  </a:tcPr>
                </a:tc>
                <a:tc>
                  <a:txBody>
                    <a:bodyPr/>
                    <a:lstStyle/>
                    <a:p>
                      <a:pPr algn="ctr"/>
                      <a:r>
                        <a:rPr lang="en-US" sz="1000"/>
                        <a:t>COREQUISITES</a:t>
                      </a:r>
                    </a:p>
                  </a:txBody>
                  <a:tcPr anchor="ctr">
                    <a:solidFill>
                      <a:srgbClr val="824D94"/>
                    </a:solidFill>
                  </a:tcPr>
                </a:tc>
                <a:extLst>
                  <a:ext uri="{0D108BD9-81ED-4DB2-BD59-A6C34878D82A}">
                    <a16:rowId xmlns:a16="http://schemas.microsoft.com/office/drawing/2014/main" val="953992746"/>
                  </a:ext>
                </a:extLst>
              </a:tr>
              <a:tr h="274320">
                <a:tc>
                  <a:txBody>
                    <a:bodyPr/>
                    <a:lstStyle/>
                    <a:p>
                      <a:r>
                        <a:rPr lang="en-US" sz="900" dirty="0"/>
                        <a:t>Practicum in Marketing</a:t>
                      </a:r>
                    </a:p>
                  </a:txBody>
                  <a:tcPr anchor="ctr">
                    <a:solidFill>
                      <a:schemeClr val="bg1">
                        <a:lumMod val="85000"/>
                        <a:alpha val="60000"/>
                      </a:schemeClr>
                    </a:solidFill>
                  </a:tcPr>
                </a:tc>
                <a:tc>
                  <a:txBody>
                    <a:bodyPr/>
                    <a:lstStyle/>
                    <a:p>
                      <a:pPr lvl="0" algn="ctr">
                        <a:buNone/>
                      </a:pPr>
                      <a:r>
                        <a:rPr lang="en-US" sz="900" b="0" i="0" u="none" strike="noStrike" noProof="0" dirty="0">
                          <a:latin typeface="Calibri"/>
                        </a:rPr>
                        <a:t>13034800 (2 credits)</a:t>
                      </a:r>
                      <a:endParaRPr lang="en-US" sz="900" dirty="0"/>
                    </a:p>
                  </a:txBody>
                  <a:tcPr anchor="ctr">
                    <a:solidFill>
                      <a:schemeClr val="bg1">
                        <a:lumMod val="85000"/>
                        <a:alpha val="60000"/>
                      </a:schemeClr>
                    </a:solidFill>
                  </a:tcPr>
                </a:tc>
                <a:tc>
                  <a:txBody>
                    <a:bodyPr/>
                    <a:lstStyle/>
                    <a:p>
                      <a:pPr algn="ctr"/>
                      <a:r>
                        <a:rPr lang="en-US" sz="900"/>
                        <a:t>None</a:t>
                      </a:r>
                    </a:p>
                  </a:txBody>
                  <a:tcPr anchor="ctr">
                    <a:solidFill>
                      <a:schemeClr val="bg1">
                        <a:lumMod val="85000"/>
                        <a:alpha val="60000"/>
                      </a:schemeClr>
                    </a:solidFill>
                  </a:tcPr>
                </a:tc>
                <a:tc>
                  <a:txBody>
                    <a:bodyPr/>
                    <a:lstStyle/>
                    <a:p>
                      <a:pPr lvl="0" algn="ctr">
                        <a:buNone/>
                      </a:pPr>
                      <a:r>
                        <a:rPr lang="en-US" sz="900" dirty="0"/>
                        <a:t>None</a:t>
                      </a:r>
                    </a:p>
                  </a:txBody>
                  <a:tcPr anchor="ctr">
                    <a:solidFill>
                      <a:schemeClr val="bg1">
                        <a:lumMod val="85000"/>
                        <a:alpha val="60000"/>
                      </a:schemeClr>
                    </a:solidFill>
                  </a:tcPr>
                </a:tc>
                <a:extLst>
                  <a:ext uri="{0D108BD9-81ED-4DB2-BD59-A6C34878D82A}">
                    <a16:rowId xmlns:a16="http://schemas.microsoft.com/office/drawing/2014/main" val="1394655736"/>
                  </a:ext>
                </a:extLst>
              </a:tr>
            </a:tbl>
          </a:graphicData>
        </a:graphic>
      </p:graphicFrame>
      <p:sp>
        <p:nvSpPr>
          <p:cNvPr id="14" name="TextBox 13">
            <a:extLst>
              <a:ext uri="{FF2B5EF4-FFF2-40B4-BE49-F238E27FC236}">
                <a16:creationId xmlns:a16="http://schemas.microsoft.com/office/drawing/2014/main" id="{BE24D826-8359-418B-B7F1-750C11D69EBD}"/>
              </a:ext>
            </a:extLst>
          </p:cNvPr>
          <p:cNvSpPr txBox="1"/>
          <p:nvPr/>
        </p:nvSpPr>
        <p:spPr>
          <a:xfrm>
            <a:off x="165133" y="5500798"/>
            <a:ext cx="6597400" cy="553998"/>
          </a:xfrm>
          <a:prstGeom prst="rect">
            <a:avLst/>
          </a:prstGeom>
          <a:noFill/>
        </p:spPr>
        <p:txBody>
          <a:bodyPr wrap="square">
            <a:spAutoFit/>
          </a:bodyPr>
          <a:lstStyle/>
          <a:p>
            <a:pPr algn="ctr"/>
            <a:r>
              <a:rPr lang="en-US" sz="1000" dirty="0"/>
              <a:t>FOR ADDITIONAL INFORMATION ON THE BUSINESS, MARKETING, AND FINANCE CAREER CLUSTER,</a:t>
            </a:r>
          </a:p>
          <a:p>
            <a:pPr algn="ctr"/>
            <a:r>
              <a:rPr lang="en-US" sz="1000" dirty="0"/>
              <a:t>PLEASE CONTACT</a:t>
            </a:r>
            <a:r>
              <a:rPr lang="en-US" sz="1000"/>
              <a:t>: PSJA ISD CTE Coordinator: Yolanda Garcia </a:t>
            </a:r>
            <a:r>
              <a:rPr lang="en-US" sz="1000">
                <a:hlinkClick r:id="rId2"/>
              </a:rPr>
              <a:t>yolanda.garcia@psjaisd.us</a:t>
            </a:r>
            <a:endParaRPr lang="en-US" sz="1000"/>
          </a:p>
          <a:p>
            <a:pPr algn="ctr"/>
            <a:r>
              <a:rPr lang="en-US" sz="1000">
                <a:hlinkClick r:id="rId3"/>
              </a:rPr>
              <a:t>https</a:t>
            </a:r>
            <a:r>
              <a:rPr lang="en-US" sz="1000" dirty="0">
                <a:hlinkClick r:id="rId3"/>
              </a:rPr>
              <a:t>://tea.texas.gov/cte</a:t>
            </a:r>
            <a:r>
              <a:rPr lang="en-US" sz="1000" dirty="0"/>
              <a:t> </a:t>
            </a:r>
            <a:endParaRPr lang="en-US" sz="1000" dirty="0">
              <a:cs typeface="Calibri"/>
            </a:endParaRPr>
          </a:p>
        </p:txBody>
      </p:sp>
      <p:sp>
        <p:nvSpPr>
          <p:cNvPr id="16" name="TextBox 15">
            <a:extLst>
              <a:ext uri="{FF2B5EF4-FFF2-40B4-BE49-F238E27FC236}">
                <a16:creationId xmlns:a16="http://schemas.microsoft.com/office/drawing/2014/main" id="{83D9CD9E-BD66-4190-B55D-DF11B6ABE092}"/>
              </a:ext>
            </a:extLst>
          </p:cNvPr>
          <p:cNvSpPr txBox="1"/>
          <p:nvPr/>
        </p:nvSpPr>
        <p:spPr>
          <a:xfrm>
            <a:off x="95464" y="6273120"/>
            <a:ext cx="6597400" cy="1183786"/>
          </a:xfrm>
          <a:prstGeom prst="rect">
            <a:avLst/>
          </a:prstGeom>
          <a:noFill/>
        </p:spPr>
        <p:txBody>
          <a:bodyPr wrap="square">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4"/>
              </a:rPr>
              <a:t>Notification of Nondiscrimination in Career and Technical Education Programs</a:t>
            </a:r>
            <a:r>
              <a:rPr lang="en-US" sz="1000" dirty="0">
                <a:effectLst/>
                <a:latin typeface="Calibri"/>
                <a:ea typeface="Calibri"/>
                <a:cs typeface="Times New Roman"/>
              </a:rPr>
              <a:t>.</a:t>
            </a:r>
          </a:p>
        </p:txBody>
      </p:sp>
      <p:pic>
        <p:nvPicPr>
          <p:cNvPr id="4" name="Picture 3">
            <a:extLst>
              <a:ext uri="{FF2B5EF4-FFF2-40B4-BE49-F238E27FC236}">
                <a16:creationId xmlns:a16="http://schemas.microsoft.com/office/drawing/2014/main" id="{F45BBA85-95EB-07D8-CA6D-51984F6D8C62}"/>
              </a:ext>
            </a:extLst>
          </p:cNvPr>
          <p:cNvPicPr>
            <a:picLocks noChangeAspect="1"/>
          </p:cNvPicPr>
          <p:nvPr/>
        </p:nvPicPr>
        <p:blipFill>
          <a:blip r:embed="rId5"/>
          <a:stretch>
            <a:fillRect/>
          </a:stretch>
        </p:blipFill>
        <p:spPr>
          <a:xfrm>
            <a:off x="5730619" y="7948252"/>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1E870B-BCC9-486F-8264-CAA6A9195E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FF67F14-08BA-4E43-A779-A4A8A5468D3F}">
  <ds:schemaRefs>
    <ds:schemaRef ds:uri="http://schemas.microsoft.com/office/2006/metadata/properties"/>
    <ds:schemaRef ds:uri="http://purl.org/dc/elements/1.1/"/>
    <ds:schemaRef ds:uri="http://purl.org/dc/dcmitype/"/>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1870ca36-48b9-408f-8764-2f018f10cce8"/>
    <ds:schemaRef ds:uri="696893de-3167-48c0-a9e9-62134322dc49"/>
    <ds:schemaRef ds:uri="http://www.w3.org/XML/1998/namespace"/>
    <ds:schemaRef ds:uri="719cf477-6032-42e7-804a-9c684239624f"/>
    <ds:schemaRef ds:uri="abe7259a-2221-4fae-a48c-e26acad682cd"/>
  </ds:schemaRefs>
</ds:datastoreItem>
</file>

<file path=customXml/itemProps3.xml><?xml version="1.0" encoding="utf-8"?>
<ds:datastoreItem xmlns:ds="http://schemas.openxmlformats.org/officeDocument/2006/customXml" ds:itemID="{4D6A0F15-9D47-4D66-8DB8-6EE7F29006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40</TotalTime>
  <Words>627</Words>
  <Application>Microsoft Office PowerPoint</Application>
  <PresentationFormat>Letter Paper (8.5x11 in)</PresentationFormat>
  <Paragraphs>120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Open Sans SemiBold</vt:lpstr>
      <vt:lpstr>Office Theme</vt:lpstr>
      <vt:lpstr>Marketing &amp; Sales Statewide Program of Study</vt:lpstr>
      <vt:lpstr>Marketing &amp; Sales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4</cp:revision>
  <dcterms:created xsi:type="dcterms:W3CDTF">2022-08-14T22:35:42Z</dcterms:created>
  <dcterms:modified xsi:type="dcterms:W3CDTF">2023-02-27T21:06:03Z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