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24D94"/>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0D589C-E5C2-4171-96D4-4BDE04D1F7CD}" v="1" dt="2023-01-18T04:10:51.207"/>
    <p1510:client id="{FB63A40A-83ED-4888-9584-E054B672CEAD}" v="2" dt="2023-01-18T20:50:40.5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792" autoAdjust="0"/>
  </p:normalViewPr>
  <p:slideViewPr>
    <p:cSldViewPr snapToGrid="0">
      <p:cViewPr varScale="1">
        <p:scale>
          <a:sx n="115" d="100"/>
          <a:sy n="115" d="100"/>
        </p:scale>
        <p:origin x="4158" y="1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FB63A40A-83ED-4888-9584-E054B672CEAD}"/>
    <pc:docChg chg="modSld">
      <pc:chgData name="Adriana Garcia" userId="d322ecd9-c9fc-482a-8cdb-b7935c3de171" providerId="ADAL" clId="{FB63A40A-83ED-4888-9584-E054B672CEAD}" dt="2023-01-18T20:50:50.944" v="50" actId="20577"/>
      <pc:docMkLst>
        <pc:docMk/>
      </pc:docMkLst>
      <pc:sldChg chg="modSp mod">
        <pc:chgData name="Adriana Garcia" userId="d322ecd9-c9fc-482a-8cdb-b7935c3de171" providerId="ADAL" clId="{FB63A40A-83ED-4888-9584-E054B672CEAD}" dt="2023-01-18T20:50:50.944" v="50" actId="20577"/>
        <pc:sldMkLst>
          <pc:docMk/>
          <pc:sldMk cId="2458424211" sldId="256"/>
        </pc:sldMkLst>
        <pc:spChg chg="mod">
          <ac:chgData name="Adriana Garcia" userId="d322ecd9-c9fc-482a-8cdb-b7935c3de171" providerId="ADAL" clId="{FB63A40A-83ED-4888-9584-E054B672CEAD}" dt="2023-01-18T20:50:50.944" v="50" actId="20577"/>
          <ac:spMkLst>
            <pc:docMk/>
            <pc:sldMk cId="2458424211" sldId="256"/>
            <ac:spMk id="13" creationId="{4F922674-3389-6DFF-D287-D7EAB12CD46D}"/>
          </ac:spMkLst>
        </pc:spChg>
        <pc:spChg chg="mod">
          <ac:chgData name="Adriana Garcia" userId="d322ecd9-c9fc-482a-8cdb-b7935c3de171" providerId="ADAL" clId="{FB63A40A-83ED-4888-9584-E054B672CEAD}" dt="2023-01-17T20:48:31.948" v="2"/>
          <ac:spMkLst>
            <pc:docMk/>
            <pc:sldMk cId="2458424211" sldId="256"/>
            <ac:spMk id="14" creationId="{ED792C4E-CC7C-1F50-F9D3-B7BDD0BEE4D5}"/>
          </ac:spMkLst>
        </pc:spChg>
      </pc:sldChg>
    </pc:docChg>
  </pc:docChgLst>
  <pc:docChgLst>
    <pc:chgData name="Yolanda Garcia" userId="373ee38a-0aa6-48fe-b3e0-3c9bf6ac54b0" providerId="ADAL" clId="{CB78AF41-7BE6-4A28-AE07-971E75E21698}"/>
    <pc:docChg chg="undo custSel modSld">
      <pc:chgData name="Yolanda Garcia" userId="373ee38a-0aa6-48fe-b3e0-3c9bf6ac54b0" providerId="ADAL" clId="{CB78AF41-7BE6-4A28-AE07-971E75E21698}" dt="2023-01-05T20:40:02.220" v="61" actId="20577"/>
      <pc:docMkLst>
        <pc:docMk/>
      </pc:docMkLst>
      <pc:sldChg chg="modSp mod">
        <pc:chgData name="Yolanda Garcia" userId="373ee38a-0aa6-48fe-b3e0-3c9bf6ac54b0" providerId="ADAL" clId="{CB78AF41-7BE6-4A28-AE07-971E75E21698}" dt="2023-01-05T17:05:52.035" v="50" actId="6549"/>
        <pc:sldMkLst>
          <pc:docMk/>
          <pc:sldMk cId="2458424211" sldId="256"/>
        </pc:sldMkLst>
        <pc:graphicFrameChg chg="modGraphic">
          <ac:chgData name="Yolanda Garcia" userId="373ee38a-0aa6-48fe-b3e0-3c9bf6ac54b0" providerId="ADAL" clId="{CB78AF41-7BE6-4A28-AE07-971E75E21698}" dt="2023-01-05T17:04:56.043" v="19" actId="20577"/>
          <ac:graphicFrameMkLst>
            <pc:docMk/>
            <pc:sldMk cId="2458424211" sldId="256"/>
            <ac:graphicFrameMk id="3" creationId="{056CCD33-F41C-3271-0BF6-E24B4BE9EB18}"/>
          </ac:graphicFrameMkLst>
        </pc:graphicFrameChg>
        <pc:graphicFrameChg chg="modGraphic">
          <ac:chgData name="Yolanda Garcia" userId="373ee38a-0aa6-48fe-b3e0-3c9bf6ac54b0" providerId="ADAL" clId="{CB78AF41-7BE6-4A28-AE07-971E75E21698}" dt="2023-01-05T17:05:30.127" v="47" actId="2165"/>
          <ac:graphicFrameMkLst>
            <pc:docMk/>
            <pc:sldMk cId="2458424211" sldId="256"/>
            <ac:graphicFrameMk id="6" creationId="{DAF8A1F2-E113-5548-F2CF-E225B5DDB971}"/>
          </ac:graphicFrameMkLst>
        </pc:graphicFrameChg>
        <pc:graphicFrameChg chg="modGraphic">
          <ac:chgData name="Yolanda Garcia" userId="373ee38a-0aa6-48fe-b3e0-3c9bf6ac54b0" providerId="ADAL" clId="{CB78AF41-7BE6-4A28-AE07-971E75E21698}" dt="2023-01-05T17:05:20.685" v="46" actId="20577"/>
          <ac:graphicFrameMkLst>
            <pc:docMk/>
            <pc:sldMk cId="2458424211" sldId="256"/>
            <ac:graphicFrameMk id="8" creationId="{004D2EB4-0AA6-8988-7A0A-5CDE5FA07DAF}"/>
          </ac:graphicFrameMkLst>
        </pc:graphicFrameChg>
        <pc:graphicFrameChg chg="modGraphic">
          <ac:chgData name="Yolanda Garcia" userId="373ee38a-0aa6-48fe-b3e0-3c9bf6ac54b0" providerId="ADAL" clId="{CB78AF41-7BE6-4A28-AE07-971E75E21698}" dt="2023-01-05T17:05:52.035" v="50" actId="6549"/>
          <ac:graphicFrameMkLst>
            <pc:docMk/>
            <pc:sldMk cId="2458424211" sldId="256"/>
            <ac:graphicFrameMk id="15" creationId="{97395A7A-D529-5527-E1AB-724004545FC8}"/>
          </ac:graphicFrameMkLst>
        </pc:graphicFrameChg>
      </pc:sldChg>
      <pc:sldChg chg="modSp mod">
        <pc:chgData name="Yolanda Garcia" userId="373ee38a-0aa6-48fe-b3e0-3c9bf6ac54b0" providerId="ADAL" clId="{CB78AF41-7BE6-4A28-AE07-971E75E21698}" dt="2023-01-05T20:40:02.220" v="61" actId="20577"/>
        <pc:sldMkLst>
          <pc:docMk/>
          <pc:sldMk cId="2115741379" sldId="257"/>
        </pc:sldMkLst>
        <pc:spChg chg="mod">
          <ac:chgData name="Yolanda Garcia" userId="373ee38a-0aa6-48fe-b3e0-3c9bf6ac54b0" providerId="ADAL" clId="{CB78AF41-7BE6-4A28-AE07-971E75E21698}" dt="2023-01-05T17:06:03.759" v="58" actId="20577"/>
          <ac:spMkLst>
            <pc:docMk/>
            <pc:sldMk cId="2115741379" sldId="257"/>
            <ac:spMk id="21" creationId="{77D1060B-498D-5699-38A4-622C19750F17}"/>
          </ac:spMkLst>
        </pc:spChg>
        <pc:spChg chg="mod">
          <ac:chgData name="Yolanda Garcia" userId="373ee38a-0aa6-48fe-b3e0-3c9bf6ac54b0" providerId="ADAL" clId="{CB78AF41-7BE6-4A28-AE07-971E75E21698}" dt="2023-01-05T20:40:02.220" v="61" actId="20577"/>
          <ac:spMkLst>
            <pc:docMk/>
            <pc:sldMk cId="2115741379" sldId="257"/>
            <ac:spMk id="28" creationId="{12E02463-CD5F-D1DD-B59B-A5477635CC57}"/>
          </ac:spMkLst>
        </pc:spChg>
      </pc:sldChg>
    </pc:docChg>
  </pc:docChgLst>
  <pc:docChgLst>
    <pc:chgData name="Adriana Garcia" userId="d322ecd9-c9fc-482a-8cdb-b7935c3de171" providerId="ADAL" clId="{9A0D589C-E5C2-4171-96D4-4BDE04D1F7CD}"/>
    <pc:docChg chg="modSld">
      <pc:chgData name="Adriana Garcia" userId="d322ecd9-c9fc-482a-8cdb-b7935c3de171" providerId="ADAL" clId="{9A0D589C-E5C2-4171-96D4-4BDE04D1F7CD}" dt="2023-01-18T04:10:54.361" v="1" actId="1076"/>
      <pc:docMkLst>
        <pc:docMk/>
      </pc:docMkLst>
      <pc:sldChg chg="addSp modSp mod">
        <pc:chgData name="Adriana Garcia" userId="d322ecd9-c9fc-482a-8cdb-b7935c3de171" providerId="ADAL" clId="{9A0D589C-E5C2-4171-96D4-4BDE04D1F7CD}" dt="2023-01-18T04:10:54.361" v="1" actId="1076"/>
        <pc:sldMkLst>
          <pc:docMk/>
          <pc:sldMk cId="2458424211" sldId="256"/>
        </pc:sldMkLst>
        <pc:picChg chg="add mod">
          <ac:chgData name="Adriana Garcia" userId="d322ecd9-c9fc-482a-8cdb-b7935c3de171" providerId="ADAL" clId="{9A0D589C-E5C2-4171-96D4-4BDE04D1F7CD}" dt="2023-01-18T04:10:54.361" v="1" actId="1076"/>
          <ac:picMkLst>
            <pc:docMk/>
            <pc:sldMk cId="2458424211" sldId="256"/>
            <ac:picMk id="4" creationId="{06C45873-F820-B49C-0225-127EF58AE01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824D94"/>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Business, Marketing, and Finance Career Cluster</a:t>
            </a:r>
          </a:p>
          <a:p>
            <a:pPr algn="ctr"/>
            <a:r>
              <a:rPr lang="en-US" sz="900" dirty="0">
                <a:solidFill>
                  <a:schemeClr val="bg1"/>
                </a:solidFill>
                <a:ea typeface="Open Sans"/>
                <a:cs typeface="Calibri"/>
              </a:rPr>
              <a:t>The Business, Marketing, and Finance Career Cluster focuses on careers in planning, organizing, directing, and evaluating business functions essential to efficient and productive business operations.</a:t>
            </a:r>
          </a:p>
          <a:p>
            <a:pPr algn="ctr"/>
            <a:endParaRPr lang="en-US" sz="900" dirty="0">
              <a:solidFill>
                <a:schemeClr val="bg1"/>
              </a:solidFill>
              <a:ea typeface="Open Sans"/>
              <a:cs typeface="Calibri"/>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824D94"/>
          </a:solidFill>
        </p:spPr>
        <p:txBody>
          <a:bodyPr/>
          <a:lstStyle/>
          <a:p>
            <a:r>
              <a:rPr lang="en-US" sz="1400" b="1" dirty="0">
                <a:solidFill>
                  <a:srgbClr val="FFFFFF"/>
                </a:solidFill>
                <a:latin typeface="Calibri"/>
                <a:ea typeface="Open Sans"/>
                <a:cs typeface="Open Sans"/>
              </a:rPr>
              <a:t>Business Management</a:t>
            </a:r>
            <a:endParaRPr lang="en-US" dirty="0">
              <a:effectLst/>
            </a:endParaRPr>
          </a:p>
          <a:p>
            <a:pPr rtl="0" eaLnBrk="1" latinLnBrk="0" hangingPunct="1"/>
            <a:r>
              <a:rPr lang="en-US" sz="1400" i="1" kern="1200" dirty="0">
                <a:solidFill>
                  <a:srgbClr val="FFFFFF"/>
                </a:solidFill>
                <a:effectLst/>
                <a:latin typeface="Calibri" panose="020F0502020204030204" pitchFamily="34" charset="0"/>
                <a:ea typeface="Open Sans" panose="020B0606030504020204" pitchFamily="34" charset="0"/>
                <a:cs typeface="Open Sans" panose="020B0606030504020204" pitchFamily="34" charset="0"/>
              </a:rPr>
              <a:t>Statewide Program of Study</a:t>
            </a:r>
            <a:endParaRPr lang="en-US" dirty="0">
              <a:effectLs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707886"/>
          </a:xfrm>
          <a:prstGeom prst="rect">
            <a:avLst/>
          </a:prstGeom>
          <a:noFill/>
        </p:spPr>
        <p:txBody>
          <a:bodyPr wrap="square" lIns="91440" tIns="45720" rIns="91440" bIns="45720" rtlCol="0" anchor="t">
            <a:spAutoFit/>
          </a:bodyPr>
          <a:lstStyle/>
          <a:p>
            <a:r>
              <a:rPr lang="en-US" sz="1000" dirty="0"/>
              <a:t>The Business Management program of study teaches CTE learners how to plan, direct, and coordinate the administrative services and operations of an organization. Through this program of study, students will learn the skills necessary to formulate policies, manage daily operations, and allocate the use of materials and human resources. This program of study will also introduce students to mathematical modeling tools and organizational evaluation methods.</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367198" y="2164458"/>
            <a:ext cx="3072739" cy="152349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Calibri" panose="020F0502020204030204" pitchFamily="34" charset="0"/>
                <a:cs typeface="Times New Roman" panose="02020603050405020304" pitchFamily="18" charset="0"/>
              </a:rPr>
              <a:t>Level 1</a:t>
            </a:r>
          </a:p>
          <a:p>
            <a:pPr marL="171450" indent="-171450">
              <a:buFont typeface="Arial" panose="020B0604020202020204" pitchFamily="34" charset="0"/>
              <a:buChar char="•"/>
            </a:pPr>
            <a:r>
              <a:rPr lang="en-US" sz="900" dirty="0">
                <a:ea typeface="+mn-lt"/>
                <a:cs typeface="+mn-lt"/>
              </a:rPr>
              <a:t>Principles of Business, Marketing, and Finance </a:t>
            </a:r>
          </a:p>
          <a:p>
            <a:pPr marL="171450" indent="-171450">
              <a:buFont typeface="Arial" panose="020B0604020202020204" pitchFamily="34" charset="0"/>
              <a:buChar char="•"/>
            </a:pPr>
            <a:r>
              <a:rPr lang="en-US" sz="900" dirty="0">
                <a:ea typeface="+mn-lt"/>
                <a:cs typeface="+mn-lt"/>
              </a:rPr>
              <a:t>Business Information Management I</a:t>
            </a:r>
            <a:endParaRPr lang="en-US" sz="900" dirty="0">
              <a:cs typeface="Calibri"/>
            </a:endParaRPr>
          </a:p>
          <a:p>
            <a:pPr marR="0" lvl="0">
              <a:spcBef>
                <a:spcPts val="0"/>
              </a:spcBef>
            </a:pP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900" dirty="0">
                <a:ea typeface="+mn-lt"/>
                <a:cs typeface="+mn-lt"/>
              </a:rPr>
              <a:t>Business Information Management II</a:t>
            </a:r>
            <a:endParaRPr lang="en-US" sz="900" dirty="0">
              <a:cs typeface="Calibri"/>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900" dirty="0">
                <a:ea typeface="+mn-lt"/>
                <a:cs typeface="+mn-lt"/>
              </a:rPr>
              <a:t>Business Management </a:t>
            </a:r>
          </a:p>
          <a:p>
            <a:pPr marR="0" lvl="0">
              <a:spcBef>
                <a:spcPts val="0"/>
              </a:spcBef>
            </a:pPr>
            <a:r>
              <a:rPr lang="en-US" sz="900" b="1" dirty="0">
                <a:effectLst/>
                <a:ea typeface="Calibri" panose="020F0502020204030204" pitchFamily="34" charset="0"/>
                <a:cs typeface="Times New Roman"/>
              </a:rPr>
              <a:t>Level 4</a:t>
            </a:r>
          </a:p>
          <a:p>
            <a:pPr marL="171450" indent="-171450">
              <a:buFont typeface="Arial"/>
              <a:buChar char="•"/>
            </a:pPr>
            <a:r>
              <a:rPr lang="en-US" sz="900" dirty="0">
                <a:ea typeface="+mn-lt"/>
                <a:cs typeface="+mn-lt"/>
              </a:rPr>
              <a:t>Practicum in Business Management </a:t>
            </a:r>
            <a:endParaRPr lang="en-US" sz="900" b="1" dirty="0">
              <a:ea typeface="+mn-lt"/>
              <a:cs typeface="Times New Roman" panose="02020603050405020304" pitchFamily="18" charset="0"/>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358292" y="4924164"/>
            <a:ext cx="3072739" cy="2354491"/>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indent="-171450">
              <a:buFont typeface="Arial" panose="020B0604020202020204" pitchFamily="34" charset="0"/>
              <a:buChar char="•"/>
            </a:pPr>
            <a:r>
              <a:rPr lang="en-US" sz="900" dirty="0">
                <a:ea typeface="+mn-lt"/>
                <a:cs typeface="+mn-lt"/>
              </a:rPr>
              <a:t>Business Administration</a:t>
            </a:r>
            <a:endParaRPr lang="en-US" sz="900" dirty="0">
              <a:cs typeface="Calibri"/>
            </a:endParaRPr>
          </a:p>
          <a:p>
            <a:pPr marL="171450" indent="-171450">
              <a:buFont typeface="Arial" panose="020B0604020202020204" pitchFamily="34" charset="0"/>
              <a:buChar char="•"/>
            </a:pPr>
            <a:r>
              <a:rPr lang="en-US" sz="900" dirty="0">
                <a:ea typeface="Calibri" panose="020F0502020204030204" pitchFamily="34" charset="0"/>
                <a:cs typeface="Times New Roman"/>
              </a:rPr>
              <a:t>Business/Commerce</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a:rPr>
              <a:t>Public Administration</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solidFill>
                  <a:srgbClr val="000000"/>
                </a:solidFill>
                <a:ea typeface="Calibri" panose="020F0502020204030204" pitchFamily="34" charset="0"/>
                <a:cs typeface="Times New Roman"/>
              </a:rPr>
              <a:t>Business Management</a:t>
            </a:r>
            <a:endParaRPr lang="en-US" sz="900" dirty="0">
              <a:solidFill>
                <a:srgbClr val="000000"/>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Bachelor’s Degrees</a:t>
            </a:r>
          </a:p>
          <a:p>
            <a:pPr marL="171450" indent="-171450">
              <a:buFont typeface="Arial,Sans-Serif" panose="020B0604020202020204" pitchFamily="34" charset="0"/>
              <a:buChar char="•"/>
            </a:pPr>
            <a:r>
              <a:rPr lang="en-US" sz="900" dirty="0">
                <a:ea typeface="+mn-lt"/>
                <a:cs typeface="Calibri"/>
              </a:rPr>
              <a:t>Business Administration</a:t>
            </a:r>
            <a:endParaRPr lang="en-US" sz="900" dirty="0">
              <a:ea typeface="+mn-lt"/>
              <a:cs typeface="+mn-lt"/>
            </a:endParaRPr>
          </a:p>
          <a:p>
            <a:pPr marL="171450" indent="-171450">
              <a:buFont typeface="Arial,Sans-Serif" panose="020B0604020202020204" pitchFamily="34" charset="0"/>
              <a:buChar char="•"/>
            </a:pPr>
            <a:r>
              <a:rPr lang="en-US" sz="900" dirty="0">
                <a:ea typeface="+mn-lt"/>
                <a:cs typeface="Calibri"/>
              </a:rPr>
              <a:t>Business/Commerce</a:t>
            </a:r>
            <a:endParaRPr lang="en-US" sz="900" dirty="0">
              <a:ea typeface="+mn-lt"/>
              <a:cs typeface="+mn-lt"/>
            </a:endParaRPr>
          </a:p>
          <a:p>
            <a:pPr marL="171450" indent="-171450">
              <a:buFont typeface="Arial,Sans-Serif" panose="020B0604020202020204" pitchFamily="34" charset="0"/>
              <a:buChar char="•"/>
            </a:pPr>
            <a:r>
              <a:rPr lang="en-US" sz="900" dirty="0">
                <a:ea typeface="+mn-lt"/>
                <a:cs typeface="Calibri"/>
              </a:rPr>
              <a:t>Public Administration</a:t>
            </a:r>
            <a:endParaRPr lang="en-US" sz="900" dirty="0">
              <a:ea typeface="+mn-lt"/>
              <a:cs typeface="+mn-lt"/>
            </a:endParaRPr>
          </a:p>
          <a:p>
            <a:pPr marL="171450" indent="-171450">
              <a:buFont typeface="Arial,Sans-Serif" panose="020B0604020202020204" pitchFamily="34" charset="0"/>
              <a:buChar char="•"/>
            </a:pPr>
            <a:r>
              <a:rPr lang="en-US" sz="900" dirty="0">
                <a:ea typeface="+mn-lt"/>
                <a:cs typeface="Calibri"/>
              </a:rPr>
              <a:t>Management Science</a:t>
            </a:r>
            <a:endParaRPr lang="en-US" sz="900" dirty="0">
              <a:ea typeface="+mn-lt"/>
              <a:cs typeface="+mn-lt"/>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Sans-Serif"/>
              <a:buChar char="•"/>
            </a:pPr>
            <a:r>
              <a:rPr lang="en-US" sz="900" dirty="0">
                <a:ea typeface="+mn-lt"/>
                <a:cs typeface="Calibri"/>
              </a:rPr>
              <a:t>Business Administration</a:t>
            </a:r>
            <a:endParaRPr lang="en-US" sz="900" dirty="0">
              <a:ea typeface="+mn-lt"/>
              <a:cs typeface="+mn-lt"/>
            </a:endParaRPr>
          </a:p>
          <a:p>
            <a:pPr marL="171450" indent="-171450">
              <a:buFont typeface="Arial,Sans-Serif"/>
              <a:buChar char="•"/>
            </a:pPr>
            <a:r>
              <a:rPr lang="en-US" sz="900" dirty="0">
                <a:ea typeface="+mn-lt"/>
                <a:cs typeface="Calibri"/>
              </a:rPr>
              <a:t>Business Management</a:t>
            </a:r>
            <a:endParaRPr lang="en-US" sz="900" dirty="0">
              <a:ea typeface="+mn-lt"/>
              <a:cs typeface="+mn-lt"/>
            </a:endParaRPr>
          </a:p>
          <a:p>
            <a:pPr marL="171450" indent="-171450">
              <a:buFont typeface="Arial,Sans-Serif"/>
              <a:buChar char="•"/>
            </a:pPr>
            <a:r>
              <a:rPr lang="en-US" sz="900" dirty="0">
                <a:ea typeface="+mn-lt"/>
                <a:cs typeface="Calibri"/>
              </a:rPr>
              <a:t>Public Administration</a:t>
            </a:r>
            <a:endParaRPr lang="en-US" sz="900" dirty="0">
              <a:ea typeface="+mn-lt"/>
              <a:cs typeface="+mn-lt"/>
            </a:endParaRPr>
          </a:p>
          <a:p>
            <a:pPr marL="171450" indent="-171450">
              <a:buFont typeface="Arial,Sans-Serif"/>
              <a:buChar char="•"/>
            </a:pPr>
            <a:r>
              <a:rPr lang="en-US" sz="900" dirty="0">
                <a:ea typeface="+mn-lt"/>
                <a:cs typeface="Calibri"/>
              </a:rPr>
              <a:t>Management Science</a:t>
            </a:r>
            <a:endParaRPr lang="en-US" sz="900" dirty="0">
              <a:ea typeface="+mn-lt"/>
              <a:cs typeface="+mn-lt"/>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a:cs typeface="Times New Roman"/>
              </a:rPr>
              <a:t>Work-Based Learning and</a:t>
            </a:r>
            <a:r>
              <a:rPr lang="en-US" sz="1200" b="1" dirty="0">
                <a:solidFill>
                  <a:srgbClr val="0D6CB9"/>
                </a:solidFill>
                <a:ea typeface="Calibri"/>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a:cs typeface="Times New Roman"/>
              </a:rPr>
              <a:t>Expanded Learning</a:t>
            </a:r>
            <a:r>
              <a:rPr lang="en-US" sz="1200" b="1" dirty="0">
                <a:solidFill>
                  <a:srgbClr val="0D6CB9"/>
                </a:solidFill>
                <a:effectLst/>
                <a:ea typeface="Calibri"/>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3799869842"/>
              </p:ext>
            </p:extLst>
          </p:nvPr>
        </p:nvGraphicFramePr>
        <p:xfrm>
          <a:off x="4013582" y="2654070"/>
          <a:ext cx="2547254" cy="1280746"/>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366346">
                <a:tc>
                  <a:txBody>
                    <a:bodyPr/>
                    <a:lstStyle/>
                    <a:p>
                      <a:pPr algn="ctr"/>
                      <a:r>
                        <a:rPr lang="en-US" sz="900" dirty="0"/>
                        <a:t>Exploration Activities</a:t>
                      </a:r>
                    </a:p>
                  </a:txBody>
                  <a:tcPr anchor="ctr">
                    <a:solidFill>
                      <a:srgbClr val="824D94"/>
                    </a:solidFill>
                  </a:tcPr>
                </a:tc>
                <a:tc>
                  <a:txBody>
                    <a:bodyPr/>
                    <a:lstStyle/>
                    <a:p>
                      <a:pPr algn="ctr"/>
                      <a:r>
                        <a:rPr lang="en-US" sz="900" dirty="0"/>
                        <a:t>Work-Based Learning Activities</a:t>
                      </a:r>
                    </a:p>
                  </a:txBody>
                  <a:tcPr anchor="ctr">
                    <a:solidFill>
                      <a:srgbClr val="824D94"/>
                    </a:solidFill>
                  </a:tcPr>
                </a:tc>
                <a:extLst>
                  <a:ext uri="{0D108BD9-81ED-4DB2-BD59-A6C34878D82A}">
                    <a16:rowId xmlns:a16="http://schemas.microsoft.com/office/drawing/2014/main" val="2788444287"/>
                  </a:ext>
                </a:extLst>
              </a:tr>
              <a:tr h="709419">
                <a:tc>
                  <a:txBody>
                    <a:bodyPr/>
                    <a:lstStyle/>
                    <a:p>
                      <a:pPr marL="171450" lvl="0" indent="-171450" algn="l">
                        <a:buFont typeface="Arial" panose="020B0604020202020204" pitchFamily="34" charset="0"/>
                        <a:buChar char="•"/>
                      </a:pPr>
                      <a:r>
                        <a:rPr lang="en-US" sz="900" b="0" i="0" u="none" strike="noStrike" noProof="0" dirty="0">
                          <a:latin typeface="Calibri"/>
                        </a:rPr>
                        <a:t>Participate in Business Professional of America, Future Business Leaders of America, or DECA</a:t>
                      </a:r>
                      <a:endParaRPr lang="en-US" sz="900" dirty="0"/>
                    </a:p>
                  </a:txBody>
                  <a:tcPr anchor="ctr">
                    <a:noFill/>
                  </a:tcPr>
                </a:tc>
                <a:tc>
                  <a:txBody>
                    <a:bodyPr/>
                    <a:lstStyle/>
                    <a:p>
                      <a:pPr marL="171450" lvl="0" indent="-171450" algn="l">
                        <a:buFont typeface="Arial" panose="020B0604020202020204" pitchFamily="34" charset="0"/>
                        <a:buChar char="•"/>
                      </a:pPr>
                      <a:r>
                        <a:rPr lang="en-US" sz="900" dirty="0"/>
                        <a:t>Intern with a local business or chamber of commerce</a:t>
                      </a: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4013238" y="4107549"/>
            <a:ext cx="2718196" cy="1338828"/>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r>
              <a:rPr lang="en-US" sz="900" dirty="0">
                <a:ea typeface="+mn-lt"/>
                <a:cs typeface="+mn-lt"/>
              </a:rPr>
              <a:t>Microsoft Office Specialist: Microsoft Word Expert (Word and Word 2019) </a:t>
            </a:r>
          </a:p>
          <a:p>
            <a:pPr marL="171450" indent="-171450">
              <a:buFont typeface="Arial"/>
              <a:buChar char="•"/>
            </a:pPr>
            <a:r>
              <a:rPr lang="en-US" sz="900" dirty="0">
                <a:ea typeface="+mn-lt"/>
                <a:cs typeface="+mn-lt"/>
              </a:rPr>
              <a:t>Microsoft Office Specialist: Microsoft Excel Expert (Excel and Excel 2019) </a:t>
            </a:r>
          </a:p>
          <a:p>
            <a:pPr marL="171450" indent="-171450">
              <a:buFont typeface="Arial"/>
              <a:buChar char="•"/>
            </a:pPr>
            <a:r>
              <a:rPr lang="en-US" sz="900" dirty="0">
                <a:ea typeface="+mn-lt"/>
                <a:cs typeface="+mn-lt"/>
              </a:rPr>
              <a:t>Microsoft Office Specialist: Microsoft Access Expert (Access and Access 2019) </a:t>
            </a:r>
          </a:p>
          <a:p>
            <a:pPr marL="171450" indent="-171450">
              <a:buFont typeface="Arial"/>
              <a:buChar char="•"/>
            </a:pPr>
            <a:endParaRPr lang="en-US" sz="1000" dirty="0">
              <a:ea typeface="+mn-lt"/>
              <a:cs typeface="+mn-lt"/>
            </a:endParaRPr>
          </a:p>
        </p:txBody>
      </p:sp>
      <p:sp>
        <p:nvSpPr>
          <p:cNvPr id="29" name="TextBox 28">
            <a:extLst>
              <a:ext uri="{FF2B5EF4-FFF2-40B4-BE49-F238E27FC236}">
                <a16:creationId xmlns:a16="http://schemas.microsoft.com/office/drawing/2014/main" id="{C5D89CF7-D2F4-FD35-B1F2-886B2EB29851}"/>
              </a:ext>
            </a:extLst>
          </p:cNvPr>
          <p:cNvSpPr txBox="1"/>
          <p:nvPr/>
        </p:nvSpPr>
        <p:spPr>
          <a:xfrm>
            <a:off x="3995184" y="6538236"/>
            <a:ext cx="2565067" cy="646331"/>
          </a:xfrm>
          <a:prstGeom prst="rect">
            <a:avLst/>
          </a:prstGeom>
          <a:noFill/>
        </p:spPr>
        <p:txBody>
          <a:bodyPr wrap="square" lIns="91440" tIns="45720" rIns="91440" bIns="45720" rtlCol="0" anchor="t">
            <a:spAutoFit/>
          </a:bodyPr>
          <a:lstStyle/>
          <a:p>
            <a:pPr marL="171450" indent="-171450">
              <a:buFont typeface="Arial"/>
              <a:buChar char="•"/>
            </a:pPr>
            <a:r>
              <a:rPr lang="en-US" sz="900" dirty="0">
                <a:latin typeface="Calibri"/>
                <a:ea typeface="Calibri" panose="020F0502020204030204" pitchFamily="34" charset="0"/>
                <a:cs typeface="Times New Roman"/>
              </a:rPr>
              <a:t>Microsoft Office Specialist-Excel</a:t>
            </a:r>
            <a:r>
              <a:rPr lang="en-US" sz="900" dirty="0">
                <a:effectLst/>
                <a:latin typeface="Calibri"/>
                <a:ea typeface="Calibri" panose="020F0502020204030204" pitchFamily="34" charset="0"/>
                <a:cs typeface="Times New Roman"/>
              </a:rPr>
              <a:t>*</a:t>
            </a:r>
            <a:endParaRPr lang="en-US" sz="900">
              <a:cs typeface="Calibri"/>
            </a:endParaRPr>
          </a:p>
          <a:p>
            <a:pPr marL="171450" indent="-171450">
              <a:buFont typeface="Arial"/>
              <a:buChar char="•"/>
            </a:pPr>
            <a:r>
              <a:rPr lang="en-US" sz="900" dirty="0">
                <a:latin typeface="Calibri"/>
                <a:ea typeface="Calibri" panose="020F0502020204030204" pitchFamily="34" charset="0"/>
                <a:cs typeface="Times New Roman"/>
              </a:rPr>
              <a:t>Microsoft Office Specialist-Word</a:t>
            </a:r>
            <a:r>
              <a:rPr lang="en-US" sz="900" dirty="0">
                <a:effectLst/>
                <a:latin typeface="Calibri"/>
                <a:ea typeface="Calibri" panose="020F0502020204030204" pitchFamily="34" charset="0"/>
                <a:cs typeface="Times New Roman"/>
              </a:rPr>
              <a:t>*</a:t>
            </a:r>
            <a:endParaRPr lang="en-US" sz="900">
              <a:effectLst/>
              <a:latin typeface="Calibri"/>
              <a:ea typeface="Calibri" panose="020F0502020204030204" pitchFamily="34" charset="0"/>
              <a:cs typeface="Times New Roman"/>
            </a:endParaRPr>
          </a:p>
          <a:p>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sz="900" dirty="0">
                <a:effectLst/>
                <a:latin typeface="Calibri"/>
                <a:ea typeface="Calibri" panose="020F0502020204030204" pitchFamily="34" charset="0"/>
                <a:cs typeface="Times New Roman"/>
              </a:rPr>
              <a:t>*IBC sunsetting 8/31/24</a:t>
            </a:r>
            <a:endParaRPr lang="en-US" sz="900" dirty="0">
              <a:effectLst/>
              <a:latin typeface="Calibri" panose="020F0502020204030204" pitchFamily="34" charset="0"/>
              <a:ea typeface="Calibri" panose="020F0502020204030204" pitchFamily="34" charset="0"/>
              <a:cs typeface="Times New Roman"/>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349938"/>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3009973119"/>
              </p:ext>
            </p:extLst>
          </p:nvPr>
        </p:nvGraphicFramePr>
        <p:xfrm>
          <a:off x="363378" y="7575967"/>
          <a:ext cx="6149413" cy="11430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202999">
                <a:tc>
                  <a:txBody>
                    <a:bodyPr/>
                    <a:lstStyle/>
                    <a:p>
                      <a:pPr algn="l"/>
                      <a:r>
                        <a:rPr lang="en-US" sz="900" dirty="0"/>
                        <a:t>Occupations</a:t>
                      </a:r>
                    </a:p>
                  </a:txBody>
                  <a:tcPr>
                    <a:solidFill>
                      <a:srgbClr val="824D94"/>
                    </a:solidFill>
                  </a:tcPr>
                </a:tc>
                <a:tc>
                  <a:txBody>
                    <a:bodyPr/>
                    <a:lstStyle/>
                    <a:p>
                      <a:pPr algn="ctr"/>
                      <a:r>
                        <a:rPr lang="en-US" sz="900" dirty="0"/>
                        <a:t>Median Wage</a:t>
                      </a:r>
                    </a:p>
                  </a:txBody>
                  <a:tcPr anchor="ctr">
                    <a:solidFill>
                      <a:srgbClr val="824D94"/>
                    </a:solidFill>
                  </a:tcPr>
                </a:tc>
                <a:tc>
                  <a:txBody>
                    <a:bodyPr/>
                    <a:lstStyle/>
                    <a:p>
                      <a:pPr algn="ctr"/>
                      <a:r>
                        <a:rPr lang="en-US" sz="900" dirty="0"/>
                        <a:t>Annual Openings</a:t>
                      </a:r>
                    </a:p>
                  </a:txBody>
                  <a:tcPr anchor="ctr">
                    <a:solidFill>
                      <a:srgbClr val="824D94"/>
                    </a:solidFill>
                  </a:tcPr>
                </a:tc>
                <a:tc>
                  <a:txBody>
                    <a:bodyPr/>
                    <a:lstStyle/>
                    <a:p>
                      <a:pPr algn="ctr"/>
                      <a:r>
                        <a:rPr lang="en-US" sz="900" dirty="0"/>
                        <a:t>% Growth</a:t>
                      </a:r>
                    </a:p>
                  </a:txBody>
                  <a:tcPr anchor="ctr">
                    <a:solidFill>
                      <a:srgbClr val="824D94"/>
                    </a:solidFill>
                  </a:tcPr>
                </a:tc>
                <a:extLst>
                  <a:ext uri="{0D108BD9-81ED-4DB2-BD59-A6C34878D82A}">
                    <a16:rowId xmlns:a16="http://schemas.microsoft.com/office/drawing/2014/main" val="2788444287"/>
                  </a:ext>
                </a:extLst>
              </a:tr>
              <a:tr h="189903">
                <a:tc>
                  <a:txBody>
                    <a:bodyPr/>
                    <a:lstStyle/>
                    <a:p>
                      <a:pPr marL="0" indent="0" algn="l">
                        <a:buFont typeface="Arial" panose="020B0604020202020204" pitchFamily="34" charset="0"/>
                        <a:buNone/>
                      </a:pPr>
                      <a:r>
                        <a:rPr lang="en-US" sz="900" dirty="0"/>
                        <a:t>Administrative Service Managers</a:t>
                      </a:r>
                    </a:p>
                  </a:txBody>
                  <a:tcPr anchor="ctr">
                    <a:solidFill>
                      <a:srgbClr val="824D94">
                        <a:alpha val="30000"/>
                      </a:srgbClr>
                    </a:solidFill>
                  </a:tcPr>
                </a:tc>
                <a:tc>
                  <a:txBody>
                    <a:bodyPr/>
                    <a:lstStyle/>
                    <a:p>
                      <a:pPr marL="0" lvl="0" indent="0" algn="ctr">
                        <a:buNone/>
                      </a:pPr>
                      <a:r>
                        <a:rPr lang="en-US" sz="900" dirty="0"/>
                        <a:t>$96,138</a:t>
                      </a:r>
                    </a:p>
                  </a:txBody>
                  <a:tcPr anchor="ctr">
                    <a:noFill/>
                  </a:tcPr>
                </a:tc>
                <a:tc>
                  <a:txBody>
                    <a:bodyPr/>
                    <a:lstStyle/>
                    <a:p>
                      <a:pPr marL="0" indent="0" algn="ctr">
                        <a:buFont typeface="Arial" panose="020B0604020202020204" pitchFamily="34" charset="0"/>
                        <a:buNone/>
                      </a:pPr>
                      <a:r>
                        <a:rPr lang="en-US" sz="900" dirty="0"/>
                        <a:t>2,277</a:t>
                      </a:r>
                    </a:p>
                  </a:txBody>
                  <a:tcPr anchor="ctr">
                    <a:noFill/>
                  </a:tcPr>
                </a:tc>
                <a:tc>
                  <a:txBody>
                    <a:bodyPr/>
                    <a:lstStyle/>
                    <a:p>
                      <a:pPr marL="0" indent="0" algn="ctr">
                        <a:buFont typeface="Arial" panose="020B0604020202020204" pitchFamily="34" charset="0"/>
                        <a:buNone/>
                      </a:pPr>
                      <a:r>
                        <a:rPr lang="en-US" sz="900" dirty="0"/>
                        <a:t>21%</a:t>
                      </a:r>
                    </a:p>
                  </a:txBody>
                  <a:tcPr anchor="ctr">
                    <a:noFill/>
                  </a:tcPr>
                </a:tc>
                <a:extLst>
                  <a:ext uri="{0D108BD9-81ED-4DB2-BD59-A6C34878D82A}">
                    <a16:rowId xmlns:a16="http://schemas.microsoft.com/office/drawing/2014/main" val="2974962540"/>
                  </a:ext>
                </a:extLst>
              </a:tr>
              <a:tr h="189903">
                <a:tc>
                  <a:txBody>
                    <a:bodyPr/>
                    <a:lstStyle/>
                    <a:p>
                      <a:pPr marL="0" indent="0" algn="l">
                        <a:buFont typeface="Arial" panose="020B0604020202020204" pitchFamily="34" charset="0"/>
                        <a:buNone/>
                      </a:pPr>
                      <a:r>
                        <a:rPr lang="en-US" sz="900" dirty="0"/>
                        <a:t>Management Analysts</a:t>
                      </a:r>
                    </a:p>
                  </a:txBody>
                  <a:tcPr anchor="ctr">
                    <a:solidFill>
                      <a:srgbClr val="824D94">
                        <a:alpha val="30000"/>
                      </a:srgbClr>
                    </a:solidFill>
                  </a:tcPr>
                </a:tc>
                <a:tc>
                  <a:txBody>
                    <a:bodyPr/>
                    <a:lstStyle/>
                    <a:p>
                      <a:pPr marL="0" indent="0" algn="ctr">
                        <a:buFont typeface="Arial" panose="020B0604020202020204" pitchFamily="34" charset="0"/>
                        <a:buNone/>
                      </a:pPr>
                      <a:r>
                        <a:rPr lang="en-US" sz="900" dirty="0"/>
                        <a:t>$87,651</a:t>
                      </a:r>
                    </a:p>
                  </a:txBody>
                  <a:tcPr anchor="ctr">
                    <a:noFill/>
                  </a:tcPr>
                </a:tc>
                <a:tc>
                  <a:txBody>
                    <a:bodyPr/>
                    <a:lstStyle/>
                    <a:p>
                      <a:pPr marL="0" indent="0" algn="ctr">
                        <a:buFont typeface="Arial" panose="020B0604020202020204" pitchFamily="34" charset="0"/>
                        <a:buNone/>
                      </a:pPr>
                      <a:r>
                        <a:rPr lang="en-US" sz="900" dirty="0"/>
                        <a:t>4,706</a:t>
                      </a:r>
                    </a:p>
                  </a:txBody>
                  <a:tcPr anchor="ctr">
                    <a:noFill/>
                  </a:tcPr>
                </a:tc>
                <a:tc>
                  <a:txBody>
                    <a:bodyPr/>
                    <a:lstStyle/>
                    <a:p>
                      <a:pPr marL="0" indent="0" algn="ctr">
                        <a:buFont typeface="Arial" panose="020B0604020202020204" pitchFamily="34" charset="0"/>
                        <a:buNone/>
                      </a:pPr>
                      <a:r>
                        <a:rPr lang="en-US" sz="900" dirty="0"/>
                        <a:t>32%</a:t>
                      </a:r>
                    </a:p>
                  </a:txBody>
                  <a:tcPr anchor="ctr">
                    <a:noFill/>
                  </a:tcPr>
                </a:tc>
                <a:extLst>
                  <a:ext uri="{0D108BD9-81ED-4DB2-BD59-A6C34878D82A}">
                    <a16:rowId xmlns:a16="http://schemas.microsoft.com/office/drawing/2014/main" val="1200388448"/>
                  </a:ext>
                </a:extLst>
              </a:tr>
              <a:tr h="189903">
                <a:tc>
                  <a:txBody>
                    <a:bodyPr/>
                    <a:lstStyle/>
                    <a:p>
                      <a:pPr marL="0" indent="0" algn="l">
                        <a:buFont typeface="Arial" panose="020B0604020202020204" pitchFamily="34" charset="0"/>
                        <a:buNone/>
                      </a:pPr>
                      <a:r>
                        <a:rPr lang="en-US" sz="900" dirty="0"/>
                        <a:t>General and Operations Managers</a:t>
                      </a:r>
                    </a:p>
                  </a:txBody>
                  <a:tcPr anchor="ctr">
                    <a:solidFill>
                      <a:srgbClr val="824D94">
                        <a:alpha val="30000"/>
                      </a:srgbClr>
                    </a:solidFill>
                  </a:tcPr>
                </a:tc>
                <a:tc>
                  <a:txBody>
                    <a:bodyPr/>
                    <a:lstStyle/>
                    <a:p>
                      <a:pPr marL="0" indent="0" algn="ctr">
                        <a:buFont typeface="Arial" panose="020B0604020202020204" pitchFamily="34" charset="0"/>
                        <a:buNone/>
                      </a:pPr>
                      <a:r>
                        <a:rPr lang="en-US" sz="900" dirty="0"/>
                        <a:t>$107,640</a:t>
                      </a:r>
                    </a:p>
                  </a:txBody>
                  <a:tcPr anchor="ctr">
                    <a:noFill/>
                  </a:tcPr>
                </a:tc>
                <a:tc>
                  <a:txBody>
                    <a:bodyPr/>
                    <a:lstStyle/>
                    <a:p>
                      <a:pPr marL="0" indent="0" algn="ctr">
                        <a:buFont typeface="Arial" panose="020B0604020202020204" pitchFamily="34" charset="0"/>
                        <a:buNone/>
                      </a:pPr>
                      <a:r>
                        <a:rPr lang="en-US" sz="900" dirty="0"/>
                        <a:t>18,679</a:t>
                      </a:r>
                    </a:p>
                  </a:txBody>
                  <a:tcPr anchor="ctr">
                    <a:noFill/>
                  </a:tcPr>
                </a:tc>
                <a:tc>
                  <a:txBody>
                    <a:bodyPr/>
                    <a:lstStyle/>
                    <a:p>
                      <a:pPr marL="0" indent="0" algn="ctr">
                        <a:buFont typeface="Arial" panose="020B0604020202020204" pitchFamily="34" charset="0"/>
                        <a:buNone/>
                      </a:pPr>
                      <a:r>
                        <a:rPr lang="en-US" sz="900" dirty="0"/>
                        <a:t>20%</a:t>
                      </a:r>
                    </a:p>
                  </a:txBody>
                  <a:tcPr anchor="ctr">
                    <a:noFill/>
                  </a:tcPr>
                </a:tc>
                <a:extLst>
                  <a:ext uri="{0D108BD9-81ED-4DB2-BD59-A6C34878D82A}">
                    <a16:rowId xmlns:a16="http://schemas.microsoft.com/office/drawing/2014/main" val="1446114615"/>
                  </a:ext>
                </a:extLst>
              </a:tr>
              <a:tr h="189903">
                <a:tc>
                  <a:txBody>
                    <a:bodyPr/>
                    <a:lstStyle/>
                    <a:p>
                      <a:pPr marL="0" lvl="0" indent="0" algn="l">
                        <a:buNone/>
                      </a:pPr>
                      <a:r>
                        <a:rPr lang="en-US" sz="900" dirty="0"/>
                        <a:t>Supervisors of Administrative Support Works</a:t>
                      </a:r>
                    </a:p>
                  </a:txBody>
                  <a:tcPr>
                    <a:solidFill>
                      <a:srgbClr val="824D94">
                        <a:alpha val="30000"/>
                      </a:srgbClr>
                    </a:solidFill>
                  </a:tcPr>
                </a:tc>
                <a:tc>
                  <a:txBody>
                    <a:bodyPr/>
                    <a:lstStyle/>
                    <a:p>
                      <a:pPr marL="0" lvl="0" indent="0" algn="ctr">
                        <a:buNone/>
                      </a:pPr>
                      <a:r>
                        <a:rPr lang="en-US" sz="900" dirty="0"/>
                        <a:t>$57,616</a:t>
                      </a:r>
                    </a:p>
                  </a:txBody>
                  <a:tcPr>
                    <a:noFill/>
                  </a:tcPr>
                </a:tc>
                <a:tc>
                  <a:txBody>
                    <a:bodyPr/>
                    <a:lstStyle/>
                    <a:p>
                      <a:pPr marL="0" lvl="0" indent="0" algn="ctr">
                        <a:buNone/>
                      </a:pPr>
                      <a:r>
                        <a:rPr lang="en-US" sz="900" dirty="0"/>
                        <a:t>14,982</a:t>
                      </a:r>
                    </a:p>
                  </a:txBody>
                  <a:tcPr>
                    <a:noFill/>
                  </a:tcPr>
                </a:tc>
                <a:tc>
                  <a:txBody>
                    <a:bodyPr/>
                    <a:lstStyle/>
                    <a:p>
                      <a:pPr marL="0" lvl="0" indent="0" algn="ctr">
                        <a:buNone/>
                      </a:pPr>
                      <a:r>
                        <a:rPr lang="en-US" sz="900" dirty="0"/>
                        <a:t>20%</a:t>
                      </a:r>
                    </a:p>
                  </a:txBody>
                  <a:tcPr>
                    <a:noFill/>
                  </a:tcPr>
                </a:tc>
                <a:extLst>
                  <a:ext uri="{0D108BD9-81ED-4DB2-BD59-A6C34878D82A}">
                    <a16:rowId xmlns:a16="http://schemas.microsoft.com/office/drawing/2014/main" val="1680646277"/>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74327" y="8760624"/>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Times New Roman"/>
              </a:rPr>
              <a:t>Successful completion of the </a:t>
            </a:r>
            <a:r>
              <a:rPr lang="en-US" sz="900" dirty="0">
                <a:ea typeface="Calibri" panose="020F0502020204030204" pitchFamily="34" charset="0"/>
                <a:cs typeface="Times New Roman"/>
              </a:rPr>
              <a:t>Business Management program</a:t>
            </a:r>
            <a:r>
              <a:rPr lang="en-US" sz="900" dirty="0">
                <a:effectLst/>
                <a:ea typeface="Calibri" panose="020F0502020204030204" pitchFamily="34" charset="0"/>
                <a:cs typeface="Times New Roman"/>
              </a:rPr>
              <a:t> of study will fulfill requirements of the Business and Industry </a:t>
            </a:r>
            <a:r>
              <a:rPr lang="en-US" sz="900" dirty="0">
                <a:ea typeface="Calibri" panose="020F0502020204030204" pitchFamily="34" charset="0"/>
                <a:cs typeface="Times New Roman"/>
              </a:rPr>
              <a:t>endorsement</a:t>
            </a:r>
            <a:r>
              <a:rPr lang="en-US" sz="900" dirty="0">
                <a:effectLst/>
                <a:ea typeface="Calibri" panose="020F0502020204030204" pitchFamily="34" charset="0"/>
                <a:cs typeface="Times New Roman"/>
              </a:rPr>
              <a:t>. </a:t>
            </a:r>
            <a:r>
              <a:rPr lang="en-US" sz="900" dirty="0">
                <a:ea typeface="Calibri" panose="020F0502020204030204" pitchFamily="34" charset="0"/>
                <a:cs typeface="Times New Roman"/>
              </a:rPr>
              <a:t>Revised – August 2022</a:t>
            </a:r>
            <a:endParaRPr lang="en-US" sz="900" dirty="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41652"/>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56260" y="4894151"/>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11376" y="4103392"/>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4011376" y="6474054"/>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Picture 5">
            <a:extLst>
              <a:ext uri="{FF2B5EF4-FFF2-40B4-BE49-F238E27FC236}">
                <a16:creationId xmlns:a16="http://schemas.microsoft.com/office/drawing/2014/main" id="{FC730628-BD07-1960-313A-A3D261272E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07769" y="903841"/>
            <a:ext cx="657180" cy="647791"/>
          </a:xfrm>
          <a:prstGeom prst="rect">
            <a:avLst/>
          </a:prstGeom>
        </p:spPr>
      </p:pic>
      <p:pic>
        <p:nvPicPr>
          <p:cNvPr id="12" name="Picture 12">
            <a:extLst>
              <a:ext uri="{FF2B5EF4-FFF2-40B4-BE49-F238E27FC236}">
                <a16:creationId xmlns:a16="http://schemas.microsoft.com/office/drawing/2014/main" id="{C2D6F04C-CCFA-D07E-E07B-6C381F3BB215}"/>
              </a:ext>
              <a:ext uri="{C183D7F6-B498-43B3-948B-1728B52AA6E4}">
                <adec:decorative xmlns:adec="http://schemas.microsoft.com/office/drawing/2017/decorative" val="1"/>
              </a:ext>
            </a:extLst>
          </p:cNvPr>
          <p:cNvPicPr>
            <a:picLocks noChangeAspect="1"/>
          </p:cNvPicPr>
          <p:nvPr/>
        </p:nvPicPr>
        <p:blipFill rotWithShape="1">
          <a:blip r:embed="rId4"/>
          <a:srcRect l="-158" t="476" r="22062" b="53060"/>
          <a:stretch/>
        </p:blipFill>
        <p:spPr>
          <a:xfrm>
            <a:off x="3705330" y="940378"/>
            <a:ext cx="2142326" cy="581350"/>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824D94"/>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Business Management</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62116" y="67554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653145775"/>
              </p:ext>
            </p:extLst>
          </p:nvPr>
        </p:nvGraphicFramePr>
        <p:xfrm>
          <a:off x="270068" y="971796"/>
          <a:ext cx="6246744" cy="103632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824D94"/>
                    </a:solidFill>
                  </a:tcPr>
                </a:tc>
                <a:tc>
                  <a:txBody>
                    <a:bodyPr/>
                    <a:lstStyle/>
                    <a:p>
                      <a:pPr algn="ctr"/>
                      <a:r>
                        <a:rPr lang="en-US" sz="1000" dirty="0"/>
                        <a:t>SERVICE ID</a:t>
                      </a:r>
                    </a:p>
                  </a:txBody>
                  <a:tcPr anchor="ctr">
                    <a:solidFill>
                      <a:srgbClr val="824D94"/>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824D94"/>
                    </a:solidFill>
                  </a:tcPr>
                </a:tc>
                <a:tc>
                  <a:txBody>
                    <a:bodyPr/>
                    <a:lstStyle/>
                    <a:p>
                      <a:pPr algn="ctr"/>
                      <a:r>
                        <a:rPr lang="en-US" sz="1000" dirty="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Principles of Business, Marketing, and Finance</a:t>
                      </a:r>
                      <a:endParaRPr lang="en-US"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13011200 (1 credit)</a:t>
                      </a:r>
                      <a:endParaRPr lang="en-US"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r h="183494">
                <a:tc>
                  <a:txBody>
                    <a:bodyPr/>
                    <a:lstStyle/>
                    <a:p>
                      <a:pPr lvl="0">
                        <a:buNone/>
                      </a:pPr>
                      <a:r>
                        <a:rPr lang="en-US" sz="1000" b="0" i="0" u="none" strike="noStrike" noProof="0" dirty="0">
                          <a:latin typeface="Calibri"/>
                        </a:rPr>
                        <a:t>Business Information Management I</a:t>
                      </a:r>
                      <a:endParaRPr lang="en-US"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13011400 (1 credit)</a:t>
                      </a:r>
                      <a:endParaRPr lang="en-US"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7977" y="219714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3976555497"/>
              </p:ext>
            </p:extLst>
          </p:nvPr>
        </p:nvGraphicFramePr>
        <p:xfrm>
          <a:off x="299766" y="2466297"/>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824D94"/>
                    </a:solidFill>
                  </a:tcPr>
                </a:tc>
                <a:tc>
                  <a:txBody>
                    <a:bodyPr/>
                    <a:lstStyle/>
                    <a:p>
                      <a:pPr algn="ctr"/>
                      <a:r>
                        <a:rPr lang="en-US" sz="1000" dirty="0"/>
                        <a:t>SERVICE ID</a:t>
                      </a:r>
                    </a:p>
                  </a:txBody>
                  <a:tcPr anchor="ctr">
                    <a:solidFill>
                      <a:srgbClr val="824D94"/>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824D94"/>
                    </a:solidFill>
                  </a:tcPr>
                </a:tc>
                <a:tc>
                  <a:txBody>
                    <a:bodyPr/>
                    <a:lstStyle/>
                    <a:p>
                      <a:pPr algn="ctr"/>
                      <a:r>
                        <a:rPr lang="en-US" sz="1000" dirty="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Business Information Management II</a:t>
                      </a:r>
                      <a:endParaRPr lang="en-US"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13011500 (1 credit)</a:t>
                      </a:r>
                    </a:p>
                  </a:txBody>
                  <a:tcPr>
                    <a:solidFill>
                      <a:schemeClr val="bg1">
                        <a:lumMod val="85000"/>
                        <a:alpha val="60000"/>
                      </a:schemeClr>
                    </a:solidFill>
                  </a:tcPr>
                </a:tc>
                <a:tc>
                  <a:txBody>
                    <a:bodyPr/>
                    <a:lstStyle/>
                    <a:p>
                      <a:pPr lvl="0" algn="ctr">
                        <a:buNone/>
                      </a:pPr>
                      <a:r>
                        <a:rPr lang="en-US" sz="1000" b="0" i="0" u="none" strike="noStrike" noProof="0" dirty="0">
                          <a:latin typeface="Calibri"/>
                        </a:rPr>
                        <a:t>Business Information Management I</a:t>
                      </a:r>
                      <a:endParaRPr lang="en-US" dirty="0"/>
                    </a:p>
                  </a:txBody>
                  <a:tcPr>
                    <a:solidFill>
                      <a:schemeClr val="bg1">
                        <a:lumMod val="85000"/>
                        <a:alpha val="60000"/>
                      </a:schemeClr>
                    </a:solidFill>
                  </a:tcPr>
                </a:tc>
                <a:tc>
                  <a:txBody>
                    <a:bodyPr/>
                    <a:lstStyle/>
                    <a:p>
                      <a:pPr algn="ctr"/>
                      <a:r>
                        <a:rPr lang="en-US" sz="1000" dirty="0"/>
                        <a:t>None</a:t>
                      </a:r>
                    </a:p>
                  </a:txBody>
                  <a:tcPr>
                    <a:solidFill>
                      <a:schemeClr val="bg1">
                        <a:lumMod val="85000"/>
                        <a:alpha val="60000"/>
                      </a:schemeClr>
                    </a:solidFill>
                  </a:tcPr>
                </a:tc>
                <a:extLst>
                  <a:ext uri="{0D108BD9-81ED-4DB2-BD59-A6C34878D82A}">
                    <a16:rowId xmlns:a16="http://schemas.microsoft.com/office/drawing/2014/main" val="2629990545"/>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62116" y="3392343"/>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3803797574"/>
              </p:ext>
            </p:extLst>
          </p:nvPr>
        </p:nvGraphicFramePr>
        <p:xfrm>
          <a:off x="299766" y="3653763"/>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824D94"/>
                    </a:solidFill>
                  </a:tcPr>
                </a:tc>
                <a:tc>
                  <a:txBody>
                    <a:bodyPr/>
                    <a:lstStyle/>
                    <a:p>
                      <a:pPr algn="ctr"/>
                      <a:r>
                        <a:rPr lang="en-US" sz="1000" dirty="0"/>
                        <a:t>SERVICE ID</a:t>
                      </a:r>
                    </a:p>
                  </a:txBody>
                  <a:tcPr anchor="ctr">
                    <a:solidFill>
                      <a:srgbClr val="824D94"/>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824D94"/>
                    </a:solidFill>
                  </a:tcPr>
                </a:tc>
                <a:tc>
                  <a:txBody>
                    <a:bodyPr/>
                    <a:lstStyle/>
                    <a:p>
                      <a:pPr algn="ctr"/>
                      <a:r>
                        <a:rPr lang="en-US" sz="1000" dirty="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r>
                        <a:rPr lang="en-US" sz="1000" dirty="0"/>
                        <a:t>Business Management</a:t>
                      </a:r>
                    </a:p>
                  </a:txBody>
                  <a:tcPr>
                    <a:solidFill>
                      <a:schemeClr val="bg1">
                        <a:lumMod val="85000"/>
                        <a:alpha val="60000"/>
                      </a:schemeClr>
                    </a:solidFill>
                  </a:tcPr>
                </a:tc>
                <a:tc>
                  <a:txBody>
                    <a:bodyPr/>
                    <a:lstStyle/>
                    <a:p>
                      <a:pPr lvl="0" algn="ctr">
                        <a:buNone/>
                      </a:pPr>
                      <a:r>
                        <a:rPr lang="en-US" sz="1000" b="0" i="0" u="none" strike="noStrike" noProof="0" dirty="0">
                          <a:latin typeface="Calibri"/>
                        </a:rPr>
                        <a:t>13012100 (1 credit)</a:t>
                      </a:r>
                      <a:endParaRPr lang="en-US" sz="1000" dirty="0"/>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162116" y="4392254"/>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1230450076"/>
              </p:ext>
            </p:extLst>
          </p:nvPr>
        </p:nvGraphicFramePr>
        <p:xfrm>
          <a:off x="270458" y="4782266"/>
          <a:ext cx="6238365"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53307">
                  <a:extLst>
                    <a:ext uri="{9D8B030D-6E8A-4147-A177-3AD203B41FA5}">
                      <a16:colId xmlns:a16="http://schemas.microsoft.com/office/drawing/2014/main" val="562161464"/>
                    </a:ext>
                  </a:extLst>
                </a:gridCol>
              </a:tblGrid>
              <a:tr h="0">
                <a:tc>
                  <a:txBody>
                    <a:bodyPr/>
                    <a:lstStyle/>
                    <a:p>
                      <a:pPr algn="ctr"/>
                      <a:r>
                        <a:rPr lang="en-US" sz="1000" dirty="0"/>
                        <a:t>COURSE NAME</a:t>
                      </a:r>
                    </a:p>
                  </a:txBody>
                  <a:tcPr anchor="ctr">
                    <a:solidFill>
                      <a:srgbClr val="824D94"/>
                    </a:solidFill>
                  </a:tcPr>
                </a:tc>
                <a:tc>
                  <a:txBody>
                    <a:bodyPr/>
                    <a:lstStyle/>
                    <a:p>
                      <a:pPr algn="ctr"/>
                      <a:r>
                        <a:rPr lang="en-US" sz="1000" dirty="0"/>
                        <a:t>SERVICE ID</a:t>
                      </a:r>
                    </a:p>
                  </a:txBody>
                  <a:tcPr anchor="ctr">
                    <a:solidFill>
                      <a:srgbClr val="824D94"/>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824D94"/>
                    </a:solidFill>
                  </a:tcPr>
                </a:tc>
                <a:tc>
                  <a:txBody>
                    <a:bodyPr/>
                    <a:lstStyle/>
                    <a:p>
                      <a:pPr algn="ctr"/>
                      <a:r>
                        <a:rPr lang="en-US" sz="1000" dirty="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pPr algn="l"/>
                      <a:r>
                        <a:rPr lang="en-US" sz="1000" dirty="0"/>
                        <a:t>Practicum in Business Management</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13012200 (2 credits) </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93440" y="5962691"/>
            <a:ext cx="6246744" cy="707886"/>
          </a:xfrm>
          <a:prstGeom prst="rect">
            <a:avLst/>
          </a:prstGeom>
          <a:noFill/>
        </p:spPr>
        <p:txBody>
          <a:bodyPr wrap="square" lIns="91440" tIns="45720" rIns="91440" bIns="45720" rtlCol="0" anchor="t">
            <a:spAutoFit/>
          </a:bodyPr>
          <a:lstStyle/>
          <a:p>
            <a:pPr algn="ctr"/>
            <a:r>
              <a:rPr lang="en-US" sz="1000" dirty="0"/>
              <a:t>FOR ADDITIONAL INFORMATION ON THE BUSINESS, MARKETING, AND FINANCE CAREER CLUSTER,</a:t>
            </a:r>
          </a:p>
          <a:p>
            <a:pPr algn="ctr"/>
            <a:r>
              <a:rPr lang="en-US" sz="1000" dirty="0"/>
              <a:t>PLEASE CONTACT: PSJA ISD CTE Coordinator: Yolanda Garcia </a:t>
            </a:r>
            <a:r>
              <a:rPr lang="en-US" sz="1000" dirty="0">
                <a:hlinkClick r:id="rId2"/>
              </a:rPr>
              <a:t>yolanda.garcia@psjaisd.us</a:t>
            </a:r>
            <a:endParaRPr lang="en-US" sz="1000" dirty="0"/>
          </a:p>
          <a:p>
            <a:pPr algn="ctr"/>
            <a:endParaRPr lang="en-US" sz="1000" dirty="0"/>
          </a:p>
          <a:p>
            <a:pPr algn="ctr"/>
            <a:r>
              <a:rPr lang="en-US" sz="1000" dirty="0">
                <a:hlinkClick r:id="rId3"/>
              </a:rPr>
              <a:t>https://tea.texas.gov/cte</a:t>
            </a:r>
            <a:r>
              <a:rPr lang="en-US" sz="1000" dirty="0"/>
              <a:t> </a:t>
            </a:r>
            <a:endParaRPr lang="en-US" sz="1000" dirty="0">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299766" y="6715784"/>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06C45873-F820-B49C-0225-127EF58AE016}"/>
              </a:ext>
            </a:extLst>
          </p:cNvPr>
          <p:cNvPicPr>
            <a:picLocks noChangeAspect="1"/>
          </p:cNvPicPr>
          <p:nvPr/>
        </p:nvPicPr>
        <p:blipFill>
          <a:blip r:embed="rId5"/>
          <a:stretch>
            <a:fillRect/>
          </a:stretch>
        </p:blipFill>
        <p:spPr>
          <a:xfrm>
            <a:off x="5789433" y="8228086"/>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2.xml><?xml version="1.0" encoding="utf-8"?>
<ds:datastoreItem xmlns:ds="http://schemas.openxmlformats.org/officeDocument/2006/customXml" ds:itemID="{DFF67F14-08BA-4E43-A779-A4A8A5468D3F}">
  <ds:schemaRefs>
    <ds:schemaRef ds:uri="http://schemas.microsoft.com/office/infopath/2007/PartnerControls"/>
    <ds:schemaRef ds:uri="http://purl.org/dc/dcmitype/"/>
    <ds:schemaRef ds:uri="http://www.w3.org/XML/1998/namespace"/>
    <ds:schemaRef ds:uri="http://schemas.microsoft.com/office/2006/metadata/properties"/>
    <ds:schemaRef ds:uri="http://purl.org/dc/terms/"/>
    <ds:schemaRef ds:uri="696893de-3167-48c0-a9e9-62134322dc49"/>
    <ds:schemaRef ds:uri="http://schemas.microsoft.com/office/2006/documentManagement/types"/>
    <ds:schemaRef ds:uri="http://schemas.openxmlformats.org/package/2006/metadata/core-properties"/>
    <ds:schemaRef ds:uri="1870ca36-48b9-408f-8764-2f018f10cce8"/>
    <ds:schemaRef ds:uri="http://purl.org/dc/elements/1.1/"/>
    <ds:schemaRef ds:uri="719cf477-6032-42e7-804a-9c684239624f"/>
    <ds:schemaRef ds:uri="abe7259a-2221-4fae-a48c-e26acad682cd"/>
  </ds:schemaRefs>
</ds:datastoreItem>
</file>

<file path=customXml/itemProps3.xml><?xml version="1.0" encoding="utf-8"?>
<ds:datastoreItem xmlns:ds="http://schemas.openxmlformats.org/officeDocument/2006/customXml" ds:itemID="{C5BBC645-4ECF-4B63-A17B-F62F588493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572</Words>
  <Application>Microsoft Office PowerPoint</Application>
  <PresentationFormat>Letter Paper (8.5x11 in)</PresentationFormat>
  <Paragraphs>114</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Arial,Sans-Serif</vt:lpstr>
      <vt:lpstr>Calibri</vt:lpstr>
      <vt:lpstr>Calibri Light</vt:lpstr>
      <vt:lpstr>Open Sans SemiBold</vt:lpstr>
      <vt:lpstr>Office Theme</vt:lpstr>
      <vt:lpstr>Business Management Statewide Program of Study</vt:lpstr>
      <vt:lpstr>Business Management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358</cp:revision>
  <dcterms:created xsi:type="dcterms:W3CDTF">2022-08-14T22:35:42Z</dcterms:created>
  <dcterms:modified xsi:type="dcterms:W3CDTF">2023-01-18T20:50:57Z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