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D132A6-BDAB-7D9A-FDAF-1B5C47512B95}" name="Hudson, Les" initials="HL" userId="S::Les.Hudson@tea.texas.gov::1b51e3df-f37c-4646-8151-9652bb88c0d0" providerId="AD"/>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863AF"/>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54" d="100"/>
          <a:sy n="154" d="100"/>
        </p:scale>
        <p:origin x="1488" y="-21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inda Vargas" userId="284864d3-fb59-4d6a-a732-3e8131b1775b" providerId="ADAL" clId="{014BD9D4-5EE7-4220-B82E-3A2B8AA002E4}"/>
    <pc:docChg chg="modSld">
      <pc:chgData name="Belinda Vargas" userId="284864d3-fb59-4d6a-a732-3e8131b1775b" providerId="ADAL" clId="{014BD9D4-5EE7-4220-B82E-3A2B8AA002E4}" dt="2023-01-05T21:14:09.192" v="3"/>
      <pc:docMkLst>
        <pc:docMk/>
      </pc:docMkLst>
      <pc:sldChg chg="delSp modSp mod">
        <pc:chgData name="Belinda Vargas" userId="284864d3-fb59-4d6a-a732-3e8131b1775b" providerId="ADAL" clId="{014BD9D4-5EE7-4220-B82E-3A2B8AA002E4}" dt="2023-01-05T21:14:09.192" v="3"/>
        <pc:sldMkLst>
          <pc:docMk/>
          <pc:sldMk cId="2115741379" sldId="257"/>
        </pc:sldMkLst>
        <pc:spChg chg="del mod">
          <ac:chgData name="Belinda Vargas" userId="284864d3-fb59-4d6a-a732-3e8131b1775b" providerId="ADAL" clId="{014BD9D4-5EE7-4220-B82E-3A2B8AA002E4}" dt="2023-01-05T21:14:09.192" v="3"/>
          <ac:spMkLst>
            <pc:docMk/>
            <pc:sldMk cId="2115741379" sldId="257"/>
            <ac:spMk id="29" creationId="{C5D89CF7-D2F4-FD35-B1F2-886B2EB29851}"/>
          </ac:spMkLst>
        </pc:spChg>
      </pc:sldChg>
    </pc:docChg>
  </pc:docChgLst>
  <pc:docChgLst>
    <pc:chgData name="Adriana Garcia" userId="d322ecd9-c9fc-482a-8cdb-b7935c3de171" providerId="ADAL" clId="{DF1650D7-5D52-4839-A7D2-0FE6FB3ED3F0}"/>
    <pc:docChg chg="custSel modSld">
      <pc:chgData name="Adriana Garcia" userId="d322ecd9-c9fc-482a-8cdb-b7935c3de171" providerId="ADAL" clId="{DF1650D7-5D52-4839-A7D2-0FE6FB3ED3F0}" dt="2023-02-27T20:47:15.109" v="81" actId="14100"/>
      <pc:docMkLst>
        <pc:docMk/>
      </pc:docMkLst>
      <pc:sldChg chg="modSp mod">
        <pc:chgData name="Adriana Garcia" userId="d322ecd9-c9fc-482a-8cdb-b7935c3de171" providerId="ADAL" clId="{DF1650D7-5D52-4839-A7D2-0FE6FB3ED3F0}" dt="2023-02-27T20:47:15.109" v="81" actId="14100"/>
        <pc:sldMkLst>
          <pc:docMk/>
          <pc:sldMk cId="2115741379" sldId="257"/>
        </pc:sldMkLst>
        <pc:spChg chg="mod">
          <ac:chgData name="Adriana Garcia" userId="d322ecd9-c9fc-482a-8cdb-b7935c3de171" providerId="ADAL" clId="{DF1650D7-5D52-4839-A7D2-0FE6FB3ED3F0}" dt="2023-02-27T20:47:15.109" v="81" actId="14100"/>
          <ac:spMkLst>
            <pc:docMk/>
            <pc:sldMk cId="2115741379" sldId="257"/>
            <ac:spMk id="28" creationId="{12E02463-CD5F-D1DD-B59B-A5477635CC57}"/>
          </ac:spMkLst>
        </pc:spChg>
      </pc:sldChg>
    </pc:docChg>
  </pc:docChgLst>
  <pc:docChgLst>
    <pc:chgData name="Adriana Garcia" userId="d322ecd9-c9fc-482a-8cdb-b7935c3de171" providerId="ADAL" clId="{3D08D4CF-C5BA-493A-963B-078237DD6D43}"/>
    <pc:docChg chg="modSld">
      <pc:chgData name="Adriana Garcia" userId="d322ecd9-c9fc-482a-8cdb-b7935c3de171" providerId="ADAL" clId="{3D08D4CF-C5BA-493A-963B-078237DD6D43}" dt="2023-01-18T04:16:58.911" v="6" actId="1076"/>
      <pc:docMkLst>
        <pc:docMk/>
      </pc:docMkLst>
      <pc:sldChg chg="addSp modSp mod">
        <pc:chgData name="Adriana Garcia" userId="d322ecd9-c9fc-482a-8cdb-b7935c3de171" providerId="ADAL" clId="{3D08D4CF-C5BA-493A-963B-078237DD6D43}" dt="2023-01-18T04:16:58.911" v="6" actId="1076"/>
        <pc:sldMkLst>
          <pc:docMk/>
          <pc:sldMk cId="2458424211" sldId="256"/>
        </pc:sldMkLst>
        <pc:spChg chg="mod">
          <ac:chgData name="Adriana Garcia" userId="d322ecd9-c9fc-482a-8cdb-b7935c3de171" providerId="ADAL" clId="{3D08D4CF-C5BA-493A-963B-078237DD6D43}" dt="2023-01-18T04:16:30.561" v="0" actId="1076"/>
          <ac:spMkLst>
            <pc:docMk/>
            <pc:sldMk cId="2458424211" sldId="256"/>
            <ac:spMk id="11" creationId="{C0205F7C-5D08-5D8F-9AB1-CED1EC24DE25}"/>
          </ac:spMkLst>
        </pc:spChg>
        <pc:spChg chg="mod">
          <ac:chgData name="Adriana Garcia" userId="d322ecd9-c9fc-482a-8cdb-b7935c3de171" providerId="ADAL" clId="{3D08D4CF-C5BA-493A-963B-078237DD6D43}" dt="2023-01-18T04:16:44.025" v="2" actId="1076"/>
          <ac:spMkLst>
            <pc:docMk/>
            <pc:sldMk cId="2458424211" sldId="256"/>
            <ac:spMk id="13" creationId="{4F922674-3389-6DFF-D287-D7EAB12CD46D}"/>
          </ac:spMkLst>
        </pc:spChg>
        <pc:spChg chg="mod">
          <ac:chgData name="Adriana Garcia" userId="d322ecd9-c9fc-482a-8cdb-b7935c3de171" providerId="ADAL" clId="{3D08D4CF-C5BA-493A-963B-078237DD6D43}" dt="2023-01-18T04:16:47.207" v="3" actId="1076"/>
          <ac:spMkLst>
            <pc:docMk/>
            <pc:sldMk cId="2458424211" sldId="256"/>
            <ac:spMk id="14" creationId="{ED792C4E-CC7C-1F50-F9D3-B7BDD0BEE4D5}"/>
          </ac:spMkLst>
        </pc:spChg>
        <pc:graphicFrameChg chg="mod">
          <ac:chgData name="Adriana Garcia" userId="d322ecd9-c9fc-482a-8cdb-b7935c3de171" providerId="ADAL" clId="{3D08D4CF-C5BA-493A-963B-078237DD6D43}" dt="2023-01-18T04:16:33.400" v="1" actId="1076"/>
          <ac:graphicFrameMkLst>
            <pc:docMk/>
            <pc:sldMk cId="2458424211" sldId="256"/>
            <ac:graphicFrameMk id="15" creationId="{97395A7A-D529-5527-E1AB-724004545FC8}"/>
          </ac:graphicFrameMkLst>
        </pc:graphicFrameChg>
        <pc:picChg chg="add mod">
          <ac:chgData name="Adriana Garcia" userId="d322ecd9-c9fc-482a-8cdb-b7935c3de171" providerId="ADAL" clId="{3D08D4CF-C5BA-493A-963B-078237DD6D43}" dt="2023-01-18T04:16:58.911" v="6" actId="1076"/>
          <ac:picMkLst>
            <pc:docMk/>
            <pc:sldMk cId="2458424211" sldId="256"/>
            <ac:picMk id="4" creationId="{0F5865E5-00D1-4B45-4CC0-F051EB7ACC1B}"/>
          </ac:picMkLst>
        </pc:picChg>
      </pc:sldChg>
    </pc:docChg>
  </pc:docChgLst>
  <pc:docChgLst>
    <pc:chgData name="Adriana Garcia" userId="d322ecd9-c9fc-482a-8cdb-b7935c3de171" providerId="ADAL" clId="{3348A667-5D20-4DFF-AD72-0893A93ABB3C}"/>
    <pc:docChg chg="modSld">
      <pc:chgData name="Adriana Garcia" userId="d322ecd9-c9fc-482a-8cdb-b7935c3de171" providerId="ADAL" clId="{3348A667-5D20-4DFF-AD72-0893A93ABB3C}" dt="2023-01-18T21:01:48.099" v="6" actId="20577"/>
      <pc:docMkLst>
        <pc:docMk/>
      </pc:docMkLst>
      <pc:sldChg chg="modSp mod">
        <pc:chgData name="Adriana Garcia" userId="d322ecd9-c9fc-482a-8cdb-b7935c3de171" providerId="ADAL" clId="{3348A667-5D20-4DFF-AD72-0893A93ABB3C}" dt="2023-01-18T21:01:48.099" v="6" actId="20577"/>
        <pc:sldMkLst>
          <pc:docMk/>
          <pc:sldMk cId="2458424211" sldId="256"/>
        </pc:sldMkLst>
        <pc:spChg chg="mod">
          <ac:chgData name="Adriana Garcia" userId="d322ecd9-c9fc-482a-8cdb-b7935c3de171" providerId="ADAL" clId="{3348A667-5D20-4DFF-AD72-0893A93ABB3C}" dt="2023-01-18T21:01:48.099" v="6" actId="20577"/>
          <ac:spMkLst>
            <pc:docMk/>
            <pc:sldMk cId="2458424211" sldId="256"/>
            <ac:spMk id="13" creationId="{4F922674-3389-6DFF-D287-D7EAB12CD46D}"/>
          </ac:spMkLst>
        </pc:spChg>
        <pc:spChg chg="mod">
          <ac:chgData name="Adriana Garcia" userId="d322ecd9-c9fc-482a-8cdb-b7935c3de171" providerId="ADAL" clId="{3348A667-5D20-4DFF-AD72-0893A93ABB3C}" dt="2023-01-17T20:52:24.171" v="4"/>
          <ac:spMkLst>
            <pc:docMk/>
            <pc:sldMk cId="2458424211" sldId="256"/>
            <ac:spMk id="14" creationId="{ED792C4E-CC7C-1F50-F9D3-B7BDD0BEE4D5}"/>
          </ac:spMkLst>
        </pc:spChg>
        <pc:graphicFrameChg chg="modGraphic">
          <ac:chgData name="Adriana Garcia" userId="d322ecd9-c9fc-482a-8cdb-b7935c3de171" providerId="ADAL" clId="{3348A667-5D20-4DFF-AD72-0893A93ABB3C}" dt="2023-01-17T20:30:06.884" v="0" actId="2165"/>
          <ac:graphicFrameMkLst>
            <pc:docMk/>
            <pc:sldMk cId="2458424211" sldId="256"/>
            <ac:graphicFrameMk id="6" creationId="{DAF8A1F2-E113-5548-F2CF-E225B5DDB971}"/>
          </ac:graphicFrameMkLst>
        </pc:graphicFrameChg>
        <pc:graphicFrameChg chg="modGraphic">
          <ac:chgData name="Adriana Garcia" userId="d322ecd9-c9fc-482a-8cdb-b7935c3de171" providerId="ADAL" clId="{3348A667-5D20-4DFF-AD72-0893A93ABB3C}" dt="2023-01-17T20:30:10.893" v="1" actId="2165"/>
          <ac:graphicFrameMkLst>
            <pc:docMk/>
            <pc:sldMk cId="2458424211" sldId="256"/>
            <ac:graphicFrameMk id="15" creationId="{97395A7A-D529-5527-E1AB-724004545FC8}"/>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belinda.vargas@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2187" y="-1935"/>
            <a:ext cx="6855813" cy="830997"/>
          </a:xfrm>
          <a:prstGeom prst="rect">
            <a:avLst/>
          </a:prstGeom>
          <a:solidFill>
            <a:srgbClr val="3863AF"/>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Architecture and Construction Career Cluster</a:t>
            </a:r>
            <a:endParaRPr lang="en-US" dirty="0">
              <a:cs typeface="Calibri" panose="020F0502020204030204"/>
            </a:endParaRPr>
          </a:p>
          <a:p>
            <a:pPr algn="ctr"/>
            <a:r>
              <a:rPr lang="en-US" sz="900" dirty="0">
                <a:solidFill>
                  <a:schemeClr val="bg1"/>
                </a:solidFill>
                <a:ea typeface="Calibri"/>
                <a:cs typeface="Calibri"/>
              </a:rPr>
              <a:t>The Architecture and Construction Career Cluster focuses on designing, planning, managing, building, and maintaining the built environment. Principles of Architecture provides an overview to the various fields of architecture, interior design, and construction management.</a:t>
            </a:r>
          </a:p>
          <a:p>
            <a:pPr algn="ctr"/>
            <a:endParaRPr lang="en-US" sz="900" dirty="0">
              <a:solidFill>
                <a:schemeClr val="bg1"/>
              </a:solidFill>
              <a:cs typeface="Calibri" panose="020F0502020204030204"/>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91421"/>
          </a:xfrm>
          <a:solidFill>
            <a:srgbClr val="3863AF"/>
          </a:solidFill>
        </p:spPr>
        <p:txBody>
          <a:bodyPr>
            <a:normAutofit/>
          </a:bodyPr>
          <a:lstStyle/>
          <a:p>
            <a:r>
              <a:rPr lang="en-US" sz="1400" b="1" dirty="0">
                <a:solidFill>
                  <a:srgbClr val="FFFFFF"/>
                </a:solidFill>
                <a:latin typeface="Calibri"/>
                <a:ea typeface="Open Sans"/>
                <a:cs typeface="Open Sans"/>
              </a:rPr>
              <a:t>HVAC and Sheet Metal</a:t>
            </a:r>
            <a:endParaRPr lang="en-US" dirty="0">
              <a:effectLst/>
            </a:endParaRPr>
          </a:p>
          <a:p>
            <a:pPr rtl="0" eaLnBrk="1" latinLnBrk="0" hangingPunct="1"/>
            <a:r>
              <a:rPr lang="en-US" sz="1400" i="1" kern="1200" dirty="0">
                <a:solidFill>
                  <a:srgbClr val="FFFFFF"/>
                </a:solidFill>
                <a:effectLst/>
                <a:latin typeface="Calibri"/>
                <a:ea typeface="Open Sans"/>
                <a:cs typeface="Open Sans"/>
              </a:rPr>
              <a:t>Statewide Program of Study</a:t>
            </a:r>
            <a:endParaRPr lang="en-US" dirty="0">
              <a:effectLst/>
              <a:latin typeface="Calibri"/>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66712"/>
            <a:ext cx="6712687" cy="646331"/>
          </a:xfrm>
          <a:prstGeom prst="rect">
            <a:avLst/>
          </a:prstGeom>
          <a:noFill/>
        </p:spPr>
        <p:txBody>
          <a:bodyPr wrap="square" lIns="91440" tIns="45720" rIns="91440" bIns="45720" rtlCol="0" anchor="t">
            <a:spAutoFit/>
          </a:bodyPr>
          <a:lstStyle/>
          <a:p>
            <a:r>
              <a:rPr lang="en-US" sz="900" dirty="0"/>
              <a:t>The HVAC and Sheet Metal program of study explores the occupations and educational opportunities associated with installing, serving, or repairing heating and air conditioning systems and also the fabrication, assembly, installation, and repair of sheet metal products and equipment, such as ducts, control boxes, drainpipes, and furnace casings. This program of study may also include exploration into preparing cost estimates for certain construction projects involving heating and air conditioning and sheet metal. </a:t>
            </a:r>
            <a:endParaRPr lang="en-US" sz="1600" dirty="0">
              <a:ea typeface="Calibri"/>
              <a:cs typeface="Calibri"/>
            </a:endParaRPr>
          </a:p>
        </p:txBody>
      </p:sp>
      <p:sp>
        <p:nvSpPr>
          <p:cNvPr id="21" name="TextBox 20">
            <a:extLst>
              <a:ext uri="{FF2B5EF4-FFF2-40B4-BE49-F238E27FC236}">
                <a16:creationId xmlns:a16="http://schemas.microsoft.com/office/drawing/2014/main" id="{77D1060B-498D-5699-38A4-622C19750F17}"/>
              </a:ext>
            </a:extLst>
          </p:cNvPr>
          <p:cNvSpPr txBox="1"/>
          <p:nvPr/>
        </p:nvSpPr>
        <p:spPr>
          <a:xfrm>
            <a:off x="213380" y="2116833"/>
            <a:ext cx="3072739" cy="1661993"/>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900" dirty="0">
                <a:ea typeface="Calibri" panose="020F0502020204030204" pitchFamily="34" charset="0"/>
                <a:cs typeface="Times New Roman"/>
              </a:rPr>
              <a:t>Principles of Construction</a:t>
            </a:r>
            <a:endParaRPr lang="en-US" sz="900" dirty="0">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2</a:t>
            </a:r>
          </a:p>
          <a:p>
            <a:pPr marL="171450" indent="-171450">
              <a:buFont typeface="Arial" panose="020B0604020202020204" pitchFamily="34" charset="0"/>
              <a:buChar char="•"/>
            </a:pPr>
            <a:r>
              <a:rPr lang="en-US" sz="900" dirty="0">
                <a:cs typeface="Times New Roman"/>
              </a:rPr>
              <a:t>Heating, Ventilation Air Conditioning (HVAC) and Refrigeration Technology l</a:t>
            </a:r>
            <a:endParaRPr lang="en-US" sz="900" dirty="0">
              <a:cs typeface="Calibri"/>
            </a:endParaRPr>
          </a:p>
          <a:p>
            <a:pPr marR="0" lvl="0">
              <a:spcBef>
                <a:spcPts val="0"/>
              </a:spcBef>
            </a:pPr>
            <a:r>
              <a:rPr lang="en-US" sz="900" b="1" dirty="0">
                <a:effectLst/>
                <a:ea typeface="Calibri" panose="020F0502020204030204" pitchFamily="34" charset="0"/>
                <a:cs typeface="Times New Roman"/>
              </a:rPr>
              <a:t>Level 3</a:t>
            </a:r>
          </a:p>
          <a:p>
            <a:pPr marL="171450" indent="-171450">
              <a:buFont typeface="Arial" panose="020B0604020202020204" pitchFamily="34" charset="0"/>
              <a:buChar char="•"/>
            </a:pPr>
            <a:r>
              <a:rPr lang="en-US" sz="900" dirty="0">
                <a:ea typeface="Calibri" panose="020F0502020204030204" pitchFamily="34" charset="0"/>
                <a:cs typeface="Times New Roman"/>
              </a:rPr>
              <a:t>Heating, Ventilation Air Conditioning (HVAC) and Refrigeration Technology II </a:t>
            </a:r>
            <a:endParaRPr lang="en-US" sz="900" dirty="0">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Level 4</a:t>
            </a:r>
          </a:p>
          <a:p>
            <a:pPr marL="171450" indent="-171450">
              <a:buFont typeface="Arial" panose="020B0604020202020204" pitchFamily="34" charset="0"/>
              <a:buChar char="•"/>
            </a:pPr>
            <a:r>
              <a:rPr lang="en-US" sz="900" dirty="0">
                <a:cs typeface="Times New Roman"/>
              </a:rPr>
              <a:t>Practicum in Construction Technology</a:t>
            </a:r>
            <a:endParaRPr lang="en-US" sz="900" dirty="0">
              <a:cs typeface="Calibri" panose="020F0502020204030204"/>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13999" y="4379872"/>
            <a:ext cx="3072739" cy="2769989"/>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a:rPr>
              <a:t>Postsecondary Opportunities</a:t>
            </a:r>
          </a:p>
          <a:p>
            <a:r>
              <a:rPr lang="en-US" sz="900" b="1" dirty="0">
                <a:ea typeface="Calibri" panose="020F0502020204030204" pitchFamily="34" charset="0"/>
                <a:cs typeface="Times New Roman"/>
              </a:rPr>
              <a:t>Associates Degrees</a:t>
            </a:r>
            <a:endParaRPr lang="en-US" sz="900" b="1" dirty="0">
              <a:effectLst/>
              <a:ea typeface="Calibri" panose="020F0502020204030204" pitchFamily="34" charset="0"/>
              <a:cs typeface="Times New Roman"/>
            </a:endParaRPr>
          </a:p>
          <a:p>
            <a:pPr marL="171450" indent="-171450">
              <a:buFont typeface="Arial" panose="020B0604020202020204" pitchFamily="34" charset="0"/>
              <a:buChar char="•"/>
            </a:pPr>
            <a:r>
              <a:rPr lang="en-US" sz="900" dirty="0">
                <a:ea typeface="Calibri" panose="020F0502020204030204" pitchFamily="34" charset="0"/>
                <a:cs typeface="Times New Roman"/>
              </a:rPr>
              <a:t>Business Administration and Management, General</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Mechanical Engineering</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Heating, Ventilation, Air Conditioning and Refrigeration Engineering Technology/ Technician </a:t>
            </a:r>
          </a:p>
          <a:p>
            <a:pPr marL="171450" indent="-171450">
              <a:buFont typeface="Arial" panose="020B0604020202020204" pitchFamily="34" charset="0"/>
              <a:buChar char="•"/>
            </a:pPr>
            <a:r>
              <a:rPr lang="en-US" sz="900" dirty="0">
                <a:ea typeface="+mn-lt"/>
                <a:cs typeface="+mn-lt"/>
              </a:rPr>
              <a:t>Business/ Commerce, General</a:t>
            </a:r>
            <a:endParaRPr lang="en-US" sz="900" dirty="0">
              <a:cs typeface="Calibri"/>
            </a:endParaRPr>
          </a:p>
          <a:p>
            <a:pPr marR="0" lvl="0">
              <a:spcBef>
                <a:spcPts val="0"/>
              </a:spcBef>
            </a:pPr>
            <a:endParaRPr lang="en-US" sz="900" dirty="0">
              <a:solidFill>
                <a:srgbClr val="0D6CB9"/>
              </a:solidFill>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panose="020F0502020204030204" pitchFamily="34" charset="0"/>
                <a:cs typeface="Times New Roman"/>
              </a:rPr>
              <a:t>Bachelor’s Degrees</a:t>
            </a:r>
          </a:p>
          <a:p>
            <a:pPr marL="171450" indent="-171450">
              <a:buFont typeface="Arial,Sans-Serif" panose="020B0604020202020204" pitchFamily="34" charset="0"/>
              <a:buChar char="•"/>
            </a:pPr>
            <a:r>
              <a:rPr lang="en-US" sz="900" dirty="0">
                <a:ea typeface="+mn-lt"/>
                <a:cs typeface="Calibri"/>
              </a:rPr>
              <a:t>Business Administration and Management</a:t>
            </a:r>
            <a:endParaRPr lang="en-US" sz="900" dirty="0">
              <a:ea typeface="+mn-lt"/>
              <a:cs typeface="+mn-lt"/>
            </a:endParaRPr>
          </a:p>
          <a:p>
            <a:pPr marL="171450" indent="-171450">
              <a:buFont typeface="Arial,Sans-Serif" panose="020B0604020202020204" pitchFamily="34" charset="0"/>
              <a:buChar char="•"/>
            </a:pPr>
            <a:r>
              <a:rPr lang="en-US" sz="900" dirty="0">
                <a:cs typeface="Calibri"/>
              </a:rPr>
              <a:t>Mechanical Engineering</a:t>
            </a:r>
          </a:p>
          <a:p>
            <a:pPr marL="171450" indent="-171450">
              <a:buFont typeface="Arial,Sans-Serif" panose="020B0604020202020204" pitchFamily="34" charset="0"/>
              <a:buChar char="•"/>
            </a:pPr>
            <a:r>
              <a:rPr lang="en-US" sz="900" dirty="0">
                <a:ea typeface="Calibri" panose="020F0502020204030204" pitchFamily="34" charset="0"/>
                <a:cs typeface="Calibri"/>
              </a:rPr>
              <a:t>Construction Engineering Technology/ Technician</a:t>
            </a:r>
          </a:p>
          <a:p>
            <a:pPr marL="171450" indent="-171450">
              <a:buFont typeface="Arial,Sans-Serif" panose="020B0604020202020204" pitchFamily="34" charset="0"/>
              <a:buChar char="•"/>
            </a:pPr>
            <a:r>
              <a:rPr lang="en-US" sz="900" dirty="0">
                <a:ea typeface="+mn-lt"/>
                <a:cs typeface="Calibri"/>
              </a:rPr>
              <a:t>Business/ Commerce, General</a:t>
            </a:r>
            <a:endParaRPr lang="en-US" sz="900" dirty="0">
              <a:ea typeface="+mn-lt"/>
              <a:cs typeface="+mn-lt"/>
            </a:endParaRPr>
          </a:p>
          <a:p>
            <a:pPr marL="171450" indent="-171450">
              <a:buFont typeface="Arial,Sans-Serif" panose="020B0604020202020204" pitchFamily="34" charset="0"/>
              <a:buChar char="•"/>
            </a:pPr>
            <a:endParaRPr lang="en-US" sz="900" dirty="0">
              <a:ea typeface="Calibri" panose="020F0502020204030204" pitchFamily="34" charset="0"/>
              <a:cs typeface="Calibri"/>
            </a:endParaRPr>
          </a:p>
          <a:p>
            <a:pPr marR="0" lvl="0">
              <a:spcBef>
                <a:spcPts val="0"/>
              </a:spcBef>
            </a:pPr>
            <a:r>
              <a:rPr lang="en-US" sz="900" b="1" dirty="0">
                <a:effectLst/>
                <a:ea typeface="Calibri" panose="020F0502020204030204" pitchFamily="34" charset="0"/>
                <a:cs typeface="Times New Roman"/>
              </a:rPr>
              <a:t>Master’s, Doctoral, and Professional Degrees</a:t>
            </a:r>
          </a:p>
          <a:p>
            <a:pPr marL="171450" indent="-171450">
              <a:buFont typeface="Arial,Sans-Serif" panose="020B0604020202020204" pitchFamily="34" charset="0"/>
              <a:buChar char="•"/>
            </a:pPr>
            <a:r>
              <a:rPr lang="en-US" sz="900" dirty="0">
                <a:ea typeface="+mn-lt"/>
                <a:cs typeface="Calibri"/>
              </a:rPr>
              <a:t>Business Administration and Management</a:t>
            </a:r>
            <a:endParaRPr lang="en-US" sz="900" dirty="0">
              <a:ea typeface="+mn-lt"/>
              <a:cs typeface="+mn-lt"/>
            </a:endParaRPr>
          </a:p>
          <a:p>
            <a:pPr marL="171450" indent="-171450">
              <a:buFont typeface="Arial,Sans-Serif" panose="020B0604020202020204" pitchFamily="34" charset="0"/>
              <a:buChar char="•"/>
            </a:pPr>
            <a:r>
              <a:rPr lang="en-US" sz="900" dirty="0">
                <a:ea typeface="+mn-lt"/>
                <a:cs typeface="+mn-lt"/>
              </a:rPr>
              <a:t>Mechanical Engineering</a:t>
            </a:r>
          </a:p>
          <a:p>
            <a:pPr marL="171450" indent="-171450">
              <a:buFont typeface="Arial,Sans-Serif" panose="020B0604020202020204" pitchFamily="34" charset="0"/>
              <a:buChar char="•"/>
            </a:pPr>
            <a:r>
              <a:rPr lang="en-US" sz="900" dirty="0">
                <a:cs typeface="Calibri"/>
              </a:rPr>
              <a:t>Construction Engineering </a:t>
            </a:r>
          </a:p>
          <a:p>
            <a:pPr marL="171450" indent="-171450">
              <a:buFont typeface="Arial,Sans-Serif" panose="020B0604020202020204" pitchFamily="34" charset="0"/>
              <a:buChar char="•"/>
            </a:pPr>
            <a:r>
              <a:rPr lang="en-US" sz="900" dirty="0">
                <a:ea typeface="Calibri" panose="020F0502020204030204" pitchFamily="34" charset="0"/>
                <a:cs typeface="Calibri"/>
              </a:rPr>
              <a:t>Business/Commerce, General</a:t>
            </a:r>
          </a:p>
        </p:txBody>
      </p:sp>
      <p:sp>
        <p:nvSpPr>
          <p:cNvPr id="23" name="TextBox 22">
            <a:extLst>
              <a:ext uri="{FF2B5EF4-FFF2-40B4-BE49-F238E27FC236}">
                <a16:creationId xmlns:a16="http://schemas.microsoft.com/office/drawing/2014/main" id="{B63C6D94-62AA-E2D0-FFDB-465F6F55EAB9}"/>
              </a:ext>
            </a:extLst>
          </p:cNvPr>
          <p:cNvSpPr txBox="1"/>
          <p:nvPr/>
        </p:nvSpPr>
        <p:spPr>
          <a:xfrm>
            <a:off x="3936674" y="2159339"/>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575766329"/>
              </p:ext>
            </p:extLst>
          </p:nvPr>
        </p:nvGraphicFramePr>
        <p:xfrm>
          <a:off x="3990110" y="2581210"/>
          <a:ext cx="2547254" cy="114300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251301">
                <a:tc>
                  <a:txBody>
                    <a:bodyPr/>
                    <a:lstStyle/>
                    <a:p>
                      <a:pPr algn="ctr"/>
                      <a:r>
                        <a:rPr lang="en-US" sz="900"/>
                        <a:t>Exploration Activities</a:t>
                      </a:r>
                    </a:p>
                  </a:txBody>
                  <a:tcPr anchor="ctr">
                    <a:solidFill>
                      <a:srgbClr val="3863AF"/>
                    </a:solidFill>
                  </a:tcPr>
                </a:tc>
                <a:tc>
                  <a:txBody>
                    <a:bodyPr/>
                    <a:lstStyle/>
                    <a:p>
                      <a:pPr algn="ctr"/>
                      <a:r>
                        <a:rPr lang="en-US" sz="900"/>
                        <a:t>Work-Based Learning Activities</a:t>
                      </a:r>
                    </a:p>
                  </a:txBody>
                  <a:tcPr anchor="ctr">
                    <a:solidFill>
                      <a:srgbClr val="3863AF"/>
                    </a:solidFill>
                  </a:tcPr>
                </a:tc>
                <a:extLst>
                  <a:ext uri="{0D108BD9-81ED-4DB2-BD59-A6C34878D82A}">
                    <a16:rowId xmlns:a16="http://schemas.microsoft.com/office/drawing/2014/main" val="2788444287"/>
                  </a:ext>
                </a:extLst>
              </a:tr>
              <a:tr h="431230">
                <a:tc>
                  <a:txBody>
                    <a:bodyPr/>
                    <a:lstStyle/>
                    <a:p>
                      <a:pPr marL="171450" indent="-171450" algn="l">
                        <a:buFont typeface="Arial" panose="020B0604020202020204" pitchFamily="34" charset="0"/>
                        <a:buChar char="•"/>
                      </a:pPr>
                      <a:r>
                        <a:rPr lang="en-US" sz="900" dirty="0"/>
                        <a:t>Shadow an HVAC worker or cost estimator</a:t>
                      </a:r>
                    </a:p>
                    <a:p>
                      <a:pPr marL="171450" indent="-171450" algn="l">
                        <a:buFont typeface="Arial" panose="020B0604020202020204" pitchFamily="34" charset="0"/>
                        <a:buChar char="•"/>
                      </a:pPr>
                      <a:r>
                        <a:rPr lang="en-US" sz="900" dirty="0"/>
                        <a:t>Participate in SkillsUSA</a:t>
                      </a:r>
                    </a:p>
                  </a:txBody>
                  <a:tcPr>
                    <a:noFill/>
                  </a:tcPr>
                </a:tc>
                <a:tc>
                  <a:txBody>
                    <a:bodyPr/>
                    <a:lstStyle/>
                    <a:p>
                      <a:pPr marL="171450" lvl="0" indent="-171450" algn="l">
                        <a:buFont typeface="Arial" panose="020B0604020202020204" pitchFamily="34" charset="0"/>
                        <a:buChar char="•"/>
                      </a:pPr>
                      <a:r>
                        <a:rPr lang="en-US" sz="900" dirty="0"/>
                        <a:t>Intern with an HVAC and/or sheet metal company</a:t>
                      </a:r>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4010415" y="3734286"/>
            <a:ext cx="2766066" cy="1261884"/>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endParaRPr lang="en-US" sz="1200" b="1" dirty="0">
              <a:solidFill>
                <a:srgbClr val="0D6CB9"/>
              </a:solidFill>
              <a:ea typeface="Calibri" panose="020F0502020204030204" pitchFamily="34" charset="0"/>
              <a:cs typeface="Times New Roman"/>
            </a:endParaRPr>
          </a:p>
          <a:p>
            <a:pPr marL="171450" indent="-171450">
              <a:buFont typeface="Arial"/>
              <a:buChar char="•"/>
            </a:pPr>
            <a:r>
              <a:rPr lang="en-US" sz="900" dirty="0">
                <a:ea typeface="+mn-lt"/>
                <a:cs typeface="+mn-lt"/>
              </a:rPr>
              <a:t>NCCER Core</a:t>
            </a:r>
          </a:p>
          <a:p>
            <a:pPr marL="171450" indent="-171450">
              <a:buFont typeface="Arial"/>
              <a:buChar char="•"/>
            </a:pPr>
            <a:endParaRPr lang="en-US" sz="900" dirty="0">
              <a:ea typeface="+mn-lt"/>
              <a:cs typeface="+mn-lt"/>
            </a:endParaRPr>
          </a:p>
          <a:p>
            <a:r>
              <a:rPr lang="en-US" sz="800" dirty="0">
                <a:ea typeface="+mn-lt"/>
                <a:cs typeface="+mn-lt"/>
              </a:rPr>
              <a:t>PSJA Academy</a:t>
            </a:r>
          </a:p>
          <a:p>
            <a:r>
              <a:rPr lang="en-US" sz="800" dirty="0">
                <a:ea typeface="+mn-lt"/>
                <a:cs typeface="+mn-lt"/>
              </a:rPr>
              <a:t>Level I College Certificate Available:</a:t>
            </a:r>
          </a:p>
          <a:p>
            <a:pPr marL="171450" indent="-171450">
              <a:buFont typeface="Arial"/>
              <a:buChar char="•"/>
            </a:pPr>
            <a:r>
              <a:rPr lang="en-US" sz="800" dirty="0">
                <a:ea typeface="+mn-lt"/>
                <a:cs typeface="+mn-lt"/>
              </a:rPr>
              <a:t>Heating, Ventilation, Air Conditioning and Refrigeration Technology Certificate</a:t>
            </a:r>
          </a:p>
          <a:p>
            <a:pPr marL="171450" indent="-171450">
              <a:buFont typeface="Arial"/>
              <a:buChar char="•"/>
            </a:pPr>
            <a:endParaRPr lang="en-US" sz="900" dirty="0">
              <a:ea typeface="+mn-lt"/>
              <a:cs typeface="+mn-lt"/>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349938"/>
            <a:ext cx="2565067"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1996403985"/>
              </p:ext>
            </p:extLst>
          </p:nvPr>
        </p:nvGraphicFramePr>
        <p:xfrm>
          <a:off x="409216" y="7613349"/>
          <a:ext cx="6149413" cy="9144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0">
                <a:tc>
                  <a:txBody>
                    <a:bodyPr/>
                    <a:lstStyle/>
                    <a:p>
                      <a:pPr algn="l"/>
                      <a:r>
                        <a:rPr lang="en-US" sz="900"/>
                        <a:t>Occupations</a:t>
                      </a:r>
                    </a:p>
                  </a:txBody>
                  <a:tcPr>
                    <a:solidFill>
                      <a:srgbClr val="3863AF"/>
                    </a:solidFill>
                  </a:tcPr>
                </a:tc>
                <a:tc>
                  <a:txBody>
                    <a:bodyPr/>
                    <a:lstStyle/>
                    <a:p>
                      <a:pPr algn="ctr"/>
                      <a:r>
                        <a:rPr lang="en-US" sz="900"/>
                        <a:t>Median Wage</a:t>
                      </a:r>
                    </a:p>
                  </a:txBody>
                  <a:tcPr anchor="ctr">
                    <a:solidFill>
                      <a:srgbClr val="3863AF"/>
                    </a:solidFill>
                  </a:tcPr>
                </a:tc>
                <a:tc>
                  <a:txBody>
                    <a:bodyPr/>
                    <a:lstStyle/>
                    <a:p>
                      <a:pPr algn="ctr"/>
                      <a:r>
                        <a:rPr lang="en-US" sz="900"/>
                        <a:t>Annual Openings</a:t>
                      </a:r>
                    </a:p>
                  </a:txBody>
                  <a:tcPr anchor="ctr">
                    <a:solidFill>
                      <a:srgbClr val="3863AF"/>
                    </a:solidFill>
                  </a:tcPr>
                </a:tc>
                <a:tc>
                  <a:txBody>
                    <a:bodyPr/>
                    <a:lstStyle/>
                    <a:p>
                      <a:pPr algn="ctr"/>
                      <a:r>
                        <a:rPr lang="en-US" sz="900"/>
                        <a:t>% Growth</a:t>
                      </a:r>
                    </a:p>
                  </a:txBody>
                  <a:tcPr anchor="ctr">
                    <a:solidFill>
                      <a:srgbClr val="3863AF"/>
                    </a:solidFill>
                  </a:tcPr>
                </a:tc>
                <a:extLst>
                  <a:ext uri="{0D108BD9-81ED-4DB2-BD59-A6C34878D82A}">
                    <a16:rowId xmlns:a16="http://schemas.microsoft.com/office/drawing/2014/main" val="2788444287"/>
                  </a:ext>
                </a:extLst>
              </a:tr>
              <a:tr h="182880">
                <a:tc>
                  <a:txBody>
                    <a:bodyPr/>
                    <a:lstStyle/>
                    <a:p>
                      <a:pPr marL="0" lvl="0" indent="0" algn="l">
                        <a:buNone/>
                      </a:pPr>
                      <a:r>
                        <a:rPr lang="en-US" sz="900" b="0" i="0" u="none" strike="noStrike" baseline="0" noProof="0">
                          <a:solidFill>
                            <a:srgbClr val="000000"/>
                          </a:solidFill>
                          <a:latin typeface="Calibri"/>
                        </a:rPr>
                        <a:t>Heating, Air Conditioning, and Refrigeration Mechanics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a:solidFill>
                            <a:srgbClr val="000000"/>
                          </a:solidFill>
                          <a:latin typeface="Calibri"/>
                        </a:rPr>
                        <a:t>$41,808</a:t>
                      </a:r>
                      <a:endParaRPr lang="en-US" sz="900" dirty="0"/>
                    </a:p>
                  </a:txBody>
                  <a:tcPr anchor="ctr">
                    <a:noFill/>
                  </a:tcPr>
                </a:tc>
                <a:tc>
                  <a:txBody>
                    <a:bodyPr/>
                    <a:lstStyle/>
                    <a:p>
                      <a:pPr marL="0" lvl="0" indent="0" algn="ctr">
                        <a:buNone/>
                      </a:pPr>
                      <a:r>
                        <a:rPr lang="en-US" sz="900" b="0" i="0" u="none" strike="noStrike" baseline="0" noProof="0">
                          <a:solidFill>
                            <a:srgbClr val="000000"/>
                          </a:solidFill>
                          <a:latin typeface="Calibri"/>
                        </a:rPr>
                        <a:t>3,356</a:t>
                      </a:r>
                      <a:endParaRPr lang="en-US" sz="900" dirty="0"/>
                    </a:p>
                  </a:txBody>
                  <a:tcPr anchor="ctr">
                    <a:noFill/>
                  </a:tcPr>
                </a:tc>
                <a:tc>
                  <a:txBody>
                    <a:bodyPr/>
                    <a:lstStyle/>
                    <a:p>
                      <a:pPr marL="0" lvl="0" indent="0" algn="ctr">
                        <a:buNone/>
                      </a:pPr>
                      <a:r>
                        <a:rPr lang="en-US" sz="900" b="0" i="0" u="none" strike="noStrike" baseline="0" noProof="0">
                          <a:solidFill>
                            <a:srgbClr val="000000"/>
                          </a:solidFill>
                          <a:latin typeface="Calibri"/>
                        </a:rPr>
                        <a:t>26%</a:t>
                      </a:r>
                      <a:endParaRPr lang="en-US" sz="900" dirty="0"/>
                    </a:p>
                  </a:txBody>
                  <a:tcPr anchor="ctr">
                    <a:noFill/>
                  </a:tcPr>
                </a:tc>
                <a:extLst>
                  <a:ext uri="{0D108BD9-81ED-4DB2-BD59-A6C34878D82A}">
                    <a16:rowId xmlns:a16="http://schemas.microsoft.com/office/drawing/2014/main" val="2974962540"/>
                  </a:ext>
                </a:extLst>
              </a:tr>
              <a:tr h="182880">
                <a:tc>
                  <a:txBody>
                    <a:bodyPr/>
                    <a:lstStyle/>
                    <a:p>
                      <a:pPr marL="0" lvl="0" indent="0" algn="l">
                        <a:buNone/>
                      </a:pPr>
                      <a:r>
                        <a:rPr lang="en-US" sz="900" b="0" i="0" u="none" strike="noStrike" baseline="0" noProof="0">
                          <a:solidFill>
                            <a:srgbClr val="000000"/>
                          </a:solidFill>
                          <a:latin typeface="Calibri"/>
                        </a:rPr>
                        <a:t>Sheet Metal Workers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a:solidFill>
                            <a:srgbClr val="000000"/>
                          </a:solidFill>
                          <a:latin typeface="Calibri"/>
                        </a:rPr>
                        <a:t>$37,419</a:t>
                      </a:r>
                      <a:endParaRPr lang="en-US" sz="900" dirty="0"/>
                    </a:p>
                  </a:txBody>
                  <a:tcPr anchor="ctr">
                    <a:noFill/>
                  </a:tcPr>
                </a:tc>
                <a:tc>
                  <a:txBody>
                    <a:bodyPr/>
                    <a:lstStyle/>
                    <a:p>
                      <a:pPr marL="0" lvl="0" indent="0" algn="ctr">
                        <a:buNone/>
                      </a:pPr>
                      <a:r>
                        <a:rPr lang="en-US" sz="900" b="0" i="0" u="none" strike="noStrike" baseline="0" noProof="0">
                          <a:solidFill>
                            <a:srgbClr val="000000"/>
                          </a:solidFill>
                          <a:latin typeface="Calibri"/>
                        </a:rPr>
                        <a:t>1,479</a:t>
                      </a:r>
                      <a:endParaRPr lang="en-US" sz="900" dirty="0"/>
                    </a:p>
                  </a:txBody>
                  <a:tcPr anchor="ctr">
                    <a:noFill/>
                  </a:tcPr>
                </a:tc>
                <a:tc>
                  <a:txBody>
                    <a:bodyPr/>
                    <a:lstStyle/>
                    <a:p>
                      <a:pPr marL="0" lvl="0" indent="0" algn="ctr">
                        <a:buNone/>
                      </a:pPr>
                      <a:r>
                        <a:rPr lang="en-US" sz="900" b="0" i="0" u="none" strike="noStrike" baseline="0" noProof="0">
                          <a:solidFill>
                            <a:srgbClr val="000000"/>
                          </a:solidFill>
                          <a:latin typeface="Calibri"/>
                        </a:rPr>
                        <a:t>17%</a:t>
                      </a:r>
                      <a:endParaRPr lang="en-US" sz="900" dirty="0"/>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900" b="0" i="0" u="none" strike="noStrike" baseline="0" noProof="0">
                          <a:solidFill>
                            <a:srgbClr val="000000"/>
                          </a:solidFill>
                          <a:latin typeface="Calibri"/>
                        </a:rPr>
                        <a:t>Cost Estimators</a:t>
                      </a:r>
                      <a:endParaRPr lang="en-US" sz="900" dirty="0"/>
                    </a:p>
                  </a:txBody>
                  <a:tcPr anchor="ctr">
                    <a:solidFill>
                      <a:srgbClr val="3863AF">
                        <a:alpha val="26000"/>
                      </a:srgbClr>
                    </a:solidFill>
                  </a:tcPr>
                </a:tc>
                <a:tc>
                  <a:txBody>
                    <a:bodyPr/>
                    <a:lstStyle/>
                    <a:p>
                      <a:pPr marL="0" lvl="0" indent="0" algn="ctr">
                        <a:buNone/>
                      </a:pPr>
                      <a:r>
                        <a:rPr lang="en-US" sz="900" b="0" i="0" u="none" strike="noStrike" baseline="0" noProof="0">
                          <a:solidFill>
                            <a:srgbClr val="000000"/>
                          </a:solidFill>
                          <a:latin typeface="Calibri"/>
                        </a:rPr>
                        <a:t>$63,939</a:t>
                      </a:r>
                      <a:endParaRPr lang="en-US" sz="900" dirty="0"/>
                    </a:p>
                  </a:txBody>
                  <a:tcPr anchor="ctr">
                    <a:noFill/>
                  </a:tcPr>
                </a:tc>
                <a:tc>
                  <a:txBody>
                    <a:bodyPr/>
                    <a:lstStyle/>
                    <a:p>
                      <a:pPr marL="0" lvl="0" indent="0" algn="ctr">
                        <a:buNone/>
                      </a:pPr>
                      <a:r>
                        <a:rPr lang="en-US" sz="900" b="0" i="0" u="none" strike="noStrike" baseline="0" noProof="0">
                          <a:solidFill>
                            <a:srgbClr val="000000"/>
                          </a:solidFill>
                          <a:latin typeface="Calibri"/>
                        </a:rPr>
                        <a:t>2,239</a:t>
                      </a:r>
                      <a:endParaRPr lang="en-US" sz="900" dirty="0"/>
                    </a:p>
                  </a:txBody>
                  <a:tcPr anchor="ctr">
                    <a:noFill/>
                  </a:tcPr>
                </a:tc>
                <a:tc>
                  <a:txBody>
                    <a:bodyPr/>
                    <a:lstStyle/>
                    <a:p>
                      <a:pPr marL="0" lvl="0" indent="0" algn="ctr">
                        <a:buNone/>
                      </a:pPr>
                      <a:r>
                        <a:rPr lang="en-US" sz="900" b="0" i="0" u="none" strike="noStrike" baseline="0" noProof="0" dirty="0">
                          <a:solidFill>
                            <a:srgbClr val="000000"/>
                          </a:solidFill>
                          <a:latin typeface="Calibri"/>
                        </a:rPr>
                        <a:t>21%</a:t>
                      </a:r>
                      <a:endParaRPr lang="en-US" sz="900" dirty="0"/>
                    </a:p>
                  </a:txBody>
                  <a:tcPr anchor="ctr">
                    <a:noFill/>
                  </a:tcPr>
                </a:tc>
                <a:extLst>
                  <a:ext uri="{0D108BD9-81ED-4DB2-BD59-A6C34878D82A}">
                    <a16:rowId xmlns:a16="http://schemas.microsoft.com/office/drawing/2014/main" val="1446114615"/>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23746" y="8748468"/>
            <a:ext cx="5818910" cy="369332"/>
          </a:xfrm>
          <a:prstGeom prst="rect">
            <a:avLst/>
          </a:prstGeom>
          <a:noFill/>
        </p:spPr>
        <p:txBody>
          <a:bodyPr wrap="square" lIns="91440" tIns="45720" rIns="91440" bIns="45720" rtlCol="0" anchor="t">
            <a:spAutoFit/>
          </a:bodyPr>
          <a:lstStyle/>
          <a:p>
            <a:r>
              <a:rPr lang="en-US" sz="900" dirty="0">
                <a:effectLst/>
                <a:ea typeface="Calibri" panose="020F0502020204030204" pitchFamily="34" charset="0"/>
                <a:cs typeface="Calibri"/>
              </a:rPr>
              <a:t>Successful completion of the </a:t>
            </a:r>
            <a:r>
              <a:rPr lang="en-US" sz="900" dirty="0">
                <a:ea typeface="Calibri" panose="020F0502020204030204" pitchFamily="34" charset="0"/>
                <a:cs typeface="Calibri"/>
              </a:rPr>
              <a:t>HVAC and Sheet Metal </a:t>
            </a:r>
            <a:r>
              <a:rPr lang="en-US" sz="900" dirty="0">
                <a:effectLst/>
                <a:ea typeface="Calibri" panose="020F0502020204030204" pitchFamily="34" charset="0"/>
                <a:cs typeface="Calibri"/>
              </a:rPr>
              <a:t>program of study will fulfill requirements of the Business and Industry </a:t>
            </a:r>
            <a:r>
              <a:rPr lang="en-US" sz="900">
                <a:ea typeface="Calibri" panose="020F0502020204030204" pitchFamily="34" charset="0"/>
                <a:cs typeface="Calibri"/>
              </a:rPr>
              <a:t>endorsement</a:t>
            </a:r>
            <a:r>
              <a:rPr lang="en-US" sz="900" dirty="0">
                <a:effectLst/>
                <a:ea typeface="Calibri" panose="020F0502020204030204" pitchFamily="34" charset="0"/>
                <a:cs typeface="Calibri"/>
              </a:rPr>
              <a:t>. </a:t>
            </a:r>
            <a:r>
              <a:rPr lang="en-US" sz="900" dirty="0">
                <a:ea typeface="Calibri" panose="020F0502020204030204" pitchFamily="34" charset="0"/>
                <a:cs typeface="Calibri"/>
              </a:rPr>
              <a:t>Revised – August 2022</a:t>
            </a:r>
            <a:endParaRPr lang="en-US" dirty="0"/>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56260" y="7335582"/>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8" name="Picture 11">
            <a:extLst>
              <a:ext uri="{FF2B5EF4-FFF2-40B4-BE49-F238E27FC236}">
                <a16:creationId xmlns:a16="http://schemas.microsoft.com/office/drawing/2014/main" id="{1145AD6E-06D5-10F4-F1C2-78BD569F57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44172" y="6140338"/>
            <a:ext cx="2228223" cy="1146355"/>
          </a:xfrm>
          <a:prstGeom prst="rect">
            <a:avLst/>
          </a:prstGeom>
          <a:ln>
            <a:noFill/>
          </a:ln>
          <a:effectLst>
            <a:outerShdw blurRad="292100" dist="139700" dir="2700000" algn="tl" rotWithShape="0">
              <a:srgbClr val="333333">
                <a:alpha val="65000"/>
              </a:srgbClr>
            </a:outerShdw>
          </a:effectLst>
        </p:spPr>
      </p:pic>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58703" y="5382831"/>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11376" y="3736550"/>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202958"/>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294346" y="4304330"/>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67FC2065-9D51-00BF-7C0D-80CCC862691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016580" y="896004"/>
            <a:ext cx="652483" cy="635795"/>
          </a:xfrm>
          <a:prstGeom prst="rect">
            <a:avLst/>
          </a:prstGeom>
        </p:spPr>
      </p:pic>
      <p:pic>
        <p:nvPicPr>
          <p:cNvPr id="12" name="Picture 12">
            <a:extLst>
              <a:ext uri="{FF2B5EF4-FFF2-40B4-BE49-F238E27FC236}">
                <a16:creationId xmlns:a16="http://schemas.microsoft.com/office/drawing/2014/main" id="{BEAA9A56-8286-5FBE-78AD-4D2F7004E2E1}"/>
              </a:ext>
              <a:ext uri="{C183D7F6-B498-43B3-948B-1728B52AA6E4}">
                <adec:decorative xmlns:adec="http://schemas.microsoft.com/office/drawing/2017/decorative" val="1"/>
              </a:ext>
            </a:extLst>
          </p:cNvPr>
          <p:cNvPicPr>
            <a:picLocks noChangeAspect="1"/>
          </p:cNvPicPr>
          <p:nvPr/>
        </p:nvPicPr>
        <p:blipFill rotWithShape="1">
          <a:blip r:embed="rId5"/>
          <a:srcRect l="11726" t="19602" r="10023" b="24225"/>
          <a:stretch/>
        </p:blipFill>
        <p:spPr>
          <a:xfrm>
            <a:off x="3708711" y="945683"/>
            <a:ext cx="2146523" cy="588569"/>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3863AF"/>
          </a:solid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HVAC and Sheet Metal</a:t>
            </a:r>
            <a:br>
              <a:rPr lang="en-US" sz="1800" b="1" dirty="0">
                <a:solidFill>
                  <a:schemeClr val="bg1"/>
                </a:solidFill>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p>
        </p:txBody>
      </p:sp>
      <p:sp>
        <p:nvSpPr>
          <p:cNvPr id="2" name="TextBox 1">
            <a:extLst>
              <a:ext uri="{FF2B5EF4-FFF2-40B4-BE49-F238E27FC236}">
                <a16:creationId xmlns:a16="http://schemas.microsoft.com/office/drawing/2014/main" id="{B491E0FF-F45D-F067-DE3B-61EF6206B4F6}"/>
              </a:ext>
            </a:extLst>
          </p:cNvPr>
          <p:cNvSpPr txBox="1"/>
          <p:nvPr/>
        </p:nvSpPr>
        <p:spPr>
          <a:xfrm>
            <a:off x="225323" y="634689"/>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2223857981"/>
              </p:ext>
            </p:extLst>
          </p:nvPr>
        </p:nvGraphicFramePr>
        <p:xfrm>
          <a:off x="409475" y="946705"/>
          <a:ext cx="6200040" cy="518160"/>
        </p:xfrm>
        <a:graphic>
          <a:graphicData uri="http://schemas.openxmlformats.org/drawingml/2006/table">
            <a:tbl>
              <a:tblPr firstRow="1" bandRow="1">
                <a:tableStyleId>{5C22544A-7EE6-4342-B048-85BDC9FD1C3A}</a:tableStyleId>
              </a:tblPr>
              <a:tblGrid>
                <a:gridCol w="1550010">
                  <a:extLst>
                    <a:ext uri="{9D8B030D-6E8A-4147-A177-3AD203B41FA5}">
                      <a16:colId xmlns:a16="http://schemas.microsoft.com/office/drawing/2014/main" val="2083587555"/>
                    </a:ext>
                  </a:extLst>
                </a:gridCol>
                <a:gridCol w="1550010">
                  <a:extLst>
                    <a:ext uri="{9D8B030D-6E8A-4147-A177-3AD203B41FA5}">
                      <a16:colId xmlns:a16="http://schemas.microsoft.com/office/drawing/2014/main" val="3749205641"/>
                    </a:ext>
                  </a:extLst>
                </a:gridCol>
                <a:gridCol w="1550010">
                  <a:extLst>
                    <a:ext uri="{9D8B030D-6E8A-4147-A177-3AD203B41FA5}">
                      <a16:colId xmlns:a16="http://schemas.microsoft.com/office/drawing/2014/main" val="603892530"/>
                    </a:ext>
                  </a:extLst>
                </a:gridCol>
                <a:gridCol w="1550010">
                  <a:extLst>
                    <a:ext uri="{9D8B030D-6E8A-4147-A177-3AD203B41FA5}">
                      <a16:colId xmlns:a16="http://schemas.microsoft.com/office/drawing/2014/main" val="562161464"/>
                    </a:ext>
                  </a:extLst>
                </a:gridCol>
              </a:tblGrid>
              <a:tr h="214447">
                <a:tc>
                  <a:txBody>
                    <a:bodyPr/>
                    <a:lstStyle/>
                    <a:p>
                      <a:pPr algn="ctr"/>
                      <a:r>
                        <a:rPr lang="en-US" sz="1000"/>
                        <a:t>COURSE NAME</a:t>
                      </a:r>
                    </a:p>
                  </a:txBody>
                  <a:tcPr anchor="ctr">
                    <a:solidFill>
                      <a:srgbClr val="3863AF"/>
                    </a:solidFill>
                  </a:tcPr>
                </a:tc>
                <a:tc>
                  <a:txBody>
                    <a:bodyPr/>
                    <a:lstStyle/>
                    <a:p>
                      <a:pPr algn="ctr"/>
                      <a:r>
                        <a:rPr lang="en-US" sz="1000"/>
                        <a:t>SERVICE ID</a:t>
                      </a:r>
                    </a:p>
                  </a:txBody>
                  <a:tcPr anchor="ctr">
                    <a:solidFill>
                      <a:srgbClr val="3863AF"/>
                    </a:solidFill>
                  </a:tcPr>
                </a:tc>
                <a:tc>
                  <a:txBody>
                    <a:bodyPr/>
                    <a:lstStyle/>
                    <a:p>
                      <a:pPr lvl="0" algn="ctr">
                        <a:buNone/>
                      </a:pPr>
                      <a:r>
                        <a:rPr lang="en-US" sz="1000" b="1" i="0" u="none" strike="noStrike" noProof="0">
                          <a:latin typeface="Calibri"/>
                        </a:rPr>
                        <a:t>PREREQUISITES</a:t>
                      </a:r>
                      <a:endParaRPr lang="en-US" sz="1000" dirty="0"/>
                    </a:p>
                  </a:txBody>
                  <a:tcPr anchor="ctr">
                    <a:solidFill>
                      <a:srgbClr val="3863AF"/>
                    </a:solidFill>
                  </a:tcPr>
                </a:tc>
                <a:tc>
                  <a:txBody>
                    <a:bodyPr/>
                    <a:lstStyle/>
                    <a:p>
                      <a:pPr algn="ctr"/>
                      <a:r>
                        <a:rPr lang="en-US" sz="1000"/>
                        <a:t>COREQUISITES</a:t>
                      </a:r>
                      <a:endParaRPr lang="en-US" sz="1000" dirty="0"/>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a:latin typeface="Calibri"/>
                        </a:rPr>
                        <a:t>Principles of Construction</a:t>
                      </a:r>
                      <a:endParaRPr lang="en-US" sz="1000"/>
                    </a:p>
                  </a:txBody>
                  <a:tcPr>
                    <a:solidFill>
                      <a:schemeClr val="bg1">
                        <a:lumMod val="85000"/>
                        <a:alpha val="60000"/>
                      </a:schemeClr>
                    </a:solidFill>
                  </a:tcPr>
                </a:tc>
                <a:tc>
                  <a:txBody>
                    <a:bodyPr/>
                    <a:lstStyle/>
                    <a:p>
                      <a:pPr lvl="0" algn="ctr">
                        <a:buNone/>
                      </a:pPr>
                      <a:r>
                        <a:rPr lang="en-US" sz="1000" b="0" i="0" u="none" strike="noStrike" noProof="0">
                          <a:latin typeface="Calibri"/>
                        </a:rPr>
                        <a:t>13004220 (1 credit)</a:t>
                      </a:r>
                      <a:endParaRPr lang="en-US" sz="1000"/>
                    </a:p>
                  </a:txBody>
                  <a:tcPr>
                    <a:solidFill>
                      <a:schemeClr val="bg1">
                        <a:lumMod val="85000"/>
                        <a:alpha val="60000"/>
                      </a:schemeClr>
                    </a:solidFill>
                  </a:tcPr>
                </a:tc>
                <a:tc>
                  <a:txBody>
                    <a:bodyPr/>
                    <a:lstStyle/>
                    <a:p>
                      <a:pPr lvl="0" algn="ctr">
                        <a:buNone/>
                      </a:pPr>
                      <a:r>
                        <a:rPr lang="en-US" sz="1000" b="0" i="0" u="none" strike="noStrike" noProof="0">
                          <a:latin typeface="Calibri"/>
                        </a:rPr>
                        <a:t>None</a:t>
                      </a:r>
                      <a:endParaRPr lang="en-US" sz="1000"/>
                    </a:p>
                  </a:txBody>
                  <a:tcP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225323" y="1533429"/>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375008807"/>
              </p:ext>
            </p:extLst>
          </p:nvPr>
        </p:nvGraphicFramePr>
        <p:xfrm>
          <a:off x="381829" y="1858010"/>
          <a:ext cx="6227686" cy="944880"/>
        </p:xfrm>
        <a:graphic>
          <a:graphicData uri="http://schemas.openxmlformats.org/drawingml/2006/table">
            <a:tbl>
              <a:tblPr firstRow="1" bandRow="1">
                <a:tableStyleId>{5C22544A-7EE6-4342-B048-85BDC9FD1C3A}</a:tableStyleId>
              </a:tblPr>
              <a:tblGrid>
                <a:gridCol w="1556922">
                  <a:extLst>
                    <a:ext uri="{9D8B030D-6E8A-4147-A177-3AD203B41FA5}">
                      <a16:colId xmlns:a16="http://schemas.microsoft.com/office/drawing/2014/main" val="2083587555"/>
                    </a:ext>
                  </a:extLst>
                </a:gridCol>
                <a:gridCol w="1556922">
                  <a:extLst>
                    <a:ext uri="{9D8B030D-6E8A-4147-A177-3AD203B41FA5}">
                      <a16:colId xmlns:a16="http://schemas.microsoft.com/office/drawing/2014/main" val="3749205641"/>
                    </a:ext>
                  </a:extLst>
                </a:gridCol>
                <a:gridCol w="1648880">
                  <a:extLst>
                    <a:ext uri="{9D8B030D-6E8A-4147-A177-3AD203B41FA5}">
                      <a16:colId xmlns:a16="http://schemas.microsoft.com/office/drawing/2014/main" val="603892530"/>
                    </a:ext>
                  </a:extLst>
                </a:gridCol>
                <a:gridCol w="1464962">
                  <a:extLst>
                    <a:ext uri="{9D8B030D-6E8A-4147-A177-3AD203B41FA5}">
                      <a16:colId xmlns:a16="http://schemas.microsoft.com/office/drawing/2014/main" val="562161464"/>
                    </a:ext>
                  </a:extLst>
                </a:gridCol>
              </a:tblGrid>
              <a:tr h="214447">
                <a:tc>
                  <a:txBody>
                    <a:bodyPr/>
                    <a:lstStyle/>
                    <a:p>
                      <a:pPr algn="ctr"/>
                      <a:r>
                        <a:rPr lang="en-US" sz="1000"/>
                        <a:t>COURSE NAME</a:t>
                      </a:r>
                    </a:p>
                  </a:txBody>
                  <a:tcPr anchor="ctr">
                    <a:solidFill>
                      <a:srgbClr val="3863AF"/>
                    </a:solidFill>
                  </a:tcPr>
                </a:tc>
                <a:tc>
                  <a:txBody>
                    <a:bodyPr/>
                    <a:lstStyle/>
                    <a:p>
                      <a:pPr algn="ctr"/>
                      <a:r>
                        <a:rPr lang="en-US" sz="1000"/>
                        <a:t>SERVICE ID</a:t>
                      </a:r>
                    </a:p>
                  </a:txBody>
                  <a:tcPr anchor="ctr">
                    <a:solidFill>
                      <a:srgbClr val="3863AF"/>
                    </a:solidFill>
                  </a:tcPr>
                </a:tc>
                <a:tc>
                  <a:txBody>
                    <a:bodyPr/>
                    <a:lstStyle/>
                    <a:p>
                      <a:pPr lvl="0" algn="ctr">
                        <a:buNone/>
                      </a:pPr>
                      <a:r>
                        <a:rPr lang="en-US" sz="1000" b="1" i="0" u="none" strike="noStrike" noProof="0">
                          <a:latin typeface="Calibri"/>
                        </a:rPr>
                        <a:t>PREREQUISITES </a:t>
                      </a:r>
                      <a:endParaRPr lang="en-US" sz="1000" dirty="0"/>
                    </a:p>
                  </a:txBody>
                  <a:tcPr anchor="ctr">
                    <a:solidFill>
                      <a:srgbClr val="3863AF"/>
                    </a:solidFill>
                  </a:tcPr>
                </a:tc>
                <a:tc>
                  <a:txBody>
                    <a:bodyPr/>
                    <a:lstStyle/>
                    <a:p>
                      <a:pPr algn="ctr"/>
                      <a:r>
                        <a:rPr lang="en-US" sz="1000"/>
                        <a:t>COREQUISITES </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a:latin typeface="Calibri"/>
                        </a:rPr>
                        <a:t>Heating, Ventilation, and Air Conditioning (HVAC) and Refrigeration Technology l</a:t>
                      </a:r>
                      <a:endParaRPr lang="en-US" sz="1000"/>
                    </a:p>
                  </a:txBody>
                  <a:tcPr>
                    <a:solidFill>
                      <a:schemeClr val="bg1">
                        <a:lumMod val="85000"/>
                        <a:alpha val="60000"/>
                      </a:schemeClr>
                    </a:solidFill>
                  </a:tcPr>
                </a:tc>
                <a:tc>
                  <a:txBody>
                    <a:bodyPr/>
                    <a:lstStyle/>
                    <a:p>
                      <a:pPr lvl="0" algn="ctr">
                        <a:buNone/>
                      </a:pPr>
                      <a:r>
                        <a:rPr lang="en-US" sz="1000" b="0" i="0" u="none" strike="noStrike" noProof="0" dirty="0">
                          <a:latin typeface="Calibri"/>
                        </a:rPr>
                        <a:t>13005800 (1 credit)</a:t>
                      </a:r>
                      <a:endParaRPr lang="en-US" sz="1000" dirty="0"/>
                    </a:p>
                  </a:txBody>
                  <a:tcPr anchor="ctr">
                    <a:solidFill>
                      <a:schemeClr val="bg1">
                        <a:lumMod val="85000"/>
                        <a:alpha val="60000"/>
                      </a:schemeClr>
                    </a:solidFill>
                  </a:tcPr>
                </a:tc>
                <a:tc>
                  <a:txBody>
                    <a:bodyPr/>
                    <a:lstStyle/>
                    <a:p>
                      <a:pPr algn="ctr"/>
                      <a:r>
                        <a:rPr lang="en-US" sz="1000" b="0" i="0" u="none" strike="noStrike" noProof="0">
                          <a:latin typeface="Calibri"/>
                        </a:rPr>
                        <a:t>None</a:t>
                      </a:r>
                      <a:endParaRPr lang="en-US" sz="100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225323" y="284427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135260079"/>
              </p:ext>
            </p:extLst>
          </p:nvPr>
        </p:nvGraphicFramePr>
        <p:xfrm>
          <a:off x="362778" y="3101023"/>
          <a:ext cx="6246736" cy="94488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653926">
                  <a:extLst>
                    <a:ext uri="{9D8B030D-6E8A-4147-A177-3AD203B41FA5}">
                      <a16:colId xmlns:a16="http://schemas.microsoft.com/office/drawing/2014/main" val="603892530"/>
                    </a:ext>
                  </a:extLst>
                </a:gridCol>
                <a:gridCol w="1469438">
                  <a:extLst>
                    <a:ext uri="{9D8B030D-6E8A-4147-A177-3AD203B41FA5}">
                      <a16:colId xmlns:a16="http://schemas.microsoft.com/office/drawing/2014/main" val="562161464"/>
                    </a:ext>
                  </a:extLst>
                </a:gridCol>
              </a:tblGrid>
              <a:tr h="214447">
                <a:tc>
                  <a:txBody>
                    <a:bodyPr/>
                    <a:lstStyle/>
                    <a:p>
                      <a:pPr algn="ctr"/>
                      <a:r>
                        <a:rPr lang="en-US" sz="1000"/>
                        <a:t>COURSE NAME</a:t>
                      </a:r>
                    </a:p>
                  </a:txBody>
                  <a:tcPr anchor="ctr">
                    <a:solidFill>
                      <a:srgbClr val="3863AF"/>
                    </a:solidFill>
                  </a:tcPr>
                </a:tc>
                <a:tc>
                  <a:txBody>
                    <a:bodyPr/>
                    <a:lstStyle/>
                    <a:p>
                      <a:pPr algn="ctr"/>
                      <a:r>
                        <a:rPr lang="en-US" sz="1000"/>
                        <a:t>SERVICE ID</a:t>
                      </a:r>
                    </a:p>
                  </a:txBody>
                  <a:tcPr anchor="ctr">
                    <a:solidFill>
                      <a:srgbClr val="3863AF"/>
                    </a:solidFill>
                  </a:tcPr>
                </a:tc>
                <a:tc>
                  <a:txBody>
                    <a:bodyPr/>
                    <a:lstStyle/>
                    <a:p>
                      <a:pPr lvl="0" algn="ctr">
                        <a:buNone/>
                      </a:pPr>
                      <a:r>
                        <a:rPr lang="en-US" sz="1000" b="1" i="0" u="none" strike="noStrike" noProof="0">
                          <a:latin typeface="Calibri"/>
                        </a:rPr>
                        <a:t>PREREQUISITES </a:t>
                      </a:r>
                      <a:endParaRPr lang="en-US" sz="1000" dirty="0"/>
                    </a:p>
                  </a:txBody>
                  <a:tcPr anchor="ctr">
                    <a:solidFill>
                      <a:srgbClr val="3863AF"/>
                    </a:solidFill>
                  </a:tcPr>
                </a:tc>
                <a:tc>
                  <a:txBody>
                    <a:bodyPr/>
                    <a:lstStyle/>
                    <a:p>
                      <a:pPr algn="ctr"/>
                      <a:r>
                        <a:rPr lang="en-US" sz="1000"/>
                        <a:t>COREQUISITES </a:t>
                      </a:r>
                    </a:p>
                  </a:txBody>
                  <a:tcPr anchor="ctr">
                    <a:solidFill>
                      <a:srgbClr val="3863AF"/>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a:latin typeface="Calibri"/>
                        </a:rPr>
                        <a:t>Heating, Ventilation, and Air Conditioning (HVAC) and Refrigeration Technology II</a:t>
                      </a:r>
                      <a:endParaRPr lang="en-US" sz="1000"/>
                    </a:p>
                  </a:txBody>
                  <a:tcPr>
                    <a:solidFill>
                      <a:schemeClr val="bg1">
                        <a:lumMod val="85000"/>
                        <a:alpha val="60000"/>
                      </a:schemeClr>
                    </a:solidFill>
                  </a:tcPr>
                </a:tc>
                <a:tc>
                  <a:txBody>
                    <a:bodyPr/>
                    <a:lstStyle/>
                    <a:p>
                      <a:pPr lvl="0" algn="ctr">
                        <a:buNone/>
                      </a:pPr>
                      <a:r>
                        <a:rPr lang="en-US" sz="1000" b="0" i="0" u="none" strike="noStrike" noProof="0" dirty="0">
                          <a:latin typeface="Calibri"/>
                        </a:rPr>
                        <a:t>13005900 (2 credits)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Heating, Ventilation, and Air Conditioning (HVAC</a:t>
                      </a:r>
                      <a:r>
                        <a:rPr lang="en-US" sz="1000" b="0" i="0" u="none" strike="noStrike" noProof="0">
                          <a:latin typeface="Calibri"/>
                        </a:rPr>
                        <a:t>) and</a:t>
                      </a:r>
                    </a:p>
                    <a:p>
                      <a:pPr lvl="0" algn="ctr">
                        <a:buNone/>
                      </a:pPr>
                      <a:r>
                        <a:rPr lang="en-US" sz="1000" b="0" i="0" u="none" strike="noStrike" noProof="0">
                          <a:latin typeface="Calibri"/>
                        </a:rPr>
                        <a:t>Refrigeration </a:t>
                      </a:r>
                      <a:r>
                        <a:rPr lang="en-US" sz="1000" b="0" i="0" u="none" strike="noStrike" noProof="0" dirty="0">
                          <a:latin typeface="Calibri"/>
                        </a:rPr>
                        <a:t>Technology l</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C0205F7C-5D08-5D8F-9AB1-CED1EC24DE25}"/>
              </a:ext>
            </a:extLst>
          </p:cNvPr>
          <p:cNvSpPr txBox="1"/>
          <p:nvPr/>
        </p:nvSpPr>
        <p:spPr>
          <a:xfrm>
            <a:off x="225323" y="4161077"/>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4009241677"/>
              </p:ext>
            </p:extLst>
          </p:nvPr>
        </p:nvGraphicFramePr>
        <p:xfrm>
          <a:off x="409475" y="4438076"/>
          <a:ext cx="6204688" cy="1960973"/>
        </p:xfrm>
        <a:graphic>
          <a:graphicData uri="http://schemas.openxmlformats.org/drawingml/2006/table">
            <a:tbl>
              <a:tblPr firstRow="1" bandRow="1">
                <a:tableStyleId>{5C22544A-7EE6-4342-B048-85BDC9FD1C3A}</a:tableStyleId>
              </a:tblPr>
              <a:tblGrid>
                <a:gridCol w="1519636">
                  <a:extLst>
                    <a:ext uri="{9D8B030D-6E8A-4147-A177-3AD203B41FA5}">
                      <a16:colId xmlns:a16="http://schemas.microsoft.com/office/drawing/2014/main" val="2083587555"/>
                    </a:ext>
                  </a:extLst>
                </a:gridCol>
                <a:gridCol w="1640668">
                  <a:extLst>
                    <a:ext uri="{9D8B030D-6E8A-4147-A177-3AD203B41FA5}">
                      <a16:colId xmlns:a16="http://schemas.microsoft.com/office/drawing/2014/main" val="3749205641"/>
                    </a:ext>
                  </a:extLst>
                </a:gridCol>
                <a:gridCol w="1580184">
                  <a:extLst>
                    <a:ext uri="{9D8B030D-6E8A-4147-A177-3AD203B41FA5}">
                      <a16:colId xmlns:a16="http://schemas.microsoft.com/office/drawing/2014/main" val="603892530"/>
                    </a:ext>
                  </a:extLst>
                </a:gridCol>
                <a:gridCol w="1464200">
                  <a:extLst>
                    <a:ext uri="{9D8B030D-6E8A-4147-A177-3AD203B41FA5}">
                      <a16:colId xmlns:a16="http://schemas.microsoft.com/office/drawing/2014/main" val="562161464"/>
                    </a:ext>
                  </a:extLst>
                </a:gridCol>
              </a:tblGrid>
              <a:tr h="214447">
                <a:tc>
                  <a:txBody>
                    <a:bodyPr/>
                    <a:lstStyle/>
                    <a:p>
                      <a:pPr algn="ctr"/>
                      <a:r>
                        <a:rPr lang="en-US" sz="1000"/>
                        <a:t>COURSE NAME</a:t>
                      </a:r>
                    </a:p>
                  </a:txBody>
                  <a:tcPr anchor="ctr">
                    <a:solidFill>
                      <a:srgbClr val="3863AF"/>
                    </a:solidFill>
                  </a:tcPr>
                </a:tc>
                <a:tc>
                  <a:txBody>
                    <a:bodyPr/>
                    <a:lstStyle/>
                    <a:p>
                      <a:pPr algn="ctr"/>
                      <a:r>
                        <a:rPr lang="en-US" sz="1000"/>
                        <a:t>SERVICE ID</a:t>
                      </a:r>
                    </a:p>
                  </a:txBody>
                  <a:tcPr anchor="ctr">
                    <a:solidFill>
                      <a:srgbClr val="3863AF"/>
                    </a:solidFill>
                  </a:tcPr>
                </a:tc>
                <a:tc>
                  <a:txBody>
                    <a:bodyPr/>
                    <a:lstStyle/>
                    <a:p>
                      <a:pPr lvl="0" algn="ctr">
                        <a:buNone/>
                      </a:pPr>
                      <a:r>
                        <a:rPr lang="en-US" sz="1000" b="1" i="0" u="none" strike="noStrike" noProof="0">
                          <a:latin typeface="Calibri"/>
                        </a:rPr>
                        <a:t>PREREQUISITES </a:t>
                      </a:r>
                      <a:endParaRPr lang="en-US" sz="1000" dirty="0"/>
                    </a:p>
                  </a:txBody>
                  <a:tcPr anchor="ctr">
                    <a:solidFill>
                      <a:srgbClr val="3863AF"/>
                    </a:solidFill>
                  </a:tcPr>
                </a:tc>
                <a:tc>
                  <a:txBody>
                    <a:bodyPr/>
                    <a:lstStyle/>
                    <a:p>
                      <a:pPr algn="ctr"/>
                      <a:r>
                        <a:rPr lang="en-US" sz="1000"/>
                        <a:t>COREQUISITES </a:t>
                      </a:r>
                    </a:p>
                  </a:txBody>
                  <a:tcPr anchor="ctr">
                    <a:solidFill>
                      <a:srgbClr val="3863AF"/>
                    </a:solidFill>
                  </a:tcPr>
                </a:tc>
                <a:extLst>
                  <a:ext uri="{0D108BD9-81ED-4DB2-BD59-A6C34878D82A}">
                    <a16:rowId xmlns:a16="http://schemas.microsoft.com/office/drawing/2014/main" val="2788444287"/>
                  </a:ext>
                </a:extLst>
              </a:tr>
              <a:tr h="1717133">
                <a:tc>
                  <a:txBody>
                    <a:bodyPr/>
                    <a:lstStyle/>
                    <a:p>
                      <a:pPr lvl="0" algn="l">
                        <a:buNone/>
                      </a:pPr>
                      <a:r>
                        <a:rPr lang="en-US" sz="1000" b="0" i="0" u="none" strike="noStrike" noProof="0" dirty="0">
                          <a:latin typeface="Calibri"/>
                        </a:rPr>
                        <a:t>Practicum in Construction Technology</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t>13005250 (2 credits)</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Heating, Ventilation Air Conditioning (HVAC) and Refrigeration Technology II</a:t>
                      </a:r>
                      <a:endParaRPr lang="en-US" sz="1000" b="0" i="0" u="none" strike="noStrike" noProof="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3" name="TextBox 12">
            <a:extLst>
              <a:ext uri="{FF2B5EF4-FFF2-40B4-BE49-F238E27FC236}">
                <a16:creationId xmlns:a16="http://schemas.microsoft.com/office/drawing/2014/main" id="{4F922674-3389-6DFF-D287-D7EAB12CD46D}"/>
              </a:ext>
            </a:extLst>
          </p:cNvPr>
          <p:cNvSpPr txBox="1"/>
          <p:nvPr/>
        </p:nvSpPr>
        <p:spPr>
          <a:xfrm>
            <a:off x="225323" y="6626509"/>
            <a:ext cx="6246744" cy="553998"/>
          </a:xfrm>
          <a:prstGeom prst="rect">
            <a:avLst/>
          </a:prstGeom>
          <a:noFill/>
        </p:spPr>
        <p:txBody>
          <a:bodyPr wrap="square" lIns="91440" tIns="45720" rIns="91440" bIns="45720" rtlCol="0" anchor="t">
            <a:spAutoFit/>
          </a:bodyPr>
          <a:lstStyle/>
          <a:p>
            <a:pPr algn="ctr"/>
            <a:r>
              <a:rPr lang="en-US" sz="1000" dirty="0"/>
              <a:t>FOR ADDITIONAL INFORMATION ON THE ARCHITECTURE AND CONSTRUCTION CAREER CLUSTER,</a:t>
            </a:r>
          </a:p>
          <a:p>
            <a:pPr algn="ctr"/>
            <a:r>
              <a:rPr lang="en-US" sz="1000" dirty="0"/>
              <a:t>PLEASE CONTACT: PSJA ISD CTE Coordinator: Belinda Vargas </a:t>
            </a:r>
            <a:r>
              <a:rPr lang="en-US" sz="1000" dirty="0">
                <a:hlinkClick r:id="rId2"/>
              </a:rPr>
              <a:t>belinda.vargas@psjaisd.us</a:t>
            </a:r>
            <a:endParaRPr lang="en-US" sz="1000" dirty="0"/>
          </a:p>
          <a:p>
            <a:pPr algn="ctr"/>
            <a:r>
              <a:rPr lang="en-US" sz="1000" dirty="0">
                <a:hlinkClick r:id="rId3"/>
              </a:rPr>
              <a:t>https://tea.texas.gov/cte</a:t>
            </a:r>
            <a:r>
              <a:rPr lang="en-US" sz="1000" dirty="0"/>
              <a:t> </a:t>
            </a:r>
            <a:endParaRPr lang="en-US" sz="1000" dirty="0">
              <a:ea typeface="Calibri"/>
              <a:cs typeface="Calibri"/>
            </a:endParaRPr>
          </a:p>
        </p:txBody>
      </p:sp>
      <p:sp>
        <p:nvSpPr>
          <p:cNvPr id="14" name="TextBox 13">
            <a:extLst>
              <a:ext uri="{FF2B5EF4-FFF2-40B4-BE49-F238E27FC236}">
                <a16:creationId xmlns:a16="http://schemas.microsoft.com/office/drawing/2014/main" id="{ED792C4E-CC7C-1F50-F9D3-B7BDD0BEE4D5}"/>
              </a:ext>
            </a:extLst>
          </p:cNvPr>
          <p:cNvSpPr txBox="1"/>
          <p:nvPr/>
        </p:nvSpPr>
        <p:spPr>
          <a:xfrm>
            <a:off x="225323" y="7180507"/>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0F5865E5-00D1-4B45-4CC0-F051EB7ACC1B}"/>
              </a:ext>
            </a:extLst>
          </p:cNvPr>
          <p:cNvPicPr>
            <a:picLocks noChangeAspect="1"/>
          </p:cNvPicPr>
          <p:nvPr/>
        </p:nvPicPr>
        <p:blipFill>
          <a:blip r:embed="rId5"/>
          <a:stretch>
            <a:fillRect/>
          </a:stretch>
        </p:blipFill>
        <p:spPr>
          <a:xfrm>
            <a:off x="5752677" y="8246076"/>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2.xml><?xml version="1.0" encoding="utf-8"?>
<ds:datastoreItem xmlns:ds="http://schemas.openxmlformats.org/officeDocument/2006/customXml" ds:itemID="{DFF67F14-08BA-4E43-A779-A4A8A5468D3F}">
  <ds:schemaRefs>
    <ds:schemaRef ds:uri="http://schemas.microsoft.com/office/2006/documentManagement/types"/>
    <ds:schemaRef ds:uri="1870ca36-48b9-408f-8764-2f018f10cce8"/>
    <ds:schemaRef ds:uri="http://purl.org/dc/elements/1.1/"/>
    <ds:schemaRef ds:uri="http://schemas.microsoft.com/office/2006/metadata/properties"/>
    <ds:schemaRef ds:uri="http://schemas.openxmlformats.org/package/2006/metadata/core-properties"/>
    <ds:schemaRef ds:uri="http://purl.org/dc/terms/"/>
    <ds:schemaRef ds:uri="696893de-3167-48c0-a9e9-62134322dc49"/>
    <ds:schemaRef ds:uri="http://purl.org/dc/dcmitype/"/>
    <ds:schemaRef ds:uri="http://schemas.microsoft.com/office/infopath/2007/PartnerControls"/>
    <ds:schemaRef ds:uri="http://www.w3.org/XML/1998/namespace"/>
    <ds:schemaRef ds:uri="719cf477-6032-42e7-804a-9c684239624f"/>
    <ds:schemaRef ds:uri="abe7259a-2221-4fae-a48c-e26acad682cd"/>
  </ds:schemaRefs>
</ds:datastoreItem>
</file>

<file path=customXml/itemProps3.xml><?xml version="1.0" encoding="utf-8"?>
<ds:datastoreItem xmlns:ds="http://schemas.openxmlformats.org/officeDocument/2006/customXml" ds:itemID="{47183180-A207-4822-B9D3-D76F17F9D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9</TotalTime>
  <Words>616</Words>
  <Application>Microsoft Office PowerPoint</Application>
  <PresentationFormat>Letter Paper (8.5x11 in)</PresentationFormat>
  <Paragraphs>106</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Arial,Sans-Serif</vt:lpstr>
      <vt:lpstr>Calibri</vt:lpstr>
      <vt:lpstr>Calibri Light</vt:lpstr>
      <vt:lpstr>Open Sans SemiBold</vt:lpstr>
      <vt:lpstr>Office Theme</vt:lpstr>
      <vt:lpstr>HVAC and Sheet Metal Statewide Program of Study</vt:lpstr>
      <vt:lpstr>HVAC and Sheet Metal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50</cp:revision>
  <dcterms:created xsi:type="dcterms:W3CDTF">2022-08-14T22:35:42Z</dcterms:created>
  <dcterms:modified xsi:type="dcterms:W3CDTF">2023-02-27T20:47:16Z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