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D132A6-BDAB-7D9A-FDAF-1B5C47512B95}" name="Hudson, Les" initials="HL" userId="S::Les.Hudson@tea.texas.gov::1b51e3df-f37c-4646-8151-9652bb88c0d0" providerId="AD"/>
  <p188:author id="{F3B56EC8-58B6-C502-C42E-81C8F58F1D99}" name="Hudson, Les" initials="HL" userId="S::les.hudson@tea.texas.gov::1b51e3df-f37c-4646-8151-9652bb88c0d0" providerId="AD"/>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863AF"/>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90" d="100"/>
          <a:sy n="190" d="100"/>
        </p:scale>
        <p:origin x="702" y="-30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riana Garcia" userId="d322ecd9-c9fc-482a-8cdb-b7935c3de171" providerId="ADAL" clId="{7D4C6EC0-5D83-43FD-A047-C5E44850A183}"/>
    <pc:docChg chg="modSld">
      <pc:chgData name="Adriana Garcia" userId="d322ecd9-c9fc-482a-8cdb-b7935c3de171" providerId="ADAL" clId="{7D4C6EC0-5D83-43FD-A047-C5E44850A183}" dt="2023-02-27T20:47:47.054" v="24" actId="20577"/>
      <pc:docMkLst>
        <pc:docMk/>
      </pc:docMkLst>
      <pc:sldChg chg="modSp mod">
        <pc:chgData name="Adriana Garcia" userId="d322ecd9-c9fc-482a-8cdb-b7935c3de171" providerId="ADAL" clId="{7D4C6EC0-5D83-43FD-A047-C5E44850A183}" dt="2023-02-27T20:47:47.054" v="24" actId="20577"/>
        <pc:sldMkLst>
          <pc:docMk/>
          <pc:sldMk cId="2115741379" sldId="257"/>
        </pc:sldMkLst>
        <pc:spChg chg="mod">
          <ac:chgData name="Adriana Garcia" userId="d322ecd9-c9fc-482a-8cdb-b7935c3de171" providerId="ADAL" clId="{7D4C6EC0-5D83-43FD-A047-C5E44850A183}" dt="2023-02-27T20:47:47.054" v="24" actId="20577"/>
          <ac:spMkLst>
            <pc:docMk/>
            <pc:sldMk cId="2115741379" sldId="257"/>
            <ac:spMk id="28" creationId="{12E02463-CD5F-D1DD-B59B-A5477635CC57}"/>
          </ac:spMkLst>
        </pc:spChg>
      </pc:sldChg>
    </pc:docChg>
  </pc:docChgLst>
  <pc:docChgLst>
    <pc:chgData name="Adriana Garcia" userId="d322ecd9-c9fc-482a-8cdb-b7935c3de171" providerId="ADAL" clId="{CB0771D4-ADEC-425B-954B-F4ABD01B0211}"/>
    <pc:docChg chg="modSld">
      <pc:chgData name="Adriana Garcia" userId="d322ecd9-c9fc-482a-8cdb-b7935c3de171" providerId="ADAL" clId="{CB0771D4-ADEC-425B-954B-F4ABD01B0211}" dt="2023-01-18T21:01:31.885" v="4"/>
      <pc:docMkLst>
        <pc:docMk/>
      </pc:docMkLst>
      <pc:sldChg chg="modSp mod">
        <pc:chgData name="Adriana Garcia" userId="d322ecd9-c9fc-482a-8cdb-b7935c3de171" providerId="ADAL" clId="{CB0771D4-ADEC-425B-954B-F4ABD01B0211}" dt="2023-01-18T21:01:31.885" v="4"/>
        <pc:sldMkLst>
          <pc:docMk/>
          <pc:sldMk cId="2458424211" sldId="256"/>
        </pc:sldMkLst>
        <pc:spChg chg="mod">
          <ac:chgData name="Adriana Garcia" userId="d322ecd9-c9fc-482a-8cdb-b7935c3de171" providerId="ADAL" clId="{CB0771D4-ADEC-425B-954B-F4ABD01B0211}" dt="2023-01-18T21:01:31.885" v="4"/>
          <ac:spMkLst>
            <pc:docMk/>
            <pc:sldMk cId="2458424211" sldId="256"/>
            <ac:spMk id="13" creationId="{4F922674-3389-6DFF-D287-D7EAB12CD46D}"/>
          </ac:spMkLst>
        </pc:spChg>
        <pc:spChg chg="mod">
          <ac:chgData name="Adriana Garcia" userId="d322ecd9-c9fc-482a-8cdb-b7935c3de171" providerId="ADAL" clId="{CB0771D4-ADEC-425B-954B-F4ABD01B0211}" dt="2023-01-17T20:50:41.548" v="3"/>
          <ac:spMkLst>
            <pc:docMk/>
            <pc:sldMk cId="2458424211" sldId="256"/>
            <ac:spMk id="14" creationId="{ED792C4E-CC7C-1F50-F9D3-B7BDD0BEE4D5}"/>
          </ac:spMkLst>
        </pc:spChg>
        <pc:graphicFrameChg chg="modGraphic">
          <ac:chgData name="Adriana Garcia" userId="d322ecd9-c9fc-482a-8cdb-b7935c3de171" providerId="ADAL" clId="{CB0771D4-ADEC-425B-954B-F4ABD01B0211}" dt="2023-01-17T20:24:13.547" v="0" actId="2165"/>
          <ac:graphicFrameMkLst>
            <pc:docMk/>
            <pc:sldMk cId="2458424211" sldId="256"/>
            <ac:graphicFrameMk id="15" creationId="{97395A7A-D529-5527-E1AB-724004545FC8}"/>
          </ac:graphicFrameMkLst>
        </pc:graphicFrameChg>
      </pc:sldChg>
    </pc:docChg>
  </pc:docChgLst>
  <pc:docChgLst>
    <pc:chgData name="Belinda Vargas" userId="284864d3-fb59-4d6a-a732-3e8131b1775b" providerId="ADAL" clId="{1FD34FEA-5EB4-4223-B6DC-7A80704D6775}"/>
    <pc:docChg chg="modSld">
      <pc:chgData name="Belinda Vargas" userId="284864d3-fb59-4d6a-a732-3e8131b1775b" providerId="ADAL" clId="{1FD34FEA-5EB4-4223-B6DC-7A80704D6775}" dt="2023-01-05T21:13:41.570" v="2"/>
      <pc:docMkLst>
        <pc:docMk/>
      </pc:docMkLst>
      <pc:sldChg chg="delSp modSp mod">
        <pc:chgData name="Belinda Vargas" userId="284864d3-fb59-4d6a-a732-3e8131b1775b" providerId="ADAL" clId="{1FD34FEA-5EB4-4223-B6DC-7A80704D6775}" dt="2023-01-05T21:13:41.570" v="2"/>
        <pc:sldMkLst>
          <pc:docMk/>
          <pc:sldMk cId="2115741379" sldId="257"/>
        </pc:sldMkLst>
        <pc:spChg chg="del mod">
          <ac:chgData name="Belinda Vargas" userId="284864d3-fb59-4d6a-a732-3e8131b1775b" providerId="ADAL" clId="{1FD34FEA-5EB4-4223-B6DC-7A80704D6775}" dt="2023-01-05T21:13:41.570" v="2"/>
          <ac:spMkLst>
            <pc:docMk/>
            <pc:sldMk cId="2115741379" sldId="257"/>
            <ac:spMk id="29" creationId="{C5D89CF7-D2F4-FD35-B1F2-886B2EB29851}"/>
          </ac:spMkLst>
        </pc:spChg>
      </pc:sldChg>
    </pc:docChg>
  </pc:docChgLst>
  <pc:docChgLst>
    <pc:chgData name="Adriana Garcia" userId="d322ecd9-c9fc-482a-8cdb-b7935c3de171" providerId="ADAL" clId="{49D49931-C648-488C-9D0C-B0009C1B4D85}"/>
    <pc:docChg chg="modSld">
      <pc:chgData name="Adriana Garcia" userId="d322ecd9-c9fc-482a-8cdb-b7935c3de171" providerId="ADAL" clId="{49D49931-C648-488C-9D0C-B0009C1B4D85}" dt="2023-01-18T04:13:19.615" v="1" actId="1076"/>
      <pc:docMkLst>
        <pc:docMk/>
      </pc:docMkLst>
      <pc:sldChg chg="addSp modSp mod">
        <pc:chgData name="Adriana Garcia" userId="d322ecd9-c9fc-482a-8cdb-b7935c3de171" providerId="ADAL" clId="{49D49931-C648-488C-9D0C-B0009C1B4D85}" dt="2023-01-18T04:13:19.615" v="1" actId="1076"/>
        <pc:sldMkLst>
          <pc:docMk/>
          <pc:sldMk cId="2458424211" sldId="256"/>
        </pc:sldMkLst>
        <pc:picChg chg="add mod">
          <ac:chgData name="Adriana Garcia" userId="d322ecd9-c9fc-482a-8cdb-b7935c3de171" providerId="ADAL" clId="{49D49931-C648-488C-9D0C-B0009C1B4D85}" dt="2023-01-18T04:13:19.615" v="1" actId="1076"/>
          <ac:picMkLst>
            <pc:docMk/>
            <pc:sldMk cId="2458424211" sldId="256"/>
            <ac:picMk id="4" creationId="{9C98AD41-22E0-D6A1-6C24-1F754803DE5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2/27/2023</a:t>
            </a:fld>
            <a:endParaRPr lang="en-US" dirty="0"/>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dirty="0"/>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ea.texas.gov/cte" TargetMode="External"/><Relationship Id="rId2" Type="http://schemas.openxmlformats.org/officeDocument/2006/relationships/hyperlink" Target="mailto:belinda.vargas@psjaisd.us" TargetMode="Externa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s://tea.texas.gov/student-assessment/monitoring-and-interventions/program-monitoring-and-interventions/methods-of-administration-guidance-and-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2187" y="-1935"/>
            <a:ext cx="6855813" cy="830997"/>
          </a:xfrm>
          <a:prstGeom prst="rect">
            <a:avLst/>
          </a:prstGeom>
          <a:solidFill>
            <a:srgbClr val="3863AF"/>
          </a:solidFill>
        </p:spPr>
        <p:txBody>
          <a:bodyPr wrap="square" lIns="91440" tIns="45720" rIns="91440" bIns="45720" rtlCol="0" anchor="t">
            <a:spAutoFit/>
          </a:bodyPr>
          <a:lstStyle/>
          <a:p>
            <a:pPr algn="ctr">
              <a:spcAft>
                <a:spcPts val="600"/>
              </a:spcAft>
            </a:pPr>
            <a:r>
              <a:rPr lang="en-US" sz="1600" b="1" dirty="0">
                <a:solidFill>
                  <a:schemeClr val="bg1"/>
                </a:solidFill>
                <a:ea typeface="Open Sans"/>
                <a:cs typeface="Open Sans"/>
              </a:rPr>
              <a:t>Architecture and Construction Career Cluster</a:t>
            </a:r>
            <a:endParaRPr lang="en-US" dirty="0">
              <a:cs typeface="Calibri" panose="020F0502020204030204"/>
            </a:endParaRPr>
          </a:p>
          <a:p>
            <a:pPr algn="ctr"/>
            <a:r>
              <a:rPr lang="en-US" sz="900" dirty="0">
                <a:solidFill>
                  <a:schemeClr val="bg1"/>
                </a:solidFill>
                <a:ea typeface="Calibri"/>
                <a:cs typeface="Calibri"/>
              </a:rPr>
              <a:t>The Architecture and Construction Career Cluster focuses on designing, planning, managing, building, and maintaining the built environment. Principles of Architecture provides an overview to the various fields of architecture, interior design, and construction management.</a:t>
            </a:r>
          </a:p>
          <a:p>
            <a:pPr algn="ctr"/>
            <a:endParaRPr lang="en-US" sz="900" dirty="0">
              <a:solidFill>
                <a:schemeClr val="bg1"/>
              </a:solidFill>
              <a:cs typeface="Calibri" panose="020F0502020204030204"/>
            </a:endParaRPr>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40378"/>
            <a:ext cx="3703507" cy="578861"/>
          </a:xfrm>
          <a:solidFill>
            <a:srgbClr val="3863AF"/>
          </a:solidFill>
        </p:spPr>
        <p:txBody>
          <a:bodyPr/>
          <a:lstStyle/>
          <a:p>
            <a:pPr rtl="0" eaLnBrk="1" latinLnBrk="0" hangingPunct="1"/>
            <a:r>
              <a:rPr lang="en-US" sz="1400" b="1" dirty="0">
                <a:solidFill>
                  <a:srgbClr val="FFFFFF"/>
                </a:solidFill>
                <a:latin typeface="Calibri"/>
                <a:ea typeface="Open Sans"/>
                <a:cs typeface="Open Sans"/>
              </a:rPr>
              <a:t>Electrical</a:t>
            </a:r>
            <a:endParaRPr lang="en-US" dirty="0">
              <a:effectLst/>
            </a:endParaRPr>
          </a:p>
          <a:p>
            <a:pPr rtl="0" eaLnBrk="1" latinLnBrk="0" hangingPunct="1"/>
            <a:r>
              <a:rPr lang="en-US" sz="1400" i="1" kern="1200" dirty="0">
                <a:solidFill>
                  <a:srgbClr val="FFFFFF"/>
                </a:solidFill>
                <a:effectLst/>
                <a:latin typeface="Calibri"/>
                <a:ea typeface="Open Sans"/>
                <a:cs typeface="Open Sans"/>
              </a:rPr>
              <a:t>Statewide Program of Study</a:t>
            </a:r>
            <a:endParaRPr lang="en-US" dirty="0">
              <a:effectLst/>
              <a:latin typeface="Calibri"/>
              <a:ea typeface="Open Sans"/>
              <a:cs typeface="Open Sans"/>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66712"/>
            <a:ext cx="6712687" cy="553998"/>
          </a:xfrm>
          <a:prstGeom prst="rect">
            <a:avLst/>
          </a:prstGeom>
          <a:noFill/>
        </p:spPr>
        <p:txBody>
          <a:bodyPr wrap="square" lIns="91440" tIns="45720" rIns="91440" bIns="45720" rtlCol="0" anchor="t">
            <a:spAutoFit/>
          </a:bodyPr>
          <a:lstStyle/>
          <a:p>
            <a:r>
              <a:rPr lang="en-US" sz="1000" dirty="0"/>
              <a:t>The Electrical program of study explores the occupations and educational opportunities associated with installing, maintaining, and repairing electrical wiring, equipment, and fixtures. This program of study may also include exploration into installing and repairing telecommunications cable including fiber optics.</a:t>
            </a:r>
            <a:endParaRPr lang="en-US" dirty="0"/>
          </a:p>
        </p:txBody>
      </p:sp>
      <p:sp>
        <p:nvSpPr>
          <p:cNvPr id="21" name="TextBox 20">
            <a:extLst>
              <a:ext uri="{FF2B5EF4-FFF2-40B4-BE49-F238E27FC236}">
                <a16:creationId xmlns:a16="http://schemas.microsoft.com/office/drawing/2014/main" id="{77D1060B-498D-5699-38A4-622C19750F17}"/>
              </a:ext>
            </a:extLst>
          </p:cNvPr>
          <p:cNvSpPr txBox="1"/>
          <p:nvPr/>
        </p:nvSpPr>
        <p:spPr>
          <a:xfrm>
            <a:off x="356260" y="2164458"/>
            <a:ext cx="3072739" cy="1800493"/>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a:rPr>
              <a:t>Secondary Courses for High School Credit</a:t>
            </a:r>
          </a:p>
          <a:p>
            <a:pPr marL="0" marR="0">
              <a:spcBef>
                <a:spcPts val="0"/>
              </a:spcBef>
            </a:pPr>
            <a:r>
              <a:rPr lang="en-US" sz="900" b="1" dirty="0">
                <a:effectLst/>
                <a:ea typeface="Calibri" panose="020F0502020204030204" pitchFamily="34" charset="0"/>
                <a:cs typeface="Times New Roman"/>
              </a:rPr>
              <a:t>Level 1</a:t>
            </a:r>
          </a:p>
          <a:p>
            <a:pPr marL="171450" indent="-171450">
              <a:buFont typeface="Arial" panose="020B0604020202020204" pitchFamily="34" charset="0"/>
              <a:buChar char="•"/>
            </a:pPr>
            <a:r>
              <a:rPr lang="en-US" sz="900" dirty="0">
                <a:ea typeface="Calibri" panose="020F0502020204030204" pitchFamily="34" charset="0"/>
                <a:cs typeface="Times New Roman"/>
              </a:rPr>
              <a:t>Principles of Construction</a:t>
            </a:r>
            <a:endParaRPr lang="en-US" sz="900" dirty="0">
              <a:effectLst/>
              <a:ea typeface="Calibri" panose="020F0502020204030204" pitchFamily="34" charset="0"/>
              <a:cs typeface="Times New Roman" panose="02020603050405020304" pitchFamily="18" charset="0"/>
            </a:endParaRPr>
          </a:p>
          <a:p>
            <a:pPr marR="0" lvl="0">
              <a:spcBef>
                <a:spcPts val="0"/>
              </a:spcBef>
            </a:pPr>
            <a:endParaRPr lang="en-US" sz="900" dirty="0">
              <a:solidFill>
                <a:srgbClr val="0D6CB9"/>
              </a:solidFill>
              <a:effectLst/>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Level 2</a:t>
            </a:r>
          </a:p>
          <a:p>
            <a:pPr marL="171450" indent="-171450">
              <a:buFont typeface="Arial" panose="020B0604020202020204" pitchFamily="34" charset="0"/>
              <a:buChar char="•"/>
            </a:pPr>
            <a:r>
              <a:rPr lang="en-US" sz="900" dirty="0">
                <a:ea typeface="Calibri" panose="020F0502020204030204" pitchFamily="34" charset="0"/>
                <a:cs typeface="Times New Roman"/>
              </a:rPr>
              <a:t>Electrical Technology I</a:t>
            </a:r>
            <a:endParaRPr lang="en-US" sz="900" dirty="0">
              <a:effectLst/>
              <a:ea typeface="Calibri" panose="020F0502020204030204" pitchFamily="34" charset="0"/>
              <a:cs typeface="Times New Roman" panose="02020603050405020304" pitchFamily="18" charset="0"/>
            </a:endParaRPr>
          </a:p>
          <a:p>
            <a:pPr marR="0" lvl="0">
              <a:spcBef>
                <a:spcPts val="0"/>
              </a:spcBef>
            </a:pPr>
            <a:endParaRPr lang="en-US" sz="900" dirty="0">
              <a:solidFill>
                <a:srgbClr val="0D6CB9"/>
              </a:solidFill>
              <a:effectLst/>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Level 3</a:t>
            </a:r>
          </a:p>
          <a:p>
            <a:pPr marL="171450" indent="-171450">
              <a:buFont typeface="Arial" panose="020B0604020202020204" pitchFamily="34" charset="0"/>
              <a:buChar char="•"/>
            </a:pPr>
            <a:r>
              <a:rPr lang="en-US" sz="900" dirty="0">
                <a:ea typeface="Calibri" panose="020F0502020204030204" pitchFamily="34" charset="0"/>
                <a:cs typeface="Times New Roman"/>
              </a:rPr>
              <a:t>Electrical Technology II</a:t>
            </a:r>
            <a:endParaRPr lang="en-US" sz="900" dirty="0">
              <a:effectLst/>
              <a:ea typeface="Calibri" panose="020F0502020204030204" pitchFamily="34" charset="0"/>
              <a:cs typeface="Times New Roman" panose="02020603050405020304" pitchFamily="18" charset="0"/>
            </a:endParaRPr>
          </a:p>
          <a:p>
            <a:pPr marL="171450" marR="0" lvl="0" indent="-171450">
              <a:spcBef>
                <a:spcPts val="0"/>
              </a:spcBef>
              <a:buFont typeface="Arial" panose="020B0604020202020204" pitchFamily="34" charset="0"/>
              <a:buChar char="•"/>
            </a:pPr>
            <a:endParaRPr lang="en-US" sz="900" dirty="0">
              <a:solidFill>
                <a:srgbClr val="0D6CB9"/>
              </a:solidFill>
              <a:effectLst/>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Level 4</a:t>
            </a:r>
          </a:p>
          <a:p>
            <a:pPr marL="171450" indent="-171450">
              <a:buFont typeface="Arial" panose="020B0604020202020204" pitchFamily="34" charset="0"/>
              <a:buChar char="•"/>
            </a:pPr>
            <a:r>
              <a:rPr lang="en-US" sz="900" dirty="0">
                <a:ea typeface="Calibri" panose="020F0502020204030204" pitchFamily="34" charset="0"/>
                <a:cs typeface="Times New Roman"/>
              </a:rPr>
              <a:t>Practicum in Construction Technology </a:t>
            </a:r>
            <a:endParaRPr lang="en-US" sz="900" dirty="0">
              <a:ea typeface="Calibri" panose="020F050202020403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B8492F22-9EDB-B130-6173-ADBB1BA28B5A}"/>
              </a:ext>
            </a:extLst>
          </p:cNvPr>
          <p:cNvSpPr txBox="1"/>
          <p:nvPr/>
        </p:nvSpPr>
        <p:spPr>
          <a:xfrm>
            <a:off x="378958" y="4730056"/>
            <a:ext cx="3072739" cy="1661993"/>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a:rPr>
              <a:t>Postsecondary Opportunities</a:t>
            </a:r>
          </a:p>
          <a:p>
            <a:r>
              <a:rPr lang="en-US" sz="900" b="1" dirty="0">
                <a:ea typeface="Calibri" panose="020F0502020204030204" pitchFamily="34" charset="0"/>
                <a:cs typeface="Times New Roman"/>
              </a:rPr>
              <a:t>Associates Degrees</a:t>
            </a:r>
            <a:endParaRPr lang="en-US" sz="900" b="1" dirty="0">
              <a:effectLst/>
              <a:ea typeface="Calibri" panose="020F0502020204030204" pitchFamily="34" charset="0"/>
              <a:cs typeface="Times New Roman"/>
            </a:endParaRPr>
          </a:p>
          <a:p>
            <a:pPr marL="171450" marR="0" lvl="0" indent="-171450">
              <a:spcBef>
                <a:spcPts val="0"/>
              </a:spcBef>
              <a:buFont typeface="Arial" panose="020B0604020202020204" pitchFamily="34" charset="0"/>
              <a:buChar char="•"/>
            </a:pPr>
            <a:r>
              <a:rPr lang="en-US" sz="900" dirty="0">
                <a:ea typeface="Calibri" panose="020F0502020204030204" pitchFamily="34" charset="0"/>
                <a:cs typeface="Times New Roman"/>
              </a:rPr>
              <a:t>Electrician</a:t>
            </a:r>
            <a:endParaRPr lang="en-US" sz="900" dirty="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ea typeface="Calibri" panose="020F0502020204030204" pitchFamily="34" charset="0"/>
                <a:cs typeface="Times New Roman"/>
              </a:rPr>
              <a:t>Communications Systems</a:t>
            </a:r>
            <a:r>
              <a:rPr lang="en-US" sz="900" dirty="0">
                <a:solidFill>
                  <a:srgbClr val="000000"/>
                </a:solidFill>
                <a:ea typeface="Calibri" panose="020F0502020204030204" pitchFamily="34" charset="0"/>
                <a:cs typeface="Times New Roman"/>
              </a:rPr>
              <a:t> Installation and Repair Technology</a:t>
            </a:r>
            <a:endParaRPr lang="en-US" sz="900" dirty="0">
              <a:solidFill>
                <a:srgbClr val="000000"/>
              </a:solidFill>
              <a:ea typeface="Calibri" panose="020F0502020204030204" pitchFamily="34" charset="0"/>
              <a:cs typeface="Times New Roman" panose="02020603050405020304" pitchFamily="18" charset="0"/>
            </a:endParaRPr>
          </a:p>
          <a:p>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Bachelor’s Degrees</a:t>
            </a:r>
          </a:p>
          <a:p>
            <a:pPr marL="171450" indent="-171450">
              <a:buFont typeface="Arial" panose="020B0604020202020204" pitchFamily="34" charset="0"/>
              <a:buChar char="•"/>
            </a:pPr>
            <a:r>
              <a:rPr lang="en-US" sz="900" dirty="0">
                <a:ea typeface="Calibri" panose="020F0502020204030204" pitchFamily="34" charset="0"/>
                <a:cs typeface="Times New Roman"/>
              </a:rPr>
              <a:t>Construction Science</a:t>
            </a:r>
            <a:endParaRPr lang="en-US" sz="900" dirty="0">
              <a:effectLst/>
              <a:ea typeface="Calibri" panose="020F0502020204030204" pitchFamily="34" charset="0"/>
              <a:cs typeface="Times New Roman" panose="02020603050405020304" pitchFamily="18" charset="0"/>
            </a:endParaRPr>
          </a:p>
          <a:p>
            <a:pPr marR="0" lvl="0">
              <a:spcBef>
                <a:spcPts val="0"/>
              </a:spcBef>
            </a:pPr>
            <a:endParaRPr lang="en-US" sz="900" dirty="0">
              <a:solidFill>
                <a:srgbClr val="0D6CB9"/>
              </a:solidFill>
              <a:effectLst/>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Master’s, Doctoral, and Professional Degrees</a:t>
            </a:r>
          </a:p>
          <a:p>
            <a:pPr marL="171450" indent="-171450">
              <a:buFont typeface="Arial" panose="020B0604020202020204" pitchFamily="34" charset="0"/>
              <a:buChar char="•"/>
            </a:pPr>
            <a:r>
              <a:rPr lang="en-US" sz="900" dirty="0">
                <a:ea typeface="Calibri" panose="020F0502020204030204" pitchFamily="34" charset="0"/>
                <a:cs typeface="Times New Roman"/>
              </a:rPr>
              <a:t>Construction Management</a:t>
            </a:r>
            <a:endParaRPr lang="en-US" sz="900" dirty="0">
              <a:ea typeface="Calibri" panose="020F050202020403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B63C6D94-62AA-E2D0-FFDB-465F6F55EAB9}"/>
              </a:ext>
            </a:extLst>
          </p:cNvPr>
          <p:cNvSpPr txBox="1"/>
          <p:nvPr/>
        </p:nvSpPr>
        <p:spPr>
          <a:xfrm>
            <a:off x="3936674" y="2071837"/>
            <a:ext cx="2600690" cy="461665"/>
          </a:xfrm>
          <a:prstGeom prst="rect">
            <a:avLst/>
          </a:prstGeom>
          <a:noFill/>
        </p:spPr>
        <p:txBody>
          <a:bodyPr wrap="square" lIns="91440" tIns="45720" rIns="91440" bIns="45720" rtlCol="0" anchor="t">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Work-Based Learning and </a:t>
            </a:r>
          </a:p>
          <a:p>
            <a:pPr algn="ctr"/>
            <a:r>
              <a:rPr lang="en-US" sz="1200" b="1" dirty="0">
                <a:solidFill>
                  <a:srgbClr val="0D6CB9"/>
                </a:solidFill>
                <a:ea typeface="Calibri"/>
                <a:cs typeface="Times New Roman"/>
              </a:rPr>
              <a:t>Expanded Learning</a:t>
            </a:r>
            <a:r>
              <a:rPr lang="en-US" sz="1200" b="1" dirty="0">
                <a:solidFill>
                  <a:srgbClr val="0D6CB9"/>
                </a:solidFill>
                <a:effectLst/>
                <a:ea typeface="Calibri"/>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336788268"/>
              </p:ext>
            </p:extLst>
          </p:nvPr>
        </p:nvGraphicFramePr>
        <p:xfrm>
          <a:off x="3990110" y="2471054"/>
          <a:ext cx="2547254" cy="1143000"/>
        </p:xfrm>
        <a:graphic>
          <a:graphicData uri="http://schemas.openxmlformats.org/drawingml/2006/table">
            <a:tbl>
              <a:tblPr firstRow="1" bandRow="1">
                <a:tableStyleId>{5C22544A-7EE6-4342-B048-85BDC9FD1C3A}</a:tableStyleId>
              </a:tblPr>
              <a:tblGrid>
                <a:gridCol w="1273627">
                  <a:extLst>
                    <a:ext uri="{9D8B030D-6E8A-4147-A177-3AD203B41FA5}">
                      <a16:colId xmlns:a16="http://schemas.microsoft.com/office/drawing/2014/main" val="2083587555"/>
                    </a:ext>
                  </a:extLst>
                </a:gridCol>
                <a:gridCol w="1273627">
                  <a:extLst>
                    <a:ext uri="{9D8B030D-6E8A-4147-A177-3AD203B41FA5}">
                      <a16:colId xmlns:a16="http://schemas.microsoft.com/office/drawing/2014/main" val="3749205641"/>
                    </a:ext>
                  </a:extLst>
                </a:gridCol>
              </a:tblGrid>
              <a:tr h="251301">
                <a:tc>
                  <a:txBody>
                    <a:bodyPr/>
                    <a:lstStyle/>
                    <a:p>
                      <a:pPr algn="ctr"/>
                      <a:r>
                        <a:rPr lang="en-US" sz="900" dirty="0"/>
                        <a:t>Exploration Activities</a:t>
                      </a:r>
                    </a:p>
                  </a:txBody>
                  <a:tcPr anchor="ctr">
                    <a:solidFill>
                      <a:srgbClr val="3863AF"/>
                    </a:solidFill>
                  </a:tcPr>
                </a:tc>
                <a:tc>
                  <a:txBody>
                    <a:bodyPr/>
                    <a:lstStyle/>
                    <a:p>
                      <a:pPr algn="ctr"/>
                      <a:r>
                        <a:rPr lang="en-US" sz="900" dirty="0"/>
                        <a:t>Work-Based Learning Activities</a:t>
                      </a:r>
                    </a:p>
                  </a:txBody>
                  <a:tcPr anchor="ctr">
                    <a:solidFill>
                      <a:srgbClr val="3863AF"/>
                    </a:solidFill>
                  </a:tcPr>
                </a:tc>
                <a:extLst>
                  <a:ext uri="{0D108BD9-81ED-4DB2-BD59-A6C34878D82A}">
                    <a16:rowId xmlns:a16="http://schemas.microsoft.com/office/drawing/2014/main" val="2788444287"/>
                  </a:ext>
                </a:extLst>
              </a:tr>
              <a:tr h="431230">
                <a:tc>
                  <a:txBody>
                    <a:bodyPr/>
                    <a:lstStyle/>
                    <a:p>
                      <a:pPr marL="171450" lvl="0" indent="-171450" algn="l">
                        <a:buFont typeface="Arial" panose="020B0604020202020204" pitchFamily="34" charset="0"/>
                        <a:buChar char="•"/>
                      </a:pPr>
                      <a:r>
                        <a:rPr lang="en-US" sz="900" dirty="0"/>
                        <a:t>Shadow an electrician or fiber optics line installer</a:t>
                      </a:r>
                    </a:p>
                    <a:p>
                      <a:pPr marL="171450" indent="-171450" algn="l">
                        <a:buFont typeface="Arial" panose="020B0604020202020204" pitchFamily="34" charset="0"/>
                        <a:buChar char="•"/>
                      </a:pPr>
                      <a:r>
                        <a:rPr lang="en-US" sz="900" dirty="0"/>
                        <a:t>Participate in SkillsUSA</a:t>
                      </a:r>
                    </a:p>
                  </a:txBody>
                  <a:tcPr anchor="ctr">
                    <a:noFill/>
                  </a:tcPr>
                </a:tc>
                <a:tc>
                  <a:txBody>
                    <a:bodyPr/>
                    <a:lstStyle/>
                    <a:p>
                      <a:pPr marL="171450" indent="-171450" algn="l">
                        <a:buFont typeface="Arial" panose="020B0604020202020204" pitchFamily="34" charset="0"/>
                        <a:buChar char="•"/>
                      </a:pPr>
                      <a:r>
                        <a:rPr lang="en-US" sz="900" dirty="0"/>
                        <a:t>Intern or shadow an electrician</a:t>
                      </a:r>
                    </a:p>
                    <a:p>
                      <a:pPr marL="0" indent="0" algn="l">
                        <a:buNone/>
                      </a:pPr>
                      <a:endParaRPr lang="en-US" sz="900" dirty="0"/>
                    </a:p>
                  </a:txBody>
                  <a:tcP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3941721" y="3587666"/>
            <a:ext cx="2646710" cy="1831271"/>
          </a:xfrm>
          <a:prstGeom prst="rect">
            <a:avLst/>
          </a:prstGeom>
          <a:noFill/>
        </p:spPr>
        <p:txBody>
          <a:bodyPr wrap="square" lIns="91440" tIns="45720" rIns="91440" bIns="45720" rtlCol="0" anchor="t">
            <a:spAutoFit/>
          </a:bodyPr>
          <a:lstStyle/>
          <a:p>
            <a:pPr marL="0" marR="0">
              <a:spcBef>
                <a:spcPts val="0"/>
              </a:spcBef>
              <a:spcAft>
                <a:spcPts val="600"/>
              </a:spcAft>
            </a:pPr>
            <a:r>
              <a:rPr lang="en-US" sz="1200" b="1" dirty="0">
                <a:solidFill>
                  <a:srgbClr val="0D6CB9"/>
                </a:solidFill>
                <a:effectLst/>
                <a:ea typeface="Calibri" panose="020F0502020204030204" pitchFamily="34" charset="0"/>
                <a:cs typeface="Times New Roman"/>
              </a:rPr>
              <a:t>Industry-Based Certifications</a:t>
            </a:r>
            <a:endParaRPr lang="en-US" sz="1200" b="1" dirty="0">
              <a:solidFill>
                <a:srgbClr val="0D6CB9"/>
              </a:solidFill>
              <a:ea typeface="Calibri" panose="020F0502020204030204" pitchFamily="34" charset="0"/>
              <a:cs typeface="Times New Roman"/>
            </a:endParaRPr>
          </a:p>
          <a:p>
            <a:pPr marL="171450" indent="-171450">
              <a:buFont typeface="Arial"/>
              <a:buChar char="•"/>
            </a:pPr>
            <a:r>
              <a:rPr lang="en-US" sz="900" dirty="0">
                <a:ea typeface="Calibri" panose="020F0502020204030204" pitchFamily="34" charset="0"/>
                <a:cs typeface="Calibri"/>
              </a:rPr>
              <a:t>NCCER Core </a:t>
            </a:r>
            <a:endParaRPr lang="en-US" dirty="0">
              <a:ea typeface="Calibri" panose="020F0502020204030204" pitchFamily="34" charset="0"/>
              <a:cs typeface="Calibri"/>
            </a:endParaRPr>
          </a:p>
          <a:p>
            <a:pPr marL="171450" indent="-171450">
              <a:buFont typeface="Arial"/>
              <a:buChar char="•"/>
            </a:pPr>
            <a:r>
              <a:rPr lang="en-US" sz="900" dirty="0">
                <a:ea typeface="Calibri" panose="020F0502020204030204" pitchFamily="34" charset="0"/>
                <a:cs typeface="Calibri"/>
              </a:rPr>
              <a:t>NCCER Electrical Level I </a:t>
            </a:r>
          </a:p>
          <a:p>
            <a:pPr marL="171450" indent="-171450">
              <a:buFont typeface="Arial"/>
              <a:buChar char="•"/>
            </a:pPr>
            <a:endParaRPr lang="en-US" sz="900" dirty="0">
              <a:ea typeface="Calibri" panose="020F0502020204030204" pitchFamily="34" charset="0"/>
              <a:cs typeface="Calibri"/>
            </a:endParaRPr>
          </a:p>
          <a:p>
            <a:r>
              <a:rPr lang="en-US" sz="800" dirty="0">
                <a:ea typeface="+mn-lt"/>
                <a:cs typeface="+mn-lt"/>
              </a:rPr>
              <a:t>PSJA Academy</a:t>
            </a:r>
          </a:p>
          <a:p>
            <a:r>
              <a:rPr lang="en-US" sz="800" dirty="0">
                <a:ea typeface="+mn-lt"/>
                <a:cs typeface="+mn-lt"/>
              </a:rPr>
              <a:t>Level I College Certificate Available:</a:t>
            </a:r>
          </a:p>
          <a:p>
            <a:pPr marL="171450" indent="-171450">
              <a:buFont typeface="Arial"/>
              <a:buChar char="•"/>
            </a:pPr>
            <a:r>
              <a:rPr lang="en-US" sz="800">
                <a:ea typeface="+mn-lt"/>
                <a:cs typeface="+mn-lt"/>
              </a:rPr>
              <a:t>Electrician Assistant Certificate</a:t>
            </a:r>
            <a:endParaRPr lang="en-US" sz="800" dirty="0">
              <a:ea typeface="+mn-lt"/>
              <a:cs typeface="+mn-lt"/>
            </a:endParaRPr>
          </a:p>
          <a:p>
            <a:pPr marL="171450" indent="-171450">
              <a:buFont typeface="Arial"/>
              <a:buChar char="•"/>
            </a:pPr>
            <a:endParaRPr lang="en-US" dirty="0">
              <a:ea typeface="Calibri" panose="020F0502020204030204" pitchFamily="34" charset="0"/>
              <a:cs typeface="Calibri"/>
            </a:endParaRPr>
          </a:p>
          <a:p>
            <a:pPr marL="171450" indent="-171450">
              <a:buFont typeface="Arial"/>
              <a:buChar char="•"/>
            </a:pPr>
            <a:endParaRPr lang="en-US" sz="900" dirty="0">
              <a:ea typeface="Calibri" panose="020F0502020204030204" pitchFamily="34" charset="0"/>
              <a:cs typeface="Calibri"/>
            </a:endParaRPr>
          </a:p>
          <a:p>
            <a:pPr marL="171450" indent="-171450">
              <a:buFont typeface="Arial"/>
              <a:buChar char="•"/>
            </a:pPr>
            <a:endParaRPr lang="en-US" sz="900" dirty="0">
              <a:ea typeface="Calibri" panose="020F0502020204030204" pitchFamily="34" charset="0"/>
              <a:cs typeface="Calibri"/>
            </a:endParaRPr>
          </a:p>
          <a:p>
            <a:endParaRPr lang="en-US" sz="900" dirty="0">
              <a:ea typeface="Calibri" panose="020F0502020204030204" pitchFamily="34" charset="0"/>
              <a:cs typeface="Times New Roman"/>
            </a:endParaRPr>
          </a:p>
        </p:txBody>
      </p:sp>
      <p:sp>
        <p:nvSpPr>
          <p:cNvPr id="1027" name="TextBox 1026">
            <a:extLst>
              <a:ext uri="{FF2B5EF4-FFF2-40B4-BE49-F238E27FC236}">
                <a16:creationId xmlns:a16="http://schemas.microsoft.com/office/drawing/2014/main" id="{3F57E4A6-F203-8179-D007-29521C7B6A20}"/>
              </a:ext>
            </a:extLst>
          </p:cNvPr>
          <p:cNvSpPr txBox="1"/>
          <p:nvPr/>
        </p:nvSpPr>
        <p:spPr>
          <a:xfrm>
            <a:off x="345627" y="7079978"/>
            <a:ext cx="2551460" cy="261610"/>
          </a:xfrm>
          <a:prstGeom prst="rect">
            <a:avLst/>
          </a:prstGeom>
          <a:noFill/>
        </p:spPr>
        <p:txBody>
          <a:bodyPr wrap="square" rtlCol="0">
            <a:spAutoFit/>
          </a:bodyPr>
          <a:lstStyle/>
          <a:p>
            <a:pPr marL="0" marR="0">
              <a:spcBef>
                <a:spcPts val="0"/>
              </a:spcBef>
            </a:pPr>
            <a:r>
              <a:rPr lang="en-US" sz="1100" b="1" dirty="0">
                <a:solidFill>
                  <a:srgbClr val="0D6CB9"/>
                </a:solidFill>
                <a:latin typeface="Open Sans SemiBold" panose="020B0706030804020204" pitchFamily="34" charset="0"/>
                <a:ea typeface="Calibri" panose="020F0502020204030204" pitchFamily="34" charset="0"/>
                <a:cs typeface="Times New Roman" panose="02020603050405020304" pitchFamily="18" charset="0"/>
              </a:rPr>
              <a:t>Aligned Occupations</a:t>
            </a:r>
            <a:endParaRPr lang="en-US" sz="1100" b="1" dirty="0">
              <a:solidFill>
                <a:srgbClr val="0D6CB9"/>
              </a:solidFill>
              <a:effectLst/>
              <a:latin typeface="Open Sans SemiBold" panose="020B0706030804020204" pitchFamily="34" charset="0"/>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4267395215"/>
              </p:ext>
            </p:extLst>
          </p:nvPr>
        </p:nvGraphicFramePr>
        <p:xfrm>
          <a:off x="395609" y="7359777"/>
          <a:ext cx="6149413" cy="1371600"/>
        </p:xfrm>
        <a:graphic>
          <a:graphicData uri="http://schemas.openxmlformats.org/drawingml/2006/table">
            <a:tbl>
              <a:tblPr firstRow="1" bandRow="1">
                <a:tableStyleId>{5C22544A-7EE6-4342-B048-85BDC9FD1C3A}</a:tableStyleId>
              </a:tblPr>
              <a:tblGrid>
                <a:gridCol w="3045184">
                  <a:extLst>
                    <a:ext uri="{9D8B030D-6E8A-4147-A177-3AD203B41FA5}">
                      <a16:colId xmlns:a16="http://schemas.microsoft.com/office/drawing/2014/main" val="2083587555"/>
                    </a:ext>
                  </a:extLst>
                </a:gridCol>
                <a:gridCol w="949960">
                  <a:extLst>
                    <a:ext uri="{9D8B030D-6E8A-4147-A177-3AD203B41FA5}">
                      <a16:colId xmlns:a16="http://schemas.microsoft.com/office/drawing/2014/main" val="3749205641"/>
                    </a:ext>
                  </a:extLst>
                </a:gridCol>
                <a:gridCol w="1201772">
                  <a:extLst>
                    <a:ext uri="{9D8B030D-6E8A-4147-A177-3AD203B41FA5}">
                      <a16:colId xmlns:a16="http://schemas.microsoft.com/office/drawing/2014/main" val="761520341"/>
                    </a:ext>
                  </a:extLst>
                </a:gridCol>
                <a:gridCol w="952497">
                  <a:extLst>
                    <a:ext uri="{9D8B030D-6E8A-4147-A177-3AD203B41FA5}">
                      <a16:colId xmlns:a16="http://schemas.microsoft.com/office/drawing/2014/main" val="82727037"/>
                    </a:ext>
                  </a:extLst>
                </a:gridCol>
              </a:tblGrid>
              <a:tr h="0">
                <a:tc>
                  <a:txBody>
                    <a:bodyPr/>
                    <a:lstStyle/>
                    <a:p>
                      <a:pPr algn="l"/>
                      <a:r>
                        <a:rPr lang="en-US" sz="900" dirty="0"/>
                        <a:t>Occupations</a:t>
                      </a:r>
                    </a:p>
                  </a:txBody>
                  <a:tcPr>
                    <a:solidFill>
                      <a:srgbClr val="3863AF"/>
                    </a:solidFill>
                  </a:tcPr>
                </a:tc>
                <a:tc>
                  <a:txBody>
                    <a:bodyPr/>
                    <a:lstStyle/>
                    <a:p>
                      <a:pPr algn="ctr"/>
                      <a:r>
                        <a:rPr lang="en-US" sz="900" dirty="0"/>
                        <a:t>Median Wage</a:t>
                      </a:r>
                    </a:p>
                  </a:txBody>
                  <a:tcPr anchor="ctr">
                    <a:solidFill>
                      <a:srgbClr val="3863AF"/>
                    </a:solidFill>
                  </a:tcPr>
                </a:tc>
                <a:tc>
                  <a:txBody>
                    <a:bodyPr/>
                    <a:lstStyle/>
                    <a:p>
                      <a:pPr algn="ctr"/>
                      <a:r>
                        <a:rPr lang="en-US" sz="900" dirty="0"/>
                        <a:t>Annual Openings</a:t>
                      </a:r>
                    </a:p>
                  </a:txBody>
                  <a:tcPr anchor="ctr">
                    <a:solidFill>
                      <a:srgbClr val="3863AF"/>
                    </a:solidFill>
                  </a:tcPr>
                </a:tc>
                <a:tc>
                  <a:txBody>
                    <a:bodyPr/>
                    <a:lstStyle/>
                    <a:p>
                      <a:pPr algn="ctr"/>
                      <a:r>
                        <a:rPr lang="en-US" sz="900" dirty="0"/>
                        <a:t>% Growth</a:t>
                      </a:r>
                    </a:p>
                  </a:txBody>
                  <a:tcPr anchor="ctr">
                    <a:solidFill>
                      <a:srgbClr val="3863AF"/>
                    </a:solidFill>
                  </a:tcPr>
                </a:tc>
                <a:extLst>
                  <a:ext uri="{0D108BD9-81ED-4DB2-BD59-A6C34878D82A}">
                    <a16:rowId xmlns:a16="http://schemas.microsoft.com/office/drawing/2014/main" val="2788444287"/>
                  </a:ext>
                </a:extLst>
              </a:tr>
              <a:tr h="182880">
                <a:tc>
                  <a:txBody>
                    <a:bodyPr/>
                    <a:lstStyle/>
                    <a:p>
                      <a:pPr marL="0" lvl="0" indent="0" algn="l">
                        <a:buNone/>
                      </a:pPr>
                      <a:r>
                        <a:rPr lang="en-US" sz="900" b="0" i="0" u="none" strike="noStrike" baseline="0" noProof="0" dirty="0">
                          <a:solidFill>
                            <a:srgbClr val="000000"/>
                          </a:solidFill>
                          <a:latin typeface="Calibri"/>
                        </a:rPr>
                        <a:t>Electrical Linemen</a:t>
                      </a:r>
                      <a:endParaRPr lang="en-US" sz="900" dirty="0"/>
                    </a:p>
                  </a:txBody>
                  <a:tcPr anchor="ctr">
                    <a:solidFill>
                      <a:srgbClr val="3863AF">
                        <a:alpha val="26000"/>
                      </a:srgbClr>
                    </a:solidFill>
                  </a:tcPr>
                </a:tc>
                <a:tc>
                  <a:txBody>
                    <a:bodyPr/>
                    <a:lstStyle/>
                    <a:p>
                      <a:pPr marL="0" lvl="0" indent="0" algn="ctr">
                        <a:buNone/>
                      </a:pPr>
                      <a:r>
                        <a:rPr lang="en-US" sz="900" b="0" i="0" u="none" strike="noStrike" baseline="0" noProof="0" dirty="0">
                          <a:solidFill>
                            <a:srgbClr val="000000"/>
                          </a:solidFill>
                          <a:latin typeface="Calibri"/>
                        </a:rPr>
                        <a:t>$54,184</a:t>
                      </a:r>
                      <a:endParaRPr lang="en-US" sz="900" dirty="0"/>
                    </a:p>
                  </a:txBody>
                  <a:tcPr anchor="ctr">
                    <a:noFill/>
                  </a:tcPr>
                </a:tc>
                <a:tc>
                  <a:txBody>
                    <a:bodyPr/>
                    <a:lstStyle/>
                    <a:p>
                      <a:pPr marL="0" lvl="0" indent="0" algn="ctr">
                        <a:buNone/>
                      </a:pPr>
                      <a:r>
                        <a:rPr lang="en-US" sz="900" b="0" i="0" u="none" strike="noStrike" baseline="0" noProof="0" dirty="0">
                          <a:solidFill>
                            <a:srgbClr val="000000"/>
                          </a:solidFill>
                          <a:latin typeface="Calibri"/>
                        </a:rPr>
                        <a:t>1,314</a:t>
                      </a:r>
                      <a:endParaRPr lang="en-US" sz="900" dirty="0"/>
                    </a:p>
                  </a:txBody>
                  <a:tcPr anchor="ctr">
                    <a:noFill/>
                  </a:tcPr>
                </a:tc>
                <a:tc>
                  <a:txBody>
                    <a:bodyPr/>
                    <a:lstStyle/>
                    <a:p>
                      <a:pPr marL="0" lvl="0" indent="0" algn="ctr">
                        <a:buNone/>
                      </a:pPr>
                      <a:r>
                        <a:rPr lang="en-US" sz="900" b="0" i="0" u="none" strike="noStrike" baseline="0" noProof="0" dirty="0">
                          <a:solidFill>
                            <a:srgbClr val="000000"/>
                          </a:solidFill>
                          <a:latin typeface="Calibri"/>
                        </a:rPr>
                        <a:t>28%</a:t>
                      </a:r>
                      <a:endParaRPr lang="en-US" sz="900" dirty="0"/>
                    </a:p>
                  </a:txBody>
                  <a:tcPr anchor="ctr">
                    <a:noFill/>
                  </a:tcPr>
                </a:tc>
                <a:extLst>
                  <a:ext uri="{0D108BD9-81ED-4DB2-BD59-A6C34878D82A}">
                    <a16:rowId xmlns:a16="http://schemas.microsoft.com/office/drawing/2014/main" val="2974962540"/>
                  </a:ext>
                </a:extLst>
              </a:tr>
              <a:tr h="182880">
                <a:tc>
                  <a:txBody>
                    <a:bodyPr/>
                    <a:lstStyle/>
                    <a:p>
                      <a:pPr marL="0" lvl="0" indent="0" algn="l">
                        <a:buNone/>
                      </a:pPr>
                      <a:r>
                        <a:rPr lang="en-US" sz="900" b="0" i="0" u="none" strike="noStrike" baseline="0" noProof="0" dirty="0">
                          <a:solidFill>
                            <a:srgbClr val="000000"/>
                          </a:solidFill>
                          <a:latin typeface="Calibri"/>
                        </a:rPr>
                        <a:t>Electricians</a:t>
                      </a:r>
                      <a:endParaRPr lang="en-US" sz="900" dirty="0"/>
                    </a:p>
                  </a:txBody>
                  <a:tcPr anchor="ctr">
                    <a:solidFill>
                      <a:srgbClr val="3863AF">
                        <a:alpha val="26000"/>
                      </a:srgbClr>
                    </a:solidFill>
                  </a:tcPr>
                </a:tc>
                <a:tc>
                  <a:txBody>
                    <a:bodyPr/>
                    <a:lstStyle/>
                    <a:p>
                      <a:pPr marL="0" lvl="0" indent="0" algn="ctr">
                        <a:buNone/>
                      </a:pPr>
                      <a:r>
                        <a:rPr lang="en-US" sz="900" b="0" i="0" u="none" strike="noStrike" baseline="0" noProof="0" dirty="0">
                          <a:solidFill>
                            <a:srgbClr val="000000"/>
                          </a:solidFill>
                          <a:latin typeface="Calibri"/>
                        </a:rPr>
                        <a:t>$44,013</a:t>
                      </a:r>
                      <a:endParaRPr lang="en-US" sz="900" dirty="0"/>
                    </a:p>
                  </a:txBody>
                  <a:tcPr anchor="ctr">
                    <a:noFill/>
                  </a:tcPr>
                </a:tc>
                <a:tc>
                  <a:txBody>
                    <a:bodyPr/>
                    <a:lstStyle/>
                    <a:p>
                      <a:pPr marL="0" lvl="0" indent="0" algn="ctr">
                        <a:buNone/>
                      </a:pPr>
                      <a:r>
                        <a:rPr lang="en-US" sz="900" b="0" i="0" u="none" strike="noStrike" baseline="0" noProof="0" dirty="0">
                          <a:solidFill>
                            <a:srgbClr val="000000"/>
                          </a:solidFill>
                          <a:latin typeface="Calibri"/>
                        </a:rPr>
                        <a:t>8,460</a:t>
                      </a:r>
                      <a:endParaRPr lang="en-US" sz="900" dirty="0"/>
                    </a:p>
                  </a:txBody>
                  <a:tcPr anchor="ctr">
                    <a:noFill/>
                  </a:tcPr>
                </a:tc>
                <a:tc>
                  <a:txBody>
                    <a:bodyPr/>
                    <a:lstStyle/>
                    <a:p>
                      <a:pPr marL="0" lvl="0" indent="0" algn="ctr">
                        <a:buNone/>
                      </a:pPr>
                      <a:r>
                        <a:rPr lang="en-US" sz="900" b="0" i="0" u="none" strike="noStrike" baseline="0" noProof="0" dirty="0">
                          <a:solidFill>
                            <a:srgbClr val="000000"/>
                          </a:solidFill>
                          <a:latin typeface="Calibri"/>
                        </a:rPr>
                        <a:t>21%</a:t>
                      </a:r>
                      <a:endParaRPr lang="en-US" sz="900" dirty="0"/>
                    </a:p>
                  </a:txBody>
                  <a:tcPr anchor="ctr">
                    <a:noFill/>
                  </a:tcPr>
                </a:tc>
                <a:extLst>
                  <a:ext uri="{0D108BD9-81ED-4DB2-BD59-A6C34878D82A}">
                    <a16:rowId xmlns:a16="http://schemas.microsoft.com/office/drawing/2014/main" val="1200388448"/>
                  </a:ext>
                </a:extLst>
              </a:tr>
              <a:tr h="182880">
                <a:tc>
                  <a:txBody>
                    <a:bodyPr/>
                    <a:lstStyle/>
                    <a:p>
                      <a:pPr marL="0" lvl="0" indent="0" algn="l">
                        <a:buNone/>
                      </a:pPr>
                      <a:r>
                        <a:rPr lang="en-US" sz="900" b="0" i="0" u="none" strike="noStrike" baseline="0" noProof="0" dirty="0">
                          <a:solidFill>
                            <a:srgbClr val="000000"/>
                          </a:solidFill>
                          <a:latin typeface="Calibri"/>
                        </a:rPr>
                        <a:t>Electrical and Electronics Installers</a:t>
                      </a:r>
                      <a:endParaRPr lang="en-US" sz="900" dirty="0"/>
                    </a:p>
                  </a:txBody>
                  <a:tcPr anchor="ctr">
                    <a:solidFill>
                      <a:srgbClr val="3863AF">
                        <a:alpha val="26000"/>
                      </a:srgbClr>
                    </a:solidFill>
                  </a:tcPr>
                </a:tc>
                <a:tc>
                  <a:txBody>
                    <a:bodyPr/>
                    <a:lstStyle/>
                    <a:p>
                      <a:pPr marL="0" lvl="0" indent="0" algn="ctr">
                        <a:buNone/>
                      </a:pPr>
                      <a:r>
                        <a:rPr lang="en-US" sz="900" b="0" i="0" u="none" strike="noStrike" baseline="0" noProof="0" dirty="0">
                          <a:solidFill>
                            <a:srgbClr val="000000"/>
                          </a:solidFill>
                          <a:latin typeface="Calibri"/>
                        </a:rPr>
                        <a:t>$37,544</a:t>
                      </a:r>
                      <a:endParaRPr lang="en-US" sz="900" dirty="0"/>
                    </a:p>
                  </a:txBody>
                  <a:tcPr anchor="ctr">
                    <a:noFill/>
                  </a:tcPr>
                </a:tc>
                <a:tc>
                  <a:txBody>
                    <a:bodyPr/>
                    <a:lstStyle/>
                    <a:p>
                      <a:pPr marL="0" lvl="0" indent="0" algn="ctr">
                        <a:buNone/>
                      </a:pPr>
                      <a:r>
                        <a:rPr lang="en-US" sz="900" b="0" i="0" u="none" strike="noStrike" baseline="0" noProof="0" dirty="0">
                          <a:solidFill>
                            <a:srgbClr val="000000"/>
                          </a:solidFill>
                          <a:latin typeface="Calibri"/>
                        </a:rPr>
                        <a:t>245</a:t>
                      </a:r>
                      <a:endParaRPr lang="en-US" sz="900" dirty="0"/>
                    </a:p>
                  </a:txBody>
                  <a:tcPr anchor="ctr">
                    <a:noFill/>
                  </a:tcPr>
                </a:tc>
                <a:tc>
                  <a:txBody>
                    <a:bodyPr/>
                    <a:lstStyle/>
                    <a:p>
                      <a:pPr marL="0" lvl="0" indent="0" algn="ctr">
                        <a:buNone/>
                      </a:pPr>
                      <a:r>
                        <a:rPr lang="en-US" sz="900" b="0" i="0" u="none" strike="noStrike" baseline="0" noProof="0" dirty="0">
                          <a:solidFill>
                            <a:srgbClr val="000000"/>
                          </a:solidFill>
                          <a:latin typeface="Calibri"/>
                        </a:rPr>
                        <a:t>19%</a:t>
                      </a:r>
                      <a:endParaRPr lang="en-US" sz="900" dirty="0"/>
                    </a:p>
                  </a:txBody>
                  <a:tcPr anchor="ctr">
                    <a:noFill/>
                  </a:tcPr>
                </a:tc>
                <a:extLst>
                  <a:ext uri="{0D108BD9-81ED-4DB2-BD59-A6C34878D82A}">
                    <a16:rowId xmlns:a16="http://schemas.microsoft.com/office/drawing/2014/main" val="1446114615"/>
                  </a:ext>
                </a:extLst>
              </a:tr>
              <a:tr h="221225">
                <a:tc>
                  <a:txBody>
                    <a:bodyPr/>
                    <a:lstStyle/>
                    <a:p>
                      <a:pPr marL="0" lvl="0" indent="0" algn="l">
                        <a:buNone/>
                      </a:pPr>
                      <a:r>
                        <a:rPr lang="en-US" sz="900" b="0" i="0" u="none" strike="noStrike" baseline="0" noProof="0" dirty="0">
                          <a:solidFill>
                            <a:srgbClr val="000000"/>
                          </a:solidFill>
                          <a:latin typeface="Calibri"/>
                        </a:rPr>
                        <a:t>Security and Fire Alarm Installers</a:t>
                      </a:r>
                      <a:endParaRPr lang="en-US" sz="900" dirty="0"/>
                    </a:p>
                  </a:txBody>
                  <a:tcPr anchor="ctr">
                    <a:solidFill>
                      <a:srgbClr val="3863AF">
                        <a:alpha val="26000"/>
                      </a:srgbClr>
                    </a:solidFill>
                  </a:tcPr>
                </a:tc>
                <a:tc>
                  <a:txBody>
                    <a:bodyPr/>
                    <a:lstStyle/>
                    <a:p>
                      <a:pPr marL="0" lvl="0" indent="0" algn="ctr">
                        <a:buNone/>
                      </a:pPr>
                      <a:r>
                        <a:rPr lang="en-US" sz="900" b="0" i="0" u="none" strike="noStrike" baseline="0" noProof="0" dirty="0">
                          <a:solidFill>
                            <a:srgbClr val="000000"/>
                          </a:solidFill>
                          <a:latin typeface="Calibri"/>
                        </a:rPr>
                        <a:t>$43,638</a:t>
                      </a:r>
                      <a:endParaRPr lang="en-US" sz="900" dirty="0"/>
                    </a:p>
                  </a:txBody>
                  <a:tcPr anchor="ctr">
                    <a:noFill/>
                  </a:tcPr>
                </a:tc>
                <a:tc>
                  <a:txBody>
                    <a:bodyPr/>
                    <a:lstStyle/>
                    <a:p>
                      <a:pPr marL="0" lvl="0" indent="0" algn="ctr">
                        <a:buNone/>
                      </a:pPr>
                      <a:r>
                        <a:rPr lang="en-US" sz="900" b="0" i="0" u="none" strike="noStrike" baseline="0" noProof="0" dirty="0">
                          <a:solidFill>
                            <a:srgbClr val="000000"/>
                          </a:solidFill>
                          <a:latin typeface="Calibri"/>
                        </a:rPr>
                        <a:t>1,112</a:t>
                      </a:r>
                      <a:endParaRPr lang="en-US" sz="900" dirty="0"/>
                    </a:p>
                  </a:txBody>
                  <a:tcPr anchor="ctr">
                    <a:noFill/>
                  </a:tcPr>
                </a:tc>
                <a:tc>
                  <a:txBody>
                    <a:bodyPr/>
                    <a:lstStyle/>
                    <a:p>
                      <a:pPr marL="0" lvl="0" indent="0" algn="ctr">
                        <a:buNone/>
                      </a:pPr>
                      <a:r>
                        <a:rPr lang="en-US" sz="900" b="0" i="0" u="none" strike="noStrike" baseline="0" noProof="0" dirty="0">
                          <a:solidFill>
                            <a:srgbClr val="000000"/>
                          </a:solidFill>
                          <a:latin typeface="Calibri"/>
                        </a:rPr>
                        <a:t>22%</a:t>
                      </a:r>
                      <a:endParaRPr lang="en-US" sz="900" dirty="0"/>
                    </a:p>
                  </a:txBody>
                  <a:tcPr anchor="ctr">
                    <a:noFill/>
                  </a:tcPr>
                </a:tc>
                <a:extLst>
                  <a:ext uri="{0D108BD9-81ED-4DB2-BD59-A6C34878D82A}">
                    <a16:rowId xmlns:a16="http://schemas.microsoft.com/office/drawing/2014/main" val="485077722"/>
                  </a:ext>
                </a:extLst>
              </a:tr>
              <a:tr h="182880">
                <a:tc>
                  <a:txBody>
                    <a:bodyPr/>
                    <a:lstStyle/>
                    <a:p>
                      <a:pPr marL="0" lvl="0" indent="0" algn="l">
                        <a:buNone/>
                      </a:pPr>
                      <a:r>
                        <a:rPr lang="en-US" sz="900" b="0" i="0" u="none" strike="noStrike" baseline="0" noProof="0" dirty="0"/>
                        <a:t>Telecommunication Line Installers and Repairers</a:t>
                      </a:r>
                      <a:endParaRPr lang="en-US" sz="900" dirty="0"/>
                    </a:p>
                  </a:txBody>
                  <a:tcPr>
                    <a:solidFill>
                      <a:srgbClr val="3863AF">
                        <a:alpha val="26000"/>
                      </a:srgbClr>
                    </a:solidFill>
                  </a:tcPr>
                </a:tc>
                <a:tc>
                  <a:txBody>
                    <a:bodyPr/>
                    <a:lstStyle/>
                    <a:p>
                      <a:pPr marL="0" lvl="0" indent="0" algn="ctr">
                        <a:buNone/>
                      </a:pPr>
                      <a:r>
                        <a:rPr lang="en-US" sz="900" b="0" i="0" u="none" strike="noStrike" baseline="0" noProof="0" dirty="0"/>
                        <a:t>$49,150</a:t>
                      </a:r>
                      <a:endParaRPr lang="en-US" sz="900" dirty="0"/>
                    </a:p>
                  </a:txBody>
                  <a:tcPr>
                    <a:noFill/>
                  </a:tcPr>
                </a:tc>
                <a:tc>
                  <a:txBody>
                    <a:bodyPr/>
                    <a:lstStyle/>
                    <a:p>
                      <a:pPr marL="0" lvl="0" indent="0" algn="ctr">
                        <a:buNone/>
                      </a:pPr>
                      <a:r>
                        <a:rPr lang="en-US" sz="900" b="0" i="0" u="none" strike="noStrike" baseline="0" noProof="0" dirty="0"/>
                        <a:t>1,228</a:t>
                      </a:r>
                      <a:endParaRPr lang="en-US" sz="900" dirty="0"/>
                    </a:p>
                  </a:txBody>
                  <a:tcPr>
                    <a:noFill/>
                  </a:tcPr>
                </a:tc>
                <a:tc>
                  <a:txBody>
                    <a:bodyPr/>
                    <a:lstStyle/>
                    <a:p>
                      <a:pPr marL="0" lvl="0" indent="0" algn="ctr">
                        <a:buNone/>
                      </a:pPr>
                      <a:r>
                        <a:rPr lang="en-US" sz="900" b="0" i="0" u="none" strike="noStrike" baseline="0" noProof="0" dirty="0"/>
                        <a:t>10%</a:t>
                      </a:r>
                      <a:endParaRPr lang="en-US" sz="900" dirty="0"/>
                    </a:p>
                  </a:txBody>
                  <a:tcPr>
                    <a:noFill/>
                  </a:tcPr>
                </a:tc>
                <a:extLst>
                  <a:ext uri="{0D108BD9-81ED-4DB2-BD59-A6C34878D82A}">
                    <a16:rowId xmlns:a16="http://schemas.microsoft.com/office/drawing/2014/main" val="3599069357"/>
                  </a:ext>
                </a:extLst>
              </a:tr>
            </a:tbl>
          </a:graphicData>
        </a:graphic>
      </p:graphicFrame>
      <p:sp>
        <p:nvSpPr>
          <p:cNvPr id="20" name="TextBox 19">
            <a:extLst>
              <a:ext uri="{FF2B5EF4-FFF2-40B4-BE49-F238E27FC236}">
                <a16:creationId xmlns:a16="http://schemas.microsoft.com/office/drawing/2014/main" id="{9B01E447-DC56-6C34-7EC9-E71AB3843F05}"/>
              </a:ext>
            </a:extLst>
          </p:cNvPr>
          <p:cNvSpPr txBox="1"/>
          <p:nvPr/>
        </p:nvSpPr>
        <p:spPr>
          <a:xfrm>
            <a:off x="380122" y="8769676"/>
            <a:ext cx="5770986" cy="369332"/>
          </a:xfrm>
          <a:prstGeom prst="rect">
            <a:avLst/>
          </a:prstGeom>
          <a:noFill/>
        </p:spPr>
        <p:txBody>
          <a:bodyPr wrap="square" lIns="91440" tIns="45720" rIns="91440" bIns="45720" rtlCol="0" anchor="t">
            <a:spAutoFit/>
          </a:bodyPr>
          <a:lstStyle/>
          <a:p>
            <a:r>
              <a:rPr lang="en-US" sz="900" dirty="0">
                <a:effectLst/>
                <a:ea typeface="Calibri" panose="020F0502020204030204" pitchFamily="34" charset="0"/>
                <a:cs typeface="Calibri"/>
              </a:rPr>
              <a:t>Successful completion of the </a:t>
            </a:r>
            <a:r>
              <a:rPr lang="en-US" sz="900" dirty="0">
                <a:ea typeface="Calibri" panose="020F0502020204030204" pitchFamily="34" charset="0"/>
                <a:cs typeface="Calibri"/>
              </a:rPr>
              <a:t>Electrical </a:t>
            </a:r>
            <a:r>
              <a:rPr lang="en-US" sz="900" dirty="0">
                <a:effectLst/>
                <a:ea typeface="Calibri" panose="020F0502020204030204" pitchFamily="34" charset="0"/>
                <a:cs typeface="Calibri"/>
              </a:rPr>
              <a:t>program of study will fulfill requirements of the Business and Industry </a:t>
            </a:r>
            <a:r>
              <a:rPr lang="en-US" sz="900" dirty="0">
                <a:ea typeface="Calibri" panose="020F0502020204030204" pitchFamily="34" charset="0"/>
                <a:cs typeface="Calibri"/>
              </a:rPr>
              <a:t>endorsement and STEM endorsement if the math and science requirements are met</a:t>
            </a:r>
            <a:r>
              <a:rPr lang="en-US" sz="900" dirty="0">
                <a:effectLst/>
                <a:ea typeface="Calibri" panose="020F0502020204030204" pitchFamily="34" charset="0"/>
                <a:cs typeface="Calibri"/>
              </a:rPr>
              <a:t>. </a:t>
            </a:r>
            <a:r>
              <a:rPr lang="en-US" sz="900" dirty="0">
                <a:ea typeface="Calibri" panose="020F0502020204030204" pitchFamily="34" charset="0"/>
                <a:cs typeface="Calibri"/>
              </a:rPr>
              <a:t>Revised – August 2022</a:t>
            </a:r>
            <a:endParaRPr lang="en-US" dirty="0"/>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53543" y="8709064"/>
            <a:ext cx="705086" cy="352543"/>
          </a:xfrm>
          <a:prstGeom prst="rect">
            <a:avLst/>
          </a:prstGeom>
          <a:noFill/>
          <a:ln>
            <a:noFill/>
          </a:ln>
        </p:spPr>
      </p:pic>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375430" y="7050303"/>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E0B55FA-4C6D-070C-9D35-40456831CEDB}"/>
              </a:ext>
              <a:ext uri="{C183D7F6-B498-43B3-948B-1728B52AA6E4}">
                <adec:decorative xmlns:adec="http://schemas.microsoft.com/office/drawing/2017/decorative" val="1"/>
              </a:ext>
            </a:extLst>
          </p:cNvPr>
          <p:cNvCxnSpPr>
            <a:cxnSpLocks/>
          </p:cNvCxnSpPr>
          <p:nvPr/>
        </p:nvCxnSpPr>
        <p:spPr>
          <a:xfrm flipH="1">
            <a:off x="3937634" y="5983301"/>
            <a:ext cx="2547254" cy="0"/>
          </a:xfrm>
          <a:prstGeom prst="line">
            <a:avLst/>
          </a:prstGeom>
          <a:ln w="28575" cap="flat" cmpd="sng" algn="ctr">
            <a:solidFill>
              <a:srgbClr val="03818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4022314" y="3607630"/>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a:off x="3711904" y="2202958"/>
            <a:ext cx="6804" cy="4773129"/>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462175" y="4605967"/>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3" name="Picture 5">
            <a:extLst>
              <a:ext uri="{FF2B5EF4-FFF2-40B4-BE49-F238E27FC236}">
                <a16:creationId xmlns:a16="http://schemas.microsoft.com/office/drawing/2014/main" id="{67FC2065-9D51-00BF-7C0D-80CCC862691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40426" y="903278"/>
            <a:ext cx="621172" cy="605285"/>
          </a:xfrm>
          <a:prstGeom prst="rect">
            <a:avLst/>
          </a:prstGeom>
        </p:spPr>
      </p:pic>
      <p:pic>
        <p:nvPicPr>
          <p:cNvPr id="25" name="Picture 25">
            <a:extLst>
              <a:ext uri="{FF2B5EF4-FFF2-40B4-BE49-F238E27FC236}">
                <a16:creationId xmlns:a16="http://schemas.microsoft.com/office/drawing/2014/main" id="{522BACBC-6855-CA7C-54DB-C59947358D6F}"/>
              </a:ext>
              <a:ext uri="{C183D7F6-B498-43B3-948B-1728B52AA6E4}">
                <adec:decorative xmlns:adec="http://schemas.microsoft.com/office/drawing/2017/decorative" val="1"/>
              </a:ext>
            </a:extLst>
          </p:cNvPr>
          <p:cNvPicPr>
            <a:picLocks noChangeAspect="1"/>
          </p:cNvPicPr>
          <p:nvPr/>
        </p:nvPicPr>
        <p:blipFill rotWithShape="1">
          <a:blip r:embed="rId4"/>
          <a:srcRect l="13044" t="14563" r="8778" b="37379"/>
          <a:stretch/>
        </p:blipFill>
        <p:spPr>
          <a:xfrm>
            <a:off x="3705816" y="940378"/>
            <a:ext cx="2179922" cy="578860"/>
          </a:xfrm>
          <a:prstGeom prst="rect">
            <a:avLst/>
          </a:prstGeom>
        </p:spPr>
      </p:pic>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569"/>
            <a:ext cx="6858000" cy="590931"/>
          </a:xfrm>
          <a:prstGeom prst="rect">
            <a:avLst/>
          </a:prstGeom>
          <a:solidFill>
            <a:srgbClr val="3863AF"/>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dirty="0">
                <a:solidFill>
                  <a:schemeClr val="bg1"/>
                </a:solidFill>
                <a:latin typeface="+mn-lt"/>
                <a:ea typeface="Open Sans"/>
                <a:cs typeface="Open Sans"/>
              </a:rPr>
              <a:t>Electrical</a:t>
            </a:r>
            <a:br>
              <a:rPr lang="en-US" sz="1800" b="1" dirty="0">
                <a:latin typeface="+mn-lt"/>
                <a:ea typeface="Open Sans" panose="020B0606030504020204" pitchFamily="34" charset="0"/>
                <a:cs typeface="Open Sans" panose="020B0606030504020204" pitchFamily="34" charset="0"/>
              </a:rPr>
            </a:br>
            <a:r>
              <a:rPr lang="en-US" sz="1800" b="1" dirty="0">
                <a:solidFill>
                  <a:schemeClr val="bg1"/>
                </a:solidFill>
                <a:latin typeface="+mn-lt"/>
                <a:ea typeface="Open Sans"/>
                <a:cs typeface="Open Sans"/>
              </a:rPr>
              <a:t>Course Information</a:t>
            </a:r>
            <a:endParaRPr lang="en-US" dirty="0">
              <a:solidFill>
                <a:schemeClr val="bg1"/>
              </a:solidFill>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a:off x="162116" y="662693"/>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1</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567846805"/>
              </p:ext>
            </p:extLst>
          </p:nvPr>
        </p:nvGraphicFramePr>
        <p:xfrm>
          <a:off x="280603" y="986649"/>
          <a:ext cx="6246744" cy="51816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3863AF"/>
                    </a:solidFill>
                  </a:tcPr>
                </a:tc>
                <a:tc>
                  <a:txBody>
                    <a:bodyPr/>
                    <a:lstStyle/>
                    <a:p>
                      <a:pPr algn="ctr"/>
                      <a:r>
                        <a:rPr lang="en-US" sz="1000" dirty="0"/>
                        <a:t>SERVICE ID</a:t>
                      </a:r>
                    </a:p>
                  </a:txBody>
                  <a:tcPr anchor="ctr">
                    <a:solidFill>
                      <a:srgbClr val="3863AF"/>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3863AF"/>
                    </a:solidFill>
                  </a:tcPr>
                </a:tc>
                <a:tc>
                  <a:txBody>
                    <a:bodyPr/>
                    <a:lstStyle/>
                    <a:p>
                      <a:pPr algn="ctr"/>
                      <a:r>
                        <a:rPr lang="en-US" sz="1000" dirty="0"/>
                        <a:t>COREQUISITES</a:t>
                      </a:r>
                    </a:p>
                  </a:txBody>
                  <a:tcPr anchor="ctr">
                    <a:solidFill>
                      <a:srgbClr val="3863AF"/>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baseline="0" noProof="0" dirty="0">
                          <a:solidFill>
                            <a:srgbClr val="000000"/>
                          </a:solidFill>
                          <a:latin typeface="Calibri"/>
                        </a:rPr>
                        <a:t>Principles of Construction</a:t>
                      </a:r>
                      <a:endParaRPr lang="en-US" sz="1000" dirty="0"/>
                    </a:p>
                  </a:txBody>
                  <a:tcP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13004220 (1 credit)</a:t>
                      </a:r>
                      <a:endParaRPr lang="en-US" sz="1000" dirty="0"/>
                    </a:p>
                  </a:txBody>
                  <a:tcP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162116" y="1600982"/>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2</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871231833"/>
              </p:ext>
            </p:extLst>
          </p:nvPr>
        </p:nvGraphicFramePr>
        <p:xfrm>
          <a:off x="295092" y="1941584"/>
          <a:ext cx="6246744" cy="51816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3863AF"/>
                    </a:solidFill>
                  </a:tcPr>
                </a:tc>
                <a:tc>
                  <a:txBody>
                    <a:bodyPr/>
                    <a:lstStyle/>
                    <a:p>
                      <a:pPr algn="ctr"/>
                      <a:r>
                        <a:rPr lang="en-US" sz="1000" dirty="0"/>
                        <a:t>SERVICE ID</a:t>
                      </a:r>
                    </a:p>
                  </a:txBody>
                  <a:tcPr anchor="ctr">
                    <a:solidFill>
                      <a:srgbClr val="3863AF"/>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3863AF"/>
                    </a:solidFill>
                  </a:tcPr>
                </a:tc>
                <a:tc>
                  <a:txBody>
                    <a:bodyPr/>
                    <a:lstStyle/>
                    <a:p>
                      <a:pPr algn="ctr"/>
                      <a:r>
                        <a:rPr lang="en-US" sz="1000" dirty="0"/>
                        <a:t>COREQUISITES (CREQ)</a:t>
                      </a:r>
                    </a:p>
                  </a:txBody>
                  <a:tcPr anchor="ctr">
                    <a:solidFill>
                      <a:srgbClr val="3863AF"/>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noProof="0" dirty="0">
                          <a:latin typeface="Calibri"/>
                        </a:rPr>
                        <a:t>Electrical Technology I</a:t>
                      </a:r>
                      <a:endParaRPr lang="en-US" sz="1000" dirty="0"/>
                    </a:p>
                  </a:txBody>
                  <a:tcPr>
                    <a:solidFill>
                      <a:schemeClr val="bg1">
                        <a:lumMod val="85000"/>
                        <a:alpha val="60000"/>
                      </a:schemeClr>
                    </a:solidFill>
                  </a:tcPr>
                </a:tc>
                <a:tc>
                  <a:txBody>
                    <a:bodyPr/>
                    <a:lstStyle/>
                    <a:p>
                      <a:pPr lvl="0" algn="ctr">
                        <a:buNone/>
                      </a:pPr>
                      <a:r>
                        <a:rPr lang="en-US" sz="1000" b="0" i="0" u="none" strike="noStrike" noProof="0" dirty="0">
                          <a:latin typeface="Calibri"/>
                        </a:rPr>
                        <a:t>13005600 (1 credit)</a:t>
                      </a:r>
                      <a:endParaRPr lang="en-US" sz="1000" dirty="0"/>
                    </a:p>
                  </a:txBody>
                  <a:tcP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162116" y="2527142"/>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3</a:t>
            </a:r>
          </a:p>
        </p:txBody>
      </p:sp>
      <p:graphicFrame>
        <p:nvGraphicFramePr>
          <p:cNvPr id="6" name="Table 24">
            <a:extLst>
              <a:ext uri="{FF2B5EF4-FFF2-40B4-BE49-F238E27FC236}">
                <a16:creationId xmlns:a16="http://schemas.microsoft.com/office/drawing/2014/main" id="{DAF8A1F2-E113-5548-F2CF-E225B5DDB971}"/>
              </a:ext>
            </a:extLst>
          </p:cNvPr>
          <p:cNvGraphicFramePr>
            <a:graphicFrameLocks noGrp="1"/>
          </p:cNvGraphicFramePr>
          <p:nvPr>
            <p:extLst>
              <p:ext uri="{D42A27DB-BD31-4B8C-83A1-F6EECF244321}">
                <p14:modId xmlns:p14="http://schemas.microsoft.com/office/powerpoint/2010/main" val="2456785209"/>
              </p:ext>
            </p:extLst>
          </p:nvPr>
        </p:nvGraphicFramePr>
        <p:xfrm>
          <a:off x="305627" y="2849510"/>
          <a:ext cx="6246744" cy="51816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3863AF"/>
                    </a:solidFill>
                  </a:tcPr>
                </a:tc>
                <a:tc>
                  <a:txBody>
                    <a:bodyPr/>
                    <a:lstStyle/>
                    <a:p>
                      <a:pPr algn="ctr"/>
                      <a:r>
                        <a:rPr lang="en-US" sz="1000" dirty="0"/>
                        <a:t>SERVICE ID</a:t>
                      </a:r>
                    </a:p>
                  </a:txBody>
                  <a:tcPr anchor="ctr">
                    <a:solidFill>
                      <a:srgbClr val="3863AF"/>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3863AF"/>
                    </a:solidFill>
                  </a:tcPr>
                </a:tc>
                <a:tc>
                  <a:txBody>
                    <a:bodyPr/>
                    <a:lstStyle/>
                    <a:p>
                      <a:pPr algn="ctr"/>
                      <a:r>
                        <a:rPr lang="en-US" sz="1000" dirty="0"/>
                        <a:t>COREQUISITES</a:t>
                      </a:r>
                    </a:p>
                  </a:txBody>
                  <a:tcPr anchor="ctr">
                    <a:solidFill>
                      <a:srgbClr val="3863AF"/>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noProof="0" dirty="0"/>
                        <a:t>Electrical Technology II</a:t>
                      </a:r>
                      <a:endParaRPr lang="en-US" sz="1000" dirty="0"/>
                    </a:p>
                  </a:txBody>
                  <a:tcPr>
                    <a:solidFill>
                      <a:schemeClr val="bg1">
                        <a:lumMod val="85000"/>
                        <a:alpha val="60000"/>
                      </a:schemeClr>
                    </a:solidFill>
                  </a:tcPr>
                </a:tc>
                <a:tc>
                  <a:txBody>
                    <a:bodyPr/>
                    <a:lstStyle/>
                    <a:p>
                      <a:pPr lvl="0" algn="ctr">
                        <a:buNone/>
                      </a:pPr>
                      <a:r>
                        <a:rPr lang="en-US" sz="1000" b="0" i="0" u="none" strike="noStrike" noProof="0" dirty="0">
                          <a:latin typeface="Calibri"/>
                        </a:rPr>
                        <a:t>13005700 (2 credits)</a:t>
                      </a:r>
                      <a:endParaRPr lang="en-US" sz="1000" dirty="0"/>
                    </a:p>
                  </a:txBody>
                  <a:tcPr>
                    <a:solidFill>
                      <a:schemeClr val="bg1">
                        <a:lumMod val="85000"/>
                        <a:alpha val="60000"/>
                      </a:schemeClr>
                    </a:solidFill>
                  </a:tcPr>
                </a:tc>
                <a:tc>
                  <a:txBody>
                    <a:bodyPr/>
                    <a:lstStyle/>
                    <a:p>
                      <a:pPr lvl="0" algn="ctr">
                        <a:buNone/>
                      </a:pPr>
                      <a:r>
                        <a:rPr lang="en-US" sz="1000" b="0" i="0" u="none" strike="noStrike" noProof="0" dirty="0">
                          <a:latin typeface="Calibri"/>
                        </a:rPr>
                        <a:t>Electrical Technology I</a:t>
                      </a:r>
                      <a:endParaRPr lang="en-US" sz="1000" dirty="0"/>
                    </a:p>
                  </a:txBody>
                  <a:tcPr>
                    <a:solidFill>
                      <a:schemeClr val="bg1">
                        <a:lumMod val="85000"/>
                        <a:alpha val="60000"/>
                      </a:schemeClr>
                    </a:solidFill>
                  </a:tcPr>
                </a:tc>
                <a:tc>
                  <a:txBody>
                    <a:bodyPr/>
                    <a:lstStyle/>
                    <a:p>
                      <a:pPr lvl="0" algn="ctr">
                        <a:buNone/>
                      </a:pPr>
                      <a:r>
                        <a:rPr lang="en-US" sz="1000" b="0" i="0" u="none" strike="noStrike" noProof="0" dirty="0">
                          <a:latin typeface="Calibri"/>
                        </a:rPr>
                        <a:t>None </a:t>
                      </a:r>
                      <a:endParaRPr lang="en-US" sz="1000" dirty="0"/>
                    </a:p>
                  </a:txBody>
                  <a:tcP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1" name="TextBox 10">
            <a:extLst>
              <a:ext uri="{FF2B5EF4-FFF2-40B4-BE49-F238E27FC236}">
                <a16:creationId xmlns:a16="http://schemas.microsoft.com/office/drawing/2014/main" id="{C0205F7C-5D08-5D8F-9AB1-CED1EC24DE25}"/>
              </a:ext>
            </a:extLst>
          </p:cNvPr>
          <p:cNvSpPr txBox="1"/>
          <p:nvPr/>
        </p:nvSpPr>
        <p:spPr>
          <a:xfrm>
            <a:off x="162116" y="3490953"/>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4</a:t>
            </a:r>
          </a:p>
        </p:txBody>
      </p:sp>
      <p:graphicFrame>
        <p:nvGraphicFramePr>
          <p:cNvPr id="15" name="Table 24">
            <a:extLst>
              <a:ext uri="{FF2B5EF4-FFF2-40B4-BE49-F238E27FC236}">
                <a16:creationId xmlns:a16="http://schemas.microsoft.com/office/drawing/2014/main" id="{97395A7A-D529-5527-E1AB-724004545FC8}"/>
              </a:ext>
            </a:extLst>
          </p:cNvPr>
          <p:cNvGraphicFramePr>
            <a:graphicFrameLocks noGrp="1"/>
          </p:cNvGraphicFramePr>
          <p:nvPr>
            <p:extLst>
              <p:ext uri="{D42A27DB-BD31-4B8C-83A1-F6EECF244321}">
                <p14:modId xmlns:p14="http://schemas.microsoft.com/office/powerpoint/2010/main" val="2802421971"/>
              </p:ext>
            </p:extLst>
          </p:nvPr>
        </p:nvGraphicFramePr>
        <p:xfrm>
          <a:off x="284322" y="3851933"/>
          <a:ext cx="6246744" cy="2015763"/>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3863AF"/>
                    </a:solidFill>
                  </a:tcPr>
                </a:tc>
                <a:tc>
                  <a:txBody>
                    <a:bodyPr/>
                    <a:lstStyle/>
                    <a:p>
                      <a:pPr algn="ctr"/>
                      <a:r>
                        <a:rPr lang="en-US" sz="1000" dirty="0"/>
                        <a:t>SERVICE ID</a:t>
                      </a:r>
                    </a:p>
                  </a:txBody>
                  <a:tcPr anchor="ctr">
                    <a:solidFill>
                      <a:srgbClr val="3863AF"/>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3863AF"/>
                    </a:solidFill>
                  </a:tcPr>
                </a:tc>
                <a:tc>
                  <a:txBody>
                    <a:bodyPr/>
                    <a:lstStyle/>
                    <a:p>
                      <a:pPr algn="ctr"/>
                      <a:r>
                        <a:rPr lang="en-US" sz="1000" dirty="0"/>
                        <a:t>COREQUISITES </a:t>
                      </a:r>
                    </a:p>
                  </a:txBody>
                  <a:tcPr anchor="ctr">
                    <a:solidFill>
                      <a:srgbClr val="3863AF"/>
                    </a:solidFill>
                  </a:tcPr>
                </a:tc>
                <a:extLst>
                  <a:ext uri="{0D108BD9-81ED-4DB2-BD59-A6C34878D82A}">
                    <a16:rowId xmlns:a16="http://schemas.microsoft.com/office/drawing/2014/main" val="2788444287"/>
                  </a:ext>
                </a:extLst>
              </a:tr>
              <a:tr h="1771923">
                <a:tc>
                  <a:txBody>
                    <a:bodyPr/>
                    <a:lstStyle/>
                    <a:p>
                      <a:pPr lvl="0">
                        <a:buNone/>
                      </a:pPr>
                      <a:r>
                        <a:rPr lang="en-US" sz="1000" b="0" i="0" u="none" strike="noStrike" noProof="0" dirty="0">
                          <a:latin typeface="Calibri"/>
                        </a:rPr>
                        <a:t>Practicum in Construction Technology</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13005250 (2 credits)</a:t>
                      </a:r>
                      <a:endParaRPr lang="en-US" sz="1000" dirty="0"/>
                    </a:p>
                  </a:txBody>
                  <a:tcPr anchor="ctr">
                    <a:solidFill>
                      <a:schemeClr val="bg1">
                        <a:lumMod val="85000"/>
                        <a:alpha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0" i="0" u="none" strike="noStrike" noProof="0" dirty="0">
                          <a:latin typeface="Calibri"/>
                        </a:rPr>
                        <a:t>Electrical Technology II</a:t>
                      </a:r>
                      <a:endParaRPr lang="en-US" sz="1000" dirty="0"/>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3" name="TextBox 12">
            <a:extLst>
              <a:ext uri="{FF2B5EF4-FFF2-40B4-BE49-F238E27FC236}">
                <a16:creationId xmlns:a16="http://schemas.microsoft.com/office/drawing/2014/main" id="{4F922674-3389-6DFF-D287-D7EAB12CD46D}"/>
              </a:ext>
            </a:extLst>
          </p:cNvPr>
          <p:cNvSpPr txBox="1"/>
          <p:nvPr/>
        </p:nvSpPr>
        <p:spPr>
          <a:xfrm>
            <a:off x="295092" y="6292933"/>
            <a:ext cx="6246744" cy="553998"/>
          </a:xfrm>
          <a:prstGeom prst="rect">
            <a:avLst/>
          </a:prstGeom>
          <a:noFill/>
        </p:spPr>
        <p:txBody>
          <a:bodyPr wrap="square" lIns="91440" tIns="45720" rIns="91440" bIns="45720" rtlCol="0" anchor="t">
            <a:spAutoFit/>
          </a:bodyPr>
          <a:lstStyle/>
          <a:p>
            <a:pPr algn="ctr"/>
            <a:r>
              <a:rPr lang="en-US" sz="1000" dirty="0"/>
              <a:t>FOR ADDITIONAL INFORMATION ON THE ARCHITECTURE AND CONSTRUCTION CAREER CLUSTER,</a:t>
            </a:r>
          </a:p>
          <a:p>
            <a:pPr algn="ctr"/>
            <a:r>
              <a:rPr lang="en-US" sz="1000" dirty="0"/>
              <a:t>PLEASE CONTACT: PSJA ISD CTE Coordinator: Belinda Vargas </a:t>
            </a:r>
            <a:r>
              <a:rPr lang="en-US" sz="1000" dirty="0">
                <a:hlinkClick r:id="rId2"/>
              </a:rPr>
              <a:t>belinda.vargas@psjaisd.us</a:t>
            </a:r>
            <a:endParaRPr lang="en-US" sz="1000" dirty="0"/>
          </a:p>
          <a:p>
            <a:pPr algn="ctr"/>
            <a:r>
              <a:rPr lang="en-US" sz="1000" dirty="0">
                <a:hlinkClick r:id="rId3"/>
              </a:rPr>
              <a:t>https://tea.texas.gov/cte</a:t>
            </a:r>
            <a:r>
              <a:rPr lang="en-US" sz="1000" dirty="0"/>
              <a:t> </a:t>
            </a:r>
            <a:endParaRPr lang="en-US" sz="1000" dirty="0">
              <a:ea typeface="Calibri"/>
              <a:cs typeface="Calibri"/>
            </a:endParaRPr>
          </a:p>
        </p:txBody>
      </p:sp>
      <p:sp>
        <p:nvSpPr>
          <p:cNvPr id="14" name="TextBox 13">
            <a:extLst>
              <a:ext uri="{FF2B5EF4-FFF2-40B4-BE49-F238E27FC236}">
                <a16:creationId xmlns:a16="http://schemas.microsoft.com/office/drawing/2014/main" id="{ED792C4E-CC7C-1F50-F9D3-B7BDD0BEE4D5}"/>
              </a:ext>
            </a:extLst>
          </p:cNvPr>
          <p:cNvSpPr txBox="1"/>
          <p:nvPr/>
        </p:nvSpPr>
        <p:spPr>
          <a:xfrm>
            <a:off x="295092" y="6981773"/>
            <a:ext cx="6246744" cy="1175578"/>
          </a:xfrm>
          <a:prstGeom prst="rect">
            <a:avLst/>
          </a:prstGeom>
          <a:noFill/>
        </p:spPr>
        <p:txBody>
          <a:bodyPr wrap="square" rtlCol="0">
            <a:spAutoFit/>
          </a:bodyPr>
          <a:lstStyle/>
          <a:p>
            <a:pPr marL="0" marR="0">
              <a:lnSpc>
                <a:spcPct val="107000"/>
              </a:lnSpc>
              <a:spcBef>
                <a:spcPts val="0"/>
              </a:spcBef>
              <a:spcAft>
                <a:spcPts val="800"/>
              </a:spcAft>
            </a:pPr>
            <a:r>
              <a:rPr lang="en-US" sz="1050" dirty="0">
                <a:latin typeface="Calibri"/>
                <a:ea typeface="Calibri"/>
                <a:cs typeface="Times New Roman"/>
              </a:rPr>
              <a:t>Pharr-San Juan-Alamo ISD </a:t>
            </a:r>
            <a:r>
              <a:rPr lang="en-US" sz="10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1000" dirty="0">
                <a:effectLst/>
                <a:latin typeface="Calibri"/>
                <a:ea typeface="Calibri"/>
                <a:cs typeface="Times New Roman"/>
              </a:rPr>
              <a:t>Further nondiscrimination information can be found at </a:t>
            </a:r>
            <a:r>
              <a:rPr lang="en-US" sz="1000" u="sng" dirty="0">
                <a:solidFill>
                  <a:srgbClr val="0563C1"/>
                </a:solidFill>
                <a:effectLst/>
                <a:latin typeface="Calibri"/>
                <a:ea typeface="Calibri"/>
                <a:cs typeface="Times New Roman"/>
                <a:hlinkClick r:id="rId4"/>
              </a:rPr>
              <a:t>Notification of Nondiscrimination in Career and Technical Education Programs</a:t>
            </a:r>
            <a:r>
              <a:rPr lang="en-US" sz="1000" dirty="0">
                <a:effectLst/>
                <a:latin typeface="Calibri"/>
                <a:ea typeface="Calibri"/>
                <a:cs typeface="Times New Roman"/>
              </a:rPr>
              <a:t>.</a:t>
            </a:r>
          </a:p>
        </p:txBody>
      </p:sp>
      <p:pic>
        <p:nvPicPr>
          <p:cNvPr id="4" name="Picture 3">
            <a:extLst>
              <a:ext uri="{FF2B5EF4-FFF2-40B4-BE49-F238E27FC236}">
                <a16:creationId xmlns:a16="http://schemas.microsoft.com/office/drawing/2014/main" id="{9C98AD41-22E0-D6A1-6C24-1F754803DE5C}"/>
              </a:ext>
            </a:extLst>
          </p:cNvPr>
          <p:cNvPicPr>
            <a:picLocks noChangeAspect="1"/>
          </p:cNvPicPr>
          <p:nvPr/>
        </p:nvPicPr>
        <p:blipFill>
          <a:blip r:embed="rId5"/>
          <a:stretch>
            <a:fillRect/>
          </a:stretch>
        </p:blipFill>
        <p:spPr>
          <a:xfrm>
            <a:off x="5662380" y="8292193"/>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F67F14-08BA-4E43-A779-A4A8A5468D3F}">
  <ds:schemaRefs>
    <ds:schemaRef ds:uri="http://schemas.openxmlformats.org/package/2006/metadata/core-properties"/>
    <ds:schemaRef ds:uri="http://purl.org/dc/elements/1.1/"/>
    <ds:schemaRef ds:uri="http://schemas.microsoft.com/office/2006/metadata/properties"/>
    <ds:schemaRef ds:uri="http://schemas.microsoft.com/office/2006/documentManagement/types"/>
    <ds:schemaRef ds:uri="http://purl.org/dc/terms/"/>
    <ds:schemaRef ds:uri="1870ca36-48b9-408f-8764-2f018f10cce8"/>
    <ds:schemaRef ds:uri="http://purl.org/dc/dcmitype/"/>
    <ds:schemaRef ds:uri="http://schemas.microsoft.com/office/infopath/2007/PartnerControls"/>
    <ds:schemaRef ds:uri="696893de-3167-48c0-a9e9-62134322dc49"/>
    <ds:schemaRef ds:uri="http://www.w3.org/XML/1998/namespace"/>
    <ds:schemaRef ds:uri="719cf477-6032-42e7-804a-9c684239624f"/>
    <ds:schemaRef ds:uri="abe7259a-2221-4fae-a48c-e26acad682cd"/>
  </ds:schemaRefs>
</ds:datastoreItem>
</file>

<file path=customXml/itemProps2.xml><?xml version="1.0" encoding="utf-8"?>
<ds:datastoreItem xmlns:ds="http://schemas.openxmlformats.org/officeDocument/2006/customXml" ds:itemID="{55B5ABBA-28AA-42CE-AE33-4843EF360E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6A0F15-9D47-4D66-8DB8-6EE7F29006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8</TotalTime>
  <Words>487</Words>
  <Application>Microsoft Office PowerPoint</Application>
  <PresentationFormat>Letter Paper (8.5x11 in)</PresentationFormat>
  <Paragraphs>111</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Open Sans SemiBold</vt:lpstr>
      <vt:lpstr>Office Theme</vt:lpstr>
      <vt:lpstr>Electrical Statewide Program of Study</vt:lpstr>
      <vt:lpstr>Electrical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291</cp:revision>
  <dcterms:created xsi:type="dcterms:W3CDTF">2022-08-14T22:35:42Z</dcterms:created>
  <dcterms:modified xsi:type="dcterms:W3CDTF">2023-02-27T20:47:56Z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