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D132A6-BDAB-7D9A-FDAF-1B5C47512B95}" name="Hudson, Les" initials="HL" userId="S::Les.Hudson@tea.texas.gov::1b51e3df-f37c-4646-8151-9652bb88c0d0" providerId="AD"/>
  <p188:author id="{F3B56EC8-58B6-C502-C42E-81C8F58F1D99}" name="Hudson, Les" initials="HL" userId="S::les.hudson@tea.texas.gov::1b51e3df-f37c-4646-8151-9652bb88c0d0" providerId="AD"/>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863AF"/>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4" d="100"/>
          <a:sy n="154" d="100"/>
        </p:scale>
        <p:origin x="1488"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FFD83BAE-5E41-4905-AA60-80CC6D64C83D}"/>
    <pc:docChg chg="modSld">
      <pc:chgData name="Adriana Garcia" userId="d322ecd9-c9fc-482a-8cdb-b7935c3de171" providerId="ADAL" clId="{FFD83BAE-5E41-4905-AA60-80CC6D64C83D}" dt="2023-01-18T21:01:10.379" v="7" actId="20577"/>
      <pc:docMkLst>
        <pc:docMk/>
      </pc:docMkLst>
      <pc:sldChg chg="modSp mod">
        <pc:chgData name="Adriana Garcia" userId="d322ecd9-c9fc-482a-8cdb-b7935c3de171" providerId="ADAL" clId="{FFD83BAE-5E41-4905-AA60-80CC6D64C83D}" dt="2023-01-18T21:01:10.379" v="7" actId="20577"/>
        <pc:sldMkLst>
          <pc:docMk/>
          <pc:sldMk cId="2458424211" sldId="256"/>
        </pc:sldMkLst>
        <pc:spChg chg="mod">
          <ac:chgData name="Adriana Garcia" userId="d322ecd9-c9fc-482a-8cdb-b7935c3de171" providerId="ADAL" clId="{FFD83BAE-5E41-4905-AA60-80CC6D64C83D}" dt="2023-01-18T21:01:10.379" v="7" actId="20577"/>
          <ac:spMkLst>
            <pc:docMk/>
            <pc:sldMk cId="2458424211" sldId="256"/>
            <ac:spMk id="13" creationId="{4F922674-3389-6DFF-D287-D7EAB12CD46D}"/>
          </ac:spMkLst>
        </pc:spChg>
        <pc:spChg chg="mod">
          <ac:chgData name="Adriana Garcia" userId="d322ecd9-c9fc-482a-8cdb-b7935c3de171" providerId="ADAL" clId="{FFD83BAE-5E41-4905-AA60-80CC6D64C83D}" dt="2023-01-17T20:49:34.071" v="5"/>
          <ac:spMkLst>
            <pc:docMk/>
            <pc:sldMk cId="2458424211" sldId="256"/>
            <ac:spMk id="14" creationId="{ED792C4E-CC7C-1F50-F9D3-B7BDD0BEE4D5}"/>
          </ac:spMkLst>
        </pc:spChg>
        <pc:graphicFrameChg chg="modGraphic">
          <ac:chgData name="Adriana Garcia" userId="d322ecd9-c9fc-482a-8cdb-b7935c3de171" providerId="ADAL" clId="{FFD83BAE-5E41-4905-AA60-80CC6D64C83D}" dt="2023-01-17T20:20:21.172" v="0" actId="2165"/>
          <ac:graphicFrameMkLst>
            <pc:docMk/>
            <pc:sldMk cId="2458424211" sldId="256"/>
            <ac:graphicFrameMk id="3" creationId="{056CCD33-F41C-3271-0BF6-E24B4BE9EB18}"/>
          </ac:graphicFrameMkLst>
        </pc:graphicFrameChg>
        <pc:graphicFrameChg chg="modGraphic">
          <ac:chgData name="Adriana Garcia" userId="d322ecd9-c9fc-482a-8cdb-b7935c3de171" providerId="ADAL" clId="{FFD83BAE-5E41-4905-AA60-80CC6D64C83D}" dt="2023-01-17T20:20:26.141" v="1" actId="2165"/>
          <ac:graphicFrameMkLst>
            <pc:docMk/>
            <pc:sldMk cId="2458424211" sldId="256"/>
            <ac:graphicFrameMk id="6" creationId="{DAF8A1F2-E113-5548-F2CF-E225B5DDB971}"/>
          </ac:graphicFrameMkLst>
        </pc:graphicFrameChg>
        <pc:graphicFrameChg chg="modGraphic">
          <ac:chgData name="Adriana Garcia" userId="d322ecd9-c9fc-482a-8cdb-b7935c3de171" providerId="ADAL" clId="{FFD83BAE-5E41-4905-AA60-80CC6D64C83D}" dt="2023-01-17T20:20:31.747" v="2" actId="2165"/>
          <ac:graphicFrameMkLst>
            <pc:docMk/>
            <pc:sldMk cId="2458424211" sldId="256"/>
            <ac:graphicFrameMk id="15" creationId="{97395A7A-D529-5527-E1AB-724004545FC8}"/>
          </ac:graphicFrameMkLst>
        </pc:graphicFrameChg>
      </pc:sldChg>
    </pc:docChg>
  </pc:docChgLst>
  <pc:docChgLst>
    <pc:chgData name="Adriana Garcia" userId="d322ecd9-c9fc-482a-8cdb-b7935c3de171" providerId="ADAL" clId="{944377E7-8B53-4032-A1AD-810F827E47B4}"/>
    <pc:docChg chg="modSld">
      <pc:chgData name="Adriana Garcia" userId="d322ecd9-c9fc-482a-8cdb-b7935c3de171" providerId="ADAL" clId="{944377E7-8B53-4032-A1AD-810F827E47B4}" dt="2023-01-18T04:11:14.814" v="1" actId="1076"/>
      <pc:docMkLst>
        <pc:docMk/>
      </pc:docMkLst>
      <pc:sldChg chg="addSp modSp mod">
        <pc:chgData name="Adriana Garcia" userId="d322ecd9-c9fc-482a-8cdb-b7935c3de171" providerId="ADAL" clId="{944377E7-8B53-4032-A1AD-810F827E47B4}" dt="2023-01-18T04:11:14.814" v="1" actId="1076"/>
        <pc:sldMkLst>
          <pc:docMk/>
          <pc:sldMk cId="2458424211" sldId="256"/>
        </pc:sldMkLst>
        <pc:picChg chg="add mod">
          <ac:chgData name="Adriana Garcia" userId="d322ecd9-c9fc-482a-8cdb-b7935c3de171" providerId="ADAL" clId="{944377E7-8B53-4032-A1AD-810F827E47B4}" dt="2023-01-18T04:11:14.814" v="1" actId="1076"/>
          <ac:picMkLst>
            <pc:docMk/>
            <pc:sldMk cId="2458424211" sldId="256"/>
            <ac:picMk id="4" creationId="{344FA555-6D9E-E215-557D-25E4E2C4AB2B}"/>
          </ac:picMkLst>
        </pc:picChg>
      </pc:sldChg>
    </pc:docChg>
  </pc:docChgLst>
  <pc:docChgLst>
    <pc:chgData name="Adriana Garcia" userId="d322ecd9-c9fc-482a-8cdb-b7935c3de171" providerId="ADAL" clId="{33578866-B2C1-473E-8496-0C6693D8A975}"/>
    <pc:docChg chg="undo custSel modSld">
      <pc:chgData name="Adriana Garcia" userId="d322ecd9-c9fc-482a-8cdb-b7935c3de171" providerId="ADAL" clId="{33578866-B2C1-473E-8496-0C6693D8A975}" dt="2023-02-27T21:29:46.222" v="12" actId="6549"/>
      <pc:docMkLst>
        <pc:docMk/>
      </pc:docMkLst>
      <pc:sldChg chg="modSp mod">
        <pc:chgData name="Adriana Garcia" userId="d322ecd9-c9fc-482a-8cdb-b7935c3de171" providerId="ADAL" clId="{33578866-B2C1-473E-8496-0C6693D8A975}" dt="2023-02-27T21:29:46.222" v="12" actId="6549"/>
        <pc:sldMkLst>
          <pc:docMk/>
          <pc:sldMk cId="2115741379" sldId="257"/>
        </pc:sldMkLst>
        <pc:spChg chg="mod">
          <ac:chgData name="Adriana Garcia" userId="d322ecd9-c9fc-482a-8cdb-b7935c3de171" providerId="ADAL" clId="{33578866-B2C1-473E-8496-0C6693D8A975}" dt="2023-02-27T21:29:46.222" v="12" actId="6549"/>
          <ac:spMkLst>
            <pc:docMk/>
            <pc:sldMk cId="2115741379" sldId="257"/>
            <ac:spMk id="28" creationId="{12E02463-CD5F-D1DD-B59B-A5477635CC57}"/>
          </ac:spMkLst>
        </pc:spChg>
      </pc:sldChg>
    </pc:docChg>
  </pc:docChgLst>
  <pc:docChgLst>
    <pc:chgData name="Belinda Vargas" userId="284864d3-fb59-4d6a-a732-3e8131b1775b" providerId="ADAL" clId="{C96819B3-7FD1-43CB-B9D9-401A5B94BC47}"/>
    <pc:docChg chg="undo custSel modSld">
      <pc:chgData name="Belinda Vargas" userId="284864d3-fb59-4d6a-a732-3e8131b1775b" providerId="ADAL" clId="{C96819B3-7FD1-43CB-B9D9-401A5B94BC47}" dt="2023-01-05T18:02:24.361" v="16" actId="5793"/>
      <pc:docMkLst>
        <pc:docMk/>
      </pc:docMkLst>
      <pc:sldChg chg="modSp mod">
        <pc:chgData name="Belinda Vargas" userId="284864d3-fb59-4d6a-a732-3e8131b1775b" providerId="ADAL" clId="{C96819B3-7FD1-43CB-B9D9-401A5B94BC47}" dt="2023-01-05T16:57:40.997" v="8" actId="6549"/>
        <pc:sldMkLst>
          <pc:docMk/>
          <pc:sldMk cId="2458424211" sldId="256"/>
        </pc:sldMkLst>
        <pc:graphicFrameChg chg="modGraphic">
          <ac:chgData name="Belinda Vargas" userId="284864d3-fb59-4d6a-a732-3e8131b1775b" providerId="ADAL" clId="{C96819B3-7FD1-43CB-B9D9-401A5B94BC47}" dt="2023-01-05T16:57:40.997" v="8" actId="6549"/>
          <ac:graphicFrameMkLst>
            <pc:docMk/>
            <pc:sldMk cId="2458424211" sldId="256"/>
            <ac:graphicFrameMk id="15" creationId="{97395A7A-D529-5527-E1AB-724004545FC8}"/>
          </ac:graphicFrameMkLst>
        </pc:graphicFrameChg>
      </pc:sldChg>
      <pc:sldChg chg="modSp mod">
        <pc:chgData name="Belinda Vargas" userId="284864d3-fb59-4d6a-a732-3e8131b1775b" providerId="ADAL" clId="{C96819B3-7FD1-43CB-B9D9-401A5B94BC47}" dt="2023-01-05T18:02:24.361" v="16" actId="5793"/>
        <pc:sldMkLst>
          <pc:docMk/>
          <pc:sldMk cId="2115741379" sldId="257"/>
        </pc:sldMkLst>
        <pc:spChg chg="mod">
          <ac:chgData name="Belinda Vargas" userId="284864d3-fb59-4d6a-a732-3e8131b1775b" providerId="ADAL" clId="{C96819B3-7FD1-43CB-B9D9-401A5B94BC47}" dt="2023-01-05T18:02:24.361" v="16" actId="5793"/>
          <ac:spMkLst>
            <pc:docMk/>
            <pc:sldMk cId="2115741379" sldId="257"/>
            <ac:spMk id="6" creationId="{E9CBBB9E-819E-BD53-A395-E8A1CB3A2F6D}"/>
          </ac:spMkLst>
        </pc:spChg>
        <pc:spChg chg="mod">
          <ac:chgData name="Belinda Vargas" userId="284864d3-fb59-4d6a-a732-3e8131b1775b" providerId="ADAL" clId="{C96819B3-7FD1-43CB-B9D9-401A5B94BC47}" dt="2023-01-05T16:42:03.142" v="5" actId="6549"/>
          <ac:spMkLst>
            <pc:docMk/>
            <pc:sldMk cId="2115741379" sldId="257"/>
            <ac:spMk id="21" creationId="{77D1060B-498D-5699-38A4-622C19750F17}"/>
          </ac:spMkLst>
        </pc:spChg>
        <pc:spChg chg="mod">
          <ac:chgData name="Belinda Vargas" userId="284864d3-fb59-4d6a-a732-3e8131b1775b" providerId="ADAL" clId="{C96819B3-7FD1-43CB-B9D9-401A5B94BC47}" dt="2023-01-05T16:42:30.472" v="7" actId="6549"/>
          <ac:spMkLst>
            <pc:docMk/>
            <pc:sldMk cId="2115741379" sldId="257"/>
            <ac:spMk id="28" creationId="{12E02463-CD5F-D1DD-B59B-A5477635CC5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belinda.vargas@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2187" y="-1935"/>
            <a:ext cx="6855813" cy="830997"/>
          </a:xfrm>
          <a:prstGeom prst="rect">
            <a:avLst/>
          </a:prstGeom>
          <a:solidFill>
            <a:srgbClr val="3863AF"/>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Architecture and Construction Career Cluster</a:t>
            </a:r>
            <a:endParaRPr lang="en-US" dirty="0">
              <a:cs typeface="Calibri" panose="020F0502020204030204"/>
            </a:endParaRPr>
          </a:p>
          <a:p>
            <a:pPr algn="ctr"/>
            <a:r>
              <a:rPr lang="en-US" sz="900" dirty="0">
                <a:solidFill>
                  <a:schemeClr val="bg1"/>
                </a:solidFill>
                <a:ea typeface="Calibri"/>
                <a:cs typeface="Calibri"/>
              </a:rPr>
              <a:t>The Architecture and Construction Career Cluster focuses on designing, planning, managing, building, and maintaining the built environment. Principles of Architecture provides an overview to the various fields of architecture, interior design, and construction management.</a:t>
            </a:r>
          </a:p>
          <a:p>
            <a:pPr algn="ctr"/>
            <a:endParaRPr lang="en-US" sz="900" dirty="0">
              <a:solidFill>
                <a:schemeClr val="bg1"/>
              </a:solidFill>
              <a:cs typeface="Calibri" panose="020F0502020204030204"/>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12945" cy="578861"/>
          </a:xfrm>
          <a:solidFill>
            <a:srgbClr val="3863AF"/>
          </a:solidFill>
        </p:spPr>
        <p:txBody>
          <a:bodyPr/>
          <a:lstStyle/>
          <a:p>
            <a:pPr rtl="0" eaLnBrk="1" latinLnBrk="0" hangingPunct="1"/>
            <a:r>
              <a:rPr lang="en-US" sz="1400" b="1" dirty="0">
                <a:solidFill>
                  <a:srgbClr val="FFFFFF"/>
                </a:solidFill>
                <a:latin typeface="Calibri"/>
                <a:ea typeface="Open Sans"/>
                <a:cs typeface="Open Sans"/>
              </a:rPr>
              <a:t>Carpentry</a:t>
            </a:r>
            <a:endParaRPr lang="en-US" dirty="0">
              <a:effectLst/>
            </a:endParaRPr>
          </a:p>
          <a:p>
            <a:pPr rtl="0" eaLnBrk="1" latinLnBrk="0" hangingPunct="1"/>
            <a:r>
              <a:rPr lang="en-US" sz="1400" i="1" kern="1200" dirty="0">
                <a:solidFill>
                  <a:srgbClr val="FFFFFF"/>
                </a:solidFill>
                <a:effectLst/>
                <a:latin typeface="Calibri"/>
                <a:ea typeface="Open Sans"/>
                <a:cs typeface="Open Sans"/>
              </a:rPr>
              <a:t>Statewide Program of Study</a:t>
            </a:r>
            <a:endParaRPr lang="en-US" dirty="0">
              <a:effectLst/>
              <a:latin typeface="Calibri"/>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646331"/>
          </a:xfrm>
          <a:prstGeom prst="rect">
            <a:avLst/>
          </a:prstGeom>
          <a:noFill/>
        </p:spPr>
        <p:txBody>
          <a:bodyPr wrap="square" lIns="91440" tIns="45720" rIns="91440" bIns="45720" rtlCol="0" anchor="t">
            <a:spAutoFit/>
          </a:bodyPr>
          <a:lstStyle/>
          <a:p>
            <a:r>
              <a:rPr lang="en-US" sz="900" dirty="0"/>
              <a:t>The Carpentry program of study explores the occupations and educational opportunities related to constructing, installing, or repairing structures and fixtures made of wood, such as concrete forms (including frameworks, partitions, joists, studding, rafters, and stairways). This program of study may also include exploration into installing, dismantling, or moving machinery and heavy equipment according to layout plans, blueprints, or other drawings.</a:t>
            </a:r>
            <a:endParaRPr lang="en-US" sz="900" dirty="0">
              <a:ea typeface="Calibri"/>
              <a:cs typeface="Calibri"/>
            </a:endParaRPr>
          </a:p>
        </p:txBody>
      </p:sp>
      <p:sp>
        <p:nvSpPr>
          <p:cNvPr id="21" name="TextBox 20">
            <a:extLst>
              <a:ext uri="{FF2B5EF4-FFF2-40B4-BE49-F238E27FC236}">
                <a16:creationId xmlns:a16="http://schemas.microsoft.com/office/drawing/2014/main" id="{77D1060B-498D-5699-38A4-622C19750F17}"/>
              </a:ext>
            </a:extLst>
          </p:cNvPr>
          <p:cNvSpPr txBox="1"/>
          <p:nvPr/>
        </p:nvSpPr>
        <p:spPr>
          <a:xfrm>
            <a:off x="356260" y="2164458"/>
            <a:ext cx="3072739" cy="1800493"/>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Secondary Courses for High School Credit</a:t>
            </a:r>
          </a:p>
          <a:p>
            <a:pPr marL="0" marR="0">
              <a:spcBef>
                <a:spcPts val="0"/>
              </a:spcBef>
            </a:pPr>
            <a:r>
              <a:rPr lang="en-US" sz="9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900" dirty="0">
                <a:cs typeface="Times New Roman"/>
              </a:rPr>
              <a:t>Principles of Construction </a:t>
            </a:r>
            <a:endParaRPr lang="en-US" sz="900" dirty="0">
              <a:cs typeface="Calibri"/>
            </a:endParaRPr>
          </a:p>
          <a:p>
            <a:pPr marR="0" lvl="0">
              <a:spcBef>
                <a:spcPts val="0"/>
              </a:spcBef>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2</a:t>
            </a:r>
          </a:p>
          <a:p>
            <a:pPr marL="171450" indent="-171450">
              <a:buFont typeface="Arial" panose="020B0604020202020204" pitchFamily="34" charset="0"/>
              <a:buChar char="•"/>
            </a:pPr>
            <a:r>
              <a:rPr lang="en-US" sz="900" dirty="0">
                <a:cs typeface="Times New Roman"/>
              </a:rPr>
              <a:t>Construction Technology I</a:t>
            </a:r>
            <a:endParaRPr lang="en-US" sz="900" dirty="0">
              <a:cs typeface="Calibri"/>
            </a:endParaRPr>
          </a:p>
          <a:p>
            <a:pPr marR="0" lvl="0">
              <a:spcBef>
                <a:spcPts val="0"/>
              </a:spcBef>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3</a:t>
            </a:r>
          </a:p>
          <a:p>
            <a:pPr marL="171450" indent="-171450">
              <a:buFont typeface="Arial" panose="020B0604020202020204" pitchFamily="34" charset="0"/>
              <a:buChar char="•"/>
            </a:pPr>
            <a:r>
              <a:rPr lang="en-US" sz="900" dirty="0">
                <a:cs typeface="Times New Roman"/>
              </a:rPr>
              <a:t>Construction Technology II</a:t>
            </a:r>
            <a:endParaRPr lang="en-US" sz="900" dirty="0">
              <a:cs typeface="Calibri" panose="020F0502020204030204"/>
            </a:endParaRPr>
          </a:p>
          <a:p>
            <a:pPr marL="171450" marR="0" lvl="0" indent="-171450">
              <a:spcBef>
                <a:spcPts val="0"/>
              </a:spcBef>
              <a:buFont typeface="Arial" panose="020B0604020202020204" pitchFamily="34" charset="0"/>
              <a:buChar char="•"/>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4</a:t>
            </a:r>
          </a:p>
          <a:p>
            <a:pPr marL="171450" indent="-171450">
              <a:buFont typeface="Arial" panose="020B0604020202020204" pitchFamily="34" charset="0"/>
              <a:buChar char="•"/>
            </a:pPr>
            <a:r>
              <a:rPr lang="en-US" sz="900" dirty="0">
                <a:cs typeface="Times New Roman"/>
              </a:rPr>
              <a:t>Practicum in Construction Technology </a:t>
            </a:r>
            <a:endParaRPr lang="en-US" sz="900" dirty="0">
              <a:cs typeface="Calibri" panose="020F0502020204030204"/>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347354" y="5088231"/>
            <a:ext cx="3072739" cy="1523494"/>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Postsecondary Opportunities</a:t>
            </a:r>
          </a:p>
          <a:p>
            <a:r>
              <a:rPr lang="en-US" sz="900" b="1" dirty="0">
                <a:ea typeface="Calibri" panose="020F0502020204030204" pitchFamily="34" charset="0"/>
                <a:cs typeface="Times New Roman"/>
              </a:rPr>
              <a:t>Associates Degrees</a:t>
            </a:r>
            <a:endParaRPr lang="en-US" sz="900" b="1" dirty="0">
              <a:effectLst/>
              <a:ea typeface="Calibri" panose="020F0502020204030204" pitchFamily="34" charset="0"/>
              <a:cs typeface="Times New Roman"/>
            </a:endParaRPr>
          </a:p>
          <a:p>
            <a:pPr marL="171450" indent="-171450">
              <a:buFont typeface="Arial" panose="020B0604020202020204" pitchFamily="34" charset="0"/>
              <a:buChar char="•"/>
            </a:pPr>
            <a:r>
              <a:rPr lang="en-US" sz="900" dirty="0">
                <a:ea typeface="Calibri" panose="020F0502020204030204" pitchFamily="34" charset="0"/>
                <a:cs typeface="Times New Roman"/>
              </a:rPr>
              <a:t>Carpentry/Carpenter</a:t>
            </a:r>
            <a:endParaRPr lang="en-US" sz="9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mn-lt"/>
                <a:cs typeface="+mn-lt"/>
              </a:rPr>
              <a:t>Industrial Mechanics and Maintenance Technology</a:t>
            </a:r>
            <a:endParaRPr lang="en-US" sz="900" dirty="0">
              <a:ea typeface="Calibri" panose="020F0502020204030204" pitchFamily="34" charset="0"/>
              <a:cs typeface="Times New Roman" panose="02020603050405020304" pitchFamily="18" charset="0"/>
            </a:endParaRPr>
          </a:p>
          <a:p>
            <a:pPr marL="171450" marR="0" lvl="0" indent="-171450">
              <a:spcBef>
                <a:spcPts val="0"/>
              </a:spcBef>
              <a:buFont typeface="Arial" panose="020B0604020202020204" pitchFamily="34" charset="0"/>
              <a:buChar char="•"/>
            </a:pPr>
            <a:endParaRPr lang="en-US" sz="900" dirty="0">
              <a:solidFill>
                <a:srgbClr val="000000"/>
              </a:solidFill>
              <a:ea typeface="Calibri" panose="020F0502020204030204" pitchFamily="34" charset="0"/>
              <a:cs typeface="Calibri"/>
            </a:endParaRPr>
          </a:p>
          <a:p>
            <a:pPr marR="0" lvl="0">
              <a:spcBef>
                <a:spcPts val="0"/>
              </a:spcBef>
            </a:pPr>
            <a:r>
              <a:rPr lang="en-US" sz="900" b="1" dirty="0">
                <a:effectLst/>
                <a:ea typeface="Calibri" panose="020F0502020204030204" pitchFamily="34" charset="0"/>
                <a:cs typeface="Times New Roman"/>
              </a:rPr>
              <a:t>Bachelor’s Degrees</a:t>
            </a:r>
          </a:p>
          <a:p>
            <a:pPr marL="171450" indent="-171450">
              <a:buFont typeface="Arial" panose="020B0604020202020204" pitchFamily="34" charset="0"/>
              <a:buChar char="•"/>
            </a:pPr>
            <a:r>
              <a:rPr lang="en-US" sz="900" dirty="0">
                <a:ea typeface="Calibri" panose="020F0502020204030204" pitchFamily="34" charset="0"/>
                <a:cs typeface="Times New Roman"/>
              </a:rPr>
              <a:t>Construction Science</a:t>
            </a:r>
            <a:endParaRPr lang="en-US" sz="900" dirty="0">
              <a:effectLst/>
              <a:ea typeface="Calibri" panose="020F0502020204030204" pitchFamily="34" charset="0"/>
              <a:cs typeface="Times New Roman" panose="02020603050405020304" pitchFamily="18" charset="0"/>
            </a:endParaRPr>
          </a:p>
          <a:p>
            <a:pPr marR="0" lvl="0">
              <a:spcBef>
                <a:spcPts val="0"/>
              </a:spcBef>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Master’s, Doctoral, and Professional Degrees</a:t>
            </a:r>
          </a:p>
          <a:p>
            <a:pPr marL="171450" indent="-171450">
              <a:buFont typeface="Arial" panose="020B0604020202020204" pitchFamily="34" charset="0"/>
              <a:buChar char="•"/>
            </a:pPr>
            <a:r>
              <a:rPr lang="en-US" sz="900" dirty="0">
                <a:cs typeface="Times New Roman"/>
              </a:rPr>
              <a:t>Construction Management</a:t>
            </a:r>
            <a:endParaRPr lang="en-US" sz="900" dirty="0">
              <a:cs typeface="Calibri"/>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26335" y="2173016"/>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panose="020F0502020204030204" pitchFamily="34" charset="0"/>
                <a:cs typeface="Times New Roman"/>
              </a:rPr>
              <a:t>Work-Based Learning and</a:t>
            </a:r>
            <a:r>
              <a:rPr lang="en-US" sz="1200" b="1" dirty="0">
                <a:solidFill>
                  <a:srgbClr val="0D6CB9"/>
                </a:solidFill>
                <a:ea typeface="Calibri" panose="020F0502020204030204" pitchFamily="34" charset="0"/>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1074269039"/>
              </p:ext>
            </p:extLst>
          </p:nvPr>
        </p:nvGraphicFramePr>
        <p:xfrm>
          <a:off x="3947972" y="2630512"/>
          <a:ext cx="2632162" cy="1005840"/>
        </p:xfrm>
        <a:graphic>
          <a:graphicData uri="http://schemas.openxmlformats.org/drawingml/2006/table">
            <a:tbl>
              <a:tblPr firstRow="1" bandRow="1">
                <a:tableStyleId>{5C22544A-7EE6-4342-B048-85BDC9FD1C3A}</a:tableStyleId>
              </a:tblPr>
              <a:tblGrid>
                <a:gridCol w="1316081">
                  <a:extLst>
                    <a:ext uri="{9D8B030D-6E8A-4147-A177-3AD203B41FA5}">
                      <a16:colId xmlns:a16="http://schemas.microsoft.com/office/drawing/2014/main" val="2083587555"/>
                    </a:ext>
                  </a:extLst>
                </a:gridCol>
                <a:gridCol w="1316081">
                  <a:extLst>
                    <a:ext uri="{9D8B030D-6E8A-4147-A177-3AD203B41FA5}">
                      <a16:colId xmlns:a16="http://schemas.microsoft.com/office/drawing/2014/main" val="3749205641"/>
                    </a:ext>
                  </a:extLst>
                </a:gridCol>
              </a:tblGrid>
              <a:tr h="251301">
                <a:tc>
                  <a:txBody>
                    <a:bodyPr/>
                    <a:lstStyle/>
                    <a:p>
                      <a:pPr algn="ctr"/>
                      <a:r>
                        <a:rPr lang="en-US" sz="900" dirty="0"/>
                        <a:t>Exploration Activities</a:t>
                      </a:r>
                    </a:p>
                  </a:txBody>
                  <a:tcPr anchor="ctr">
                    <a:solidFill>
                      <a:srgbClr val="3863AF"/>
                    </a:solidFill>
                  </a:tcPr>
                </a:tc>
                <a:tc>
                  <a:txBody>
                    <a:bodyPr/>
                    <a:lstStyle/>
                    <a:p>
                      <a:pPr algn="ctr"/>
                      <a:r>
                        <a:rPr lang="en-US" sz="900" dirty="0"/>
                        <a:t>Work-Based Learning Activities</a:t>
                      </a:r>
                    </a:p>
                  </a:txBody>
                  <a:tcPr anchor="ctr">
                    <a:solidFill>
                      <a:srgbClr val="3863AF"/>
                    </a:solidFill>
                  </a:tcPr>
                </a:tc>
                <a:extLst>
                  <a:ext uri="{0D108BD9-81ED-4DB2-BD59-A6C34878D82A}">
                    <a16:rowId xmlns:a16="http://schemas.microsoft.com/office/drawing/2014/main" val="2788444287"/>
                  </a:ext>
                </a:extLst>
              </a:tr>
              <a:tr h="431230">
                <a:tc>
                  <a:txBody>
                    <a:bodyPr/>
                    <a:lstStyle/>
                    <a:p>
                      <a:pPr marL="171450" lvl="0" indent="-171450" algn="l">
                        <a:buFont typeface="Arial" panose="020B0604020202020204" pitchFamily="34" charset="0"/>
                        <a:buChar char="•"/>
                      </a:pPr>
                      <a:r>
                        <a:rPr lang="en-US" sz="900" dirty="0"/>
                        <a:t>Shadow a carpenter or millwright</a:t>
                      </a:r>
                    </a:p>
                    <a:p>
                      <a:pPr marL="171450" lvl="0" indent="-171450" algn="l">
                        <a:buFont typeface="Arial" panose="020B0604020202020204" pitchFamily="34" charset="0"/>
                        <a:buChar char="•"/>
                      </a:pPr>
                      <a:r>
                        <a:rPr lang="en-US" sz="900"/>
                        <a:t>Participate in SkillsUSA</a:t>
                      </a:r>
                      <a:endParaRPr lang="en-US" sz="900" dirty="0"/>
                    </a:p>
                  </a:txBody>
                  <a:tcPr>
                    <a:noFill/>
                  </a:tcPr>
                </a:tc>
                <a:tc>
                  <a:txBody>
                    <a:bodyPr/>
                    <a:lstStyle/>
                    <a:p>
                      <a:pPr marL="171450" lvl="0" indent="-171450" algn="l">
                        <a:buFont typeface="Arial" panose="020B0604020202020204" pitchFamily="34" charset="0"/>
                        <a:buChar char="•"/>
                      </a:pPr>
                      <a:r>
                        <a:rPr lang="en-US" sz="900" dirty="0"/>
                        <a:t>Obtain an NCCER certification in Millwright Level 1 or Carpentry Level 1</a:t>
                      </a:r>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905070" y="3708635"/>
            <a:ext cx="2849500" cy="907941"/>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a:rPr>
              <a:t>Industry-Based Certifications</a:t>
            </a:r>
            <a:endParaRPr lang="en-US" sz="1200" b="1" dirty="0">
              <a:solidFill>
                <a:srgbClr val="0D6CB9"/>
              </a:solidFill>
              <a:ea typeface="Calibri" panose="020F0502020204030204" pitchFamily="34" charset="0"/>
              <a:cs typeface="Times New Roman"/>
            </a:endParaRPr>
          </a:p>
          <a:p>
            <a:pPr marL="171450" indent="-171450">
              <a:buFont typeface="Arial"/>
              <a:buChar char="•"/>
            </a:pPr>
            <a:endParaRPr lang="en-US" sz="900" dirty="0">
              <a:ea typeface="+mn-lt"/>
              <a:cs typeface="+mn-lt"/>
            </a:endParaRPr>
          </a:p>
          <a:p>
            <a:r>
              <a:rPr lang="en-US" sz="900" dirty="0">
                <a:ea typeface="+mn-lt"/>
                <a:cs typeface="+mn-lt"/>
              </a:rPr>
              <a:t>PSJA Academy</a:t>
            </a:r>
          </a:p>
          <a:p>
            <a:pPr marL="171450" indent="-171450">
              <a:buFont typeface="Arial"/>
              <a:buChar char="•"/>
            </a:pPr>
            <a:r>
              <a:rPr lang="en-US" sz="900" dirty="0">
                <a:ea typeface="+mn-lt"/>
                <a:cs typeface="+mn-lt"/>
              </a:rPr>
              <a:t>NCCER Core </a:t>
            </a:r>
          </a:p>
          <a:p>
            <a:pPr marL="171450" indent="-171450">
              <a:buFont typeface="Arial"/>
              <a:buChar char="•"/>
            </a:pPr>
            <a:endParaRPr lang="en-US" sz="900" dirty="0">
              <a:ea typeface="+mn-lt"/>
              <a:cs typeface="+mn-lt"/>
            </a:endParaRPr>
          </a:p>
        </p:txBody>
      </p:sp>
      <p:sp>
        <p:nvSpPr>
          <p:cNvPr id="6" name="TextBox 1">
            <a:extLst>
              <a:ext uri="{FF2B5EF4-FFF2-40B4-BE49-F238E27FC236}">
                <a16:creationId xmlns:a16="http://schemas.microsoft.com/office/drawing/2014/main" id="{E9CBBB9E-819E-BD53-A395-E8A1CB3A2F6D}"/>
              </a:ext>
            </a:extLst>
          </p:cNvPr>
          <p:cNvSpPr txBox="1"/>
          <p:nvPr/>
        </p:nvSpPr>
        <p:spPr>
          <a:xfrm>
            <a:off x="3909987" y="5872218"/>
            <a:ext cx="2565067"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Calibri"/>
              <a:ea typeface="Calibri"/>
              <a:cs typeface="Times New Roman"/>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45627" y="7349938"/>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899728747"/>
              </p:ext>
            </p:extLst>
          </p:nvPr>
        </p:nvGraphicFramePr>
        <p:xfrm>
          <a:off x="409216" y="7613349"/>
          <a:ext cx="6149413" cy="68580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dirty="0"/>
                        <a:t>Occupations</a:t>
                      </a:r>
                    </a:p>
                  </a:txBody>
                  <a:tcPr>
                    <a:solidFill>
                      <a:srgbClr val="3863AF"/>
                    </a:solidFill>
                  </a:tcPr>
                </a:tc>
                <a:tc>
                  <a:txBody>
                    <a:bodyPr/>
                    <a:lstStyle/>
                    <a:p>
                      <a:pPr algn="ctr"/>
                      <a:r>
                        <a:rPr lang="en-US" sz="900" dirty="0"/>
                        <a:t>Median Wage</a:t>
                      </a:r>
                    </a:p>
                  </a:txBody>
                  <a:tcPr anchor="ctr">
                    <a:solidFill>
                      <a:srgbClr val="3863AF"/>
                    </a:solidFill>
                  </a:tcPr>
                </a:tc>
                <a:tc>
                  <a:txBody>
                    <a:bodyPr/>
                    <a:lstStyle/>
                    <a:p>
                      <a:pPr algn="ctr"/>
                      <a:r>
                        <a:rPr lang="en-US" sz="900" dirty="0"/>
                        <a:t>Annual Openings</a:t>
                      </a:r>
                    </a:p>
                  </a:txBody>
                  <a:tcPr anchor="ctr">
                    <a:solidFill>
                      <a:srgbClr val="3863AF"/>
                    </a:solidFill>
                  </a:tcPr>
                </a:tc>
                <a:tc>
                  <a:txBody>
                    <a:bodyPr/>
                    <a:lstStyle/>
                    <a:p>
                      <a:pPr algn="ctr"/>
                      <a:r>
                        <a:rPr lang="en-US" sz="900" dirty="0"/>
                        <a:t>% Growth</a:t>
                      </a:r>
                    </a:p>
                  </a:txBody>
                  <a:tcPr anchor="ctr">
                    <a:solidFill>
                      <a:srgbClr val="3863AF"/>
                    </a:solidFill>
                  </a:tcPr>
                </a:tc>
                <a:extLst>
                  <a:ext uri="{0D108BD9-81ED-4DB2-BD59-A6C34878D82A}">
                    <a16:rowId xmlns:a16="http://schemas.microsoft.com/office/drawing/2014/main" val="2788444287"/>
                  </a:ext>
                </a:extLst>
              </a:tr>
              <a:tr h="182880">
                <a:tc>
                  <a:txBody>
                    <a:bodyPr/>
                    <a:lstStyle/>
                    <a:p>
                      <a:pPr marL="0" lvl="0" indent="0" algn="l">
                        <a:buNone/>
                      </a:pPr>
                      <a:r>
                        <a:rPr lang="en-US" sz="900" b="0" i="0" u="none" strike="noStrike" baseline="0" noProof="0" dirty="0">
                          <a:solidFill>
                            <a:srgbClr val="000000"/>
                          </a:solidFill>
                          <a:latin typeface="Calibri"/>
                        </a:rPr>
                        <a:t>Carpenters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a:solidFill>
                            <a:srgbClr val="000000"/>
                          </a:solidFill>
                          <a:latin typeface="Calibri"/>
                        </a:rPr>
                        <a:t>$35,922</a:t>
                      </a:r>
                      <a:endParaRPr lang="en-US" sz="900"/>
                    </a:p>
                  </a:txBody>
                  <a:tcPr anchor="ctr">
                    <a:noFill/>
                  </a:tcPr>
                </a:tc>
                <a:tc>
                  <a:txBody>
                    <a:bodyPr/>
                    <a:lstStyle/>
                    <a:p>
                      <a:pPr marL="0" lvl="0" indent="0" algn="ctr">
                        <a:buNone/>
                      </a:pPr>
                      <a:r>
                        <a:rPr lang="en-US" sz="900" b="0" i="0" u="none" strike="noStrike" baseline="0" noProof="0">
                          <a:solidFill>
                            <a:srgbClr val="000000"/>
                          </a:solidFill>
                          <a:latin typeface="Calibri"/>
                        </a:rPr>
                        <a:t>5,031</a:t>
                      </a:r>
                      <a:endParaRPr lang="en-US" sz="900"/>
                    </a:p>
                  </a:txBody>
                  <a:tcPr anchor="ctr">
                    <a:noFill/>
                  </a:tcPr>
                </a:tc>
                <a:tc>
                  <a:txBody>
                    <a:bodyPr/>
                    <a:lstStyle/>
                    <a:p>
                      <a:pPr marL="0" lvl="0" indent="0" algn="ctr">
                        <a:buNone/>
                      </a:pPr>
                      <a:r>
                        <a:rPr lang="en-US" sz="900" b="0" i="0" u="none" strike="noStrike" baseline="0" noProof="0">
                          <a:solidFill>
                            <a:srgbClr val="000000"/>
                          </a:solidFill>
                          <a:latin typeface="Calibri"/>
                        </a:rPr>
                        <a:t>26%</a:t>
                      </a:r>
                      <a:endParaRPr lang="en-US" sz="900"/>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900" b="0" i="0" u="none" strike="noStrike" baseline="0" noProof="0">
                          <a:solidFill>
                            <a:srgbClr val="000000"/>
                          </a:solidFill>
                          <a:latin typeface="Calibri"/>
                        </a:rPr>
                        <a:t>Cost Estimators</a:t>
                      </a:r>
                      <a:endParaRPr lang="en-US" sz="900"/>
                    </a:p>
                  </a:txBody>
                  <a:tcPr anchor="ctr">
                    <a:solidFill>
                      <a:srgbClr val="3863AF">
                        <a:alpha val="26000"/>
                      </a:srgbClr>
                    </a:solidFill>
                  </a:tcPr>
                </a:tc>
                <a:tc>
                  <a:txBody>
                    <a:bodyPr/>
                    <a:lstStyle/>
                    <a:p>
                      <a:pPr marL="0" lvl="0" indent="0" algn="ctr">
                        <a:buNone/>
                      </a:pPr>
                      <a:r>
                        <a:rPr lang="en-US" sz="900" b="0" i="0" u="none" strike="noStrike" baseline="0" noProof="0">
                          <a:solidFill>
                            <a:srgbClr val="000000"/>
                          </a:solidFill>
                          <a:latin typeface="Calibri"/>
                        </a:rPr>
                        <a:t>$63,939</a:t>
                      </a:r>
                      <a:endParaRPr lang="en-US" sz="900"/>
                    </a:p>
                  </a:txBody>
                  <a:tcPr anchor="ctr">
                    <a:noFill/>
                  </a:tcPr>
                </a:tc>
                <a:tc>
                  <a:txBody>
                    <a:bodyPr/>
                    <a:lstStyle/>
                    <a:p>
                      <a:pPr marL="0" lvl="0" indent="0" algn="ctr">
                        <a:buNone/>
                      </a:pPr>
                      <a:r>
                        <a:rPr lang="en-US" sz="900" b="0" i="0" u="none" strike="noStrike" baseline="0" noProof="0">
                          <a:solidFill>
                            <a:srgbClr val="000000"/>
                          </a:solidFill>
                          <a:latin typeface="Calibri"/>
                        </a:rPr>
                        <a:t>2,239</a:t>
                      </a:r>
                      <a:endParaRPr lang="en-US" sz="900"/>
                    </a:p>
                  </a:txBody>
                  <a:tcPr anchor="ctr">
                    <a:noFill/>
                  </a:tcPr>
                </a:tc>
                <a:tc>
                  <a:txBody>
                    <a:bodyPr/>
                    <a:lstStyle/>
                    <a:p>
                      <a:pPr marL="0" lvl="0" indent="0" algn="ctr">
                        <a:buNone/>
                      </a:pPr>
                      <a:r>
                        <a:rPr lang="en-US" sz="900" b="0" i="0" u="none" strike="noStrike" baseline="0" noProof="0" dirty="0">
                          <a:solidFill>
                            <a:srgbClr val="000000"/>
                          </a:solidFill>
                          <a:latin typeface="Calibri"/>
                        </a:rPr>
                        <a:t>21%</a:t>
                      </a:r>
                      <a:endParaRPr lang="en-US" sz="900" dirty="0"/>
                    </a:p>
                  </a:txBody>
                  <a:tcPr anchor="ctr">
                    <a:noFill/>
                  </a:tcPr>
                </a:tc>
                <a:extLst>
                  <a:ext uri="{0D108BD9-81ED-4DB2-BD59-A6C34878D82A}">
                    <a16:rowId xmlns:a16="http://schemas.microsoft.com/office/drawing/2014/main" val="1200388448"/>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100311" y="8650028"/>
            <a:ext cx="5818910" cy="369332"/>
          </a:xfrm>
          <a:prstGeom prst="rect">
            <a:avLst/>
          </a:prstGeom>
          <a:noFill/>
        </p:spPr>
        <p:txBody>
          <a:bodyPr wrap="square" lIns="91440" tIns="45720" rIns="91440" bIns="45720" rtlCol="0" anchor="t">
            <a:spAutoFit/>
          </a:bodyPr>
          <a:lstStyle/>
          <a:p>
            <a:r>
              <a:rPr lang="en-US" sz="900" dirty="0">
                <a:effectLst/>
                <a:ea typeface="Calibri"/>
                <a:cs typeface="Calibri"/>
              </a:rPr>
              <a:t>Successful completion of the </a:t>
            </a:r>
            <a:r>
              <a:rPr lang="en-US" sz="900" dirty="0">
                <a:ea typeface="Calibri"/>
                <a:cs typeface="Calibri"/>
              </a:rPr>
              <a:t>Carpentry </a:t>
            </a:r>
            <a:r>
              <a:rPr lang="en-US" sz="900" dirty="0">
                <a:effectLst/>
                <a:ea typeface="Calibri"/>
                <a:cs typeface="Calibri"/>
              </a:rPr>
              <a:t>program of study will fulfill requirements of the Business and Industry </a:t>
            </a:r>
            <a:r>
              <a:rPr lang="en-US" sz="900" dirty="0">
                <a:ea typeface="Calibri"/>
                <a:cs typeface="Calibri"/>
              </a:rPr>
              <a:t>endorsement</a:t>
            </a:r>
            <a:r>
              <a:rPr lang="en-US" sz="900" dirty="0">
                <a:effectLst/>
                <a:ea typeface="Calibri"/>
                <a:cs typeface="Calibri"/>
              </a:rPr>
              <a:t>. </a:t>
            </a:r>
            <a:r>
              <a:rPr lang="en-US" sz="900" dirty="0">
                <a:ea typeface="Calibri"/>
                <a:cs typeface="Calibri"/>
              </a:rPr>
              <a:t>Revised – August 2022</a:t>
            </a:r>
            <a:endParaRPr lang="en-US" dirty="0"/>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335582"/>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56260" y="5047280"/>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3979772" y="3706070"/>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15" name="Picture 16">
            <a:extLst>
              <a:ext uri="{FF2B5EF4-FFF2-40B4-BE49-F238E27FC236}">
                <a16:creationId xmlns:a16="http://schemas.microsoft.com/office/drawing/2014/main" id="{9B99001D-58C1-DCB6-3121-1213B895D08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85046" y="6493777"/>
            <a:ext cx="1425799" cy="779547"/>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67FC2065-9D51-00BF-7C0D-80CCC862691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29470" y="932583"/>
            <a:ext cx="602054" cy="586656"/>
          </a:xfrm>
          <a:prstGeom prst="rect">
            <a:avLst/>
          </a:prstGeom>
        </p:spPr>
      </p:pic>
      <p:pic>
        <p:nvPicPr>
          <p:cNvPr id="13" name="Picture 14">
            <a:extLst>
              <a:ext uri="{FF2B5EF4-FFF2-40B4-BE49-F238E27FC236}">
                <a16:creationId xmlns:a16="http://schemas.microsoft.com/office/drawing/2014/main" id="{667E4199-FD4C-FC92-6C99-164E1A010CB9}"/>
              </a:ext>
              <a:ext uri="{C183D7F6-B498-43B3-948B-1728B52AA6E4}">
                <adec:decorative xmlns:adec="http://schemas.microsoft.com/office/drawing/2017/decorative" val="1"/>
              </a:ext>
            </a:extLst>
          </p:cNvPr>
          <p:cNvPicPr>
            <a:picLocks noChangeAspect="1"/>
          </p:cNvPicPr>
          <p:nvPr/>
        </p:nvPicPr>
        <p:blipFill rotWithShape="1">
          <a:blip r:embed="rId5"/>
          <a:srcRect l="7330" t="13939" r="14456" b="28485"/>
          <a:stretch/>
        </p:blipFill>
        <p:spPr>
          <a:xfrm>
            <a:off x="3713927" y="934233"/>
            <a:ext cx="2136772" cy="586656"/>
          </a:xfrm>
          <a:prstGeom prst="rect">
            <a:avLst/>
          </a:prstGeom>
        </p:spPr>
      </p:pic>
      <p:cxnSp>
        <p:nvCxnSpPr>
          <p:cNvPr id="8" name="Straight Connector 7">
            <a:extLst>
              <a:ext uri="{FF2B5EF4-FFF2-40B4-BE49-F238E27FC236}">
                <a16:creationId xmlns:a16="http://schemas.microsoft.com/office/drawing/2014/main" id="{72A98033-12A9-55D7-C4EB-7CD9A8775499}"/>
              </a:ext>
              <a:ext uri="{C183D7F6-B498-43B3-948B-1728B52AA6E4}">
                <adec:decorative xmlns:adec="http://schemas.microsoft.com/office/drawing/2017/decorative" val="1"/>
              </a:ext>
            </a:extLst>
          </p:cNvPr>
          <p:cNvCxnSpPr>
            <a:cxnSpLocks/>
          </p:cNvCxnSpPr>
          <p:nvPr/>
        </p:nvCxnSpPr>
        <p:spPr>
          <a:xfrm flipH="1">
            <a:off x="3900689" y="5793094"/>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3863AF"/>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Carpentry</a:t>
            </a:r>
            <a:br>
              <a:rPr lang="en-US" sz="1800" b="1" dirty="0">
                <a:latin typeface="+mn-lt"/>
                <a:ea typeface="Open Sans" panose="020B0606030504020204" pitchFamily="34" charset="0"/>
                <a:cs typeface="Open Sans" panose="020B0606030504020204" pitchFamily="34" charset="0"/>
              </a:rPr>
            </a:br>
            <a:r>
              <a:rPr lang="en-US" sz="1800" b="1">
                <a:solidFill>
                  <a:schemeClr val="bg1"/>
                </a:solidFill>
                <a:latin typeface="+mn-lt"/>
                <a:ea typeface="Open Sans"/>
                <a:cs typeface="Open Sans"/>
              </a:rPr>
              <a:t>Course Information</a:t>
            </a:r>
            <a:endParaRPr lang="en-US" sz="1800" b="1" dirty="0">
              <a:solidFill>
                <a:schemeClr val="bg1"/>
              </a:solidFill>
              <a:latin typeface="+mn-lt"/>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162116" y="610017"/>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1477998294"/>
              </p:ext>
            </p:extLst>
          </p:nvPr>
        </p:nvGraphicFramePr>
        <p:xfrm>
          <a:off x="288324" y="859179"/>
          <a:ext cx="6237180" cy="518160"/>
        </p:xfrm>
        <a:graphic>
          <a:graphicData uri="http://schemas.openxmlformats.org/drawingml/2006/table">
            <a:tbl>
              <a:tblPr firstRow="1" bandRow="1">
                <a:tableStyleId>{5C22544A-7EE6-4342-B048-85BDC9FD1C3A}</a:tableStyleId>
              </a:tblPr>
              <a:tblGrid>
                <a:gridCol w="1552122">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3863AF"/>
                    </a:solidFill>
                  </a:tcPr>
                </a:tc>
                <a:tc>
                  <a:txBody>
                    <a:bodyPr/>
                    <a:lstStyle/>
                    <a:p>
                      <a:pPr algn="ctr"/>
                      <a:r>
                        <a:rPr lang="en-US" sz="1000" dirty="0"/>
                        <a:t>COREQUISITES</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baseline="0" noProof="0">
                          <a:solidFill>
                            <a:srgbClr val="000000"/>
                          </a:solidFill>
                          <a:latin typeface="Calibri"/>
                        </a:rPr>
                        <a:t>Principles of Construction</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13004220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a:solidFill>
                            <a:srgbClr val="000000"/>
                          </a:solidFill>
                          <a:latin typeface="Calibri"/>
                        </a:rPr>
                        <a:t>None</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62116" y="1672470"/>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1127819320"/>
              </p:ext>
            </p:extLst>
          </p:nvPr>
        </p:nvGraphicFramePr>
        <p:xfrm>
          <a:off x="296936" y="2004901"/>
          <a:ext cx="6246744" cy="51816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3863AF"/>
                    </a:solidFill>
                  </a:tcPr>
                </a:tc>
                <a:tc>
                  <a:txBody>
                    <a:bodyPr/>
                    <a:lstStyle/>
                    <a:p>
                      <a:pPr algn="ctr"/>
                      <a:r>
                        <a:rPr lang="en-US" sz="1000" dirty="0"/>
                        <a:t>COREQUISITES</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baseline="0" noProof="0">
                          <a:solidFill>
                            <a:srgbClr val="000000"/>
                          </a:solidFill>
                          <a:latin typeface="Calibri"/>
                        </a:rPr>
                        <a:t>Construction Technology I </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a:solidFill>
                            <a:srgbClr val="000000"/>
                          </a:solidFill>
                          <a:latin typeface="Calibri"/>
                        </a:rPr>
                        <a:t>13005100 (2 credits) </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a:solidFill>
                            <a:srgbClr val="000000"/>
                          </a:solidFill>
                          <a:latin typeface="Calibri"/>
                        </a:rPr>
                        <a:t>None </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 </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162116" y="2603697"/>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3846821410"/>
              </p:ext>
            </p:extLst>
          </p:nvPr>
        </p:nvGraphicFramePr>
        <p:xfrm>
          <a:off x="284785" y="2922358"/>
          <a:ext cx="6246743" cy="518160"/>
        </p:xfrm>
        <a:graphic>
          <a:graphicData uri="http://schemas.openxmlformats.org/drawingml/2006/table">
            <a:tbl>
              <a:tblPr firstRow="1" bandRow="1">
                <a:tableStyleId>{5C22544A-7EE6-4342-B048-85BDC9FD1C3A}</a:tableStyleId>
              </a:tblPr>
              <a:tblGrid>
                <a:gridCol w="1622322">
                  <a:extLst>
                    <a:ext uri="{9D8B030D-6E8A-4147-A177-3AD203B41FA5}">
                      <a16:colId xmlns:a16="http://schemas.microsoft.com/office/drawing/2014/main" val="2083587555"/>
                    </a:ext>
                  </a:extLst>
                </a:gridCol>
                <a:gridCol w="1501049">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3863AF"/>
                    </a:solidFill>
                  </a:tcPr>
                </a:tc>
                <a:tc>
                  <a:txBody>
                    <a:bodyPr/>
                    <a:lstStyle/>
                    <a:p>
                      <a:pPr algn="ctr"/>
                      <a:r>
                        <a:rPr lang="en-US" sz="1000" dirty="0"/>
                        <a:t>COREQUISITES</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baseline="0" noProof="0">
                          <a:solidFill>
                            <a:srgbClr val="000000"/>
                          </a:solidFill>
                          <a:latin typeface="Calibri"/>
                        </a:rPr>
                        <a:t>Construction Technology II </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a:solidFill>
                            <a:srgbClr val="000000"/>
                          </a:solidFill>
                          <a:latin typeface="Calibri"/>
                        </a:rPr>
                        <a:t>13005200 (2 credits)</a:t>
                      </a:r>
                      <a:endParaRPr lang="en-US" sz="1000" dirty="0"/>
                    </a:p>
                  </a:txBody>
                  <a:tcPr anchor="ctr">
                    <a:solidFill>
                      <a:schemeClr val="bg1">
                        <a:lumMod val="85000"/>
                        <a:alpha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0" i="0" u="none" strike="noStrike" baseline="0" noProof="0">
                          <a:solidFill>
                            <a:srgbClr val="000000"/>
                          </a:solidFill>
                          <a:latin typeface="+mn-lt"/>
                        </a:rPr>
                        <a:t>Construction Technology I </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162116" y="3848977"/>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1407723795"/>
              </p:ext>
            </p:extLst>
          </p:nvPr>
        </p:nvGraphicFramePr>
        <p:xfrm>
          <a:off x="292444" y="4190661"/>
          <a:ext cx="6246744" cy="6400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3863AF"/>
                    </a:solidFill>
                  </a:tcPr>
                </a:tc>
                <a:tc>
                  <a:txBody>
                    <a:bodyPr/>
                    <a:lstStyle/>
                    <a:p>
                      <a:pPr algn="ctr"/>
                      <a:r>
                        <a:rPr lang="en-US" sz="1000" dirty="0"/>
                        <a:t>COREQUISITES</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lgn="l">
                        <a:buNone/>
                      </a:pPr>
                      <a:r>
                        <a:rPr lang="en-US" sz="1000" b="0" i="0" u="none" strike="noStrike" noProof="0">
                          <a:latin typeface="Calibri"/>
                        </a:rPr>
                        <a:t>Practicum in Construction Technology </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13005250 (2 </a:t>
                      </a:r>
                      <a:r>
                        <a:rPr lang="en-US" sz="1000" b="0" i="0" u="none" strike="noStrike" noProof="0">
                          <a:latin typeface="Calibri"/>
                        </a:rPr>
                        <a:t>credits)</a:t>
                      </a:r>
                      <a:endParaRPr lang="en-US" sz="1000" dirty="0"/>
                    </a:p>
                  </a:txBody>
                  <a:tcPr anchor="ctr">
                    <a:solidFill>
                      <a:schemeClr val="bg1">
                        <a:lumMod val="85000"/>
                        <a:alpha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0" i="0" u="none" strike="noStrike" noProof="0" dirty="0">
                          <a:latin typeface="Calibri"/>
                        </a:rPr>
                        <a:t>Construction Technology </a:t>
                      </a:r>
                      <a:r>
                        <a:rPr lang="en-US" sz="1000" b="0" i="0" u="none" strike="noStrike" noProof="0" dirty="0" err="1">
                          <a:latin typeface="Calibri"/>
                        </a:rPr>
                        <a:t>ll</a:t>
                      </a:r>
                      <a:endParaRPr lang="en-US" sz="1000"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305628" y="5354748"/>
            <a:ext cx="6246744" cy="553998"/>
          </a:xfrm>
          <a:prstGeom prst="rect">
            <a:avLst/>
          </a:prstGeom>
          <a:noFill/>
        </p:spPr>
        <p:txBody>
          <a:bodyPr wrap="square" lIns="91440" tIns="45720" rIns="91440" bIns="45720" rtlCol="0" anchor="t">
            <a:spAutoFit/>
          </a:bodyPr>
          <a:lstStyle/>
          <a:p>
            <a:pPr algn="ctr"/>
            <a:r>
              <a:rPr lang="en-US" sz="1000" dirty="0"/>
              <a:t>FOR ADDITIONAL INFORMATION ON THE ARCHITECTURE AND CONSTRUCTION CAREER CLUSTER,</a:t>
            </a:r>
          </a:p>
          <a:p>
            <a:pPr algn="ctr"/>
            <a:r>
              <a:rPr lang="en-US" sz="1000" dirty="0"/>
              <a:t>PLEASE CONTACT: PSJA ISD CTE Coordinator: Belinda Vargas </a:t>
            </a:r>
            <a:r>
              <a:rPr lang="en-US" sz="1000" dirty="0">
                <a:hlinkClick r:id="rId2"/>
              </a:rPr>
              <a:t>belinda.vargas@psjaisd.us</a:t>
            </a:r>
            <a:endParaRPr lang="en-US" sz="1000" dirty="0"/>
          </a:p>
          <a:p>
            <a:pPr algn="ctr"/>
            <a:r>
              <a:rPr lang="en-US" sz="1000" dirty="0">
                <a:hlinkClick r:id="rId3"/>
              </a:rPr>
              <a:t>https://tea.texas.gov/cte</a:t>
            </a:r>
            <a:r>
              <a:rPr lang="en-US" sz="1000" dirty="0"/>
              <a:t> </a:t>
            </a:r>
            <a:endParaRPr lang="en-US" sz="1000" dirty="0">
              <a:ea typeface="Calibri"/>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278760" y="6059156"/>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344FA555-6D9E-E215-557D-25E4E2C4AB2B}"/>
              </a:ext>
            </a:extLst>
          </p:cNvPr>
          <p:cNvPicPr>
            <a:picLocks noChangeAspect="1"/>
          </p:cNvPicPr>
          <p:nvPr/>
        </p:nvPicPr>
        <p:blipFill>
          <a:blip r:embed="rId5"/>
          <a:stretch>
            <a:fillRect/>
          </a:stretch>
        </p:blipFill>
        <p:spPr>
          <a:xfrm>
            <a:off x="5891413" y="8071270"/>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F67F14-08BA-4E43-A779-A4A8A5468D3F}">
  <ds:schemaRefs>
    <ds:schemaRef ds:uri="http://purl.org/dc/dcmitype/"/>
    <ds:schemaRef ds:uri="http://schemas.openxmlformats.org/package/2006/metadata/core-properties"/>
    <ds:schemaRef ds:uri="http://www.w3.org/XML/1998/namespace"/>
    <ds:schemaRef ds:uri="696893de-3167-48c0-a9e9-62134322dc49"/>
    <ds:schemaRef ds:uri="http://purl.org/dc/elements/1.1/"/>
    <ds:schemaRef ds:uri="http://schemas.microsoft.com/office/2006/metadata/properties"/>
    <ds:schemaRef ds:uri="1870ca36-48b9-408f-8764-2f018f10cce8"/>
    <ds:schemaRef ds:uri="http://schemas.microsoft.com/office/2006/documentManagement/types"/>
    <ds:schemaRef ds:uri="http://schemas.microsoft.com/office/infopath/2007/PartnerControls"/>
    <ds:schemaRef ds:uri="http://purl.org/dc/terms/"/>
    <ds:schemaRef ds:uri="719cf477-6032-42e7-804a-9c684239624f"/>
    <ds:schemaRef ds:uri="abe7259a-2221-4fae-a48c-e26acad682cd"/>
  </ds:schemaRefs>
</ds:datastoreItem>
</file>

<file path=customXml/itemProps2.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3.xml><?xml version="1.0" encoding="utf-8"?>
<ds:datastoreItem xmlns:ds="http://schemas.openxmlformats.org/officeDocument/2006/customXml" ds:itemID="{E96CEDE4-8E6A-4A5A-86D0-7734D95980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40</TotalTime>
  <Words>466</Words>
  <Application>Microsoft Office PowerPoint</Application>
  <PresentationFormat>Letter Paper (8.5x11 in)</PresentationFormat>
  <Paragraphs>94</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 SemiBold</vt:lpstr>
      <vt:lpstr>Office Theme</vt:lpstr>
      <vt:lpstr>Carpentry Statewide Program of Study</vt:lpstr>
      <vt:lpstr>Carpentry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295</cp:revision>
  <cp:lastPrinted>2023-01-05T16:30:51Z</cp:lastPrinted>
  <dcterms:created xsi:type="dcterms:W3CDTF">2022-08-14T22:35:42Z</dcterms:created>
  <dcterms:modified xsi:type="dcterms:W3CDTF">2023-02-27T21:29:49Z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