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D132A6-BDAB-7D9A-FDAF-1B5C47512B95}" name="Hudson, Les" initials="HL" userId="S::Les.Hudson@tea.texas.gov::1b51e3df-f37c-4646-8151-9652bb88c0d0" providerId="AD"/>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63AF"/>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FCA752-EDD0-4C15-A699-564E944AD47A}" v="2" dt="2023-01-18T21:00:34.539"/>
    <p1510:client id="{5C3A788C-4DAC-45EC-AD46-4DCE0A22FEB5}" v="1" dt="2023-01-18T04:09:55.3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41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21FCA752-EDD0-4C15-A699-564E944AD47A}"/>
    <pc:docChg chg="modSld">
      <pc:chgData name="Adriana Garcia" userId="d322ecd9-c9fc-482a-8cdb-b7935c3de171" providerId="ADAL" clId="{21FCA752-EDD0-4C15-A699-564E944AD47A}" dt="2023-01-18T21:00:38.451" v="30" actId="20577"/>
      <pc:docMkLst>
        <pc:docMk/>
      </pc:docMkLst>
      <pc:sldChg chg="modSp mod">
        <pc:chgData name="Adriana Garcia" userId="d322ecd9-c9fc-482a-8cdb-b7935c3de171" providerId="ADAL" clId="{21FCA752-EDD0-4C15-A699-564E944AD47A}" dt="2023-01-18T21:00:38.451" v="30" actId="20577"/>
        <pc:sldMkLst>
          <pc:docMk/>
          <pc:sldMk cId="2458424211" sldId="256"/>
        </pc:sldMkLst>
        <pc:spChg chg="mod">
          <ac:chgData name="Adriana Garcia" userId="d322ecd9-c9fc-482a-8cdb-b7935c3de171" providerId="ADAL" clId="{21FCA752-EDD0-4C15-A699-564E944AD47A}" dt="2023-01-17T20:17:15.377" v="3" actId="1076"/>
          <ac:spMkLst>
            <pc:docMk/>
            <pc:sldMk cId="2458424211" sldId="256"/>
            <ac:spMk id="9" creationId="{DED2BD24-5607-B42A-2702-BCF4941DC38C}"/>
          </ac:spMkLst>
        </pc:spChg>
        <pc:spChg chg="mod">
          <ac:chgData name="Adriana Garcia" userId="d322ecd9-c9fc-482a-8cdb-b7935c3de171" providerId="ADAL" clId="{21FCA752-EDD0-4C15-A699-564E944AD47A}" dt="2023-01-17T20:17:21.842" v="5" actId="1076"/>
          <ac:spMkLst>
            <pc:docMk/>
            <pc:sldMk cId="2458424211" sldId="256"/>
            <ac:spMk id="11" creationId="{C0205F7C-5D08-5D8F-9AB1-CED1EC24DE25}"/>
          </ac:spMkLst>
        </pc:spChg>
        <pc:spChg chg="mod">
          <ac:chgData name="Adriana Garcia" userId="d322ecd9-c9fc-482a-8cdb-b7935c3de171" providerId="ADAL" clId="{21FCA752-EDD0-4C15-A699-564E944AD47A}" dt="2023-01-18T21:00:38.451" v="30" actId="20577"/>
          <ac:spMkLst>
            <pc:docMk/>
            <pc:sldMk cId="2458424211" sldId="256"/>
            <ac:spMk id="13" creationId="{4F922674-3389-6DFF-D287-D7EAB12CD46D}"/>
          </ac:spMkLst>
        </pc:spChg>
        <pc:spChg chg="mod">
          <ac:chgData name="Adriana Garcia" userId="d322ecd9-c9fc-482a-8cdb-b7935c3de171" providerId="ADAL" clId="{21FCA752-EDD0-4C15-A699-564E944AD47A}" dt="2023-01-17T20:47:58.806" v="9"/>
          <ac:spMkLst>
            <pc:docMk/>
            <pc:sldMk cId="2458424211" sldId="256"/>
            <ac:spMk id="14" creationId="{ED792C4E-CC7C-1F50-F9D3-B7BDD0BEE4D5}"/>
          </ac:spMkLst>
        </pc:spChg>
        <pc:graphicFrameChg chg="mod modGraphic">
          <ac:chgData name="Adriana Garcia" userId="d322ecd9-c9fc-482a-8cdb-b7935c3de171" providerId="ADAL" clId="{21FCA752-EDD0-4C15-A699-564E944AD47A}" dt="2023-01-17T20:17:17.798" v="4" actId="1076"/>
          <ac:graphicFrameMkLst>
            <pc:docMk/>
            <pc:sldMk cId="2458424211" sldId="256"/>
            <ac:graphicFrameMk id="6" creationId="{DAF8A1F2-E113-5548-F2CF-E225B5DDB971}"/>
          </ac:graphicFrameMkLst>
        </pc:graphicFrameChg>
        <pc:graphicFrameChg chg="modGraphic">
          <ac:chgData name="Adriana Garcia" userId="d322ecd9-c9fc-482a-8cdb-b7935c3de171" providerId="ADAL" clId="{21FCA752-EDD0-4C15-A699-564E944AD47A}" dt="2023-01-17T20:16:56.478" v="0" actId="2165"/>
          <ac:graphicFrameMkLst>
            <pc:docMk/>
            <pc:sldMk cId="2458424211" sldId="256"/>
            <ac:graphicFrameMk id="8" creationId="{004D2EB4-0AA6-8988-7A0A-5CDE5FA07DAF}"/>
          </ac:graphicFrameMkLst>
        </pc:graphicFrameChg>
        <pc:graphicFrameChg chg="mod modGraphic">
          <ac:chgData name="Adriana Garcia" userId="d322ecd9-c9fc-482a-8cdb-b7935c3de171" providerId="ADAL" clId="{21FCA752-EDD0-4C15-A699-564E944AD47A}" dt="2023-01-17T20:17:25.649" v="6" actId="1076"/>
          <ac:graphicFrameMkLst>
            <pc:docMk/>
            <pc:sldMk cId="2458424211" sldId="256"/>
            <ac:graphicFrameMk id="15" creationId="{97395A7A-D529-5527-E1AB-724004545FC8}"/>
          </ac:graphicFrameMkLst>
        </pc:graphicFrameChg>
      </pc:sldChg>
    </pc:docChg>
  </pc:docChgLst>
  <pc:docChgLst>
    <pc:chgData name="Belinda Vargas" userId="284864d3-fb59-4d6a-a732-3e8131b1775b" providerId="ADAL" clId="{B033CB5E-7697-45A4-A571-2B3FF283A5CF}"/>
    <pc:docChg chg="modSld">
      <pc:chgData name="Belinda Vargas" userId="284864d3-fb59-4d6a-a732-3e8131b1775b" providerId="ADAL" clId="{B033CB5E-7697-45A4-A571-2B3FF283A5CF}" dt="2023-01-05T17:52:24.187" v="6"/>
      <pc:docMkLst>
        <pc:docMk/>
      </pc:docMkLst>
      <pc:sldChg chg="delSp modSp mod">
        <pc:chgData name="Belinda Vargas" userId="284864d3-fb59-4d6a-a732-3e8131b1775b" providerId="ADAL" clId="{B033CB5E-7697-45A4-A571-2B3FF283A5CF}" dt="2023-01-05T17:52:24.187" v="6"/>
        <pc:sldMkLst>
          <pc:docMk/>
          <pc:sldMk cId="2115741379" sldId="257"/>
        </pc:sldMkLst>
        <pc:spChg chg="del mod">
          <ac:chgData name="Belinda Vargas" userId="284864d3-fb59-4d6a-a732-3e8131b1775b" providerId="ADAL" clId="{B033CB5E-7697-45A4-A571-2B3FF283A5CF}" dt="2023-01-05T17:52:24.187" v="6"/>
          <ac:spMkLst>
            <pc:docMk/>
            <pc:sldMk cId="2115741379" sldId="257"/>
            <ac:spMk id="8" creationId="{B615F956-0BB9-4688-1F12-2F689917B643}"/>
          </ac:spMkLst>
        </pc:spChg>
        <pc:spChg chg="mod">
          <ac:chgData name="Belinda Vargas" userId="284864d3-fb59-4d6a-a732-3e8131b1775b" providerId="ADAL" clId="{B033CB5E-7697-45A4-A571-2B3FF283A5CF}" dt="2023-01-05T17:52:11.738" v="3" actId="5793"/>
          <ac:spMkLst>
            <pc:docMk/>
            <pc:sldMk cId="2115741379" sldId="257"/>
            <ac:spMk id="28" creationId="{12E02463-CD5F-D1DD-B59B-A5477635CC57}"/>
          </ac:spMkLst>
        </pc:spChg>
      </pc:sldChg>
    </pc:docChg>
  </pc:docChgLst>
  <pc:docChgLst>
    <pc:chgData name="Adriana Garcia" userId="d322ecd9-c9fc-482a-8cdb-b7935c3de171" providerId="ADAL" clId="{5C3A788C-4DAC-45EC-AD46-4DCE0A22FEB5}"/>
    <pc:docChg chg="modSld">
      <pc:chgData name="Adriana Garcia" userId="d322ecd9-c9fc-482a-8cdb-b7935c3de171" providerId="ADAL" clId="{5C3A788C-4DAC-45EC-AD46-4DCE0A22FEB5}" dt="2023-01-18T04:09:59.873" v="1" actId="1076"/>
      <pc:docMkLst>
        <pc:docMk/>
      </pc:docMkLst>
      <pc:sldChg chg="addSp modSp mod">
        <pc:chgData name="Adriana Garcia" userId="d322ecd9-c9fc-482a-8cdb-b7935c3de171" providerId="ADAL" clId="{5C3A788C-4DAC-45EC-AD46-4DCE0A22FEB5}" dt="2023-01-18T04:09:59.873" v="1" actId="1076"/>
        <pc:sldMkLst>
          <pc:docMk/>
          <pc:sldMk cId="2458424211" sldId="256"/>
        </pc:sldMkLst>
        <pc:picChg chg="add mod">
          <ac:chgData name="Adriana Garcia" userId="d322ecd9-c9fc-482a-8cdb-b7935c3de171" providerId="ADAL" clId="{5C3A788C-4DAC-45EC-AD46-4DCE0A22FEB5}" dt="2023-01-18T04:09:59.873" v="1" actId="1076"/>
          <ac:picMkLst>
            <pc:docMk/>
            <pc:sldMk cId="2458424211" sldId="256"/>
            <ac:picMk id="4" creationId="{A35AD156-9ABC-55E2-A0F8-8F33A1B4AB2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dirty="0"/>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belinda.vargas@psjaisd.us"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2187" y="-1935"/>
            <a:ext cx="6855813" cy="830997"/>
          </a:xfrm>
          <a:prstGeom prst="rect">
            <a:avLst/>
          </a:prstGeom>
          <a:solidFill>
            <a:srgbClr val="3863AF"/>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Architecture and Construction Career Cluster</a:t>
            </a:r>
            <a:endParaRPr lang="en-US" dirty="0">
              <a:cs typeface="Calibri" panose="020F0502020204030204"/>
            </a:endParaRPr>
          </a:p>
          <a:p>
            <a:pPr algn="ctr"/>
            <a:r>
              <a:rPr lang="en-US" sz="900" dirty="0">
                <a:solidFill>
                  <a:schemeClr val="bg1"/>
                </a:solidFill>
                <a:ea typeface="Calibri"/>
                <a:cs typeface="Calibri"/>
              </a:rPr>
              <a:t>The Architecture and Construction Career Cluster focuses on designing, planning, managing, building, and maintaining the built environment. Principles of Architecture provides an overview to the various fields of architecture, interior design, and construction management.</a:t>
            </a:r>
          </a:p>
          <a:p>
            <a:pPr algn="ctr"/>
            <a:endParaRPr lang="en-US" sz="900" dirty="0">
              <a:solidFill>
                <a:schemeClr val="bg1"/>
              </a:solidFill>
              <a:cs typeface="Calibri" panose="020F0502020204030204"/>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5101" cy="578861"/>
          </a:xfrm>
          <a:solidFill>
            <a:srgbClr val="3863AF"/>
          </a:solidFill>
        </p:spPr>
        <p:txBody>
          <a:bodyPr/>
          <a:lstStyle/>
          <a:p>
            <a:r>
              <a:rPr lang="en-US" sz="1400" b="1" dirty="0">
                <a:solidFill>
                  <a:srgbClr val="FFFFFF"/>
                </a:solidFill>
                <a:latin typeface="Calibri"/>
                <a:ea typeface="Open Sans"/>
                <a:cs typeface="Open Sans"/>
              </a:rPr>
              <a:t>Architectural Design</a:t>
            </a:r>
            <a:endParaRPr lang="en-US" dirty="0">
              <a:effectLst/>
            </a:endParaRPr>
          </a:p>
          <a:p>
            <a:pPr rtl="0" eaLnBrk="1" latinLnBrk="0" hangingPunct="1"/>
            <a:r>
              <a:rPr lang="en-US" sz="1400" i="1" kern="1200" dirty="0">
                <a:solidFill>
                  <a:srgbClr val="FFFFFF"/>
                </a:solidFill>
                <a:effectLst/>
                <a:latin typeface="Calibri"/>
                <a:ea typeface="Open Sans"/>
                <a:cs typeface="Open Sans"/>
              </a:rPr>
              <a:t>Statewide Program of Study</a:t>
            </a:r>
            <a:endParaRPr lang="en-US" dirty="0">
              <a:effectLst/>
              <a:latin typeface="Calibri"/>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53998"/>
          </a:xfrm>
          <a:prstGeom prst="rect">
            <a:avLst/>
          </a:prstGeom>
          <a:noFill/>
        </p:spPr>
        <p:txBody>
          <a:bodyPr wrap="square" lIns="91440" tIns="45720" rIns="91440" bIns="45720" rtlCol="0" anchor="t">
            <a:spAutoFit/>
          </a:bodyPr>
          <a:lstStyle/>
          <a:p>
            <a:r>
              <a:rPr lang="en-US" sz="1000" dirty="0"/>
              <a:t>The Architectural Design program of study explores the occupations and educational opportunities associated with developing, engineering, and designing building structures and facilities. This program of study may also include exploration into collecting and interpreting geographic information, researching and preparing maps, and interior design.</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308781" y="2103833"/>
            <a:ext cx="3072739" cy="1800493"/>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900" dirty="0">
                <a:ea typeface="Calibri" panose="020F0502020204030204" pitchFamily="34" charset="0"/>
                <a:cs typeface="Times New Roman"/>
              </a:rPr>
              <a:t>Principles of Architecture</a:t>
            </a:r>
            <a:endParaRPr lang="en-US" sz="900" dirty="0">
              <a:effectLst/>
              <a:ea typeface="Calibri" panose="020F0502020204030204" pitchFamily="34" charset="0"/>
              <a:cs typeface="Times New Roman" panose="02020603050405020304" pitchFamily="18" charset="0"/>
            </a:endParaRPr>
          </a:p>
          <a:p>
            <a:br>
              <a:rPr lang="en-US" sz="900" b="1" dirty="0">
                <a:ea typeface="Calibri" panose="020F0502020204030204" pitchFamily="34" charset="0"/>
                <a:cs typeface="Times New Roman"/>
              </a:rPr>
            </a:b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900" dirty="0">
                <a:ea typeface="Calibri" panose="020F0502020204030204" pitchFamily="34" charset="0"/>
                <a:cs typeface="Times New Roman"/>
              </a:rPr>
              <a:t>Architectural Design I</a:t>
            </a:r>
          </a:p>
          <a:p>
            <a:pPr marR="0" lvl="0">
              <a:spcBef>
                <a:spcPts val="0"/>
              </a:spcBef>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900" dirty="0">
                <a:ea typeface="Calibri" panose="020F0502020204030204" pitchFamily="34" charset="0"/>
                <a:cs typeface="Times New Roman"/>
              </a:rPr>
              <a:t>Architectural Design II </a:t>
            </a:r>
          </a:p>
          <a:p>
            <a:pPr marL="171450" marR="0" lvl="0" indent="-171450">
              <a:spcBef>
                <a:spcPts val="0"/>
              </a:spcBef>
              <a:buFont typeface="Arial" panose="020B0604020202020204" pitchFamily="34" charset="0"/>
              <a:buChar char="•"/>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900" dirty="0">
                <a:cs typeface="Times New Roman"/>
              </a:rPr>
              <a:t>Practicum in Architectural Design</a:t>
            </a:r>
            <a:endParaRPr lang="en-US" sz="900" dirty="0">
              <a:cs typeface="Calibri" panose="020F0502020204030204"/>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84147" y="4909144"/>
            <a:ext cx="3072739" cy="2354491"/>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marR="0" lvl="0" indent="-171450">
              <a:spcBef>
                <a:spcPts val="0"/>
              </a:spcBef>
              <a:buFont typeface="Arial" panose="020B0604020202020204" pitchFamily="34" charset="0"/>
              <a:buChar char="•"/>
            </a:pPr>
            <a:r>
              <a:rPr lang="en-US" sz="900" dirty="0">
                <a:ea typeface="Calibri" panose="020F0502020204030204" pitchFamily="34" charset="0"/>
                <a:cs typeface="Times New Roman"/>
              </a:rPr>
              <a:t>Architecture</a:t>
            </a:r>
            <a:endParaRPr lang="en-US" sz="9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a:rPr>
              <a:t>Interior Design</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a:rPr>
              <a:t>Civil Engineering, General</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a:rPr>
              <a:t>Geographic Information Science and Cartography </a:t>
            </a:r>
            <a:endParaRPr lang="en-US" sz="900" dirty="0">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Bachelor’s Degrees</a:t>
            </a:r>
          </a:p>
          <a:p>
            <a:pPr marL="171450" marR="0" lvl="0" indent="-171450">
              <a:spcBef>
                <a:spcPts val="0"/>
              </a:spcBef>
              <a:buFont typeface="Arial,Sans-Serif" panose="020B0604020202020204" pitchFamily="34" charset="0"/>
              <a:buChar char="•"/>
            </a:pPr>
            <a:r>
              <a:rPr lang="en-US" sz="900" dirty="0">
                <a:ea typeface="Calibri" panose="020F0502020204030204" pitchFamily="34" charset="0"/>
                <a:cs typeface="Calibri"/>
              </a:rPr>
              <a:t>Architecture</a:t>
            </a:r>
            <a:endParaRPr lang="en-US" sz="900" dirty="0">
              <a:effectLst/>
              <a:ea typeface="+mn-lt"/>
              <a:cs typeface="Calibri"/>
            </a:endParaRPr>
          </a:p>
          <a:p>
            <a:pPr marL="171450" indent="-171450">
              <a:buFont typeface="Arial,Sans-Serif" panose="020B0604020202020204" pitchFamily="34" charset="0"/>
              <a:buChar char="•"/>
            </a:pPr>
            <a:r>
              <a:rPr lang="en-US" sz="900" dirty="0">
                <a:ea typeface="Calibri" panose="020F0502020204030204" pitchFamily="34" charset="0"/>
                <a:cs typeface="Calibri"/>
              </a:rPr>
              <a:t>Interior Design</a:t>
            </a:r>
            <a:endParaRPr lang="en-US" sz="900" dirty="0">
              <a:ea typeface="+mn-lt"/>
              <a:cs typeface="Calibri"/>
            </a:endParaRPr>
          </a:p>
          <a:p>
            <a:pPr marL="171450" indent="-171450">
              <a:buFont typeface="Arial,Sans-Serif" panose="020B0604020202020204" pitchFamily="34" charset="0"/>
              <a:buChar char="•"/>
            </a:pPr>
            <a:r>
              <a:rPr lang="en-US" sz="900" dirty="0">
                <a:ea typeface="Calibri" panose="020F0502020204030204" pitchFamily="34" charset="0"/>
                <a:cs typeface="Calibri"/>
              </a:rPr>
              <a:t>Civil Engineering, General</a:t>
            </a:r>
            <a:endParaRPr lang="en-US" sz="900" dirty="0">
              <a:ea typeface="+mn-lt"/>
              <a:cs typeface="+mn-lt"/>
            </a:endParaRPr>
          </a:p>
          <a:p>
            <a:pPr marL="171450" indent="-171450">
              <a:buFont typeface="Arial,Sans-Serif" panose="020B0604020202020204" pitchFamily="34" charset="0"/>
              <a:buChar char="•"/>
            </a:pPr>
            <a:r>
              <a:rPr lang="en-US" sz="900" dirty="0">
                <a:ea typeface="Calibri" panose="020F0502020204030204" pitchFamily="34" charset="0"/>
                <a:cs typeface="Calibri"/>
              </a:rPr>
              <a:t>Geographic Information Science and Cartography </a:t>
            </a:r>
            <a:endParaRPr lang="en-US" sz="900" dirty="0">
              <a:cs typeface="Calibri"/>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 panose="020B0604020202020204" pitchFamily="34" charset="0"/>
              <a:buChar char="•"/>
            </a:pPr>
            <a:r>
              <a:rPr lang="en-US" sz="900" dirty="0">
                <a:cs typeface="Times New Roman"/>
              </a:rPr>
              <a:t>Architecture</a:t>
            </a:r>
            <a:endParaRPr lang="en-US" sz="900" dirty="0">
              <a:ea typeface="+mn-lt"/>
              <a:cs typeface="Times New Roman"/>
            </a:endParaRPr>
          </a:p>
          <a:p>
            <a:pPr marL="171450" indent="-171450">
              <a:buFont typeface="Arial" panose="020B0604020202020204" pitchFamily="34" charset="0"/>
              <a:buChar char="•"/>
            </a:pPr>
            <a:r>
              <a:rPr lang="en-US" sz="900" dirty="0">
                <a:cs typeface="Calibri"/>
              </a:rPr>
              <a:t>Interior Architecture</a:t>
            </a:r>
            <a:endParaRPr lang="en-US" sz="900" dirty="0">
              <a:ea typeface="+mn-lt"/>
              <a:cs typeface="+mn-lt"/>
            </a:endParaRPr>
          </a:p>
          <a:p>
            <a:pPr marL="171450" indent="-171450">
              <a:buFont typeface="Arial" panose="020B0604020202020204" pitchFamily="34" charset="0"/>
              <a:buChar char="•"/>
            </a:pPr>
            <a:r>
              <a:rPr lang="en-US" sz="900" dirty="0">
                <a:cs typeface="Calibri"/>
              </a:rPr>
              <a:t>Civil Engineering, General</a:t>
            </a:r>
            <a:endParaRPr lang="en-US" sz="900" dirty="0">
              <a:ea typeface="+mn-lt"/>
              <a:cs typeface="+mn-lt"/>
            </a:endParaRPr>
          </a:p>
          <a:p>
            <a:pPr marL="171450" indent="-171450">
              <a:buFont typeface="Arial" panose="020B0604020202020204" pitchFamily="34" charset="0"/>
              <a:buChar char="•"/>
            </a:pPr>
            <a:r>
              <a:rPr lang="en-US" sz="900" dirty="0">
                <a:cs typeface="Calibri"/>
              </a:rPr>
              <a:t>Geographic Information Science and Cartography </a:t>
            </a:r>
          </a:p>
        </p:txBody>
      </p:sp>
      <p:sp>
        <p:nvSpPr>
          <p:cNvPr id="23" name="TextBox 22">
            <a:extLst>
              <a:ext uri="{FF2B5EF4-FFF2-40B4-BE49-F238E27FC236}">
                <a16:creationId xmlns:a16="http://schemas.microsoft.com/office/drawing/2014/main" id="{B63C6D94-62AA-E2D0-FFDB-465F6F55EAB9}"/>
              </a:ext>
            </a:extLst>
          </p:cNvPr>
          <p:cNvSpPr txBox="1"/>
          <p:nvPr/>
        </p:nvSpPr>
        <p:spPr>
          <a:xfrm>
            <a:off x="3778656" y="2080846"/>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a:cs typeface="Times New Roman"/>
              </a:rPr>
              <a:t>Work-Based Learning and</a:t>
            </a:r>
            <a:r>
              <a:rPr lang="en-US" sz="1200" b="1" dirty="0">
                <a:solidFill>
                  <a:srgbClr val="0D6CB9"/>
                </a:solidFill>
                <a:ea typeface="Calibri"/>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a:cs typeface="Times New Roman"/>
              </a:rPr>
              <a:t>Expanded Learning</a:t>
            </a:r>
            <a:r>
              <a:rPr lang="en-US" sz="1200" b="1" dirty="0">
                <a:solidFill>
                  <a:srgbClr val="0D6CB9"/>
                </a:solidFill>
                <a:effectLst/>
                <a:ea typeface="Calibri"/>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134051324"/>
              </p:ext>
            </p:extLst>
          </p:nvPr>
        </p:nvGraphicFramePr>
        <p:xfrm>
          <a:off x="3926903" y="2521655"/>
          <a:ext cx="2547254" cy="128016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3863AF"/>
                    </a:solidFill>
                  </a:tcPr>
                </a:tc>
                <a:tc>
                  <a:txBody>
                    <a:bodyPr/>
                    <a:lstStyle/>
                    <a:p>
                      <a:pPr algn="ctr"/>
                      <a:r>
                        <a:rPr lang="en-US" sz="900" dirty="0"/>
                        <a:t>Work-Based Learning Activities</a:t>
                      </a:r>
                    </a:p>
                  </a:txBody>
                  <a:tcPr anchor="ctr">
                    <a:solidFill>
                      <a:srgbClr val="3863AF"/>
                    </a:solidFill>
                  </a:tcPr>
                </a:tc>
                <a:extLst>
                  <a:ext uri="{0D108BD9-81ED-4DB2-BD59-A6C34878D82A}">
                    <a16:rowId xmlns:a16="http://schemas.microsoft.com/office/drawing/2014/main" val="2788444287"/>
                  </a:ext>
                </a:extLst>
              </a:tr>
              <a:tr h="431230">
                <a:tc>
                  <a:txBody>
                    <a:bodyPr/>
                    <a:lstStyle/>
                    <a:p>
                      <a:pPr marL="171450" indent="-171450" algn="l">
                        <a:buFont typeface="Arial" panose="020B0604020202020204" pitchFamily="34" charset="0"/>
                        <a:buChar char="•"/>
                      </a:pPr>
                      <a:r>
                        <a:rPr lang="en-US" sz="900"/>
                        <a:t>Shadow an architect, i</a:t>
                      </a:r>
                      <a:r>
                        <a:rPr lang="en-US" sz="900" b="0" i="0" u="none" strike="noStrike" noProof="0">
                          <a:latin typeface="Calibri"/>
                        </a:rPr>
                        <a:t>nterior designer or c</a:t>
                      </a:r>
                      <a:r>
                        <a:rPr lang="en-US" sz="900"/>
                        <a:t>ivil engineer </a:t>
                      </a:r>
                    </a:p>
                    <a:p>
                      <a:pPr marL="171450" lvl="0" indent="-171450" algn="l">
                        <a:buFont typeface="Arial" panose="020B0604020202020204" pitchFamily="34" charset="0"/>
                        <a:buChar char="•"/>
                      </a:pPr>
                      <a:r>
                        <a:rPr lang="en-US" sz="900"/>
                        <a:t>Participate in SkillsUSA</a:t>
                      </a:r>
                      <a:endParaRPr lang="en-US" sz="900" dirty="0"/>
                    </a:p>
                  </a:txBody>
                  <a:tcPr anchor="ctr">
                    <a:noFill/>
                  </a:tcPr>
                </a:tc>
                <a:tc>
                  <a:txBody>
                    <a:bodyPr/>
                    <a:lstStyle/>
                    <a:p>
                      <a:pPr marL="171450" indent="-171450" algn="l">
                        <a:buFont typeface="Arial" panose="020B0604020202020204" pitchFamily="34" charset="0"/>
                        <a:buChar char="•"/>
                      </a:pPr>
                      <a:r>
                        <a:rPr lang="en-US" sz="900" dirty="0"/>
                        <a:t>Intern at an architectural firm</a:t>
                      </a: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15605" y="3762596"/>
            <a:ext cx="2941005" cy="1046440"/>
          </a:xfrm>
          <a:prstGeom prst="rect">
            <a:avLst/>
          </a:prstGeom>
          <a:noFill/>
        </p:spPr>
        <p:txBody>
          <a:bodyPr wrap="square" lIns="91440" tIns="45720" rIns="91440" bIns="45720" rtlCol="0" anchor="t">
            <a:spAutoFit/>
          </a:bodyPr>
          <a:lstStyle/>
          <a:p>
            <a:pPr>
              <a:spcAft>
                <a:spcPts val="600"/>
              </a:spcAft>
            </a:pPr>
            <a:r>
              <a:rPr lang="en-US" sz="1200" b="1" dirty="0">
                <a:solidFill>
                  <a:srgbClr val="0D6CB9"/>
                </a:solidFill>
                <a:effectLst/>
                <a:ea typeface="Calibri" panose="020F0502020204030204" pitchFamily="34" charset="0"/>
                <a:cs typeface="Times New Roman"/>
              </a:rPr>
              <a:t>Industry-Based Certifications</a:t>
            </a:r>
            <a:endParaRPr lang="en-US" sz="900" dirty="0">
              <a:solidFill>
                <a:srgbClr val="000000"/>
              </a:solidFill>
              <a:ea typeface="Calibri" panose="020F0502020204030204" pitchFamily="34" charset="0"/>
              <a:cs typeface="Calibri" panose="020F0502020204030204"/>
            </a:endParaRPr>
          </a:p>
          <a:p>
            <a:pPr marL="171450" indent="-171450">
              <a:buFont typeface="Arial"/>
              <a:buChar char="•"/>
            </a:pPr>
            <a:r>
              <a:rPr lang="en-US" sz="900" dirty="0">
                <a:ea typeface="+mn-lt"/>
                <a:cs typeface="+mn-lt"/>
              </a:rPr>
              <a:t>Autodesk Certified Professional in AutoCAD for Design and Drafting </a:t>
            </a:r>
          </a:p>
          <a:p>
            <a:br>
              <a:rPr lang="en-US" sz="900" dirty="0">
                <a:ea typeface="+mn-lt"/>
                <a:cs typeface="+mn-lt"/>
              </a:rPr>
            </a:br>
            <a:br>
              <a:rPr lang="en-US" sz="900" dirty="0">
                <a:cs typeface="+mn-lt"/>
              </a:rPr>
            </a:br>
            <a:endParaRPr lang="en-US" sz="900" dirty="0">
              <a:effectLst/>
              <a:ea typeface="Calibri" panose="020F0502020204030204" pitchFamily="34" charset="0"/>
              <a:cs typeface="Calibri"/>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282420" y="7328869"/>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2796808015"/>
              </p:ext>
            </p:extLst>
          </p:nvPr>
        </p:nvGraphicFramePr>
        <p:xfrm>
          <a:off x="398681" y="7581745"/>
          <a:ext cx="6149413" cy="11430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dirty="0"/>
                        <a:t>Occupations</a:t>
                      </a:r>
                    </a:p>
                  </a:txBody>
                  <a:tcPr>
                    <a:solidFill>
                      <a:srgbClr val="3863AF"/>
                    </a:solidFill>
                  </a:tcPr>
                </a:tc>
                <a:tc>
                  <a:txBody>
                    <a:bodyPr/>
                    <a:lstStyle/>
                    <a:p>
                      <a:pPr algn="ctr"/>
                      <a:r>
                        <a:rPr lang="en-US" sz="900" dirty="0"/>
                        <a:t>Median Wage</a:t>
                      </a:r>
                    </a:p>
                  </a:txBody>
                  <a:tcPr anchor="ctr">
                    <a:solidFill>
                      <a:srgbClr val="3863AF"/>
                    </a:solidFill>
                  </a:tcPr>
                </a:tc>
                <a:tc>
                  <a:txBody>
                    <a:bodyPr/>
                    <a:lstStyle/>
                    <a:p>
                      <a:pPr algn="ctr"/>
                      <a:r>
                        <a:rPr lang="en-US" sz="900" dirty="0"/>
                        <a:t>Annual Openings</a:t>
                      </a:r>
                    </a:p>
                  </a:txBody>
                  <a:tcPr anchor="ctr">
                    <a:solidFill>
                      <a:srgbClr val="3863AF"/>
                    </a:solidFill>
                  </a:tcPr>
                </a:tc>
                <a:tc>
                  <a:txBody>
                    <a:bodyPr/>
                    <a:lstStyle/>
                    <a:p>
                      <a:pPr algn="ctr"/>
                      <a:r>
                        <a:rPr lang="en-US" sz="900" dirty="0"/>
                        <a:t>% Growth</a:t>
                      </a:r>
                    </a:p>
                  </a:txBody>
                  <a:tcPr anchor="ctr">
                    <a:solidFill>
                      <a:srgbClr val="3863AF"/>
                    </a:solidFill>
                  </a:tcPr>
                </a:tc>
                <a:extLst>
                  <a:ext uri="{0D108BD9-81ED-4DB2-BD59-A6C34878D82A}">
                    <a16:rowId xmlns:a16="http://schemas.microsoft.com/office/drawing/2014/main" val="2788444287"/>
                  </a:ext>
                </a:extLst>
              </a:tr>
              <a:tr h="182880">
                <a:tc>
                  <a:txBody>
                    <a:bodyPr/>
                    <a:lstStyle/>
                    <a:p>
                      <a:pPr marL="0" lvl="0" indent="0" algn="l">
                        <a:buNone/>
                      </a:pPr>
                      <a:r>
                        <a:rPr lang="en-US" sz="900" b="0" i="0" u="none" strike="noStrike" baseline="0" noProof="0" dirty="0">
                          <a:solidFill>
                            <a:srgbClr val="000000"/>
                          </a:solidFill>
                          <a:latin typeface="Calibri"/>
                        </a:rPr>
                        <a:t>Architects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$77,043</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808</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16%</a:t>
                      </a:r>
                      <a:endParaRPr lang="en-US" sz="900" dirty="0"/>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900" b="0" i="0" u="none" strike="noStrike" baseline="0" noProof="0" dirty="0">
                          <a:solidFill>
                            <a:srgbClr val="000000"/>
                          </a:solidFill>
                          <a:latin typeface="Calibri"/>
                        </a:rPr>
                        <a:t>Geographic Information Analysts and Surveyors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$58,926</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162</a:t>
                      </a:r>
                      <a:endParaRPr lang="en-US" sz="900" dirty="0"/>
                    </a:p>
                  </a:txBody>
                  <a:tcPr anchor="ctr">
                    <a:noFill/>
                  </a:tcPr>
                </a:tc>
                <a:tc>
                  <a:txBody>
                    <a:bodyPr/>
                    <a:lstStyle/>
                    <a:p>
                      <a:pPr marL="0" lvl="0" indent="0" algn="ctr">
                        <a:buNone/>
                      </a:pPr>
                      <a:r>
                        <a:rPr lang="en-US" sz="900" b="0" i="0" u="none" strike="noStrike" noProof="0" dirty="0">
                          <a:latin typeface="Calibri"/>
                        </a:rPr>
                        <a:t>27%</a:t>
                      </a:r>
                      <a:endParaRPr lang="en-US" sz="900" dirty="0"/>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900" b="0" i="0" u="none" strike="noStrike" baseline="0" noProof="0" dirty="0">
                          <a:solidFill>
                            <a:srgbClr val="000000"/>
                          </a:solidFill>
                          <a:latin typeface="Calibri"/>
                        </a:rPr>
                        <a:t>Architectural/ Civil Drafters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$50,170</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1,068</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9%</a:t>
                      </a:r>
                      <a:endParaRPr lang="en-US" sz="900" dirty="0"/>
                    </a:p>
                  </a:txBody>
                  <a:tcPr anchor="ctr">
                    <a:noFill/>
                  </a:tcPr>
                </a:tc>
                <a:extLst>
                  <a:ext uri="{0D108BD9-81ED-4DB2-BD59-A6C34878D82A}">
                    <a16:rowId xmlns:a16="http://schemas.microsoft.com/office/drawing/2014/main" val="1446114615"/>
                  </a:ext>
                </a:extLst>
              </a:tr>
              <a:tr h="182880">
                <a:tc>
                  <a:txBody>
                    <a:bodyPr/>
                    <a:lstStyle/>
                    <a:p>
                      <a:pPr marL="0" lvl="0" indent="0" algn="l">
                        <a:buNone/>
                      </a:pPr>
                      <a:r>
                        <a:rPr lang="en-US" sz="900" b="0" i="0" u="none" strike="noStrike" baseline="0" noProof="0" dirty="0">
                          <a:solidFill>
                            <a:srgbClr val="000000"/>
                          </a:solidFill>
                          <a:latin typeface="Calibri"/>
                        </a:rPr>
                        <a:t>Construction Managers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dirty="0">
                          <a:solidFill>
                            <a:srgbClr val="000000"/>
                          </a:solidFill>
                          <a:latin typeface="Calibri"/>
                        </a:rPr>
                        <a:t>$87,402</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2,401</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14%</a:t>
                      </a:r>
                      <a:endParaRPr lang="en-US" sz="900" dirty="0"/>
                    </a:p>
                  </a:txBody>
                  <a:tcPr anchor="ctr">
                    <a:noFill/>
                  </a:tcPr>
                </a:tc>
                <a:extLst>
                  <a:ext uri="{0D108BD9-81ED-4DB2-BD59-A6C34878D82A}">
                    <a16:rowId xmlns:a16="http://schemas.microsoft.com/office/drawing/2014/main" val="485077722"/>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dirty="0">
                <a:effectLst/>
                <a:ea typeface="Calibri"/>
                <a:cs typeface="Calibri"/>
              </a:rPr>
              <a:t>Successful completion of the </a:t>
            </a:r>
            <a:r>
              <a:rPr lang="en-US" sz="900" dirty="0">
                <a:ea typeface="Calibri"/>
                <a:cs typeface="Calibri"/>
              </a:rPr>
              <a:t>Architectural Design </a:t>
            </a:r>
            <a:r>
              <a:rPr lang="en-US" sz="900" dirty="0">
                <a:effectLst/>
                <a:ea typeface="Calibri"/>
                <a:cs typeface="Calibri"/>
              </a:rPr>
              <a:t>program of study will fulfill requirements of the Business and Industry </a:t>
            </a:r>
            <a:r>
              <a:rPr lang="en-US" sz="900" dirty="0">
                <a:ea typeface="Calibri"/>
                <a:cs typeface="Calibri"/>
              </a:rPr>
              <a:t>endorsement or STEM endorsement if the math and science requirements are met</a:t>
            </a:r>
            <a:r>
              <a:rPr lang="en-US" sz="900" dirty="0">
                <a:effectLst/>
                <a:ea typeface="Calibri"/>
                <a:cs typeface="Calibri"/>
              </a:rPr>
              <a:t>. </a:t>
            </a:r>
            <a:r>
              <a:rPr lang="en-US" sz="900" dirty="0">
                <a:ea typeface="Calibri"/>
                <a:cs typeface="Calibri"/>
              </a:rPr>
              <a:t>Revised – August 2022</a:t>
            </a:r>
            <a:endParaRPr lang="en-US" dirty="0"/>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87864" y="4878727"/>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3937634" y="3799827"/>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67FC2065-9D51-00BF-7C0D-80CCC862691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29470" y="919802"/>
            <a:ext cx="615170" cy="599437"/>
          </a:xfrm>
          <a:prstGeom prst="rect">
            <a:avLst/>
          </a:prstGeom>
        </p:spPr>
      </p:pic>
      <p:pic>
        <p:nvPicPr>
          <p:cNvPr id="13" name="Picture 14">
            <a:extLst>
              <a:ext uri="{FF2B5EF4-FFF2-40B4-BE49-F238E27FC236}">
                <a16:creationId xmlns:a16="http://schemas.microsoft.com/office/drawing/2014/main" id="{CB2C47AF-F54A-3D14-95C0-52413EB823A1}"/>
              </a:ext>
              <a:ext uri="{C183D7F6-B498-43B3-948B-1728B52AA6E4}">
                <adec:decorative xmlns:adec="http://schemas.microsoft.com/office/drawing/2017/decorative" val="1"/>
              </a:ext>
            </a:extLst>
          </p:cNvPr>
          <p:cNvPicPr>
            <a:picLocks noChangeAspect="1"/>
          </p:cNvPicPr>
          <p:nvPr/>
        </p:nvPicPr>
        <p:blipFill rotWithShape="1">
          <a:blip r:embed="rId4"/>
          <a:srcRect l="-177" t="15929" r="22019" b="1770"/>
          <a:stretch/>
        </p:blipFill>
        <p:spPr>
          <a:xfrm>
            <a:off x="3697996" y="940378"/>
            <a:ext cx="2144051" cy="580669"/>
          </a:xfrm>
          <a:prstGeom prst="rect">
            <a:avLst/>
          </a:prstGeom>
        </p:spPr>
      </p:pic>
      <p:cxnSp>
        <p:nvCxnSpPr>
          <p:cNvPr id="6" name="Straight Connector 5">
            <a:extLst>
              <a:ext uri="{FF2B5EF4-FFF2-40B4-BE49-F238E27FC236}">
                <a16:creationId xmlns:a16="http://schemas.microsoft.com/office/drawing/2014/main" id="{AD3D5766-752A-FF2A-C97B-1A647C76FDAF}"/>
              </a:ext>
              <a:ext uri="{C183D7F6-B498-43B3-948B-1728B52AA6E4}">
                <adec:decorative xmlns:adec="http://schemas.microsoft.com/office/drawing/2017/decorative" val="1"/>
              </a:ext>
            </a:extLst>
          </p:cNvPr>
          <p:cNvCxnSpPr>
            <a:cxnSpLocks/>
          </p:cNvCxnSpPr>
          <p:nvPr/>
        </p:nvCxnSpPr>
        <p:spPr>
          <a:xfrm flipH="1">
            <a:off x="3932292" y="6690638"/>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3863AF"/>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Architectural Design</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234665" y="66800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999533661"/>
              </p:ext>
            </p:extLst>
          </p:nvPr>
        </p:nvGraphicFramePr>
        <p:xfrm>
          <a:off x="371371" y="966606"/>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3863AF"/>
                    </a:solidFill>
                  </a:tcPr>
                </a:tc>
                <a:tc>
                  <a:txBody>
                    <a:bodyPr/>
                    <a:lstStyle/>
                    <a:p>
                      <a:pPr algn="ctr"/>
                      <a:r>
                        <a:rPr lang="en-US" sz="1000" dirty="0"/>
                        <a:t>COREQUISITES </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dirty="0">
                          <a:solidFill>
                            <a:srgbClr val="000000"/>
                          </a:solidFill>
                          <a:latin typeface="Calibri"/>
                        </a:rPr>
                        <a:t>Principles of Architecture</a:t>
                      </a:r>
                      <a:endParaRPr lang="en-US" sz="1000" dirty="0">
                        <a:latin typeface="Calibri"/>
                      </a:endParaRPr>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13004210 (1 credit) </a:t>
                      </a:r>
                      <a:endParaRPr lang="en-US" sz="1000" dirty="0">
                        <a:latin typeface="Calibri"/>
                      </a:endParaRPr>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latin typeface="Calibri"/>
                      </a:endParaRPr>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latin typeface="Calibri"/>
                      </a:endParaRP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242452" y="152294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687761554"/>
              </p:ext>
            </p:extLst>
          </p:nvPr>
        </p:nvGraphicFramePr>
        <p:xfrm>
          <a:off x="361454" y="1819650"/>
          <a:ext cx="6246744" cy="51816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3863AF"/>
                    </a:solidFill>
                  </a:tcPr>
                </a:tc>
                <a:tc>
                  <a:txBody>
                    <a:bodyPr/>
                    <a:lstStyle/>
                    <a:p>
                      <a:pPr algn="ctr"/>
                      <a:r>
                        <a:rPr lang="en-US" sz="1000" dirty="0"/>
                        <a:t>COREQUISITES </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dirty="0">
                          <a:solidFill>
                            <a:srgbClr val="000000"/>
                          </a:solidFill>
                          <a:latin typeface="Calibri"/>
                        </a:rPr>
                        <a:t>Architectural Design I </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13004600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Algebra I and English I</a:t>
                      </a:r>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241644" y="258250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822948770"/>
              </p:ext>
            </p:extLst>
          </p:nvPr>
        </p:nvGraphicFramePr>
        <p:xfrm>
          <a:off x="361124" y="2985078"/>
          <a:ext cx="6246744" cy="7924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3863AF"/>
                    </a:solidFill>
                  </a:tcPr>
                </a:tc>
                <a:tc>
                  <a:txBody>
                    <a:bodyPr/>
                    <a:lstStyle/>
                    <a:p>
                      <a:pPr algn="ctr"/>
                      <a:r>
                        <a:rPr lang="en-US" sz="1000" dirty="0"/>
                        <a:t>COREQUISITES </a:t>
                      </a:r>
                    </a:p>
                  </a:txBody>
                  <a:tcPr anchor="ctr">
                    <a:solidFill>
                      <a:srgbClr val="3863AF"/>
                    </a:solidFill>
                  </a:tcPr>
                </a:tc>
                <a:extLst>
                  <a:ext uri="{0D108BD9-81ED-4DB2-BD59-A6C34878D82A}">
                    <a16:rowId xmlns:a16="http://schemas.microsoft.com/office/drawing/2014/main" val="2788444287"/>
                  </a:ext>
                </a:extLst>
              </a:tr>
              <a:tr h="537262">
                <a:tc>
                  <a:txBody>
                    <a:bodyPr/>
                    <a:lstStyle/>
                    <a:p>
                      <a:pPr lvl="0">
                        <a:buNone/>
                      </a:pPr>
                      <a:r>
                        <a:rPr lang="en-US" sz="1000" b="0" i="0" u="none" strike="noStrike" baseline="0" noProof="0" dirty="0">
                          <a:solidFill>
                            <a:srgbClr val="000000"/>
                          </a:solidFill>
                          <a:latin typeface="Calibri"/>
                        </a:rPr>
                        <a:t>Architectural Design II</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13004700 (2 credits)</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Architectural Design l or Advanced Interior Design and Geometry</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371371" y="397706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3157156358"/>
              </p:ext>
            </p:extLst>
          </p:nvPr>
        </p:nvGraphicFramePr>
        <p:xfrm>
          <a:off x="371371" y="4411450"/>
          <a:ext cx="6246744" cy="6400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3863AF"/>
                    </a:solidFill>
                  </a:tcPr>
                </a:tc>
                <a:tc>
                  <a:txBody>
                    <a:bodyPr/>
                    <a:lstStyle/>
                    <a:p>
                      <a:pPr algn="ctr"/>
                      <a:r>
                        <a:rPr lang="en-US" sz="1000" dirty="0"/>
                        <a:t>SERVICE ID</a:t>
                      </a:r>
                    </a:p>
                  </a:txBody>
                  <a:tcPr anchor="ctr">
                    <a:solidFill>
                      <a:srgbClr val="3863AF"/>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3863AF"/>
                    </a:solidFill>
                  </a:tcPr>
                </a:tc>
                <a:tc>
                  <a:txBody>
                    <a:bodyPr/>
                    <a:lstStyle/>
                    <a:p>
                      <a:pPr algn="ctr"/>
                      <a:r>
                        <a:rPr lang="en-US" sz="1000" dirty="0"/>
                        <a:t>COREQUISITES </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baseline="0" noProof="0" dirty="0">
                          <a:solidFill>
                            <a:srgbClr val="000000"/>
                          </a:solidFill>
                          <a:latin typeface="Calibri"/>
                        </a:rPr>
                        <a:t>Practicum in Architectural Design</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13004800 (2 credits)</a:t>
                      </a:r>
                      <a:endParaRPr lang="en-US" sz="1000" dirty="0"/>
                    </a:p>
                  </a:txBody>
                  <a:tcPr anchor="ctr">
                    <a:solidFill>
                      <a:schemeClr val="bg1">
                        <a:lumMod val="85000"/>
                        <a:alpha val="60000"/>
                      </a:schemeClr>
                    </a:solidFill>
                  </a:tcPr>
                </a:tc>
                <a:tc>
                  <a:txBody>
                    <a:bodyPr/>
                    <a:lstStyle/>
                    <a:p>
                      <a:pPr lvl="0" algn="ctr">
                        <a:buNone/>
                      </a:pPr>
                      <a:r>
                        <a:rPr lang="en-US" sz="1000" b="0" i="0" u="none" strike="noStrike" baseline="0" noProof="0" dirty="0">
                          <a:solidFill>
                            <a:srgbClr val="000000"/>
                          </a:solidFill>
                          <a:latin typeface="Calibri"/>
                        </a:rPr>
                        <a:t>Architectural Design II </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371371" y="5455537"/>
            <a:ext cx="6246744" cy="707886"/>
          </a:xfrm>
          <a:prstGeom prst="rect">
            <a:avLst/>
          </a:prstGeom>
          <a:noFill/>
        </p:spPr>
        <p:txBody>
          <a:bodyPr wrap="square" lIns="91440" tIns="45720" rIns="91440" bIns="45720" rtlCol="0" anchor="t">
            <a:spAutoFit/>
          </a:bodyPr>
          <a:lstStyle/>
          <a:p>
            <a:pPr algn="ctr"/>
            <a:r>
              <a:rPr lang="en-US" sz="1000" dirty="0"/>
              <a:t>FOR ADDITIONAL INFORMATION ON THE ARCHITECTURE AND CONSTRUCTION CAREER CLUSTER,</a:t>
            </a:r>
          </a:p>
          <a:p>
            <a:pPr lvl="0"/>
            <a:r>
              <a:rPr lang="en-US" sz="1000" dirty="0"/>
              <a:t>PLEASE CONTACT: PSJA ISD CTE Coordinator: Belinda Vargas </a:t>
            </a:r>
            <a:r>
              <a:rPr lang="en-US" sz="1000" dirty="0">
                <a:hlinkClick r:id="rId2"/>
              </a:rPr>
              <a:t>belinda.vargas@psjaisd.us</a:t>
            </a:r>
            <a:endParaRPr lang="en-US" sz="1000" dirty="0"/>
          </a:p>
          <a:p>
            <a:pPr lvl="0"/>
            <a:endParaRPr lang="en-US" sz="1000" dirty="0"/>
          </a:p>
          <a:p>
            <a:pPr algn="ctr"/>
            <a:r>
              <a:rPr lang="en-US" sz="1000" dirty="0">
                <a:hlinkClick r:id="rId3"/>
              </a:rPr>
              <a:t>https://tea.texas.gov/cte</a:t>
            </a:r>
            <a:r>
              <a:rPr lang="en-US" sz="1000" dirty="0"/>
              <a:t> </a:t>
            </a:r>
            <a:endParaRPr lang="en-US" sz="10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305628" y="6148772"/>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A35AD156-9ABC-55E2-A0F8-8F33A1B4AB24}"/>
              </a:ext>
            </a:extLst>
          </p:cNvPr>
          <p:cNvPicPr>
            <a:picLocks noChangeAspect="1"/>
          </p:cNvPicPr>
          <p:nvPr/>
        </p:nvPicPr>
        <p:blipFill>
          <a:blip r:embed="rId5"/>
          <a:stretch>
            <a:fillRect/>
          </a:stretch>
        </p:blipFill>
        <p:spPr>
          <a:xfrm>
            <a:off x="5832982" y="8080186"/>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9D5213-59E8-4294-AB05-916BE94E64C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FF67F14-08BA-4E43-A779-A4A8A5468D3F}">
  <ds:schemaRefs>
    <ds:schemaRef ds:uri="http://schemas.microsoft.com/office/2006/metadata/properties"/>
    <ds:schemaRef ds:uri="http://purl.org/dc/terms/"/>
    <ds:schemaRef ds:uri="http://schemas.microsoft.com/office/2006/documentManagement/types"/>
    <ds:schemaRef ds:uri="696893de-3167-48c0-a9e9-62134322dc49"/>
    <ds:schemaRef ds:uri="http://purl.org/dc/elements/1.1/"/>
    <ds:schemaRef ds:uri="http://schemas.openxmlformats.org/package/2006/metadata/core-properties"/>
    <ds:schemaRef ds:uri="1870ca36-48b9-408f-8764-2f018f10cce8"/>
    <ds:schemaRef ds:uri="http://schemas.microsoft.com/office/infopath/2007/PartnerControls"/>
    <ds:schemaRef ds:uri="http://www.w3.org/XML/1998/namespace"/>
    <ds:schemaRef ds:uri="http://purl.org/dc/dcmitype/"/>
    <ds:schemaRef ds:uri="719cf477-6032-42e7-804a-9c684239624f"/>
    <ds:schemaRef ds:uri="abe7259a-2221-4fae-a48c-e26acad682c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TotalTime>
  <Words>512</Words>
  <Application>Microsoft Office PowerPoint</Application>
  <PresentationFormat>Letter Paper (8.5x11 in)</PresentationFormat>
  <Paragraphs>107</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Arial,Sans-Serif</vt:lpstr>
      <vt:lpstr>Calibri</vt:lpstr>
      <vt:lpstr>Calibri Light</vt:lpstr>
      <vt:lpstr>Open Sans SemiBold</vt:lpstr>
      <vt:lpstr>Office Theme</vt:lpstr>
      <vt:lpstr>Architectural Design Statewide Program of Study</vt:lpstr>
      <vt:lpstr>Architectural Design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43</cp:revision>
  <cp:lastPrinted>2023-01-05T17:45:47Z</cp:lastPrinted>
  <dcterms:created xsi:type="dcterms:W3CDTF">2022-08-14T22:35:42Z</dcterms:created>
  <dcterms:modified xsi:type="dcterms:W3CDTF">2023-01-18T21:00:46Z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