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68" r:id="rId4"/>
    <p:sldId id="259" r:id="rId5"/>
    <p:sldId id="271" r:id="rId6"/>
    <p:sldId id="257" r:id="rId7"/>
    <p:sldId id="260" r:id="rId8"/>
    <p:sldId id="263" r:id="rId9"/>
    <p:sldId id="264" r:id="rId10"/>
    <p:sldId id="261" r:id="rId11"/>
    <p:sldId id="266" r:id="rId12"/>
    <p:sldId id="265" r:id="rId13"/>
    <p:sldId id="270" r:id="rId14"/>
    <p:sldId id="262" r:id="rId15"/>
    <p:sldId id="269" r:id="rId16"/>
    <p:sldId id="267" r:id="rId17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BD3D28B5-8ECC-4B89-BD3A-1FEB60081BD2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9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A1A2228A-845C-49A6-A276-7C51D0DDC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69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54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75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60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17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89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163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316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07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18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46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83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16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919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08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73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2228A-845C-49A6-A276-7C51D0DDC58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67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082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1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055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39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32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712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86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295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52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02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248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87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73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842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310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179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614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29AD84C-45C5-4BA6-8543-1C75EBE4D42C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A527A23-6E7D-4502-BC81-DF96816A2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6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ESBOCES CTE Programs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STUDENTS YOU SEND</a:t>
            </a:r>
          </a:p>
          <a:p>
            <a:r>
              <a:rPr lang="en-US" dirty="0"/>
              <a:t>&amp;</a:t>
            </a:r>
          </a:p>
          <a:p>
            <a:r>
              <a:rPr lang="en-US" dirty="0"/>
              <a:t>THE PLACES THEY CAN GO</a:t>
            </a:r>
          </a:p>
        </p:txBody>
      </p:sp>
    </p:spTree>
    <p:extLst>
      <p:ext uri="{BB962C8B-B14F-4D97-AF65-F5344CB8AC3E}">
        <p14:creationId xmlns:p14="http://schemas.microsoft.com/office/powerpoint/2010/main" val="3034766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Analysis and Reporting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60" y="3051544"/>
            <a:ext cx="10890080" cy="204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7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Analysis and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i="1" dirty="0"/>
              <a:t>Internally</a:t>
            </a:r>
          </a:p>
          <a:p>
            <a:r>
              <a:rPr lang="en-US" dirty="0"/>
              <a:t>Understand students we serve in our CTE programs</a:t>
            </a:r>
          </a:p>
          <a:p>
            <a:r>
              <a:rPr lang="en-US" dirty="0"/>
              <a:t>Review and align program implementation to DEI initiatives</a:t>
            </a:r>
          </a:p>
          <a:p>
            <a:r>
              <a:rPr lang="en-US" dirty="0"/>
              <a:t>Understand industries our programs serve (and what students may encounter when they enter the workforce)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i="1" dirty="0"/>
              <a:t>Externally</a:t>
            </a:r>
          </a:p>
          <a:p>
            <a:r>
              <a:rPr lang="en-US" dirty="0"/>
              <a:t>Provide accountability to component districts</a:t>
            </a:r>
          </a:p>
          <a:p>
            <a:r>
              <a:rPr lang="en-US" dirty="0"/>
              <a:t>Create opportunity for component districts to consider practices for identifying student interests and granting access to programs</a:t>
            </a:r>
          </a:p>
          <a:p>
            <a:r>
              <a:rPr lang="en-US" dirty="0"/>
              <a:t>Provide employment and earnings information </a:t>
            </a:r>
          </a:p>
        </p:txBody>
      </p:sp>
    </p:spTree>
    <p:extLst>
      <p:ext uri="{BB962C8B-B14F-4D97-AF65-F5344CB8AC3E}">
        <p14:creationId xmlns:p14="http://schemas.microsoft.com/office/powerpoint/2010/main" val="2133834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for Analysis and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 access to programs, particularly for members of marginalized communities and along non-traditional career paths</a:t>
            </a:r>
          </a:p>
          <a:p>
            <a:r>
              <a:rPr lang="en-US" dirty="0"/>
              <a:t>Increase employment opportunities, particularly for members of marginalized communities and along non-traditional career paths</a:t>
            </a:r>
          </a:p>
          <a:p>
            <a:r>
              <a:rPr lang="en-US" dirty="0"/>
              <a:t>Diversify local workforce</a:t>
            </a:r>
          </a:p>
        </p:txBody>
      </p:sp>
    </p:spTree>
    <p:extLst>
      <p:ext uri="{BB962C8B-B14F-4D97-AF65-F5344CB8AC3E}">
        <p14:creationId xmlns:p14="http://schemas.microsoft.com/office/powerpoint/2010/main" val="2471702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for Analysis and Reporting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9593" y="2441849"/>
            <a:ext cx="6612813" cy="374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58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Students enrolled in CTE programs</a:t>
            </a:r>
          </a:p>
          <a:p>
            <a:r>
              <a:rPr lang="en-US" dirty="0"/>
              <a:t>2021-22 school year</a:t>
            </a:r>
          </a:p>
          <a:p>
            <a:r>
              <a:rPr lang="en-US" dirty="0"/>
              <a:t>Internal data retrieved from SMS</a:t>
            </a:r>
          </a:p>
          <a:p>
            <a:r>
              <a:rPr lang="en-US" dirty="0"/>
              <a:t>External (district) data retrieved from SIRS Warehouse (Level 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647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Your Folder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About This Report</a:t>
            </a:r>
            <a:r>
              <a:rPr lang="en-US" dirty="0"/>
              <a:t> document</a:t>
            </a:r>
          </a:p>
          <a:p>
            <a:pPr marL="0" indent="0">
              <a:buNone/>
            </a:pP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288" y="2217623"/>
            <a:ext cx="5084047" cy="356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51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Your Folder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Student population data by program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724" y="2968008"/>
            <a:ext cx="6020634" cy="300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76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Your Folder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Corresponding workforce</a:t>
            </a:r>
          </a:p>
          <a:p>
            <a:pPr marL="0" indent="0">
              <a:buNone/>
            </a:pPr>
            <a:r>
              <a:rPr lang="en-US" b="1" dirty="0"/>
              <a:t>	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586" y="2505744"/>
            <a:ext cx="6359737" cy="366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53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Your Folder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Student population data for the Academy and region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41" y="3189767"/>
            <a:ext cx="4831345" cy="26861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4491">
            <a:off x="5865693" y="2840070"/>
            <a:ext cx="6433983" cy="195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33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Your Folder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Academy student population data for your district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024" y="2986807"/>
            <a:ext cx="8099810" cy="329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2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Your Folder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Corresponding data for all district 11</a:t>
            </a:r>
            <a:r>
              <a:rPr lang="en-US" b="1" baseline="30000" dirty="0"/>
              <a:t>th</a:t>
            </a:r>
            <a:r>
              <a:rPr lang="en-US" b="1" dirty="0"/>
              <a:t>- and 12</a:t>
            </a:r>
            <a:r>
              <a:rPr lang="en-US" b="1" baseline="30000" dirty="0"/>
              <a:t>th</a:t>
            </a:r>
            <a:r>
              <a:rPr lang="en-US" b="1" dirty="0"/>
              <a:t>-graders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552" y="3189850"/>
            <a:ext cx="7871427" cy="271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750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Your Folder</a:t>
            </a:r>
            <a:br>
              <a:rPr lang="en-US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Ability to crosswalk data multi-directionally:</a:t>
            </a:r>
          </a:p>
          <a:p>
            <a:pPr lvl="1"/>
            <a:r>
              <a:rPr lang="en-US" dirty="0"/>
              <a:t>Region</a:t>
            </a:r>
          </a:p>
          <a:p>
            <a:pPr lvl="1"/>
            <a:r>
              <a:rPr lang="en-US" dirty="0"/>
              <a:t>District/school</a:t>
            </a:r>
          </a:p>
          <a:p>
            <a:pPr lvl="1"/>
            <a:r>
              <a:rPr lang="en-US" dirty="0"/>
              <a:t>Academy Program</a:t>
            </a:r>
          </a:p>
          <a:p>
            <a:pPr lvl="1"/>
            <a:r>
              <a:rPr lang="en-US" dirty="0"/>
              <a:t>Industry</a:t>
            </a:r>
          </a:p>
          <a:p>
            <a:pPr lvl="1"/>
            <a:r>
              <a:rPr lang="en-US" dirty="0"/>
              <a:t>State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573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Internally</a:t>
            </a:r>
          </a:p>
          <a:p>
            <a:pPr lvl="1"/>
            <a:r>
              <a:rPr lang="en-US" dirty="0"/>
              <a:t>Shared Decision Making Teams</a:t>
            </a:r>
          </a:p>
          <a:p>
            <a:pPr lvl="1"/>
            <a:r>
              <a:rPr lang="en-US" dirty="0"/>
              <a:t>Program Approval/Self-Study Teams</a:t>
            </a:r>
          </a:p>
          <a:p>
            <a:pPr lvl="1"/>
            <a:r>
              <a:rPr lang="en-US" dirty="0"/>
              <a:t>Cluster Meetings</a:t>
            </a:r>
          </a:p>
          <a:p>
            <a:pPr lvl="1"/>
            <a:r>
              <a:rPr lang="en-US" dirty="0"/>
              <a:t>District Contact Meetings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Externally</a:t>
            </a:r>
          </a:p>
          <a:p>
            <a:pPr lvl="1"/>
            <a:r>
              <a:rPr lang="en-US" dirty="0"/>
              <a:t>Curriculum Council </a:t>
            </a:r>
          </a:p>
          <a:p>
            <a:pPr lvl="1"/>
            <a:r>
              <a:rPr lang="en-US" dirty="0"/>
              <a:t>District Contact Meetings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758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dirty="0"/>
              <a:t>What questions or feedback do you have? </a:t>
            </a:r>
          </a:p>
          <a:p>
            <a:pPr marL="457200" lvl="1" indent="0">
              <a:buNone/>
            </a:pPr>
            <a:r>
              <a:rPr lang="en-US" dirty="0"/>
              <a:t>What are other avenues for sharing this information that you would find valuable? </a:t>
            </a:r>
          </a:p>
          <a:p>
            <a:pPr marL="457200" lvl="1" indent="0">
              <a:buNone/>
            </a:pPr>
            <a:r>
              <a:rPr lang="en-US" dirty="0"/>
              <a:t>What supports would you find helpful for utilizing this data to meet goals?</a:t>
            </a:r>
          </a:p>
          <a:p>
            <a:pPr lvl="3"/>
            <a:r>
              <a:rPr lang="en-US" dirty="0"/>
              <a:t>Increase access to programs, particularly for marginalized communities</a:t>
            </a:r>
          </a:p>
          <a:p>
            <a:pPr lvl="3"/>
            <a:r>
              <a:rPr lang="en-US" dirty="0"/>
              <a:t>Diversify local workforce</a:t>
            </a:r>
          </a:p>
          <a:p>
            <a:pPr lvl="3"/>
            <a:r>
              <a:rPr lang="en-US" dirty="0"/>
              <a:t>Create opportunities for traditional and non-traditional career pathways</a:t>
            </a:r>
          </a:p>
          <a:p>
            <a:pPr marL="457200" lvl="1" indent="0">
              <a:buNone/>
            </a:pPr>
            <a:r>
              <a:rPr lang="en-US" dirty="0"/>
              <a:t>What other information would you like to see included in future reporting?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007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27053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i="1" dirty="0"/>
              <a:t>Perspective Shifts</a:t>
            </a:r>
          </a:p>
          <a:p>
            <a:pPr lvl="1"/>
            <a:r>
              <a:rPr lang="en-US" dirty="0"/>
              <a:t>Advance career opportunities along non-traditional career paths</a:t>
            </a:r>
          </a:p>
          <a:p>
            <a:pPr lvl="1"/>
            <a:r>
              <a:rPr lang="en-US" dirty="0"/>
              <a:t>Advance career opportunities for historically marginalized student populations</a:t>
            </a:r>
          </a:p>
          <a:p>
            <a:pPr lvl="1"/>
            <a:r>
              <a:rPr lang="en-US" dirty="0"/>
              <a:t>Utilize CTE programs to improve graduation outcomes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i="1" dirty="0"/>
              <a:t>Action Steps</a:t>
            </a:r>
          </a:p>
          <a:p>
            <a:pPr lvl="1"/>
            <a:r>
              <a:rPr lang="en-US" dirty="0"/>
              <a:t>Assess processes for identifying student career interests</a:t>
            </a:r>
          </a:p>
          <a:p>
            <a:pPr lvl="1"/>
            <a:r>
              <a:rPr lang="en-US" dirty="0"/>
              <a:t>Develop implementation model for student career plans</a:t>
            </a:r>
          </a:p>
          <a:p>
            <a:pPr lvl="1"/>
            <a:r>
              <a:rPr lang="en-US" dirty="0"/>
              <a:t>Analyze internal requisites for applying to CTE programs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43504" y="5501116"/>
            <a:ext cx="7304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dirty="0"/>
              <a:t>Present to faculty, staff and/or students on any of these topics</a:t>
            </a:r>
          </a:p>
          <a:p>
            <a:pPr lvl="1" algn="ctr"/>
            <a:r>
              <a:rPr lang="en-US" dirty="0"/>
              <a:t>Contact: Emily Puccio or Leah Arnold, 631-244-4099</a:t>
            </a:r>
          </a:p>
        </p:txBody>
      </p:sp>
    </p:spTree>
    <p:extLst>
      <p:ext uri="{BB962C8B-B14F-4D97-AF65-F5344CB8AC3E}">
        <p14:creationId xmlns:p14="http://schemas.microsoft.com/office/powerpoint/2010/main" val="33622772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62502</TotalTime>
  <Words>412</Words>
  <Application>Microsoft Office PowerPoint</Application>
  <PresentationFormat>Widescreen</PresentationFormat>
  <Paragraphs>88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Garamond</vt:lpstr>
      <vt:lpstr>Organic</vt:lpstr>
      <vt:lpstr>ESBOCES CTE Programs</vt:lpstr>
      <vt:lpstr>Purpose of Analysis and Reporting</vt:lpstr>
      <vt:lpstr>Purpose of Analysis and Reporting</vt:lpstr>
      <vt:lpstr>Goals for Analysis and Reporting</vt:lpstr>
      <vt:lpstr>Goals for Analysis and Reporting</vt:lpstr>
      <vt:lpstr>Population Parameters</vt:lpstr>
      <vt:lpstr>In Your Folder</vt:lpstr>
      <vt:lpstr>In Your Folder</vt:lpstr>
      <vt:lpstr>In Your Folder</vt:lpstr>
      <vt:lpstr>In Your Folder</vt:lpstr>
      <vt:lpstr>In Your Folder</vt:lpstr>
      <vt:lpstr>In Your Folder</vt:lpstr>
      <vt:lpstr>In Your Folder </vt:lpstr>
      <vt:lpstr>Sharing Data</vt:lpstr>
      <vt:lpstr>For Discussion</vt:lpstr>
      <vt:lpstr>Moving Forward</vt:lpstr>
    </vt:vector>
  </TitlesOfParts>
  <Company>Eastern Suffolk Boces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ESBOCES CTE Programs</dc:title>
  <dc:creator>Windows User</dc:creator>
  <cp:lastModifiedBy>Puccio, Emily</cp:lastModifiedBy>
  <cp:revision>44</cp:revision>
  <cp:lastPrinted>2020-10-22T12:22:41Z</cp:lastPrinted>
  <dcterms:created xsi:type="dcterms:W3CDTF">2019-05-10T17:40:12Z</dcterms:created>
  <dcterms:modified xsi:type="dcterms:W3CDTF">2023-10-10T18:10:57Z</dcterms:modified>
</cp:coreProperties>
</file>