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0" r:id="rId4"/>
  </p:sldMasterIdLst>
  <p:notesMasterIdLst>
    <p:notesMasterId r:id="rId14"/>
  </p:notesMasterIdLst>
  <p:handoutMasterIdLst>
    <p:handoutMasterId r:id="rId15"/>
  </p:handoutMasterIdLst>
  <p:sldIdLst>
    <p:sldId id="297" r:id="rId5"/>
    <p:sldId id="1968" r:id="rId6"/>
    <p:sldId id="1851" r:id="rId7"/>
    <p:sldId id="1857" r:id="rId8"/>
    <p:sldId id="1862" r:id="rId9"/>
    <p:sldId id="1967" r:id="rId10"/>
    <p:sldId id="1966" r:id="rId11"/>
    <p:sldId id="1962" r:id="rId12"/>
    <p:sldId id="54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F4D"/>
    <a:srgbClr val="115B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DAADD8-ECD1-4858-B1C1-B3693785D00C}" v="44" dt="2023-07-31T17:01:11.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4" autoAdjust="0"/>
    <p:restoredTop sz="78613" autoAdjust="0"/>
  </p:normalViewPr>
  <p:slideViewPr>
    <p:cSldViewPr snapToGrid="0">
      <p:cViewPr varScale="1">
        <p:scale>
          <a:sx n="88" d="100"/>
          <a:sy n="88" d="100"/>
        </p:scale>
        <p:origin x="14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902BA6-4325-4140-AD64-F1CA9F0A3D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A978C9-89B9-4B35-9064-7876961BB4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B94E95-7AA3-474D-9AE0-916CAF76FF44}" type="datetimeFigureOut">
              <a:rPr lang="en-US" smtClean="0"/>
              <a:t>10/4/2023</a:t>
            </a:fld>
            <a:endParaRPr lang="en-US"/>
          </a:p>
        </p:txBody>
      </p:sp>
      <p:sp>
        <p:nvSpPr>
          <p:cNvPr id="4" name="Footer Placeholder 3">
            <a:extLst>
              <a:ext uri="{FF2B5EF4-FFF2-40B4-BE49-F238E27FC236}">
                <a16:creationId xmlns:a16="http://schemas.microsoft.com/office/drawing/2014/main" id="{0EA9FA60-6BD8-480F-98D4-A3DA4A23FA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ACA373F-FAE3-4E5A-B13B-7F645ECABD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53FCD3-78A9-4552-9E0D-0E9A084527B4}" type="slidenum">
              <a:rPr lang="en-US" smtClean="0"/>
              <a:t>‹#›</a:t>
            </a:fld>
            <a:endParaRPr lang="en-US"/>
          </a:p>
        </p:txBody>
      </p:sp>
    </p:spTree>
    <p:extLst>
      <p:ext uri="{BB962C8B-B14F-4D97-AF65-F5344CB8AC3E}">
        <p14:creationId xmlns:p14="http://schemas.microsoft.com/office/powerpoint/2010/main" val="10905057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CD909-ECD5-465C-82C8-FCE95B2BCE9B}" type="datetimeFigureOut">
              <a:rPr lang="en-US" smtClean="0"/>
              <a:t>10/4/2023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63E826-96F9-412E-99A9-86A7D24D1AC5}" type="slidenum">
              <a:rPr lang="en-US" smtClean="0"/>
              <a:t>‹#›</a:t>
            </a:fld>
            <a:endParaRPr lang="en-US"/>
          </a:p>
        </p:txBody>
      </p:sp>
    </p:spTree>
    <p:extLst>
      <p:ext uri="{BB962C8B-B14F-4D97-AF65-F5344CB8AC3E}">
        <p14:creationId xmlns:p14="http://schemas.microsoft.com/office/powerpoint/2010/main" val="26435441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ED33C8-C158-4025-BEE3-391FE72B6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328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u="sng" dirty="0"/>
              <a:t>Facebook: </a:t>
            </a:r>
            <a:r>
              <a:rPr lang="en-US" dirty="0"/>
              <a:t>A popular free social networking website that allows registered users to create profiles, upload photos and video, send messages and keep in touch with friends, family and colleagues</a:t>
            </a:r>
            <a:endParaRPr lang="en-US" dirty="0">
              <a:hlinkClick r:id="" action="ppaction://noaction"/>
            </a:endParaRPr>
          </a:p>
          <a:p>
            <a:pPr marL="0" indent="0">
              <a:buNone/>
            </a:pPr>
            <a:endParaRPr lang="en-US" b="1" u="sng" dirty="0"/>
          </a:p>
          <a:p>
            <a:pPr marL="0" indent="0">
              <a:buNone/>
            </a:pPr>
            <a:r>
              <a:rPr lang="en-US" b="1" u="sng" dirty="0"/>
              <a:t>Instagram: </a:t>
            </a:r>
            <a:r>
              <a:rPr lang="en-US" dirty="0"/>
              <a:t>a free online photo sharing and social network platform that allows members users to upload, edit and share photos with other members through the Instagram website, email, and social media sites such as Twitter, Facebook, Tumblr, Foursquare and Flickr.</a:t>
            </a:r>
          </a:p>
          <a:p>
            <a:pPr marL="0" indent="0" algn="l">
              <a:buNone/>
            </a:pPr>
            <a:endParaRPr lang="en-US" altLang="en-US" b="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rPr>
              <a:t>Twitter: </a:t>
            </a:r>
            <a:r>
              <a:rPr lang="en-US" dirty="0"/>
              <a:t>a free social networking microblogging service that allows registered members to broadcast short posts called </a:t>
            </a:r>
            <a:r>
              <a:rPr lang="en-US" i="1" dirty="0"/>
              <a:t>tweets</a:t>
            </a:r>
            <a:r>
              <a:rPr lang="en-US" dirty="0"/>
              <a:t>. Twitter members can broadcast tweets and follow other users' tweets by using multiple platforms and devices.</a:t>
            </a:r>
          </a:p>
          <a:p>
            <a:pPr marL="0" indent="0" algn="l">
              <a:buNone/>
            </a:pPr>
            <a:endParaRPr lang="en-US" altLang="en-US" b="1" dirty="0">
              <a:latin typeface="Arial" panose="020B0604020202020204" pitchFamily="34" charset="0"/>
            </a:endParaRPr>
          </a:p>
          <a:p>
            <a:pPr marL="0" indent="0" algn="l">
              <a:buNone/>
            </a:pPr>
            <a:r>
              <a:rPr lang="en-US" altLang="en-US" b="1" dirty="0">
                <a:latin typeface="Arial" panose="020B0604020202020204" pitchFamily="34" charset="0"/>
              </a:rPr>
              <a:t>WhatsApp and Kik Messenger lets teens send text messages, videos, photos, and short audio messages to one or many people with no message limits or fees (after paying for the app).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solidFill>
                  <a:schemeClr val="tx1"/>
                </a:solidFill>
                <a:latin typeface="Arial" panose="020B0604020202020204" pitchFamily="34" charset="0"/>
              </a:rPr>
              <a:t>Tumblr is a blogging platform that lets you effortlessly share anything. You can post text, photos, quotes, links, music, videos and even other people’s blog posts into your blog, and share it with other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charset="0"/>
                <a:ea typeface="ＭＳ Ｐゴシック" charset="0"/>
              </a:rPr>
              <a:t>Ask.fm is a social networking website where users can ask other users questions, with the option of anonymity. This is a question-and-answer service that thrives on anonymity, making it fun and dangerous, which is why teens like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harter"/>
              </a:rPr>
              <a:t>TikTok is a Chinese-owned social video-sharing app. Users can shoot, edit, and share 15-second videos jazzed up with filters, music, animation, special effects, and more. Like its fellow social media apps, users can also follow, like, and comment on everything they see. TikTok can be used on iOS and Android operating systems. To put it plain and simple, TikTok is here to make social media fun again.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solidFill>
                <a:schemeClr val="tx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solidFill>
                  <a:schemeClr val="tx1"/>
                </a:solidFill>
                <a:latin typeface="Arial" panose="020B0604020202020204" pitchFamily="34" charset="0"/>
              </a:rPr>
              <a:t>Snapchat is a free app where you can take a picture or video and send it to your friends. Kids like it because the image isn’t permanent and because it feels spontaneous. You get to decide how long a photo will “live,” from 1 to 10 seconds, after it is viewed. </a:t>
            </a:r>
          </a:p>
          <a:p>
            <a:pPr algn="l"/>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ED33C8-C158-4025-BEE3-391FE72B6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115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F802AC4A-9736-4CE7-90F5-D43650F6EE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39775" indent="-284163">
              <a:defRPr>
                <a:solidFill>
                  <a:schemeClr val="tx1"/>
                </a:solidFill>
                <a:latin typeface="Tw Cen MT" panose="020B0602020104020603" pitchFamily="34" charset="0"/>
              </a:defRPr>
            </a:lvl2pPr>
            <a:lvl3pPr marL="1138238" indent="-227013">
              <a:defRPr>
                <a:solidFill>
                  <a:schemeClr val="tx1"/>
                </a:solidFill>
                <a:latin typeface="Tw Cen MT" panose="020B0602020104020603" pitchFamily="34" charset="0"/>
              </a:defRPr>
            </a:lvl3pPr>
            <a:lvl4pPr marL="1593850" indent="-227013">
              <a:defRPr>
                <a:solidFill>
                  <a:schemeClr val="tx1"/>
                </a:solidFill>
                <a:latin typeface="Tw Cen MT" panose="020B0602020104020603" pitchFamily="34" charset="0"/>
              </a:defRPr>
            </a:lvl4pPr>
            <a:lvl5pPr marL="2049463" indent="-227013">
              <a:defRPr>
                <a:solidFill>
                  <a:schemeClr val="tx1"/>
                </a:solidFill>
                <a:latin typeface="Tw Cen MT" panose="020B0602020104020603" pitchFamily="34" charset="0"/>
              </a:defRPr>
            </a:lvl5pPr>
            <a:lvl6pPr marL="2506663" indent="-227013" defTabSz="457200" eaLnBrk="0" fontAlgn="base" hangingPunct="0">
              <a:spcBef>
                <a:spcPct val="0"/>
              </a:spcBef>
              <a:spcAft>
                <a:spcPct val="0"/>
              </a:spcAft>
              <a:defRPr>
                <a:solidFill>
                  <a:schemeClr val="tx1"/>
                </a:solidFill>
                <a:latin typeface="Tw Cen MT" panose="020B0602020104020603" pitchFamily="34" charset="0"/>
              </a:defRPr>
            </a:lvl6pPr>
            <a:lvl7pPr marL="2963863" indent="-227013" defTabSz="457200" eaLnBrk="0" fontAlgn="base" hangingPunct="0">
              <a:spcBef>
                <a:spcPct val="0"/>
              </a:spcBef>
              <a:spcAft>
                <a:spcPct val="0"/>
              </a:spcAft>
              <a:defRPr>
                <a:solidFill>
                  <a:schemeClr val="tx1"/>
                </a:solidFill>
                <a:latin typeface="Tw Cen MT" panose="020B0602020104020603" pitchFamily="34" charset="0"/>
              </a:defRPr>
            </a:lvl7pPr>
            <a:lvl8pPr marL="3421063" indent="-227013" defTabSz="457200" eaLnBrk="0" fontAlgn="base" hangingPunct="0">
              <a:spcBef>
                <a:spcPct val="0"/>
              </a:spcBef>
              <a:spcAft>
                <a:spcPct val="0"/>
              </a:spcAft>
              <a:defRPr>
                <a:solidFill>
                  <a:schemeClr val="tx1"/>
                </a:solidFill>
                <a:latin typeface="Tw Cen MT" panose="020B0602020104020603" pitchFamily="34" charset="0"/>
              </a:defRPr>
            </a:lvl8pPr>
            <a:lvl9pPr marL="3878263" indent="-227013" defTabSz="4572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5E03EEC1-73C9-4513-B679-59312F1F6378}" type="slidenum">
              <a:rPr lang="en-US" altLang="en-US" smtClean="0">
                <a:latin typeface="Arial" panose="020B0604020202020204" pitchFamily="34" charset="0"/>
              </a:rPr>
              <a:pPr fontAlgn="base">
                <a:spcBef>
                  <a:spcPct val="0"/>
                </a:spcBef>
                <a:spcAft>
                  <a:spcPct val="0"/>
                </a:spcAft>
              </a:pPr>
              <a:t>9</a:t>
            </a:fld>
            <a:endParaRPr lang="en-US" altLang="en-US">
              <a:latin typeface="Arial" panose="020B0604020202020204" pitchFamily="34" charset="0"/>
            </a:endParaRPr>
          </a:p>
        </p:txBody>
      </p:sp>
      <p:sp>
        <p:nvSpPr>
          <p:cNvPr id="72707" name="Rectangle 2">
            <a:extLst>
              <a:ext uri="{FF2B5EF4-FFF2-40B4-BE49-F238E27FC236}">
                <a16:creationId xmlns:a16="http://schemas.microsoft.com/office/drawing/2014/main" id="{D579476D-8A1D-4755-B588-EE34E7197411}"/>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560CFB8D-15E0-4A24-82DF-330D89D3C1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8FF996E-61BD-47CB-85A4-D3C26661B80D}"/>
              </a:ext>
            </a:extLst>
          </p:cNvPr>
          <p:cNvSpPr/>
          <p:nvPr/>
        </p:nvSpPr>
        <p:spPr>
          <a:xfrm>
            <a:off x="3209925" y="0"/>
            <a:ext cx="89820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EA1F06D-55B0-4F3F-BA8C-D17945BE6C14}"/>
              </a:ext>
            </a:extLst>
          </p:cNvPr>
          <p:cNvSpPr/>
          <p:nvPr/>
        </p:nvSpPr>
        <p:spPr>
          <a:xfrm>
            <a:off x="1" y="1"/>
            <a:ext cx="2895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096000" y="2621636"/>
            <a:ext cx="5496775" cy="590321"/>
          </a:xfrm>
        </p:spPr>
        <p:txBody>
          <a:bodyPr anchor="t">
            <a:normAutofit/>
          </a:bodyPr>
          <a:lstStyle>
            <a:lvl1pPr marL="0" indent="0" algn="l">
              <a:buNone/>
              <a:defRPr sz="1600"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4">
            <a:extLst>
              <a:ext uri="{FF2B5EF4-FFF2-40B4-BE49-F238E27FC236}">
                <a16:creationId xmlns:a16="http://schemas.microsoft.com/office/drawing/2014/main" id="{32D0517A-8116-47E3-A4A5-4BEA4FC18700}"/>
              </a:ext>
            </a:extLst>
          </p:cNvPr>
          <p:cNvSpPr>
            <a:spLocks noGrp="1"/>
          </p:cNvSpPr>
          <p:nvPr>
            <p:ph type="dt" sz="half" idx="10"/>
          </p:nvPr>
        </p:nvSpPr>
        <p:spPr/>
        <p:txBody>
          <a:bodyPr/>
          <a:lstStyle/>
          <a:p>
            <a:fld id="{52F10993-B037-4440-8A27-81D473ED94D3}" type="datetime1">
              <a:rPr lang="en-US" smtClean="0"/>
              <a:t>10/4/2023</a:t>
            </a:fld>
            <a:endParaRPr lang="en-US" dirty="0"/>
          </a:p>
        </p:txBody>
      </p:sp>
      <p:sp>
        <p:nvSpPr>
          <p:cNvPr id="7" name="Footer Placeholder 6">
            <a:extLst>
              <a:ext uri="{FF2B5EF4-FFF2-40B4-BE49-F238E27FC236}">
                <a16:creationId xmlns:a16="http://schemas.microsoft.com/office/drawing/2014/main" id="{1B3AA27C-00F0-436D-B454-8EAB67454B90}"/>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04EACB6F-CCA4-416F-BAC3-399D824F03CC}"/>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14" name="Title 13">
            <a:extLst>
              <a:ext uri="{FF2B5EF4-FFF2-40B4-BE49-F238E27FC236}">
                <a16:creationId xmlns:a16="http://schemas.microsoft.com/office/drawing/2014/main" id="{F9120191-8F61-4C4F-B1AC-9AB3611B3525}"/>
              </a:ext>
            </a:extLst>
          </p:cNvPr>
          <p:cNvSpPr>
            <a:spLocks noGrp="1"/>
          </p:cNvSpPr>
          <p:nvPr>
            <p:ph type="title"/>
          </p:nvPr>
        </p:nvSpPr>
        <p:spPr>
          <a:xfrm>
            <a:off x="4998919" y="1197397"/>
            <a:ext cx="6593856" cy="1343034"/>
          </a:xfrm>
        </p:spPr>
        <p:txBody>
          <a:bodyPr anchor="t" anchorCtr="0"/>
          <a:lstStyle>
            <a:lvl1pPr>
              <a:defRPr>
                <a:solidFill>
                  <a:schemeClr val="bg1"/>
                </a:solidFill>
              </a:defRPr>
            </a:lvl1pPr>
          </a:lstStyle>
          <a:p>
            <a:r>
              <a:rPr lang="en-US" dirty="0"/>
              <a:t>Click to edit Master title style</a:t>
            </a:r>
          </a:p>
        </p:txBody>
      </p:sp>
      <p:pic>
        <p:nvPicPr>
          <p:cNvPr id="19" name="Picture 18" descr="Logo&#10;&#10;Description automatically generated">
            <a:extLst>
              <a:ext uri="{FF2B5EF4-FFF2-40B4-BE49-F238E27FC236}">
                <a16:creationId xmlns:a16="http://schemas.microsoft.com/office/drawing/2014/main" id="{624AA251-37A9-490F-BAF3-04C34A50F23B}"/>
              </a:ext>
            </a:extLst>
          </p:cNvPr>
          <p:cNvPicPr>
            <a:picLocks noChangeAspect="1"/>
          </p:cNvPicPr>
          <p:nvPr/>
        </p:nvPicPr>
        <p:blipFill>
          <a:blip r:embed="rId2"/>
          <a:stretch>
            <a:fillRect/>
          </a:stretch>
        </p:blipFill>
        <p:spPr>
          <a:xfrm>
            <a:off x="1438276" y="704841"/>
            <a:ext cx="3246319" cy="3246319"/>
          </a:xfrm>
          <a:prstGeom prst="rect">
            <a:avLst/>
          </a:prstGeom>
        </p:spPr>
      </p:pic>
      <p:sp>
        <p:nvSpPr>
          <p:cNvPr id="12" name="Rectangle 11">
            <a:extLst>
              <a:ext uri="{FF2B5EF4-FFF2-40B4-BE49-F238E27FC236}">
                <a16:creationId xmlns:a16="http://schemas.microsoft.com/office/drawing/2014/main" id="{1FB1B7C3-E96A-4B26-9D56-FF994FB599FF}"/>
              </a:ext>
            </a:extLst>
          </p:cNvPr>
          <p:cNvSpPr/>
          <p:nvPr userDrawn="1"/>
        </p:nvSpPr>
        <p:spPr>
          <a:xfrm>
            <a:off x="1" y="1"/>
            <a:ext cx="2895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10;&#10;Description automatically generated">
            <a:extLst>
              <a:ext uri="{FF2B5EF4-FFF2-40B4-BE49-F238E27FC236}">
                <a16:creationId xmlns:a16="http://schemas.microsoft.com/office/drawing/2014/main" id="{CBE928BE-7C67-4796-9A2D-47E106D50E9C}"/>
              </a:ext>
            </a:extLst>
          </p:cNvPr>
          <p:cNvPicPr>
            <a:picLocks noChangeAspect="1"/>
          </p:cNvPicPr>
          <p:nvPr userDrawn="1"/>
        </p:nvPicPr>
        <p:blipFill>
          <a:blip r:embed="rId2"/>
          <a:stretch>
            <a:fillRect/>
          </a:stretch>
        </p:blipFill>
        <p:spPr>
          <a:xfrm>
            <a:off x="1438276" y="704841"/>
            <a:ext cx="3246319" cy="3246319"/>
          </a:xfrm>
          <a:prstGeom prst="rect">
            <a:avLst/>
          </a:prstGeom>
        </p:spPr>
      </p:pic>
    </p:spTree>
    <p:extLst>
      <p:ext uri="{BB962C8B-B14F-4D97-AF65-F5344CB8AC3E}">
        <p14:creationId xmlns:p14="http://schemas.microsoft.com/office/powerpoint/2010/main" val="3965674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2340864"/>
            <a:ext cx="11029615" cy="3507486"/>
          </a:xfrm>
        </p:spPr>
        <p:txBody>
          <a:bodyPr anchor="t" anchorCtr="0"/>
          <a:lstStyle>
            <a:lvl1pPr>
              <a:defRPr lang="en-US" dirty="0">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B119947D-B087-4728-8F6C-D0A1F3898687}"/>
              </a:ext>
            </a:extLst>
          </p:cNvPr>
          <p:cNvSpPr>
            <a:spLocks noGrp="1"/>
          </p:cNvSpPr>
          <p:nvPr>
            <p:ph type="title"/>
          </p:nvPr>
        </p:nvSpPr>
        <p:spPr/>
        <p:txBody>
          <a:bodyPr anchor="t" anchorCtr="0"/>
          <a:lstStyle/>
          <a:p>
            <a:r>
              <a:rPr lang="en-US"/>
              <a:t>Click to edit Master title style</a:t>
            </a:r>
            <a:endParaRPr lang="en-US" dirty="0"/>
          </a:p>
        </p:txBody>
      </p:sp>
      <p:sp>
        <p:nvSpPr>
          <p:cNvPr id="5" name="Date Placeholder 4">
            <a:extLst>
              <a:ext uri="{FF2B5EF4-FFF2-40B4-BE49-F238E27FC236}">
                <a16:creationId xmlns:a16="http://schemas.microsoft.com/office/drawing/2014/main" id="{A5EC1682-4713-4868-B260-A163AA4A1EEA}"/>
              </a:ext>
            </a:extLst>
          </p:cNvPr>
          <p:cNvSpPr>
            <a:spLocks noGrp="1"/>
          </p:cNvSpPr>
          <p:nvPr>
            <p:ph type="dt" sz="half" idx="10"/>
          </p:nvPr>
        </p:nvSpPr>
        <p:spPr/>
        <p:txBody>
          <a:bodyPr/>
          <a:lstStyle/>
          <a:p>
            <a:fld id="{7ABF040F-001C-4673-BF3F-0BE1C9BF40D8}" type="datetime1">
              <a:rPr lang="en-US" smtClean="0"/>
              <a:t>10/4/2023</a:t>
            </a:fld>
            <a:endParaRPr lang="en-US" dirty="0"/>
          </a:p>
        </p:txBody>
      </p:sp>
      <p:sp>
        <p:nvSpPr>
          <p:cNvPr id="6" name="Footer Placeholder 5">
            <a:extLst>
              <a:ext uri="{FF2B5EF4-FFF2-40B4-BE49-F238E27FC236}">
                <a16:creationId xmlns:a16="http://schemas.microsoft.com/office/drawing/2014/main" id="{84EC518E-16C7-41E6-AD28-C433D99E7B8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17058F-9EEC-4259-A656-2163AD582F39}"/>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4493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46035" y="2828444"/>
            <a:ext cx="6753057"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D2F0AC70-36BD-4A35-AC48-05BA734D1221}" type="datetime1">
              <a:rPr lang="en-US" smtClean="0"/>
              <a:t>10/4/2023</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5" name="Rectangle 14">
            <a:extLst>
              <a:ext uri="{FF2B5EF4-FFF2-40B4-BE49-F238E27FC236}">
                <a16:creationId xmlns:a16="http://schemas.microsoft.com/office/drawing/2014/main" id="{C2489CAD-4DBA-42C4-883B-349B93281BA8}"/>
              </a:ext>
            </a:extLst>
          </p:cNvPr>
          <p:cNvSpPr/>
          <p:nvPr userDrawn="1"/>
        </p:nvSpPr>
        <p:spPr>
          <a:xfrm>
            <a:off x="1" y="1"/>
            <a:ext cx="195262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Logo&#10;&#10;Description automatically generated">
            <a:extLst>
              <a:ext uri="{FF2B5EF4-FFF2-40B4-BE49-F238E27FC236}">
                <a16:creationId xmlns:a16="http://schemas.microsoft.com/office/drawing/2014/main" id="{529FDA88-50C1-4F5A-BD0C-1B8C19914475}"/>
              </a:ext>
            </a:extLst>
          </p:cNvPr>
          <p:cNvPicPr>
            <a:picLocks noChangeAspect="1"/>
          </p:cNvPicPr>
          <p:nvPr userDrawn="1"/>
        </p:nvPicPr>
        <p:blipFill>
          <a:blip r:embed="rId2"/>
          <a:stretch>
            <a:fillRect/>
          </a:stretch>
        </p:blipFill>
        <p:spPr>
          <a:xfrm>
            <a:off x="1264564" y="880378"/>
            <a:ext cx="1376122" cy="1376122"/>
          </a:xfrm>
          <a:prstGeom prst="rect">
            <a:avLst/>
          </a:prstGeom>
        </p:spPr>
      </p:pic>
      <p:sp>
        <p:nvSpPr>
          <p:cNvPr id="16" name="Title 1">
            <a:extLst>
              <a:ext uri="{FF2B5EF4-FFF2-40B4-BE49-F238E27FC236}">
                <a16:creationId xmlns:a16="http://schemas.microsoft.com/office/drawing/2014/main" id="{609057C4-AAE7-490E-AB00-D2943A20FEB2}"/>
              </a:ext>
            </a:extLst>
          </p:cNvPr>
          <p:cNvSpPr>
            <a:spLocks noGrp="1"/>
          </p:cNvSpPr>
          <p:nvPr>
            <p:ph type="title"/>
          </p:nvPr>
        </p:nvSpPr>
        <p:spPr>
          <a:xfrm>
            <a:off x="3634322" y="1568439"/>
            <a:ext cx="7976485" cy="988332"/>
          </a:xfrm>
        </p:spPr>
        <p:txBody>
          <a:bodyPr anchor="t" anchorCtr="0"/>
          <a:lstStyle/>
          <a:p>
            <a:r>
              <a:rPr lang="en-US" dirty="0"/>
              <a:t>Click to edit Master title style</a:t>
            </a:r>
          </a:p>
        </p:txBody>
      </p:sp>
    </p:spTree>
    <p:extLst>
      <p:ext uri="{BB962C8B-B14F-4D97-AF65-F5344CB8AC3E}">
        <p14:creationId xmlns:p14="http://schemas.microsoft.com/office/powerpoint/2010/main" val="1621711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nchor="t" anchorCtr="0"/>
          <a:lstStyle/>
          <a:p>
            <a:r>
              <a:rPr lang="en-US" dirty="0"/>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A13B724-03D5-4AC4-92F2-90F5BF3B8AE1}" type="datetime1">
              <a:rPr lang="en-US" smtClean="0"/>
              <a:t>10/4/2023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4545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nchor="t" anchorCtr="0"/>
          <a:lstStyle/>
          <a:p>
            <a:r>
              <a:rPr lang="en-US" dirty="0"/>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7278799D-4F11-4C23-9322-E97C9B2E3E2D}" type="datetime1">
              <a:rPr lang="en-US" smtClean="0"/>
              <a:t>10/4/2023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93587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nchor="t" anchorCtr="0"/>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B45D04-FBE4-49CB-AA72-13B16528BC6B}" type="datetime1">
              <a:rPr lang="en-US" smtClean="0"/>
              <a:t>10/4/2023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8925843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A6C72D-A7DF-4267-B973-01A248C39D2F}" type="datetime1">
              <a:rPr lang="en-US" smtClean="0"/>
              <a:t>10/4/2023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008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1">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59F5720-33C4-4F82-905F-8520628267D3}"/>
              </a:ext>
            </a:extLst>
          </p:cNvPr>
          <p:cNvSpPr>
            <a:spLocks noGrp="1"/>
          </p:cNvSpPr>
          <p:nvPr>
            <p:ph idx="1"/>
          </p:nvPr>
        </p:nvSpPr>
        <p:spPr>
          <a:xfrm>
            <a:off x="4900928" y="1179829"/>
            <a:ext cx="6650991" cy="4658216"/>
          </a:xfrm>
        </p:spPr>
        <p:txBody>
          <a:bodyPr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5D52ABF2-A144-4733-9C41-9F71D25E8116}"/>
              </a:ext>
            </a:extLst>
          </p:cNvPr>
          <p:cNvSpPr>
            <a:spLocks noChangeAspect="1"/>
          </p:cNvSpPr>
          <p:nvPr userDrawn="1"/>
        </p:nvSpPr>
        <p:spPr>
          <a:xfrm>
            <a:off x="447817" y="601200"/>
            <a:ext cx="3682723" cy="5815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a:extLst>
              <a:ext uri="{FF2B5EF4-FFF2-40B4-BE49-F238E27FC236}">
                <a16:creationId xmlns:a16="http://schemas.microsoft.com/office/drawing/2014/main" id="{57AE0941-A3BC-4273-8CFC-35758DD9FE14}"/>
              </a:ext>
            </a:extLst>
          </p:cNvPr>
          <p:cNvSpPr>
            <a:spLocks noGrp="1"/>
          </p:cNvSpPr>
          <p:nvPr>
            <p:ph type="title"/>
          </p:nvPr>
        </p:nvSpPr>
        <p:spPr>
          <a:xfrm>
            <a:off x="767857" y="933450"/>
            <a:ext cx="3031852" cy="1722419"/>
          </a:xfrm>
        </p:spPr>
        <p:txBody>
          <a:bodyPr anchor="t" anchorCtr="0">
            <a:normAutofit/>
          </a:bodyPr>
          <a:lstStyle>
            <a:lvl1pPr algn="l">
              <a:defRPr sz="2400" b="0">
                <a:solidFill>
                  <a:srgbClr val="FFFFFF"/>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386B1363-9C99-4D6B-B19F-1696ACCCD4C1}"/>
              </a:ext>
            </a:extLst>
          </p:cNvPr>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Date Placeholder 10">
            <a:extLst>
              <a:ext uri="{FF2B5EF4-FFF2-40B4-BE49-F238E27FC236}">
                <a16:creationId xmlns:a16="http://schemas.microsoft.com/office/drawing/2014/main" id="{FF52A4DF-BE01-429D-BF75-4D8987242DE9}"/>
              </a:ext>
            </a:extLst>
          </p:cNvPr>
          <p:cNvSpPr>
            <a:spLocks noGrp="1"/>
          </p:cNvSpPr>
          <p:nvPr>
            <p:ph type="dt" sz="half" idx="10"/>
          </p:nvPr>
        </p:nvSpPr>
        <p:spPr/>
        <p:txBody>
          <a:bodyPr/>
          <a:lstStyle/>
          <a:p>
            <a:fld id="{53D0BD7A-E6C1-49E4-B644-7DEE137733B8}" type="datetime1">
              <a:rPr lang="en-US" smtClean="0"/>
              <a:t>10/4/2023</a:t>
            </a:fld>
            <a:endParaRPr lang="en-US" dirty="0"/>
          </a:p>
        </p:txBody>
      </p:sp>
      <p:sp>
        <p:nvSpPr>
          <p:cNvPr id="12" name="Footer Placeholder 11">
            <a:extLst>
              <a:ext uri="{FF2B5EF4-FFF2-40B4-BE49-F238E27FC236}">
                <a16:creationId xmlns:a16="http://schemas.microsoft.com/office/drawing/2014/main" id="{9F8A4E03-EE12-494D-8257-0589CD6E7A0C}"/>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5B9DD57C-84A3-4E13-A3AB-862F600775BC}"/>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04563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452FD0-FE13-4488-94FB-E9A0C55F1CA9}" type="datetime1">
              <a:rPr lang="en-US" smtClean="0"/>
              <a:t>10/4/2023</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64111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457201"/>
            <a:ext cx="10272889"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1309512" y="2667000"/>
            <a:ext cx="10272889"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73F12-BF09-4A1C-88A8-5EF8073A17F4}"/>
              </a:ext>
            </a:extLst>
          </p:cNvPr>
          <p:cNvSpPr>
            <a:spLocks noGrp="1"/>
          </p:cNvSpPr>
          <p:nvPr>
            <p:ph type="dt" sz="half" idx="10"/>
          </p:nvPr>
        </p:nvSpPr>
        <p:spPr>
          <a:xfrm>
            <a:off x="9791700" y="6108701"/>
            <a:ext cx="1143000" cy="365125"/>
          </a:xfrm>
        </p:spPr>
        <p:txBody>
          <a:bodyPr/>
          <a:lstStyle>
            <a:lvl1pPr>
              <a:defRPr/>
            </a:lvl1pPr>
          </a:lstStyle>
          <a:p>
            <a:pPr>
              <a:defRPr/>
            </a:pPr>
            <a:r>
              <a:rPr lang="en-US"/>
              <a:t>2/14/2012</a:t>
            </a:r>
          </a:p>
        </p:txBody>
      </p:sp>
      <p:sp>
        <p:nvSpPr>
          <p:cNvPr id="5" name="Footer Placeholder 4">
            <a:extLst>
              <a:ext uri="{FF2B5EF4-FFF2-40B4-BE49-F238E27FC236}">
                <a16:creationId xmlns:a16="http://schemas.microsoft.com/office/drawing/2014/main" id="{3A6BFD8A-8445-467A-B323-E1DB7B823A93}"/>
              </a:ext>
            </a:extLst>
          </p:cNvPr>
          <p:cNvSpPr>
            <a:spLocks noGrp="1"/>
          </p:cNvSpPr>
          <p:nvPr>
            <p:ph type="ftr" sz="quarter" idx="11"/>
          </p:nvPr>
        </p:nvSpPr>
        <p:spPr>
          <a:xfrm>
            <a:off x="2631017" y="6108701"/>
            <a:ext cx="7084483" cy="365125"/>
          </a:xfrm>
        </p:spPr>
        <p:txBody>
          <a:bodyPr/>
          <a:lstStyle>
            <a:lvl1pPr>
              <a:defRPr/>
            </a:lvl1pPr>
          </a:lstStyle>
          <a:p>
            <a:pPr>
              <a:defRPr/>
            </a:pPr>
            <a:r>
              <a:rPr lang="en-US"/>
              <a:t>SAboulhosn</a:t>
            </a:r>
          </a:p>
        </p:txBody>
      </p:sp>
      <p:sp>
        <p:nvSpPr>
          <p:cNvPr id="6" name="Slide Number Placeholder 5">
            <a:extLst>
              <a:ext uri="{FF2B5EF4-FFF2-40B4-BE49-F238E27FC236}">
                <a16:creationId xmlns:a16="http://schemas.microsoft.com/office/drawing/2014/main" id="{18DFA4D2-D610-4073-B91A-959E27065B91}"/>
              </a:ext>
            </a:extLst>
          </p:cNvPr>
          <p:cNvSpPr>
            <a:spLocks noGrp="1"/>
          </p:cNvSpPr>
          <p:nvPr>
            <p:ph type="sldNum" sz="quarter" idx="12"/>
          </p:nvPr>
        </p:nvSpPr>
        <p:spPr>
          <a:xfrm>
            <a:off x="11010901" y="6108701"/>
            <a:ext cx="571500" cy="365125"/>
          </a:xfrm>
        </p:spPr>
        <p:txBody>
          <a:bodyPr/>
          <a:lstStyle>
            <a:lvl1pPr>
              <a:defRPr/>
            </a:lvl1pPr>
          </a:lstStyle>
          <a:p>
            <a:pPr>
              <a:defRPr/>
            </a:pPr>
            <a:fld id="{A9F9C849-B58A-4804-A9A4-B3B7D1E3B367}" type="slidenum">
              <a:rPr lang="en-US" altLang="en-US"/>
              <a:pPr>
                <a:defRPr/>
              </a:pPr>
              <a:t>‹#›</a:t>
            </a:fld>
            <a:endParaRPr lang="en-US" altLang="en-US"/>
          </a:p>
        </p:txBody>
      </p:sp>
    </p:spTree>
    <p:extLst>
      <p:ext uri="{BB962C8B-B14F-4D97-AF65-F5344CB8AC3E}">
        <p14:creationId xmlns:p14="http://schemas.microsoft.com/office/powerpoint/2010/main" val="3235669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517CC-5354-4BAF-835E-96AAE795CAE2}"/>
              </a:ext>
            </a:extLst>
          </p:cNvPr>
          <p:cNvSpPr txBox="1">
            <a:spLocks/>
          </p:cNvSpPr>
          <p:nvPr userDrawn="1"/>
        </p:nvSpPr>
        <p:spPr>
          <a:xfrm>
            <a:off x="0" y="0"/>
            <a:ext cx="12192000" cy="769938"/>
          </a:xfrm>
          <a:prstGeom prst="rect">
            <a:avLst/>
          </a:prstGeom>
        </p:spPr>
        <p:txBody>
          <a:bodyPr lIns="68580" tIns="34290" rIns="68580" bIns="34290" anchor="ctr">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fontAlgn="auto">
              <a:spcAft>
                <a:spcPts val="0"/>
              </a:spcAft>
              <a:defRPr/>
            </a:pPr>
            <a:endParaRPr lang="en-US" sz="3000" b="1" cap="none" spc="0" dirty="0">
              <a:latin typeface="Bell MT" panose="02020503060305020303" pitchFamily="18" charset="0"/>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5C7F1F3-B040-48D2-997C-5B8205D1627B}"/>
              </a:ext>
            </a:extLst>
          </p:cNvPr>
          <p:cNvSpPr>
            <a:spLocks noGrp="1"/>
          </p:cNvSpPr>
          <p:nvPr>
            <p:ph type="dt" sz="half" idx="10"/>
          </p:nvPr>
        </p:nvSpPr>
        <p:spPr/>
        <p:txBody>
          <a:bodyPr/>
          <a:lstStyle>
            <a:lvl1pPr>
              <a:defRPr/>
            </a:lvl1pPr>
          </a:lstStyle>
          <a:p>
            <a:pPr>
              <a:defRPr/>
            </a:pPr>
            <a:fld id="{CD8632B7-26AF-4FAD-B912-51D3DBB04101}" type="datetime1">
              <a:rPr lang="en-US"/>
              <a:pPr>
                <a:defRPr/>
              </a:pPr>
              <a:t>10/4/2023</a:t>
            </a:fld>
            <a:endParaRPr lang="en-US"/>
          </a:p>
        </p:txBody>
      </p:sp>
      <p:sp>
        <p:nvSpPr>
          <p:cNvPr id="6" name="Footer Placeholder 4">
            <a:extLst>
              <a:ext uri="{FF2B5EF4-FFF2-40B4-BE49-F238E27FC236}">
                <a16:creationId xmlns:a16="http://schemas.microsoft.com/office/drawing/2014/main" id="{63024C44-E4EA-4ADB-A358-D2BF13CB25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C379C59-11DB-4A99-A549-9E36178F3B4E}"/>
              </a:ext>
            </a:extLst>
          </p:cNvPr>
          <p:cNvSpPr>
            <a:spLocks noGrp="1"/>
          </p:cNvSpPr>
          <p:nvPr>
            <p:ph type="sldNum" sz="quarter" idx="12"/>
          </p:nvPr>
        </p:nvSpPr>
        <p:spPr/>
        <p:txBody>
          <a:bodyPr/>
          <a:lstStyle>
            <a:lvl1pPr>
              <a:defRPr/>
            </a:lvl1pPr>
          </a:lstStyle>
          <a:p>
            <a:pPr>
              <a:defRPr/>
            </a:pPr>
            <a:fld id="{CAD4427D-0403-4EA9-ACAF-E08153190930}" type="slidenum">
              <a:rPr lang="en-US"/>
              <a:pPr>
                <a:defRPr/>
              </a:pPr>
              <a:t>‹#›</a:t>
            </a:fld>
            <a:endParaRPr lang="en-US"/>
          </a:p>
        </p:txBody>
      </p:sp>
    </p:spTree>
    <p:extLst>
      <p:ext uri="{BB962C8B-B14F-4D97-AF65-F5344CB8AC3E}">
        <p14:creationId xmlns:p14="http://schemas.microsoft.com/office/powerpoint/2010/main" val="179075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774994" y="6423914"/>
            <a:ext cx="165594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Verdana" panose="020B0604030504040204" pitchFamily="34" charset="0"/>
                <a:ea typeface="Verdana" panose="020B0604030504040204" pitchFamily="34" charset="0"/>
              </a:defRPr>
            </a:lvl1pPr>
          </a:lstStyle>
          <a:p>
            <a:fld id="{53D0BD7A-E6C1-49E4-B644-7DEE137733B8}" type="datetime1">
              <a:rPr lang="en-US" smtClean="0"/>
              <a:t>10/4/2023</a:t>
            </a:fld>
            <a:endParaRPr lang="en-US" dirty="0"/>
          </a:p>
        </p:txBody>
      </p:sp>
      <p:sp>
        <p:nvSpPr>
          <p:cNvPr id="5" name="Footer Placeholder 4"/>
          <p:cNvSpPr>
            <a:spLocks noGrp="1"/>
          </p:cNvSpPr>
          <p:nvPr>
            <p:ph type="ftr" sz="quarter" idx="3"/>
          </p:nvPr>
        </p:nvSpPr>
        <p:spPr>
          <a:xfrm>
            <a:off x="4758078" y="6423914"/>
            <a:ext cx="2749149"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Verdana" panose="020B0604030504040204" pitchFamily="34" charset="0"/>
                <a:ea typeface="Verdana" panose="020B0604030504040204" pitchFamily="34" charset="0"/>
              </a:defRPr>
            </a:lvl1pPr>
          </a:lstStyle>
          <a:p>
            <a:endParaRPr lang="en-US" dirty="0"/>
          </a:p>
        </p:txBody>
      </p:sp>
      <p:sp>
        <p:nvSpPr>
          <p:cNvPr id="6" name="Slide Number Placeholder 5"/>
          <p:cNvSpPr>
            <a:spLocks noGrp="1"/>
          </p:cNvSpPr>
          <p:nvPr>
            <p:ph type="sldNum" sz="quarter" idx="4"/>
          </p:nvPr>
        </p:nvSpPr>
        <p:spPr>
          <a:xfrm>
            <a:off x="605747" y="6423914"/>
            <a:ext cx="1052510" cy="365125"/>
          </a:xfrm>
          <a:prstGeom prst="rect">
            <a:avLst/>
          </a:prstGeom>
        </p:spPr>
        <p:txBody>
          <a:bodyPr vert="horz" lIns="91440" tIns="45720" rIns="91440" bIns="45720" rtlCol="0" anchor="ctr"/>
          <a:lstStyle>
            <a:lvl1pPr algn="l">
              <a:defRPr sz="900">
                <a:solidFill>
                  <a:schemeClr val="tx1">
                    <a:lumMod val="75000"/>
                    <a:lumOff val="25000"/>
                  </a:schemeClr>
                </a:solidFill>
                <a:latin typeface="Verdana" panose="020B0604030504040204" pitchFamily="34" charset="0"/>
                <a:ea typeface="Verdana" panose="020B0604030504040204" pitchFamily="34" charset="0"/>
              </a:defRPr>
            </a:lvl1pPr>
          </a:lstStyle>
          <a:p>
            <a:fld id="{3A98EE3D-8CD1-4C3F-BD1C-C98C9596463C}"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2ADE88B-EB10-486B-9068-46D45F771682}"/>
              </a:ext>
            </a:extLst>
          </p:cNvPr>
          <p:cNvSpPr/>
          <p:nvPr/>
        </p:nvSpPr>
        <p:spPr>
          <a:xfrm>
            <a:off x="10536060" y="5202060"/>
            <a:ext cx="1655940" cy="1655940"/>
          </a:xfrm>
          <a:custGeom>
            <a:avLst/>
            <a:gdLst>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1655940 h 1655940"/>
              <a:gd name="connsiteX1" fmla="*/ 1655940 w 1655940"/>
              <a:gd name="connsiteY1" fmla="*/ 0 h 1655940"/>
              <a:gd name="connsiteX2" fmla="*/ 1655940 w 1655940"/>
              <a:gd name="connsiteY2" fmla="*/ 1655940 h 1655940"/>
              <a:gd name="connsiteX3" fmla="*/ 0 w 1655940"/>
              <a:gd name="connsiteY3" fmla="*/ 1655940 h 1655940"/>
            </a:gdLst>
            <a:ahLst/>
            <a:cxnLst>
              <a:cxn ang="0">
                <a:pos x="connsiteX0" y="connsiteY0"/>
              </a:cxn>
              <a:cxn ang="0">
                <a:pos x="connsiteX1" y="connsiteY1"/>
              </a:cxn>
              <a:cxn ang="0">
                <a:pos x="connsiteX2" y="connsiteY2"/>
              </a:cxn>
              <a:cxn ang="0">
                <a:pos x="connsiteX3" y="connsiteY3"/>
              </a:cxn>
            </a:cxnLst>
            <a:rect l="l" t="t" r="r" b="b"/>
            <a:pathLst>
              <a:path w="1655940" h="1655940">
                <a:moveTo>
                  <a:pt x="0" y="1655940"/>
                </a:moveTo>
                <a:lnTo>
                  <a:pt x="1655940" y="0"/>
                </a:lnTo>
                <a:lnTo>
                  <a:pt x="1655940" y="1655940"/>
                </a:lnTo>
                <a:lnTo>
                  <a:pt x="0" y="16559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2">
            <a:extLst>
              <a:ext uri="{FF2B5EF4-FFF2-40B4-BE49-F238E27FC236}">
                <a16:creationId xmlns:a16="http://schemas.microsoft.com/office/drawing/2014/main" id="{5619B0A6-9F70-46C5-8D3F-B7D572D8C29D}"/>
              </a:ext>
            </a:extLst>
          </p:cNvPr>
          <p:cNvSpPr/>
          <p:nvPr userDrawn="1"/>
        </p:nvSpPr>
        <p:spPr>
          <a:xfrm>
            <a:off x="9442850" y="4886325"/>
            <a:ext cx="2749149" cy="1971675"/>
          </a:xfrm>
          <a:custGeom>
            <a:avLst/>
            <a:gdLst>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1655940 h 1655940"/>
              <a:gd name="connsiteX1" fmla="*/ 1655940 w 1655940"/>
              <a:gd name="connsiteY1" fmla="*/ 0 h 1655940"/>
              <a:gd name="connsiteX2" fmla="*/ 1655940 w 1655940"/>
              <a:gd name="connsiteY2" fmla="*/ 1655940 h 1655940"/>
              <a:gd name="connsiteX3" fmla="*/ 0 w 1655940"/>
              <a:gd name="connsiteY3" fmla="*/ 1655940 h 1655940"/>
            </a:gdLst>
            <a:ahLst/>
            <a:cxnLst>
              <a:cxn ang="0">
                <a:pos x="connsiteX0" y="connsiteY0"/>
              </a:cxn>
              <a:cxn ang="0">
                <a:pos x="connsiteX1" y="connsiteY1"/>
              </a:cxn>
              <a:cxn ang="0">
                <a:pos x="connsiteX2" y="connsiteY2"/>
              </a:cxn>
              <a:cxn ang="0">
                <a:pos x="connsiteX3" y="connsiteY3"/>
              </a:cxn>
            </a:cxnLst>
            <a:rect l="l" t="t" r="r" b="b"/>
            <a:pathLst>
              <a:path w="1655940" h="1655940">
                <a:moveTo>
                  <a:pt x="0" y="1655940"/>
                </a:moveTo>
                <a:lnTo>
                  <a:pt x="1655940" y="0"/>
                </a:lnTo>
                <a:lnTo>
                  <a:pt x="1655940" y="1655940"/>
                </a:lnTo>
                <a:lnTo>
                  <a:pt x="0" y="16559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Logo&#10;&#10;Description automatically generated">
            <a:extLst>
              <a:ext uri="{FF2B5EF4-FFF2-40B4-BE49-F238E27FC236}">
                <a16:creationId xmlns:a16="http://schemas.microsoft.com/office/drawing/2014/main" id="{B075078A-B95F-40DB-B398-1B04E182A9E1}"/>
              </a:ext>
            </a:extLst>
          </p:cNvPr>
          <p:cNvPicPr>
            <a:picLocks noChangeAspect="1"/>
          </p:cNvPicPr>
          <p:nvPr userDrawn="1"/>
        </p:nvPicPr>
        <p:blipFill>
          <a:blip r:embed="rId13"/>
          <a:stretch>
            <a:fillRect/>
          </a:stretch>
        </p:blipFill>
        <p:spPr>
          <a:xfrm>
            <a:off x="10607040" y="5394960"/>
            <a:ext cx="1188720" cy="1188720"/>
          </a:xfrm>
          <a:prstGeom prst="rect">
            <a:avLst/>
          </a:prstGeom>
        </p:spPr>
      </p:pic>
    </p:spTree>
    <p:extLst>
      <p:ext uri="{BB962C8B-B14F-4D97-AF65-F5344CB8AC3E}">
        <p14:creationId xmlns:p14="http://schemas.microsoft.com/office/powerpoint/2010/main" val="156841363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80" r:id="rId8"/>
    <p:sldLayoutId id="2147483679" r:id="rId9"/>
    <p:sldLayoutId id="2147483681" r:id="rId10"/>
    <p:sldLayoutId id="2147483682" r:id="rId11"/>
  </p:sldLayoutIdLst>
  <p:hf hdr="0" ftr="0" dt="0"/>
  <p:txStyles>
    <p:titleStyle>
      <a:lvl1pPr algn="l" defTabSz="457200" rtl="0" eaLnBrk="1" latinLnBrk="0" hangingPunct="1">
        <a:lnSpc>
          <a:spcPct val="100000"/>
        </a:lnSpc>
        <a:spcBef>
          <a:spcPct val="0"/>
        </a:spcBef>
        <a:buNone/>
        <a:defRPr sz="2800" b="1" kern="1200" cap="all">
          <a:solidFill>
            <a:schemeClr val="tx1">
              <a:lumMod val="7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mailto:Marina.Anderson@myflfamilies.com"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mailto:Christina.Gillis@myflfamil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A465A8-FCD3-44F4-A929-E3E4D759FDB9}"/>
              </a:ext>
            </a:extLst>
          </p:cNvPr>
          <p:cNvSpPr>
            <a:spLocks noGrp="1"/>
          </p:cNvSpPr>
          <p:nvPr>
            <p:ph type="title"/>
          </p:nvPr>
        </p:nvSpPr>
        <p:spPr/>
        <p:txBody>
          <a:bodyPr>
            <a:normAutofit/>
          </a:bodyPr>
          <a:lstStyle/>
          <a:p>
            <a:r>
              <a:rPr lang="en-US" dirty="0"/>
              <a:t>Human Trafficking and Online safety</a:t>
            </a:r>
          </a:p>
        </p:txBody>
      </p:sp>
    </p:spTree>
    <p:extLst>
      <p:ext uri="{BB962C8B-B14F-4D97-AF65-F5344CB8AC3E}">
        <p14:creationId xmlns:p14="http://schemas.microsoft.com/office/powerpoint/2010/main" val="3012246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AF431-EB6E-91E9-DBF0-F010028A94AC}"/>
              </a:ext>
            </a:extLst>
          </p:cNvPr>
          <p:cNvSpPr>
            <a:spLocks noGrp="1"/>
          </p:cNvSpPr>
          <p:nvPr>
            <p:ph idx="1"/>
          </p:nvPr>
        </p:nvSpPr>
        <p:spPr>
          <a:xfrm>
            <a:off x="2121839" y="1759951"/>
            <a:ext cx="7948322" cy="3507486"/>
          </a:xfrm>
        </p:spPr>
        <p:txBody>
          <a:bodyPr/>
          <a:lstStyle/>
          <a:p>
            <a:r>
              <a:rPr lang="en-US" altLang="en-US" sz="1800" noProof="1">
                <a:solidFill>
                  <a:srgbClr val="115BA4"/>
                </a:solidFill>
                <a:latin typeface="+mn-lt"/>
              </a:rPr>
              <a:t>Sexual exploitation is the abuse of a position of vulnerability, differential power, or trust to profit monetarily or socially from the labor or commercial sex work of another person</a:t>
            </a:r>
          </a:p>
          <a:p>
            <a:endParaRPr lang="en-US" dirty="0"/>
          </a:p>
        </p:txBody>
      </p:sp>
      <p:sp>
        <p:nvSpPr>
          <p:cNvPr id="3" name="Title 2">
            <a:extLst>
              <a:ext uri="{FF2B5EF4-FFF2-40B4-BE49-F238E27FC236}">
                <a16:creationId xmlns:a16="http://schemas.microsoft.com/office/drawing/2014/main" id="{410E9604-9CCB-0333-F2C7-1F384F2FE244}"/>
              </a:ext>
            </a:extLst>
          </p:cNvPr>
          <p:cNvSpPr>
            <a:spLocks noGrp="1"/>
          </p:cNvSpPr>
          <p:nvPr>
            <p:ph type="title"/>
          </p:nvPr>
        </p:nvSpPr>
        <p:spPr/>
        <p:txBody>
          <a:bodyPr/>
          <a:lstStyle/>
          <a:p>
            <a:r>
              <a:rPr lang="en-US" dirty="0"/>
              <a:t>What is sexual exploitation?</a:t>
            </a:r>
          </a:p>
        </p:txBody>
      </p:sp>
      <p:sp>
        <p:nvSpPr>
          <p:cNvPr id="4" name="Slide Number Placeholder 3">
            <a:extLst>
              <a:ext uri="{FF2B5EF4-FFF2-40B4-BE49-F238E27FC236}">
                <a16:creationId xmlns:a16="http://schemas.microsoft.com/office/drawing/2014/main" id="{08C3D450-9526-9F51-4E98-242C4430EF27}"/>
              </a:ext>
            </a:extLst>
          </p:cNvPr>
          <p:cNvSpPr>
            <a:spLocks noGrp="1"/>
          </p:cNvSpPr>
          <p:nvPr>
            <p:ph type="sldNum" sz="quarter" idx="12"/>
          </p:nvPr>
        </p:nvSpPr>
        <p:spPr/>
        <p:txBody>
          <a:bodyPr/>
          <a:lstStyle/>
          <a:p>
            <a:fld id="{3A98EE3D-8CD1-4C3F-BD1C-C98C9596463C}" type="slidenum">
              <a:rPr lang="en-US" smtClean="0"/>
              <a:pPr/>
              <a:t>2</a:t>
            </a:fld>
            <a:endParaRPr lang="en-US" dirty="0"/>
          </a:p>
        </p:txBody>
      </p:sp>
    </p:spTree>
    <p:extLst>
      <p:ext uri="{BB962C8B-B14F-4D97-AF65-F5344CB8AC3E}">
        <p14:creationId xmlns:p14="http://schemas.microsoft.com/office/powerpoint/2010/main" val="3811275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F0828D0F-B2D0-D7DE-B018-8DD598A4559B}"/>
              </a:ext>
            </a:extLst>
          </p:cNvPr>
          <p:cNvSpPr txBox="1">
            <a:spLocks/>
          </p:cNvSpPr>
          <p:nvPr/>
        </p:nvSpPr>
        <p:spPr>
          <a:xfrm>
            <a:off x="460039" y="552648"/>
            <a:ext cx="11193895" cy="915425"/>
          </a:xfrm>
          <a:prstGeom prst="rect">
            <a:avLst/>
          </a:prstGeom>
        </p:spPr>
        <p:txBody>
          <a:bodyPr/>
          <a:lstStyle>
            <a:lvl1pPr algn="l" defTabSz="457200" rtl="0" eaLnBrk="1" latinLnBrk="0" hangingPunct="1">
              <a:lnSpc>
                <a:spcPct val="100000"/>
              </a:lnSpc>
              <a:spcBef>
                <a:spcPct val="0"/>
              </a:spcBef>
              <a:buNone/>
              <a:defRPr sz="2800" b="1" kern="1200" cap="all">
                <a:solidFill>
                  <a:schemeClr val="tx1">
                    <a:lumMod val="7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Risk factors for recruitment</a:t>
            </a:r>
          </a:p>
        </p:txBody>
      </p:sp>
      <p:sp>
        <p:nvSpPr>
          <p:cNvPr id="3" name="Text Placeholder 9">
            <a:extLst>
              <a:ext uri="{FF2B5EF4-FFF2-40B4-BE49-F238E27FC236}">
                <a16:creationId xmlns:a16="http://schemas.microsoft.com/office/drawing/2014/main" id="{29F1AEC3-7808-DD3F-1CB8-BC6119797E85}"/>
              </a:ext>
            </a:extLst>
          </p:cNvPr>
          <p:cNvSpPr txBox="1">
            <a:spLocks/>
          </p:cNvSpPr>
          <p:nvPr/>
        </p:nvSpPr>
        <p:spPr>
          <a:xfrm>
            <a:off x="1380931" y="1331427"/>
            <a:ext cx="9909110" cy="2914002"/>
          </a:xfrm>
          <a:prstGeom prst="rect">
            <a:avLst/>
          </a:prstGeom>
        </p:spPr>
        <p:txBody>
          <a:bodyPr vert="horz" lIns="91440" tIns="45720" rIns="91440" bIns="45720" numCol="2" rtlCol="0" anchor="t" anchorCtr="0">
            <a:no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800" dirty="0">
                <a:solidFill>
                  <a:srgbClr val="115BA4"/>
                </a:solidFill>
              </a:rPr>
              <a:t>Under 18 years old</a:t>
            </a:r>
          </a:p>
          <a:p>
            <a:r>
              <a:rPr lang="en-US" sz="1800" dirty="0">
                <a:solidFill>
                  <a:srgbClr val="115BA4"/>
                </a:solidFill>
              </a:rPr>
              <a:t>Walks to school or the store alone</a:t>
            </a:r>
          </a:p>
          <a:p>
            <a:r>
              <a:rPr lang="en-US" sz="1800" dirty="0">
                <a:solidFill>
                  <a:srgbClr val="115BA4"/>
                </a:solidFill>
              </a:rPr>
              <a:t>Sometimes feels insecure</a:t>
            </a:r>
          </a:p>
          <a:p>
            <a:r>
              <a:rPr lang="en-US" sz="1800" dirty="0">
                <a:solidFill>
                  <a:srgbClr val="115BA4"/>
                </a:solidFill>
              </a:rPr>
              <a:t>Owns or has access to social media and game systems</a:t>
            </a:r>
          </a:p>
          <a:p>
            <a:r>
              <a:rPr lang="en-US" sz="1800" dirty="0">
                <a:solidFill>
                  <a:srgbClr val="115BA4"/>
                </a:solidFill>
              </a:rPr>
              <a:t>Desires to develop romantic </a:t>
            </a:r>
            <a:br>
              <a:rPr lang="en-US" sz="1800" dirty="0">
                <a:solidFill>
                  <a:srgbClr val="115BA4"/>
                </a:solidFill>
              </a:rPr>
            </a:br>
            <a:r>
              <a:rPr lang="en-US" sz="1800" dirty="0">
                <a:solidFill>
                  <a:srgbClr val="115BA4"/>
                </a:solidFill>
              </a:rPr>
              <a:t>relationships</a:t>
            </a:r>
          </a:p>
          <a:p>
            <a:r>
              <a:rPr lang="en-US" sz="1800" dirty="0">
                <a:solidFill>
                  <a:srgbClr val="115BA4"/>
                </a:solidFill>
              </a:rPr>
              <a:t>Feels misunderstood</a:t>
            </a:r>
          </a:p>
          <a:p>
            <a:r>
              <a:rPr lang="en-US" sz="1800" dirty="0">
                <a:solidFill>
                  <a:srgbClr val="115BA4"/>
                </a:solidFill>
              </a:rPr>
              <a:t>Sometimes feels their parents don’t care</a:t>
            </a:r>
          </a:p>
          <a:p>
            <a:r>
              <a:rPr lang="en-US" sz="1800" dirty="0">
                <a:solidFill>
                  <a:srgbClr val="115BA4"/>
                </a:solidFill>
              </a:rPr>
              <a:t>Wants more independence</a:t>
            </a:r>
          </a:p>
          <a:p>
            <a:r>
              <a:rPr lang="en-US" sz="1800" dirty="0">
                <a:solidFill>
                  <a:srgbClr val="115BA4"/>
                </a:solidFill>
              </a:rPr>
              <a:t>Tests boundaries and take risks</a:t>
            </a:r>
          </a:p>
        </p:txBody>
      </p:sp>
    </p:spTree>
    <p:extLst>
      <p:ext uri="{BB962C8B-B14F-4D97-AF65-F5344CB8AC3E}">
        <p14:creationId xmlns:p14="http://schemas.microsoft.com/office/powerpoint/2010/main" val="2324385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E92D49-B958-4400-A80B-899A6D11ACA5}"/>
              </a:ext>
            </a:extLst>
          </p:cNvPr>
          <p:cNvSpPr>
            <a:spLocks noGrp="1"/>
          </p:cNvSpPr>
          <p:nvPr>
            <p:ph type="title" idx="4294967295"/>
          </p:nvPr>
        </p:nvSpPr>
        <p:spPr>
          <a:xfrm>
            <a:off x="501427" y="399868"/>
            <a:ext cx="11331985" cy="1193075"/>
          </a:xfrm>
        </p:spPr>
        <p:txBody>
          <a:bodyPr anchor="ctr">
            <a:noAutofit/>
          </a:bodyPr>
          <a:lstStyle/>
          <a:p>
            <a:r>
              <a:rPr lang="en-US" sz="2400" b="1" cap="none" spc="0" dirty="0"/>
              <a:t>SOCIAL MEDIA RECRUITMENT: CONNECTION, RECRUITMENT &amp; SALES</a:t>
            </a:r>
          </a:p>
        </p:txBody>
      </p:sp>
      <p:grpSp>
        <p:nvGrpSpPr>
          <p:cNvPr id="118" name="Group 117">
            <a:extLst>
              <a:ext uri="{FF2B5EF4-FFF2-40B4-BE49-F238E27FC236}">
                <a16:creationId xmlns:a16="http://schemas.microsoft.com/office/drawing/2014/main" id="{1893C61F-E353-4508-9D9C-31F452948CD7}"/>
              </a:ext>
            </a:extLst>
          </p:cNvPr>
          <p:cNvGrpSpPr/>
          <p:nvPr/>
        </p:nvGrpSpPr>
        <p:grpSpPr>
          <a:xfrm>
            <a:off x="501427" y="3824121"/>
            <a:ext cx="1352403" cy="1182255"/>
            <a:chOff x="5394614" y="2509747"/>
            <a:chExt cx="1802822" cy="1802824"/>
          </a:xfrm>
        </p:grpSpPr>
        <p:sp>
          <p:nvSpPr>
            <p:cNvPr id="132" name="Rectangle: Rounded Corners 131">
              <a:extLst>
                <a:ext uri="{FF2B5EF4-FFF2-40B4-BE49-F238E27FC236}">
                  <a16:creationId xmlns:a16="http://schemas.microsoft.com/office/drawing/2014/main" id="{BBF66E0E-462C-4529-964E-CF952B270C92}"/>
                </a:ext>
              </a:extLst>
            </p:cNvPr>
            <p:cNvSpPr/>
            <p:nvPr/>
          </p:nvSpPr>
          <p:spPr>
            <a:xfrm>
              <a:off x="5394614" y="2509747"/>
              <a:ext cx="1802820" cy="1802820"/>
            </a:xfrm>
            <a:prstGeom prst="roundRect">
              <a:avLst/>
            </a:prstGeom>
            <a:solidFill>
              <a:srgbClr val="00ACED"/>
            </a:solidFill>
            <a:ln w="15875" cap="flat" cmpd="sng" algn="ctr">
              <a:noFill/>
              <a:prstDash val="solid"/>
            </a:ln>
            <a:effectLst>
              <a:outerShdw blurRad="889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sp>
          <p:nvSpPr>
            <p:cNvPr id="133" name="Freeform 332">
              <a:extLst>
                <a:ext uri="{FF2B5EF4-FFF2-40B4-BE49-F238E27FC236}">
                  <a16:creationId xmlns:a16="http://schemas.microsoft.com/office/drawing/2014/main" id="{C4913551-7DBD-488F-BD03-50A4DCC3ED73}"/>
                </a:ext>
              </a:extLst>
            </p:cNvPr>
            <p:cNvSpPr>
              <a:spLocks noChangeAspect="1"/>
            </p:cNvSpPr>
            <p:nvPr/>
          </p:nvSpPr>
          <p:spPr>
            <a:xfrm>
              <a:off x="5603947" y="2848604"/>
              <a:ext cx="1384153" cy="1125108"/>
            </a:xfrm>
            <a:custGeom>
              <a:avLst/>
              <a:gdLst/>
              <a:ahLst/>
              <a:cxnLst/>
              <a:rect l="l" t="t" r="r" b="b"/>
              <a:pathLst>
                <a:path w="443976" h="360589">
                  <a:moveTo>
                    <a:pt x="307346" y="0"/>
                  </a:moveTo>
                  <a:cubicBezTo>
                    <a:pt x="333639" y="0"/>
                    <a:pt x="355800" y="9578"/>
                    <a:pt x="373830" y="28734"/>
                  </a:cubicBezTo>
                  <a:cubicBezTo>
                    <a:pt x="394301" y="24790"/>
                    <a:pt x="413551" y="17466"/>
                    <a:pt x="431581" y="6761"/>
                  </a:cubicBezTo>
                  <a:cubicBezTo>
                    <a:pt x="424632" y="28359"/>
                    <a:pt x="411298" y="45074"/>
                    <a:pt x="391578" y="56905"/>
                  </a:cubicBezTo>
                  <a:cubicBezTo>
                    <a:pt x="409044" y="55027"/>
                    <a:pt x="426510" y="50332"/>
                    <a:pt x="443976" y="42820"/>
                  </a:cubicBezTo>
                  <a:cubicBezTo>
                    <a:pt x="431392" y="61225"/>
                    <a:pt x="416180" y="76907"/>
                    <a:pt x="398339" y="89866"/>
                  </a:cubicBezTo>
                  <a:cubicBezTo>
                    <a:pt x="398526" y="92495"/>
                    <a:pt x="398620" y="96439"/>
                    <a:pt x="398620" y="101697"/>
                  </a:cubicBezTo>
                  <a:cubicBezTo>
                    <a:pt x="398620" y="126112"/>
                    <a:pt x="395052" y="150480"/>
                    <a:pt x="387915" y="174801"/>
                  </a:cubicBezTo>
                  <a:cubicBezTo>
                    <a:pt x="380778" y="199122"/>
                    <a:pt x="369933" y="222457"/>
                    <a:pt x="355378" y="244806"/>
                  </a:cubicBezTo>
                  <a:cubicBezTo>
                    <a:pt x="340823" y="267155"/>
                    <a:pt x="323497" y="286922"/>
                    <a:pt x="303402" y="304106"/>
                  </a:cubicBezTo>
                  <a:cubicBezTo>
                    <a:pt x="283307" y="321291"/>
                    <a:pt x="259080" y="335001"/>
                    <a:pt x="230722" y="345236"/>
                  </a:cubicBezTo>
                  <a:cubicBezTo>
                    <a:pt x="202362" y="355471"/>
                    <a:pt x="172032" y="360589"/>
                    <a:pt x="139728" y="360589"/>
                  </a:cubicBezTo>
                  <a:cubicBezTo>
                    <a:pt x="88832" y="360589"/>
                    <a:pt x="42256" y="346973"/>
                    <a:pt x="0" y="319741"/>
                  </a:cubicBezTo>
                  <a:cubicBezTo>
                    <a:pt x="6574" y="320492"/>
                    <a:pt x="13898" y="320868"/>
                    <a:pt x="21974" y="320868"/>
                  </a:cubicBezTo>
                  <a:cubicBezTo>
                    <a:pt x="64230" y="320868"/>
                    <a:pt x="101886" y="307909"/>
                    <a:pt x="134940" y="281992"/>
                  </a:cubicBezTo>
                  <a:cubicBezTo>
                    <a:pt x="115220" y="281616"/>
                    <a:pt x="97566" y="275560"/>
                    <a:pt x="81978" y="263822"/>
                  </a:cubicBezTo>
                  <a:cubicBezTo>
                    <a:pt x="66390" y="252084"/>
                    <a:pt x="55685" y="237106"/>
                    <a:pt x="49863" y="218889"/>
                  </a:cubicBezTo>
                  <a:cubicBezTo>
                    <a:pt x="56060" y="219828"/>
                    <a:pt x="61788" y="220297"/>
                    <a:pt x="67048" y="220297"/>
                  </a:cubicBezTo>
                  <a:cubicBezTo>
                    <a:pt x="75122" y="220297"/>
                    <a:pt x="83105" y="219264"/>
                    <a:pt x="90992" y="217199"/>
                  </a:cubicBezTo>
                  <a:cubicBezTo>
                    <a:pt x="69958" y="212879"/>
                    <a:pt x="52539" y="202409"/>
                    <a:pt x="38736" y="185788"/>
                  </a:cubicBezTo>
                  <a:cubicBezTo>
                    <a:pt x="24932" y="169167"/>
                    <a:pt x="18030" y="149870"/>
                    <a:pt x="18030" y="127896"/>
                  </a:cubicBezTo>
                  <a:lnTo>
                    <a:pt x="18030" y="126770"/>
                  </a:lnTo>
                  <a:cubicBezTo>
                    <a:pt x="30800" y="133906"/>
                    <a:pt x="44510" y="137756"/>
                    <a:pt x="59160" y="138320"/>
                  </a:cubicBezTo>
                  <a:cubicBezTo>
                    <a:pt x="46764" y="130056"/>
                    <a:pt x="36904" y="119257"/>
                    <a:pt x="29580" y="105923"/>
                  </a:cubicBezTo>
                  <a:cubicBezTo>
                    <a:pt x="22256" y="92589"/>
                    <a:pt x="18593" y="78128"/>
                    <a:pt x="18593" y="62540"/>
                  </a:cubicBezTo>
                  <a:cubicBezTo>
                    <a:pt x="18593" y="46013"/>
                    <a:pt x="22724" y="30706"/>
                    <a:pt x="30988" y="16621"/>
                  </a:cubicBezTo>
                  <a:cubicBezTo>
                    <a:pt x="53713" y="44604"/>
                    <a:pt x="81367" y="67000"/>
                    <a:pt x="113952" y="83809"/>
                  </a:cubicBezTo>
                  <a:cubicBezTo>
                    <a:pt x="146536" y="100617"/>
                    <a:pt x="181422" y="109961"/>
                    <a:pt x="218608" y="111839"/>
                  </a:cubicBezTo>
                  <a:cubicBezTo>
                    <a:pt x="217104" y="104702"/>
                    <a:pt x="216354" y="97753"/>
                    <a:pt x="216354" y="90992"/>
                  </a:cubicBezTo>
                  <a:cubicBezTo>
                    <a:pt x="216354" y="65826"/>
                    <a:pt x="225228" y="44369"/>
                    <a:pt x="242975" y="26621"/>
                  </a:cubicBezTo>
                  <a:cubicBezTo>
                    <a:pt x="260723" y="8874"/>
                    <a:pt x="282180" y="0"/>
                    <a:pt x="307346" y="0"/>
                  </a:cubicBezTo>
                  <a:close/>
                </a:path>
              </a:pathLst>
            </a:custGeom>
            <a:solidFill>
              <a:sysClr val="window" lastClr="FFFFFF"/>
            </a:solidFill>
            <a:ln w="158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sp>
          <p:nvSpPr>
            <p:cNvPr id="134" name="Freeform: Shape 133">
              <a:extLst>
                <a:ext uri="{FF2B5EF4-FFF2-40B4-BE49-F238E27FC236}">
                  <a16:creationId xmlns:a16="http://schemas.microsoft.com/office/drawing/2014/main" id="{D976F345-43AF-4F76-9FAF-E99A8BCE7EDE}"/>
                </a:ext>
              </a:extLst>
            </p:cNvPr>
            <p:cNvSpPr/>
            <p:nvPr/>
          </p:nvSpPr>
          <p:spPr>
            <a:xfrm>
              <a:off x="5611136" y="2875100"/>
              <a:ext cx="1586300" cy="1437471"/>
            </a:xfrm>
            <a:custGeom>
              <a:avLst/>
              <a:gdLst>
                <a:gd name="connsiteX0" fmla="*/ 677357 w 804580"/>
                <a:gd name="connsiteY0" fmla="*/ 0 h 729093"/>
                <a:gd name="connsiteX1" fmla="*/ 804580 w 804580"/>
                <a:gd name="connsiteY1" fmla="*/ 93210 h 729093"/>
                <a:gd name="connsiteX2" fmla="*/ 804580 w 804580"/>
                <a:gd name="connsiteY2" fmla="*/ 576690 h 729093"/>
                <a:gd name="connsiteX3" fmla="*/ 652177 w 804580"/>
                <a:gd name="connsiteY3" fmla="*/ 729093 h 729093"/>
                <a:gd name="connsiteX4" fmla="*/ 320082 w 804580"/>
                <a:gd name="connsiteY4" fmla="*/ 729093 h 729093"/>
                <a:gd name="connsiteX5" fmla="*/ 0 w 804580"/>
                <a:gd name="connsiteY5" fmla="*/ 494584 h 729093"/>
                <a:gd name="connsiteX6" fmla="*/ 47750 w 804580"/>
                <a:gd name="connsiteY6" fmla="*/ 520861 h 729093"/>
                <a:gd name="connsiteX7" fmla="*/ 217304 w 804580"/>
                <a:gd name="connsiteY7" fmla="*/ 557223 h 729093"/>
                <a:gd name="connsiteX8" fmla="*/ 361192 w 804580"/>
                <a:gd name="connsiteY8" fmla="*/ 532927 h 729093"/>
                <a:gd name="connsiteX9" fmla="*/ 476119 w 804580"/>
                <a:gd name="connsiteY9" fmla="*/ 467835 h 729093"/>
                <a:gd name="connsiteX10" fmla="*/ 558308 w 804580"/>
                <a:gd name="connsiteY10" fmla="*/ 373988 h 729093"/>
                <a:gd name="connsiteX11" fmla="*/ 609757 w 804580"/>
                <a:gd name="connsiteY11" fmla="*/ 263200 h 729093"/>
                <a:gd name="connsiteX12" fmla="*/ 626686 w 804580"/>
                <a:gd name="connsiteY12" fmla="*/ 147506 h 729093"/>
                <a:gd name="connsiteX13" fmla="*/ 626240 w 804580"/>
                <a:gd name="connsiteY13" fmla="*/ 128782 h 729093"/>
                <a:gd name="connsiteX14" fmla="*/ 698406 w 804580"/>
                <a:gd name="connsiteY14" fmla="*/ 54329 h 729093"/>
                <a:gd name="connsiteX15" fmla="*/ 615549 w 804580"/>
                <a:gd name="connsiteY15" fmla="*/ 76620 h 729093"/>
                <a:gd name="connsiteX16" fmla="*/ 654750 w 804580"/>
                <a:gd name="connsiteY16" fmla="*/ 42738 h 729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4580" h="729093">
                  <a:moveTo>
                    <a:pt x="677357" y="0"/>
                  </a:moveTo>
                  <a:lnTo>
                    <a:pt x="804580" y="93210"/>
                  </a:lnTo>
                  <a:lnTo>
                    <a:pt x="804580" y="576690"/>
                  </a:lnTo>
                  <a:cubicBezTo>
                    <a:pt x="804581" y="660860"/>
                    <a:pt x="736347" y="729093"/>
                    <a:pt x="652177" y="729093"/>
                  </a:cubicBezTo>
                  <a:lnTo>
                    <a:pt x="320082" y="729093"/>
                  </a:lnTo>
                  <a:lnTo>
                    <a:pt x="0" y="494584"/>
                  </a:lnTo>
                  <a:lnTo>
                    <a:pt x="47750" y="520861"/>
                  </a:lnTo>
                  <a:cubicBezTo>
                    <a:pt x="100426" y="545102"/>
                    <a:pt x="156943" y="557224"/>
                    <a:pt x="217304" y="557223"/>
                  </a:cubicBezTo>
                  <a:cubicBezTo>
                    <a:pt x="268387" y="557224"/>
                    <a:pt x="316346" y="549125"/>
                    <a:pt x="361192" y="532927"/>
                  </a:cubicBezTo>
                  <a:cubicBezTo>
                    <a:pt x="406034" y="516729"/>
                    <a:pt x="444343" y="495031"/>
                    <a:pt x="476119" y="467835"/>
                  </a:cubicBezTo>
                  <a:cubicBezTo>
                    <a:pt x="507895" y="440640"/>
                    <a:pt x="535292" y="409357"/>
                    <a:pt x="558308" y="373988"/>
                  </a:cubicBezTo>
                  <a:cubicBezTo>
                    <a:pt x="581323" y="338619"/>
                    <a:pt x="598472" y="301690"/>
                    <a:pt x="609757" y="263200"/>
                  </a:cubicBezTo>
                  <a:cubicBezTo>
                    <a:pt x="621043" y="224710"/>
                    <a:pt x="626685" y="186146"/>
                    <a:pt x="626686" y="147506"/>
                  </a:cubicBezTo>
                  <a:cubicBezTo>
                    <a:pt x="626685" y="139185"/>
                    <a:pt x="626536" y="132944"/>
                    <a:pt x="626240" y="128782"/>
                  </a:cubicBezTo>
                  <a:cubicBezTo>
                    <a:pt x="654453" y="108275"/>
                    <a:pt x="678507" y="83457"/>
                    <a:pt x="698406" y="54329"/>
                  </a:cubicBezTo>
                  <a:cubicBezTo>
                    <a:pt x="670787" y="66218"/>
                    <a:pt x="643168" y="73647"/>
                    <a:pt x="615549" y="76620"/>
                  </a:cubicBezTo>
                  <a:cubicBezTo>
                    <a:pt x="631141" y="67258"/>
                    <a:pt x="644208" y="55964"/>
                    <a:pt x="654750" y="42738"/>
                  </a:cubicBezTo>
                  <a:close/>
                </a:path>
              </a:pathLst>
            </a:custGeom>
            <a:solidFill>
              <a:sysClr val="windowText" lastClr="000000">
                <a:alpha val="22000"/>
              </a:sysClr>
            </a:solidFill>
            <a:ln w="158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grpSp>
      <p:grpSp>
        <p:nvGrpSpPr>
          <p:cNvPr id="119" name="Group 118">
            <a:extLst>
              <a:ext uri="{FF2B5EF4-FFF2-40B4-BE49-F238E27FC236}">
                <a16:creationId xmlns:a16="http://schemas.microsoft.com/office/drawing/2014/main" id="{A359E549-C800-4B4F-85BA-09B24AFD5766}"/>
              </a:ext>
            </a:extLst>
          </p:cNvPr>
          <p:cNvGrpSpPr/>
          <p:nvPr/>
        </p:nvGrpSpPr>
        <p:grpSpPr>
          <a:xfrm>
            <a:off x="2447584" y="3824121"/>
            <a:ext cx="1352403" cy="1182252"/>
            <a:chOff x="9751004" y="2509749"/>
            <a:chExt cx="1802822" cy="1802820"/>
          </a:xfrm>
        </p:grpSpPr>
        <p:sp>
          <p:nvSpPr>
            <p:cNvPr id="129" name="Rectangle: Rounded Corners 128">
              <a:extLst>
                <a:ext uri="{FF2B5EF4-FFF2-40B4-BE49-F238E27FC236}">
                  <a16:creationId xmlns:a16="http://schemas.microsoft.com/office/drawing/2014/main" id="{5B30500C-7B13-4CA2-9DBA-9B2136CFD4C6}"/>
                </a:ext>
              </a:extLst>
            </p:cNvPr>
            <p:cNvSpPr/>
            <p:nvPr/>
          </p:nvSpPr>
          <p:spPr>
            <a:xfrm>
              <a:off x="9751004" y="2509749"/>
              <a:ext cx="1802820" cy="1802820"/>
            </a:xfrm>
            <a:prstGeom prst="roundRect">
              <a:avLst/>
            </a:prstGeom>
            <a:solidFill>
              <a:srgbClr val="FFFD01"/>
            </a:solidFill>
            <a:ln w="15875" cap="flat" cmpd="sng" algn="ctr">
              <a:noFill/>
              <a:prstDash val="solid"/>
            </a:ln>
            <a:effectLst>
              <a:outerShdw blurRad="889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sp>
          <p:nvSpPr>
            <p:cNvPr id="130" name="Freeform: Shape 129">
              <a:extLst>
                <a:ext uri="{FF2B5EF4-FFF2-40B4-BE49-F238E27FC236}">
                  <a16:creationId xmlns:a16="http://schemas.microsoft.com/office/drawing/2014/main" id="{A0D815E5-DAA6-47F0-A4B5-5A0C1D60BBA7}"/>
                </a:ext>
              </a:extLst>
            </p:cNvPr>
            <p:cNvSpPr>
              <a:spLocks noChangeAspect="1"/>
            </p:cNvSpPr>
            <p:nvPr/>
          </p:nvSpPr>
          <p:spPr>
            <a:xfrm>
              <a:off x="10054149" y="2848606"/>
              <a:ext cx="1196529" cy="1125108"/>
            </a:xfrm>
            <a:custGeom>
              <a:avLst/>
              <a:gdLst/>
              <a:ahLst/>
              <a:cxnLst/>
              <a:rect l="l" t="t" r="r" b="b"/>
              <a:pathLst>
                <a:path w="504715" h="474588">
                  <a:moveTo>
                    <a:pt x="247483" y="0"/>
                  </a:moveTo>
                  <a:lnTo>
                    <a:pt x="257342" y="0"/>
                  </a:lnTo>
                  <a:cubicBezTo>
                    <a:pt x="284293" y="0"/>
                    <a:pt x="308614" y="6902"/>
                    <a:pt x="330305" y="20706"/>
                  </a:cubicBezTo>
                  <a:cubicBezTo>
                    <a:pt x="353312" y="34510"/>
                    <a:pt x="370731" y="54558"/>
                    <a:pt x="382563" y="80851"/>
                  </a:cubicBezTo>
                  <a:cubicBezTo>
                    <a:pt x="387164" y="92026"/>
                    <a:pt x="389793" y="107801"/>
                    <a:pt x="390451" y="128178"/>
                  </a:cubicBezTo>
                  <a:cubicBezTo>
                    <a:pt x="390451" y="140668"/>
                    <a:pt x="389793" y="158744"/>
                    <a:pt x="388479" y="182408"/>
                  </a:cubicBezTo>
                  <a:lnTo>
                    <a:pt x="387493" y="195225"/>
                  </a:lnTo>
                  <a:cubicBezTo>
                    <a:pt x="390122" y="196540"/>
                    <a:pt x="393080" y="197197"/>
                    <a:pt x="396366" y="197197"/>
                  </a:cubicBezTo>
                  <a:cubicBezTo>
                    <a:pt x="402940" y="197197"/>
                    <a:pt x="410170" y="195225"/>
                    <a:pt x="418058" y="191281"/>
                  </a:cubicBezTo>
                  <a:cubicBezTo>
                    <a:pt x="424631" y="187995"/>
                    <a:pt x="431533" y="187995"/>
                    <a:pt x="438764" y="191281"/>
                  </a:cubicBezTo>
                  <a:cubicBezTo>
                    <a:pt x="448624" y="194568"/>
                    <a:pt x="453554" y="200484"/>
                    <a:pt x="453554" y="209029"/>
                  </a:cubicBezTo>
                  <a:cubicBezTo>
                    <a:pt x="453554" y="218232"/>
                    <a:pt x="445008" y="226448"/>
                    <a:pt x="427918" y="233679"/>
                  </a:cubicBezTo>
                  <a:lnTo>
                    <a:pt x="421016" y="235651"/>
                  </a:lnTo>
                  <a:cubicBezTo>
                    <a:pt x="404583" y="240909"/>
                    <a:pt x="395052" y="246825"/>
                    <a:pt x="392423" y="253399"/>
                  </a:cubicBezTo>
                  <a:cubicBezTo>
                    <a:pt x="390451" y="258000"/>
                    <a:pt x="391437" y="263916"/>
                    <a:pt x="395380" y="271146"/>
                  </a:cubicBezTo>
                  <a:lnTo>
                    <a:pt x="395380" y="272132"/>
                  </a:lnTo>
                  <a:cubicBezTo>
                    <a:pt x="400639" y="285279"/>
                    <a:pt x="408856" y="298425"/>
                    <a:pt x="420030" y="311572"/>
                  </a:cubicBezTo>
                  <a:cubicBezTo>
                    <a:pt x="441722" y="337207"/>
                    <a:pt x="467029" y="352326"/>
                    <a:pt x="495951" y="356927"/>
                  </a:cubicBezTo>
                  <a:cubicBezTo>
                    <a:pt x="499238" y="357585"/>
                    <a:pt x="501703" y="359392"/>
                    <a:pt x="503346" y="362350"/>
                  </a:cubicBezTo>
                  <a:cubicBezTo>
                    <a:pt x="504989" y="365308"/>
                    <a:pt x="505154" y="368759"/>
                    <a:pt x="503839" y="372703"/>
                  </a:cubicBezTo>
                  <a:cubicBezTo>
                    <a:pt x="498580" y="384535"/>
                    <a:pt x="476231" y="393409"/>
                    <a:pt x="436792" y="399325"/>
                  </a:cubicBezTo>
                  <a:cubicBezTo>
                    <a:pt x="436135" y="400639"/>
                    <a:pt x="435149" y="404583"/>
                    <a:pt x="433834" y="411156"/>
                  </a:cubicBezTo>
                  <a:lnTo>
                    <a:pt x="430876" y="422988"/>
                  </a:lnTo>
                  <a:cubicBezTo>
                    <a:pt x="428904" y="428904"/>
                    <a:pt x="424960" y="431862"/>
                    <a:pt x="419044" y="431862"/>
                  </a:cubicBezTo>
                  <a:cubicBezTo>
                    <a:pt x="416415" y="431862"/>
                    <a:pt x="412142" y="431205"/>
                    <a:pt x="406226" y="429890"/>
                  </a:cubicBezTo>
                  <a:cubicBezTo>
                    <a:pt x="396366" y="427918"/>
                    <a:pt x="387821" y="426932"/>
                    <a:pt x="380591" y="426932"/>
                  </a:cubicBezTo>
                  <a:cubicBezTo>
                    <a:pt x="368102" y="426932"/>
                    <a:pt x="357913" y="428576"/>
                    <a:pt x="350025" y="431862"/>
                  </a:cubicBezTo>
                  <a:cubicBezTo>
                    <a:pt x="344767" y="434491"/>
                    <a:pt x="336221" y="439750"/>
                    <a:pt x="324390" y="447638"/>
                  </a:cubicBezTo>
                  <a:cubicBezTo>
                    <a:pt x="311243" y="456840"/>
                    <a:pt x="300397" y="463414"/>
                    <a:pt x="291852" y="467358"/>
                  </a:cubicBezTo>
                  <a:cubicBezTo>
                    <a:pt x="279363" y="472616"/>
                    <a:pt x="265888" y="474917"/>
                    <a:pt x="251426" y="474260"/>
                  </a:cubicBezTo>
                  <a:cubicBezTo>
                    <a:pt x="238280" y="475574"/>
                    <a:pt x="224805" y="472945"/>
                    <a:pt x="211001" y="466372"/>
                  </a:cubicBezTo>
                  <a:cubicBezTo>
                    <a:pt x="202456" y="462428"/>
                    <a:pt x="192596" y="456512"/>
                    <a:pt x="181422" y="448624"/>
                  </a:cubicBezTo>
                  <a:lnTo>
                    <a:pt x="180436" y="447638"/>
                  </a:lnTo>
                  <a:cubicBezTo>
                    <a:pt x="168604" y="439750"/>
                    <a:pt x="160058" y="434491"/>
                    <a:pt x="154800" y="431862"/>
                  </a:cubicBezTo>
                  <a:cubicBezTo>
                    <a:pt x="146912" y="428576"/>
                    <a:pt x="136723" y="426932"/>
                    <a:pt x="124234" y="426932"/>
                  </a:cubicBezTo>
                  <a:cubicBezTo>
                    <a:pt x="117004" y="426932"/>
                    <a:pt x="108130" y="428247"/>
                    <a:pt x="97613" y="430876"/>
                  </a:cubicBezTo>
                  <a:cubicBezTo>
                    <a:pt x="92354" y="431533"/>
                    <a:pt x="88410" y="431862"/>
                    <a:pt x="85781" y="431862"/>
                  </a:cubicBezTo>
                  <a:cubicBezTo>
                    <a:pt x="79865" y="431862"/>
                    <a:pt x="75921" y="428904"/>
                    <a:pt x="73949" y="422988"/>
                  </a:cubicBezTo>
                  <a:lnTo>
                    <a:pt x="70991" y="412142"/>
                  </a:lnTo>
                  <a:cubicBezTo>
                    <a:pt x="69676" y="404912"/>
                    <a:pt x="68690" y="400639"/>
                    <a:pt x="68033" y="399325"/>
                  </a:cubicBezTo>
                  <a:cubicBezTo>
                    <a:pt x="23335" y="392751"/>
                    <a:pt x="657" y="382234"/>
                    <a:pt x="0" y="367773"/>
                  </a:cubicBezTo>
                  <a:cubicBezTo>
                    <a:pt x="0" y="365144"/>
                    <a:pt x="822" y="362679"/>
                    <a:pt x="2465" y="360378"/>
                  </a:cubicBezTo>
                  <a:cubicBezTo>
                    <a:pt x="4108" y="358078"/>
                    <a:pt x="6245" y="356927"/>
                    <a:pt x="8874" y="356927"/>
                  </a:cubicBezTo>
                  <a:cubicBezTo>
                    <a:pt x="37796" y="352326"/>
                    <a:pt x="63103" y="337207"/>
                    <a:pt x="84795" y="311572"/>
                  </a:cubicBezTo>
                  <a:cubicBezTo>
                    <a:pt x="95969" y="298425"/>
                    <a:pt x="104186" y="285279"/>
                    <a:pt x="109444" y="272132"/>
                  </a:cubicBezTo>
                  <a:lnTo>
                    <a:pt x="109444" y="271146"/>
                  </a:lnTo>
                  <a:cubicBezTo>
                    <a:pt x="113388" y="263916"/>
                    <a:pt x="114374" y="258000"/>
                    <a:pt x="112402" y="253399"/>
                  </a:cubicBezTo>
                  <a:cubicBezTo>
                    <a:pt x="110430" y="248797"/>
                    <a:pt x="106487" y="245182"/>
                    <a:pt x="100571" y="242553"/>
                  </a:cubicBezTo>
                  <a:cubicBezTo>
                    <a:pt x="96627" y="240581"/>
                    <a:pt x="91039" y="238280"/>
                    <a:pt x="83809" y="235651"/>
                  </a:cubicBezTo>
                  <a:lnTo>
                    <a:pt x="76907" y="233679"/>
                  </a:lnTo>
                  <a:cubicBezTo>
                    <a:pt x="57845" y="225791"/>
                    <a:pt x="49299" y="216588"/>
                    <a:pt x="51271" y="206071"/>
                  </a:cubicBezTo>
                  <a:cubicBezTo>
                    <a:pt x="52586" y="200155"/>
                    <a:pt x="57023" y="195554"/>
                    <a:pt x="64582" y="192267"/>
                  </a:cubicBezTo>
                  <a:cubicBezTo>
                    <a:pt x="72141" y="188981"/>
                    <a:pt x="78550" y="188652"/>
                    <a:pt x="83809" y="191281"/>
                  </a:cubicBezTo>
                  <a:cubicBezTo>
                    <a:pt x="93011" y="195225"/>
                    <a:pt x="100899" y="197197"/>
                    <a:pt x="107473" y="197197"/>
                  </a:cubicBezTo>
                  <a:cubicBezTo>
                    <a:pt x="111416" y="197197"/>
                    <a:pt x="114703" y="196540"/>
                    <a:pt x="117332" y="195225"/>
                  </a:cubicBezTo>
                  <a:lnTo>
                    <a:pt x="116346" y="183394"/>
                  </a:lnTo>
                  <a:cubicBezTo>
                    <a:pt x="115032" y="159073"/>
                    <a:pt x="114374" y="140668"/>
                    <a:pt x="114374" y="128178"/>
                  </a:cubicBezTo>
                  <a:cubicBezTo>
                    <a:pt x="115032" y="107801"/>
                    <a:pt x="117661" y="92026"/>
                    <a:pt x="122262" y="80851"/>
                  </a:cubicBezTo>
                  <a:cubicBezTo>
                    <a:pt x="136723" y="48642"/>
                    <a:pt x="159072" y="25964"/>
                    <a:pt x="189309" y="12818"/>
                  </a:cubicBezTo>
                  <a:cubicBezTo>
                    <a:pt x="207714" y="4273"/>
                    <a:pt x="227106" y="0"/>
                    <a:pt x="247483" y="0"/>
                  </a:cubicBezTo>
                  <a:close/>
                </a:path>
              </a:pathLst>
            </a:cu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sp>
          <p:nvSpPr>
            <p:cNvPr id="131" name="Freeform: Shape 130">
              <a:extLst>
                <a:ext uri="{FF2B5EF4-FFF2-40B4-BE49-F238E27FC236}">
                  <a16:creationId xmlns:a16="http://schemas.microsoft.com/office/drawing/2014/main" id="{5D245759-B37E-41D1-9A2C-46CD5ED07DEB}"/>
                </a:ext>
              </a:extLst>
            </p:cNvPr>
            <p:cNvSpPr/>
            <p:nvPr/>
          </p:nvSpPr>
          <p:spPr>
            <a:xfrm>
              <a:off x="10105843" y="2937252"/>
              <a:ext cx="1447983" cy="1375317"/>
            </a:xfrm>
            <a:custGeom>
              <a:avLst/>
              <a:gdLst>
                <a:gd name="connsiteX0" fmla="*/ 394913 w 734425"/>
                <a:gd name="connsiteY0" fmla="*/ 0 h 697568"/>
                <a:gd name="connsiteX1" fmla="*/ 734425 w 734425"/>
                <a:gd name="connsiteY1" fmla="*/ 248745 h 697568"/>
                <a:gd name="connsiteX2" fmla="*/ 734425 w 734425"/>
                <a:gd name="connsiteY2" fmla="*/ 545164 h 697568"/>
                <a:gd name="connsiteX3" fmla="*/ 582022 w 734425"/>
                <a:gd name="connsiteY3" fmla="*/ 697568 h 697568"/>
                <a:gd name="connsiteX4" fmla="*/ 376757 w 734425"/>
                <a:gd name="connsiteY4" fmla="*/ 697568 h 697568"/>
                <a:gd name="connsiteX5" fmla="*/ 0 w 734425"/>
                <a:gd name="connsiteY5" fmla="*/ 421536 h 697568"/>
                <a:gd name="connsiteX6" fmla="*/ 20242 w 734425"/>
                <a:gd name="connsiteY6" fmla="*/ 428383 h 697568"/>
                <a:gd name="connsiteX7" fmla="*/ 55587 w 734425"/>
                <a:gd name="connsiteY7" fmla="*/ 435199 h 697568"/>
                <a:gd name="connsiteX8" fmla="*/ 59144 w 734425"/>
                <a:gd name="connsiteY8" fmla="*/ 450612 h 697568"/>
                <a:gd name="connsiteX9" fmla="*/ 62701 w 734425"/>
                <a:gd name="connsiteY9" fmla="*/ 463653 h 697568"/>
                <a:gd name="connsiteX10" fmla="*/ 76928 w 734425"/>
                <a:gd name="connsiteY10" fmla="*/ 474324 h 697568"/>
                <a:gd name="connsiteX11" fmla="*/ 91155 w 734425"/>
                <a:gd name="connsiteY11" fmla="*/ 473137 h 697568"/>
                <a:gd name="connsiteX12" fmla="*/ 123165 w 734425"/>
                <a:gd name="connsiteY12" fmla="*/ 468396 h 697568"/>
                <a:gd name="connsiteX13" fmla="*/ 159919 w 734425"/>
                <a:gd name="connsiteY13" fmla="*/ 474324 h 697568"/>
                <a:gd name="connsiteX14" fmla="*/ 190745 w 734425"/>
                <a:gd name="connsiteY14" fmla="*/ 493293 h 697568"/>
                <a:gd name="connsiteX15" fmla="*/ 191931 w 734425"/>
                <a:gd name="connsiteY15" fmla="*/ 494478 h 697568"/>
                <a:gd name="connsiteX16" fmla="*/ 227497 w 734425"/>
                <a:gd name="connsiteY16" fmla="*/ 515819 h 697568"/>
                <a:gd name="connsiteX17" fmla="*/ 276105 w 734425"/>
                <a:gd name="connsiteY17" fmla="*/ 525305 h 697568"/>
                <a:gd name="connsiteX18" fmla="*/ 324716 w 734425"/>
                <a:gd name="connsiteY18" fmla="*/ 517005 h 697568"/>
                <a:gd name="connsiteX19" fmla="*/ 363840 w 734425"/>
                <a:gd name="connsiteY19" fmla="*/ 493294 h 697568"/>
                <a:gd name="connsiteX20" fmla="*/ 394664 w 734425"/>
                <a:gd name="connsiteY20" fmla="*/ 474324 h 697568"/>
                <a:gd name="connsiteX21" fmla="*/ 431417 w 734425"/>
                <a:gd name="connsiteY21" fmla="*/ 468396 h 697568"/>
                <a:gd name="connsiteX22" fmla="*/ 462243 w 734425"/>
                <a:gd name="connsiteY22" fmla="*/ 471953 h 697568"/>
                <a:gd name="connsiteX23" fmla="*/ 477654 w 734425"/>
                <a:gd name="connsiteY23" fmla="*/ 474323 h 697568"/>
                <a:gd name="connsiteX24" fmla="*/ 491882 w 734425"/>
                <a:gd name="connsiteY24" fmla="*/ 463653 h 697568"/>
                <a:gd name="connsiteX25" fmla="*/ 495438 w 734425"/>
                <a:gd name="connsiteY25" fmla="*/ 449425 h 697568"/>
                <a:gd name="connsiteX26" fmla="*/ 498995 w 734425"/>
                <a:gd name="connsiteY26" fmla="*/ 435200 h 697568"/>
                <a:gd name="connsiteX27" fmla="*/ 579616 w 734425"/>
                <a:gd name="connsiteY27" fmla="*/ 403189 h 697568"/>
                <a:gd name="connsiteX28" fmla="*/ 579022 w 734425"/>
                <a:gd name="connsiteY28" fmla="*/ 390740 h 697568"/>
                <a:gd name="connsiteX29" fmla="*/ 570130 w 734425"/>
                <a:gd name="connsiteY29" fmla="*/ 384219 h 697568"/>
                <a:gd name="connsiteX30" fmla="*/ 478840 w 734425"/>
                <a:gd name="connsiteY30" fmla="*/ 329682 h 697568"/>
                <a:gd name="connsiteX31" fmla="*/ 449201 w 734425"/>
                <a:gd name="connsiteY31" fmla="*/ 282259 h 697568"/>
                <a:gd name="connsiteX32" fmla="*/ 449200 w 734425"/>
                <a:gd name="connsiteY32" fmla="*/ 281073 h 697568"/>
                <a:gd name="connsiteX33" fmla="*/ 445646 w 734425"/>
                <a:gd name="connsiteY33" fmla="*/ 259734 h 697568"/>
                <a:gd name="connsiteX34" fmla="*/ 480026 w 734425"/>
                <a:gd name="connsiteY34" fmla="*/ 238393 h 697568"/>
                <a:gd name="connsiteX35" fmla="*/ 488325 w 734425"/>
                <a:gd name="connsiteY35" fmla="*/ 236021 h 697568"/>
                <a:gd name="connsiteX36" fmla="*/ 519150 w 734425"/>
                <a:gd name="connsiteY36" fmla="*/ 206382 h 697568"/>
                <a:gd name="connsiteX37" fmla="*/ 501367 w 734425"/>
                <a:gd name="connsiteY37" fmla="*/ 185040 h 697568"/>
                <a:gd name="connsiteX38" fmla="*/ 476469 w 734425"/>
                <a:gd name="connsiteY38" fmla="*/ 185041 h 697568"/>
                <a:gd name="connsiteX39" fmla="*/ 450386 w 734425"/>
                <a:gd name="connsiteY39" fmla="*/ 192154 h 697568"/>
                <a:gd name="connsiteX40" fmla="*/ 439718 w 734425"/>
                <a:gd name="connsiteY40" fmla="*/ 189784 h 697568"/>
                <a:gd name="connsiteX41" fmla="*/ 440902 w 734425"/>
                <a:gd name="connsiteY41" fmla="*/ 174372 h 697568"/>
                <a:gd name="connsiteX42" fmla="*/ 443273 w 734425"/>
                <a:gd name="connsiteY42" fmla="*/ 109163 h 697568"/>
                <a:gd name="connsiteX43" fmla="*/ 433790 w 734425"/>
                <a:gd name="connsiteY43" fmla="*/ 52255 h 697568"/>
                <a:gd name="connsiteX44" fmla="*/ 407409 w 734425"/>
                <a:gd name="connsiteY44" fmla="*/ 10465 h 69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4425" h="697568">
                  <a:moveTo>
                    <a:pt x="394913" y="0"/>
                  </a:moveTo>
                  <a:lnTo>
                    <a:pt x="734425" y="248745"/>
                  </a:lnTo>
                  <a:lnTo>
                    <a:pt x="734425" y="545164"/>
                  </a:lnTo>
                  <a:cubicBezTo>
                    <a:pt x="734425" y="629334"/>
                    <a:pt x="666192" y="697568"/>
                    <a:pt x="582022" y="697568"/>
                  </a:cubicBezTo>
                  <a:lnTo>
                    <a:pt x="376757" y="697568"/>
                  </a:lnTo>
                  <a:lnTo>
                    <a:pt x="0" y="421536"/>
                  </a:lnTo>
                  <a:lnTo>
                    <a:pt x="20242" y="428383"/>
                  </a:lnTo>
                  <a:cubicBezTo>
                    <a:pt x="30369" y="430952"/>
                    <a:pt x="42151" y="433224"/>
                    <a:pt x="55587" y="435199"/>
                  </a:cubicBezTo>
                  <a:cubicBezTo>
                    <a:pt x="56377" y="436779"/>
                    <a:pt x="57564" y="441918"/>
                    <a:pt x="59144" y="450612"/>
                  </a:cubicBezTo>
                  <a:lnTo>
                    <a:pt x="62701" y="463653"/>
                  </a:lnTo>
                  <a:cubicBezTo>
                    <a:pt x="65072" y="470767"/>
                    <a:pt x="69814" y="474323"/>
                    <a:pt x="76928" y="474324"/>
                  </a:cubicBezTo>
                  <a:cubicBezTo>
                    <a:pt x="80089" y="474324"/>
                    <a:pt x="84833" y="473928"/>
                    <a:pt x="91155" y="473137"/>
                  </a:cubicBezTo>
                  <a:cubicBezTo>
                    <a:pt x="103801" y="469976"/>
                    <a:pt x="114473" y="468396"/>
                    <a:pt x="123165" y="468396"/>
                  </a:cubicBezTo>
                  <a:cubicBezTo>
                    <a:pt x="138183" y="468395"/>
                    <a:pt x="150435" y="470373"/>
                    <a:pt x="159919" y="474324"/>
                  </a:cubicBezTo>
                  <a:cubicBezTo>
                    <a:pt x="166242" y="477485"/>
                    <a:pt x="176518" y="483809"/>
                    <a:pt x="190745" y="493293"/>
                  </a:cubicBezTo>
                  <a:lnTo>
                    <a:pt x="191931" y="494478"/>
                  </a:lnTo>
                  <a:cubicBezTo>
                    <a:pt x="205366" y="503964"/>
                    <a:pt x="217222" y="511077"/>
                    <a:pt x="227497" y="515819"/>
                  </a:cubicBezTo>
                  <a:cubicBezTo>
                    <a:pt x="244096" y="523723"/>
                    <a:pt x="260298" y="526884"/>
                    <a:pt x="276105" y="525305"/>
                  </a:cubicBezTo>
                  <a:cubicBezTo>
                    <a:pt x="293495" y="526094"/>
                    <a:pt x="309698" y="523328"/>
                    <a:pt x="324716" y="517005"/>
                  </a:cubicBezTo>
                  <a:cubicBezTo>
                    <a:pt x="334989" y="512262"/>
                    <a:pt x="348031" y="504358"/>
                    <a:pt x="363840" y="493294"/>
                  </a:cubicBezTo>
                  <a:cubicBezTo>
                    <a:pt x="378066" y="483809"/>
                    <a:pt x="388341" y="477485"/>
                    <a:pt x="394664" y="474324"/>
                  </a:cubicBezTo>
                  <a:cubicBezTo>
                    <a:pt x="404149" y="470373"/>
                    <a:pt x="416400" y="468396"/>
                    <a:pt x="431417" y="468396"/>
                  </a:cubicBezTo>
                  <a:cubicBezTo>
                    <a:pt x="440111" y="468396"/>
                    <a:pt x="450386" y="469582"/>
                    <a:pt x="462243" y="471953"/>
                  </a:cubicBezTo>
                  <a:cubicBezTo>
                    <a:pt x="469355" y="473534"/>
                    <a:pt x="474493" y="474323"/>
                    <a:pt x="477654" y="474323"/>
                  </a:cubicBezTo>
                  <a:cubicBezTo>
                    <a:pt x="484768" y="474324"/>
                    <a:pt x="489510" y="470767"/>
                    <a:pt x="491882" y="463653"/>
                  </a:cubicBezTo>
                  <a:lnTo>
                    <a:pt x="495438" y="449425"/>
                  </a:lnTo>
                  <a:cubicBezTo>
                    <a:pt x="497021" y="441523"/>
                    <a:pt x="498205" y="436779"/>
                    <a:pt x="498995" y="435200"/>
                  </a:cubicBezTo>
                  <a:cubicBezTo>
                    <a:pt x="546418" y="428086"/>
                    <a:pt x="573291" y="417415"/>
                    <a:pt x="579616" y="403189"/>
                  </a:cubicBezTo>
                  <a:cubicBezTo>
                    <a:pt x="581196" y="398447"/>
                    <a:pt x="580998" y="394296"/>
                    <a:pt x="579022" y="390740"/>
                  </a:cubicBezTo>
                  <a:cubicBezTo>
                    <a:pt x="577046" y="387183"/>
                    <a:pt x="574082" y="385011"/>
                    <a:pt x="570130" y="384219"/>
                  </a:cubicBezTo>
                  <a:cubicBezTo>
                    <a:pt x="535353" y="378687"/>
                    <a:pt x="504923" y="360508"/>
                    <a:pt x="478840" y="329682"/>
                  </a:cubicBezTo>
                  <a:cubicBezTo>
                    <a:pt x="465404" y="313874"/>
                    <a:pt x="455524" y="298067"/>
                    <a:pt x="449201" y="282259"/>
                  </a:cubicBezTo>
                  <a:lnTo>
                    <a:pt x="449200" y="281073"/>
                  </a:lnTo>
                  <a:cubicBezTo>
                    <a:pt x="444460" y="272380"/>
                    <a:pt x="443274" y="265265"/>
                    <a:pt x="445646" y="259734"/>
                  </a:cubicBezTo>
                  <a:cubicBezTo>
                    <a:pt x="448807" y="251829"/>
                    <a:pt x="460266" y="244716"/>
                    <a:pt x="480026" y="238393"/>
                  </a:cubicBezTo>
                  <a:lnTo>
                    <a:pt x="488325" y="236021"/>
                  </a:lnTo>
                  <a:cubicBezTo>
                    <a:pt x="508874" y="227327"/>
                    <a:pt x="519150" y="217447"/>
                    <a:pt x="519150" y="206382"/>
                  </a:cubicBezTo>
                  <a:cubicBezTo>
                    <a:pt x="519151" y="196106"/>
                    <a:pt x="513222" y="188994"/>
                    <a:pt x="501367" y="185040"/>
                  </a:cubicBezTo>
                  <a:cubicBezTo>
                    <a:pt x="492673" y="181090"/>
                    <a:pt x="484372" y="181090"/>
                    <a:pt x="476469" y="185041"/>
                  </a:cubicBezTo>
                  <a:cubicBezTo>
                    <a:pt x="466984" y="189783"/>
                    <a:pt x="458291" y="192155"/>
                    <a:pt x="450386" y="192154"/>
                  </a:cubicBezTo>
                  <a:cubicBezTo>
                    <a:pt x="446435" y="192154"/>
                    <a:pt x="442879" y="191364"/>
                    <a:pt x="439718" y="189784"/>
                  </a:cubicBezTo>
                  <a:lnTo>
                    <a:pt x="440902" y="174372"/>
                  </a:lnTo>
                  <a:cubicBezTo>
                    <a:pt x="442482" y="145918"/>
                    <a:pt x="443273" y="124182"/>
                    <a:pt x="443273" y="109163"/>
                  </a:cubicBezTo>
                  <a:cubicBezTo>
                    <a:pt x="442482" y="84662"/>
                    <a:pt x="439322" y="65693"/>
                    <a:pt x="433790" y="52255"/>
                  </a:cubicBezTo>
                  <a:cubicBezTo>
                    <a:pt x="426676" y="36448"/>
                    <a:pt x="417882" y="22518"/>
                    <a:pt x="407409" y="10465"/>
                  </a:cubicBezTo>
                  <a:close/>
                </a:path>
              </a:pathLst>
            </a:custGeom>
            <a:solidFill>
              <a:sysClr val="windowText" lastClr="000000">
                <a:alpha val="22000"/>
              </a:sysClr>
            </a:solidFill>
            <a:ln w="158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grpSp>
      <p:grpSp>
        <p:nvGrpSpPr>
          <p:cNvPr id="121" name="Group 120">
            <a:extLst>
              <a:ext uri="{FF2B5EF4-FFF2-40B4-BE49-F238E27FC236}">
                <a16:creationId xmlns:a16="http://schemas.microsoft.com/office/drawing/2014/main" id="{23B75C31-982D-48D0-B3D7-58AD356A9509}"/>
              </a:ext>
            </a:extLst>
          </p:cNvPr>
          <p:cNvGrpSpPr/>
          <p:nvPr/>
        </p:nvGrpSpPr>
        <p:grpSpPr>
          <a:xfrm>
            <a:off x="527415" y="2180798"/>
            <a:ext cx="1352401" cy="1182252"/>
            <a:chOff x="1038226" y="2509750"/>
            <a:chExt cx="1802820" cy="1802820"/>
          </a:xfrm>
        </p:grpSpPr>
        <p:sp>
          <p:nvSpPr>
            <p:cNvPr id="123" name="Rectangle: Rounded Corners 122">
              <a:extLst>
                <a:ext uri="{FF2B5EF4-FFF2-40B4-BE49-F238E27FC236}">
                  <a16:creationId xmlns:a16="http://schemas.microsoft.com/office/drawing/2014/main" id="{459018E2-EEB9-4BB5-8EA5-73B001901890}"/>
                </a:ext>
              </a:extLst>
            </p:cNvPr>
            <p:cNvSpPr/>
            <p:nvPr/>
          </p:nvSpPr>
          <p:spPr>
            <a:xfrm>
              <a:off x="1038226" y="2509750"/>
              <a:ext cx="1802820" cy="1802820"/>
            </a:xfrm>
            <a:prstGeom prst="roundRect">
              <a:avLst/>
            </a:prstGeom>
            <a:solidFill>
              <a:srgbClr val="3A579D"/>
            </a:solidFill>
            <a:ln w="15875" cap="flat" cmpd="sng" algn="ctr">
              <a:noFill/>
              <a:prstDash val="solid"/>
            </a:ln>
            <a:effectLst>
              <a:outerShdw blurRad="889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Bell MT" panose="02020503060305020303" pitchFamily="18" charset="0"/>
                <a:ea typeface="+mn-ea"/>
                <a:cs typeface="+mn-cs"/>
              </a:endParaRPr>
            </a:p>
          </p:txBody>
        </p:sp>
        <p:sp>
          <p:nvSpPr>
            <p:cNvPr id="124" name="Freeform 310">
              <a:extLst>
                <a:ext uri="{FF2B5EF4-FFF2-40B4-BE49-F238E27FC236}">
                  <a16:creationId xmlns:a16="http://schemas.microsoft.com/office/drawing/2014/main" id="{88F4711A-DF05-4CA5-9E9B-31144AC62827}"/>
                </a:ext>
              </a:extLst>
            </p:cNvPr>
            <p:cNvSpPr>
              <a:spLocks noChangeAspect="1"/>
            </p:cNvSpPr>
            <p:nvPr/>
          </p:nvSpPr>
          <p:spPr>
            <a:xfrm>
              <a:off x="1649688" y="2855966"/>
              <a:ext cx="579893" cy="1117748"/>
            </a:xfrm>
            <a:custGeom>
              <a:avLst/>
              <a:gdLst/>
              <a:ahLst/>
              <a:cxnLst/>
              <a:rect l="l" t="t" r="r" b="b"/>
              <a:pathLst>
                <a:path w="243398" h="468766">
                  <a:moveTo>
                    <a:pt x="179168" y="0"/>
                  </a:moveTo>
                  <a:cubicBezTo>
                    <a:pt x="206776" y="0"/>
                    <a:pt x="228186" y="1127"/>
                    <a:pt x="243398" y="3381"/>
                  </a:cubicBezTo>
                  <a:lnTo>
                    <a:pt x="243398" y="77752"/>
                  </a:lnTo>
                  <a:lnTo>
                    <a:pt x="199169" y="77752"/>
                  </a:lnTo>
                  <a:cubicBezTo>
                    <a:pt x="183018" y="77752"/>
                    <a:pt x="172125" y="81133"/>
                    <a:pt x="166491" y="87894"/>
                  </a:cubicBezTo>
                  <a:cubicBezTo>
                    <a:pt x="160857" y="94655"/>
                    <a:pt x="158040" y="104796"/>
                    <a:pt x="158040" y="118318"/>
                  </a:cubicBezTo>
                  <a:lnTo>
                    <a:pt x="158040" y="171562"/>
                  </a:lnTo>
                  <a:lnTo>
                    <a:pt x="240581" y="171562"/>
                  </a:lnTo>
                  <a:lnTo>
                    <a:pt x="229594" y="254948"/>
                  </a:lnTo>
                  <a:lnTo>
                    <a:pt x="158040" y="254948"/>
                  </a:lnTo>
                  <a:lnTo>
                    <a:pt x="158040" y="468766"/>
                  </a:lnTo>
                  <a:lnTo>
                    <a:pt x="71836" y="468766"/>
                  </a:lnTo>
                  <a:lnTo>
                    <a:pt x="71836" y="254948"/>
                  </a:lnTo>
                  <a:lnTo>
                    <a:pt x="0" y="254948"/>
                  </a:lnTo>
                  <a:lnTo>
                    <a:pt x="0" y="171562"/>
                  </a:lnTo>
                  <a:lnTo>
                    <a:pt x="71836" y="171562"/>
                  </a:lnTo>
                  <a:lnTo>
                    <a:pt x="71836" y="110149"/>
                  </a:lnTo>
                  <a:cubicBezTo>
                    <a:pt x="71836" y="75217"/>
                    <a:pt x="81602" y="48126"/>
                    <a:pt x="101134" y="28875"/>
                  </a:cubicBezTo>
                  <a:cubicBezTo>
                    <a:pt x="120667" y="9625"/>
                    <a:pt x="146677" y="0"/>
                    <a:pt x="179168" y="0"/>
                  </a:cubicBezTo>
                  <a:close/>
                </a:path>
              </a:pathLst>
            </a:custGeom>
            <a:solidFill>
              <a:sysClr val="window" lastClr="FFFFFF"/>
            </a:solidFill>
            <a:ln w="158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Bell MT" panose="02020503060305020303" pitchFamily="18" charset="0"/>
                <a:ea typeface="+mn-ea"/>
                <a:cs typeface="+mn-cs"/>
              </a:endParaRPr>
            </a:p>
          </p:txBody>
        </p:sp>
        <p:sp>
          <p:nvSpPr>
            <p:cNvPr id="125" name="Freeform: Shape 124">
              <a:extLst>
                <a:ext uri="{FF2B5EF4-FFF2-40B4-BE49-F238E27FC236}">
                  <a16:creationId xmlns:a16="http://schemas.microsoft.com/office/drawing/2014/main" id="{7E67CF97-6404-4389-A0AA-81D209D68550}"/>
                </a:ext>
              </a:extLst>
            </p:cNvPr>
            <p:cNvSpPr/>
            <p:nvPr/>
          </p:nvSpPr>
          <p:spPr>
            <a:xfrm>
              <a:off x="1660357" y="2866813"/>
              <a:ext cx="1180689" cy="1445756"/>
            </a:xfrm>
            <a:custGeom>
              <a:avLst/>
              <a:gdLst>
                <a:gd name="connsiteX0" fmla="*/ 0 w 598852"/>
                <a:gd name="connsiteY0" fmla="*/ 302834 h 733295"/>
                <a:gd name="connsiteX1" fmla="*/ 81397 w 598852"/>
                <a:gd name="connsiteY1" fmla="*/ 302834 h 733295"/>
                <a:gd name="connsiteX2" fmla="*/ 81397 w 598852"/>
                <a:gd name="connsiteY2" fmla="*/ 362469 h 733295"/>
                <a:gd name="connsiteX3" fmla="*/ 288714 w 598852"/>
                <a:gd name="connsiteY3" fmla="*/ 0 h 733295"/>
                <a:gd name="connsiteX4" fmla="*/ 598852 w 598852"/>
                <a:gd name="connsiteY4" fmla="*/ 227223 h 733295"/>
                <a:gd name="connsiteX5" fmla="*/ 598852 w 598852"/>
                <a:gd name="connsiteY5" fmla="*/ 580892 h 733295"/>
                <a:gd name="connsiteX6" fmla="*/ 446449 w 598852"/>
                <a:gd name="connsiteY6" fmla="*/ 733295 h 733295"/>
                <a:gd name="connsiteX7" fmla="*/ 325191 w 598852"/>
                <a:gd name="connsiteY7" fmla="*/ 733295 h 733295"/>
                <a:gd name="connsiteX8" fmla="*/ 90606 w 598852"/>
                <a:gd name="connsiteY8" fmla="*/ 561426 h 733295"/>
                <a:gd name="connsiteX9" fmla="*/ 185566 w 598852"/>
                <a:gd name="connsiteY9" fmla="*/ 561426 h 733295"/>
                <a:gd name="connsiteX10" fmla="*/ 185567 w 598852"/>
                <a:gd name="connsiteY10" fmla="*/ 302834 h 733295"/>
                <a:gd name="connsiteX11" fmla="*/ 272033 w 598852"/>
                <a:gd name="connsiteY11" fmla="*/ 302833 h 733295"/>
                <a:gd name="connsiteX12" fmla="*/ 285310 w 598852"/>
                <a:gd name="connsiteY12" fmla="*/ 201985 h 733295"/>
                <a:gd name="connsiteX13" fmla="*/ 185567 w 598852"/>
                <a:gd name="connsiteY13" fmla="*/ 201986 h 733295"/>
                <a:gd name="connsiteX14" fmla="*/ 185566 w 598852"/>
                <a:gd name="connsiteY14" fmla="*/ 137593 h 733295"/>
                <a:gd name="connsiteX15" fmla="*/ 195779 w 598852"/>
                <a:gd name="connsiteY15" fmla="*/ 100798 h 733295"/>
                <a:gd name="connsiteX16" fmla="*/ 235266 w 598852"/>
                <a:gd name="connsiteY16" fmla="*/ 88532 h 733295"/>
                <a:gd name="connsiteX17" fmla="*/ 288714 w 598852"/>
                <a:gd name="connsiteY17" fmla="*/ 88532 h 733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98852" h="733295">
                  <a:moveTo>
                    <a:pt x="0" y="302834"/>
                  </a:moveTo>
                  <a:lnTo>
                    <a:pt x="81397" y="302834"/>
                  </a:lnTo>
                  <a:lnTo>
                    <a:pt x="81397" y="362469"/>
                  </a:lnTo>
                  <a:close/>
                  <a:moveTo>
                    <a:pt x="288714" y="0"/>
                  </a:moveTo>
                  <a:lnTo>
                    <a:pt x="598852" y="227223"/>
                  </a:lnTo>
                  <a:lnTo>
                    <a:pt x="598852" y="580892"/>
                  </a:lnTo>
                  <a:cubicBezTo>
                    <a:pt x="598852" y="665062"/>
                    <a:pt x="530618" y="733295"/>
                    <a:pt x="446449" y="733295"/>
                  </a:cubicBezTo>
                  <a:lnTo>
                    <a:pt x="325191" y="733295"/>
                  </a:lnTo>
                  <a:lnTo>
                    <a:pt x="90606" y="561426"/>
                  </a:lnTo>
                  <a:lnTo>
                    <a:pt x="185566" y="561426"/>
                  </a:lnTo>
                  <a:lnTo>
                    <a:pt x="185567" y="302834"/>
                  </a:lnTo>
                  <a:lnTo>
                    <a:pt x="272033" y="302833"/>
                  </a:lnTo>
                  <a:lnTo>
                    <a:pt x="285310" y="201985"/>
                  </a:lnTo>
                  <a:lnTo>
                    <a:pt x="185567" y="201986"/>
                  </a:lnTo>
                  <a:lnTo>
                    <a:pt x="185566" y="137593"/>
                  </a:lnTo>
                  <a:cubicBezTo>
                    <a:pt x="185567" y="121239"/>
                    <a:pt x="188971" y="108974"/>
                    <a:pt x="195779" y="100798"/>
                  </a:cubicBezTo>
                  <a:cubicBezTo>
                    <a:pt x="202587" y="92621"/>
                    <a:pt x="215750" y="88532"/>
                    <a:pt x="235266" y="88532"/>
                  </a:cubicBezTo>
                  <a:lnTo>
                    <a:pt x="288714" y="88532"/>
                  </a:lnTo>
                  <a:close/>
                </a:path>
              </a:pathLst>
            </a:custGeom>
            <a:solidFill>
              <a:sysClr val="windowText" lastClr="000000">
                <a:alpha val="22000"/>
              </a:sysClr>
            </a:solidFill>
            <a:ln w="158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Bell MT" panose="02020503060305020303" pitchFamily="18" charset="0"/>
                <a:ea typeface="+mn-ea"/>
                <a:cs typeface="+mn-cs"/>
              </a:endParaRPr>
            </a:p>
          </p:txBody>
        </p:sp>
      </p:grpSp>
      <p:sp>
        <p:nvSpPr>
          <p:cNvPr id="138" name="Rectangle 137">
            <a:extLst>
              <a:ext uri="{FF2B5EF4-FFF2-40B4-BE49-F238E27FC236}">
                <a16:creationId xmlns:a16="http://schemas.microsoft.com/office/drawing/2014/main" id="{FFED1C0E-5FB6-441E-B96A-BF28A023055E}"/>
              </a:ext>
            </a:extLst>
          </p:cNvPr>
          <p:cNvSpPr/>
          <p:nvPr/>
        </p:nvSpPr>
        <p:spPr>
          <a:xfrm>
            <a:off x="4270786" y="1273281"/>
            <a:ext cx="6519134" cy="5603329"/>
          </a:xfrm>
          <a:prstGeom prst="rect">
            <a:avLst/>
          </a:prstGeom>
        </p:spPr>
        <p:txBody>
          <a:bodyPr wrap="square">
            <a:spAutoFit/>
          </a:bodyPr>
          <a:lstStyle/>
          <a:p>
            <a:pPr marL="285750" indent="-285750">
              <a:lnSpc>
                <a:spcPct val="115000"/>
              </a:lnSpc>
              <a:buFont typeface="Arial" panose="020B0604020202020204" pitchFamily="34" charset="0"/>
              <a:buChar char="•"/>
              <a:defRPr/>
            </a:pPr>
            <a:r>
              <a:rPr lang="en-US" sz="1700" dirty="0">
                <a:solidFill>
                  <a:srgbClr val="115BA4"/>
                </a:solidFill>
                <a:ea typeface="Verdana" panose="020B0604030504040204" pitchFamily="34" charset="0"/>
                <a:cs typeface="Calibri" panose="020F0502020204030204" pitchFamily="34" charset="0"/>
              </a:rPr>
              <a:t>Traffickers use sextortion to coerce children on social media and game systems. They often lure children into sex trafficking via social media recruitment even if children do not have high-risk</a:t>
            </a:r>
          </a:p>
          <a:p>
            <a:pPr marL="285750" indent="-285750">
              <a:lnSpc>
                <a:spcPct val="115000"/>
              </a:lnSpc>
              <a:buFont typeface="Arial" panose="020B0604020202020204" pitchFamily="34" charset="0"/>
              <a:buChar char="•"/>
              <a:defRPr/>
            </a:pPr>
            <a:endParaRPr lang="en-US" sz="500" dirty="0">
              <a:solidFill>
                <a:srgbClr val="115BA4"/>
              </a:solidFill>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r>
              <a:rPr lang="en-US" sz="1700" dirty="0">
                <a:solidFill>
                  <a:srgbClr val="115BA4"/>
                </a:solidFill>
                <a:ea typeface="Verdana" panose="020B0604030504040204" pitchFamily="34" charset="0"/>
                <a:cs typeface="Calibri" panose="020F0502020204030204" pitchFamily="34" charset="0"/>
              </a:rPr>
              <a:t>Potential traffickers may like, comment, ask to be friends, and gather the information to recruit and groom youth.</a:t>
            </a:r>
          </a:p>
          <a:p>
            <a:pPr marL="285750" indent="-285750">
              <a:lnSpc>
                <a:spcPct val="115000"/>
              </a:lnSpc>
              <a:buFont typeface="Arial" panose="020B0604020202020204" pitchFamily="34" charset="0"/>
              <a:buChar char="•"/>
              <a:defRPr/>
            </a:pPr>
            <a:endParaRPr lang="en-US" sz="500" dirty="0">
              <a:solidFill>
                <a:srgbClr val="115BA4"/>
              </a:solidFill>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r>
              <a:rPr lang="en-US" sz="1700" dirty="0">
                <a:solidFill>
                  <a:srgbClr val="115BA4"/>
                </a:solidFill>
                <a:ea typeface="Verdana" panose="020B0604030504040204" pitchFamily="34" charset="0"/>
                <a:cs typeface="Calibri" panose="020F0502020204030204" pitchFamily="34" charset="0"/>
              </a:rPr>
              <a:t>Grooming can occur on these messaging apps &amp; sites, such as convincing someone to send a risky picture and then using it to extort them.</a:t>
            </a:r>
          </a:p>
          <a:p>
            <a:pPr marL="285750" indent="-285750">
              <a:lnSpc>
                <a:spcPct val="115000"/>
              </a:lnSpc>
              <a:buFont typeface="Arial" panose="020B0604020202020204" pitchFamily="34" charset="0"/>
              <a:buChar char="•"/>
              <a:defRPr/>
            </a:pPr>
            <a:endParaRPr lang="en-US" sz="500" dirty="0">
              <a:solidFill>
                <a:srgbClr val="115BA4"/>
              </a:solidFill>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r>
              <a:rPr lang="en-US" sz="1700" dirty="0">
                <a:solidFill>
                  <a:srgbClr val="115BA4"/>
                </a:solidFill>
                <a:ea typeface="Verdana" panose="020B0604030504040204" pitchFamily="34" charset="0"/>
                <a:cs typeface="Calibri" panose="020F0502020204030204" pitchFamily="34" charset="0"/>
              </a:rPr>
              <a:t>Fill vulnerabilities, build trust, and get them to share more of their body in pictures. Move them from monitored page to less monitored page.</a:t>
            </a:r>
          </a:p>
          <a:p>
            <a:pPr marL="285750" indent="-285750">
              <a:lnSpc>
                <a:spcPct val="115000"/>
              </a:lnSpc>
              <a:buFont typeface="Arial" panose="020B0604020202020204" pitchFamily="34" charset="0"/>
              <a:buChar char="•"/>
              <a:defRPr/>
            </a:pPr>
            <a:endParaRPr lang="en-US" sz="500" dirty="0">
              <a:solidFill>
                <a:srgbClr val="115BA4"/>
              </a:solidFill>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r>
              <a:rPr lang="en-US" sz="1700" dirty="0">
                <a:solidFill>
                  <a:srgbClr val="115BA4"/>
                </a:solidFill>
                <a:cs typeface="Calibri" panose="020F0502020204030204" pitchFamily="34" charset="0"/>
              </a:rPr>
              <a:t>Move them from sharing to selling or selling pictures online of themselves.</a:t>
            </a:r>
            <a:endParaRPr lang="en-US" sz="1700" dirty="0">
              <a:solidFill>
                <a:srgbClr val="115BA4"/>
              </a:solidFill>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endParaRPr lang="en-US" sz="1600" dirty="0">
              <a:solidFill>
                <a:prstClr val="black"/>
              </a:solidFill>
              <a:latin typeface="Verdana" panose="020B0604030504040204" pitchFamily="34" charset="0"/>
              <a:ea typeface="Verdana" panose="020B0604030504040204" pitchFamily="34" charset="0"/>
              <a:cs typeface="Calibri" panose="020F0502020204030204" pitchFamily="34" charset="0"/>
            </a:endParaRPr>
          </a:p>
          <a:p>
            <a:pPr marL="285750" indent="-285750">
              <a:lnSpc>
                <a:spcPct val="115000"/>
              </a:lnSpc>
              <a:buFont typeface="Arial" panose="020B0604020202020204" pitchFamily="34" charset="0"/>
              <a:buChar char="•"/>
              <a:defRPr/>
            </a:pPr>
            <a:endParaRPr lang="en-US" sz="1600" dirty="0">
              <a:solidFill>
                <a:prstClr val="black"/>
              </a:solidFill>
              <a:latin typeface="Verdana" panose="020B0604030504040204" pitchFamily="34" charset="0"/>
              <a:ea typeface="Verdana" panose="020B060403050404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702A2C19-6174-3AD9-C60D-1CF007190E35}"/>
              </a:ext>
            </a:extLst>
          </p:cNvPr>
          <p:cNvPicPr>
            <a:picLocks noChangeAspect="1"/>
          </p:cNvPicPr>
          <p:nvPr/>
        </p:nvPicPr>
        <p:blipFill>
          <a:blip r:embed="rId3"/>
          <a:srcRect/>
          <a:stretch/>
        </p:blipFill>
        <p:spPr>
          <a:xfrm>
            <a:off x="2686874" y="2146209"/>
            <a:ext cx="885704" cy="1246546"/>
          </a:xfrm>
          <a:prstGeom prst="rect">
            <a:avLst/>
          </a:prstGeom>
        </p:spPr>
      </p:pic>
    </p:spTree>
    <p:extLst>
      <p:ext uri="{BB962C8B-B14F-4D97-AF65-F5344CB8AC3E}">
        <p14:creationId xmlns:p14="http://schemas.microsoft.com/office/powerpoint/2010/main" val="1512352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1D52C6-877E-4BE7-9F36-9CF935E3A97B}"/>
              </a:ext>
            </a:extLst>
          </p:cNvPr>
          <p:cNvSpPr>
            <a:spLocks noGrp="1"/>
          </p:cNvSpPr>
          <p:nvPr>
            <p:ph idx="1"/>
          </p:nvPr>
        </p:nvSpPr>
        <p:spPr>
          <a:xfrm>
            <a:off x="1355464" y="1688952"/>
            <a:ext cx="9305364" cy="4078366"/>
          </a:xfrm>
        </p:spPr>
        <p:txBody>
          <a:bodyPr>
            <a:normAutofit/>
          </a:bodyPr>
          <a:lstStyle/>
          <a:p>
            <a:r>
              <a:rPr lang="en-US" sz="1900" dirty="0">
                <a:solidFill>
                  <a:srgbClr val="115BA4"/>
                </a:solidFill>
              </a:rPr>
              <a:t>Establish open communication with your child </a:t>
            </a:r>
          </a:p>
          <a:p>
            <a:r>
              <a:rPr lang="en-US" sz="1900" dirty="0">
                <a:solidFill>
                  <a:srgbClr val="115BA4"/>
                </a:solidFill>
              </a:rPr>
              <a:t>Instruct your child to never agree to meet face to face with someone they meet online</a:t>
            </a:r>
          </a:p>
          <a:p>
            <a:r>
              <a:rPr lang="en-US" sz="1900" dirty="0">
                <a:solidFill>
                  <a:srgbClr val="115BA4"/>
                </a:solidFill>
              </a:rPr>
              <a:t>Teach your child about boundaries and not to overshare personal information </a:t>
            </a:r>
          </a:p>
          <a:p>
            <a:r>
              <a:rPr lang="en-US" sz="1900" dirty="0">
                <a:solidFill>
                  <a:srgbClr val="115BA4"/>
                </a:solidFill>
              </a:rPr>
              <a:t>Preview websites and apps that your child wants to use including gaming and You Tube Channels </a:t>
            </a:r>
          </a:p>
          <a:p>
            <a:r>
              <a:rPr lang="en-US" sz="1900" dirty="0">
                <a:solidFill>
                  <a:srgbClr val="115BA4"/>
                </a:solidFill>
              </a:rPr>
              <a:t>Discourage use of webcams </a:t>
            </a:r>
          </a:p>
          <a:p>
            <a:r>
              <a:rPr lang="en-US" sz="1900" dirty="0">
                <a:solidFill>
                  <a:srgbClr val="115BA4"/>
                </a:solidFill>
              </a:rPr>
              <a:t>Consider setting up parental controls </a:t>
            </a:r>
          </a:p>
          <a:p>
            <a:pPr marL="0" indent="0">
              <a:buNone/>
            </a:pPr>
            <a:endParaRPr lang="en-US" sz="2400" dirty="0">
              <a:solidFill>
                <a:schemeClr val="tx1"/>
              </a:solidFill>
            </a:endParaRPr>
          </a:p>
        </p:txBody>
      </p:sp>
      <p:sp>
        <p:nvSpPr>
          <p:cNvPr id="3" name="Title 2">
            <a:extLst>
              <a:ext uri="{FF2B5EF4-FFF2-40B4-BE49-F238E27FC236}">
                <a16:creationId xmlns:a16="http://schemas.microsoft.com/office/drawing/2014/main" id="{99774EDC-E923-4E34-883B-0E627A5335FF}"/>
              </a:ext>
            </a:extLst>
          </p:cNvPr>
          <p:cNvSpPr>
            <a:spLocks noGrp="1"/>
          </p:cNvSpPr>
          <p:nvPr>
            <p:ph type="title"/>
          </p:nvPr>
        </p:nvSpPr>
        <p:spPr>
          <a:xfrm>
            <a:off x="441855" y="465993"/>
            <a:ext cx="11029616" cy="791167"/>
          </a:xfrm>
        </p:spPr>
        <p:txBody>
          <a:bodyPr anchor="ctr">
            <a:normAutofit/>
          </a:bodyPr>
          <a:lstStyle/>
          <a:p>
            <a:r>
              <a:rPr lang="en-US" cap="none" dirty="0">
                <a:solidFill>
                  <a:schemeClr val="tx1"/>
                </a:solidFill>
                <a:latin typeface="+mn-lt"/>
              </a:rPr>
              <a:t>HOW CAN YOUTH BE SAFE ONLINE?</a:t>
            </a:r>
          </a:p>
        </p:txBody>
      </p:sp>
    </p:spTree>
    <p:custDataLst>
      <p:tags r:id="rId1"/>
    </p:custDataLst>
    <p:extLst>
      <p:ext uri="{BB962C8B-B14F-4D97-AF65-F5344CB8AC3E}">
        <p14:creationId xmlns:p14="http://schemas.microsoft.com/office/powerpoint/2010/main" val="667158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1D52C6-877E-4BE7-9F36-9CF935E3A97B}"/>
              </a:ext>
            </a:extLst>
          </p:cNvPr>
          <p:cNvSpPr>
            <a:spLocks noGrp="1"/>
          </p:cNvSpPr>
          <p:nvPr>
            <p:ph idx="1"/>
          </p:nvPr>
        </p:nvSpPr>
        <p:spPr>
          <a:xfrm>
            <a:off x="1581375" y="1288771"/>
            <a:ext cx="9197788" cy="4595662"/>
          </a:xfrm>
        </p:spPr>
        <p:txBody>
          <a:bodyPr>
            <a:normAutofit/>
          </a:bodyPr>
          <a:lstStyle/>
          <a:p>
            <a:pPr>
              <a:buFont typeface="Wingdings" panose="05000000000000000000" pitchFamily="2" charset="2"/>
              <a:buChar char="§"/>
            </a:pPr>
            <a:r>
              <a:rPr lang="en-US" sz="1800" dirty="0">
                <a:solidFill>
                  <a:srgbClr val="115BA4"/>
                </a:solidFill>
              </a:rPr>
              <a:t>Make their social media accounts private and do not friend/follow people that they do not know.</a:t>
            </a:r>
          </a:p>
          <a:p>
            <a:pPr>
              <a:buFont typeface="Wingdings" panose="05000000000000000000" pitchFamily="2" charset="2"/>
              <a:buChar char="§"/>
            </a:pPr>
            <a:r>
              <a:rPr lang="en-US" sz="1800" dirty="0">
                <a:solidFill>
                  <a:srgbClr val="115BA4"/>
                </a:solidFill>
              </a:rPr>
              <a:t>Understand that people are not always who they portray to be, and pictures and videos can be altered to manipulate you. </a:t>
            </a:r>
          </a:p>
          <a:p>
            <a:pPr>
              <a:buFont typeface="Wingdings" panose="05000000000000000000" pitchFamily="2" charset="2"/>
              <a:buChar char="§"/>
            </a:pPr>
            <a:r>
              <a:rPr lang="en-US" sz="1800" dirty="0">
                <a:solidFill>
                  <a:srgbClr val="115BA4"/>
                </a:solidFill>
              </a:rPr>
              <a:t>Beware if you met a person on one app then they contact you on another app or site.</a:t>
            </a:r>
          </a:p>
          <a:p>
            <a:pPr>
              <a:buFont typeface="Wingdings" panose="05000000000000000000" pitchFamily="2" charset="2"/>
              <a:buChar char="§"/>
            </a:pPr>
            <a:r>
              <a:rPr lang="en-US" sz="1800" dirty="0">
                <a:solidFill>
                  <a:srgbClr val="115BA4"/>
                </a:solidFill>
              </a:rPr>
              <a:t>Understand that any content created including texts, social media post or online pictures or videos can be made public information. Information can also be retrieved even if previously deleted. </a:t>
            </a:r>
          </a:p>
          <a:p>
            <a:pPr>
              <a:buFont typeface="Wingdings" panose="05000000000000000000" pitchFamily="2" charset="2"/>
              <a:buChar char="§"/>
            </a:pPr>
            <a:r>
              <a:rPr lang="en-US" sz="1800" dirty="0">
                <a:solidFill>
                  <a:srgbClr val="115BA4"/>
                </a:solidFill>
              </a:rPr>
              <a:t>Most importantly, do not be afraid to ask for help!</a:t>
            </a:r>
          </a:p>
        </p:txBody>
      </p:sp>
      <p:sp>
        <p:nvSpPr>
          <p:cNvPr id="3" name="Title 2">
            <a:extLst>
              <a:ext uri="{FF2B5EF4-FFF2-40B4-BE49-F238E27FC236}">
                <a16:creationId xmlns:a16="http://schemas.microsoft.com/office/drawing/2014/main" id="{99774EDC-E923-4E34-883B-0E627A5335FF}"/>
              </a:ext>
            </a:extLst>
          </p:cNvPr>
          <p:cNvSpPr>
            <a:spLocks noGrp="1"/>
          </p:cNvSpPr>
          <p:nvPr>
            <p:ph type="title"/>
          </p:nvPr>
        </p:nvSpPr>
        <p:spPr>
          <a:xfrm>
            <a:off x="441855" y="497604"/>
            <a:ext cx="11029616" cy="791167"/>
          </a:xfrm>
        </p:spPr>
        <p:txBody>
          <a:bodyPr anchor="ctr">
            <a:normAutofit/>
          </a:bodyPr>
          <a:lstStyle/>
          <a:p>
            <a:r>
              <a:rPr lang="en-US" cap="none" dirty="0">
                <a:solidFill>
                  <a:schemeClr val="tx1"/>
                </a:solidFill>
                <a:latin typeface="+mn-lt"/>
              </a:rPr>
              <a:t>HOW CAN YOUTH BE SAFE ONLINE?</a:t>
            </a:r>
          </a:p>
        </p:txBody>
      </p:sp>
    </p:spTree>
    <p:custDataLst>
      <p:tags r:id="rId1"/>
    </p:custDataLst>
    <p:extLst>
      <p:ext uri="{BB962C8B-B14F-4D97-AF65-F5344CB8AC3E}">
        <p14:creationId xmlns:p14="http://schemas.microsoft.com/office/powerpoint/2010/main" val="45894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1D52C6-877E-4BE7-9F36-9CF935E3A97B}"/>
              </a:ext>
            </a:extLst>
          </p:cNvPr>
          <p:cNvSpPr>
            <a:spLocks noGrp="1"/>
          </p:cNvSpPr>
          <p:nvPr>
            <p:ph idx="1"/>
          </p:nvPr>
        </p:nvSpPr>
        <p:spPr>
          <a:xfrm>
            <a:off x="1323191" y="1463040"/>
            <a:ext cx="9617336" cy="5143436"/>
          </a:xfrm>
        </p:spPr>
        <p:txBody>
          <a:bodyPr>
            <a:normAutofit lnSpcReduction="10000"/>
          </a:bodyPr>
          <a:lstStyle/>
          <a:p>
            <a:pPr>
              <a:buFont typeface="Wingdings" panose="05000000000000000000" pitchFamily="2" charset="2"/>
              <a:buChar char="§"/>
            </a:pPr>
            <a:r>
              <a:rPr lang="en-US" sz="1800" dirty="0">
                <a:solidFill>
                  <a:srgbClr val="115BA4"/>
                </a:solidFill>
                <a:latin typeface="+mn-lt"/>
              </a:rPr>
              <a:t>Has anyone that you do not know ever tried to talk to you online, on social media or on gaming systems? If so, what did you do or what would you do if this happened?</a:t>
            </a:r>
          </a:p>
          <a:p>
            <a:pPr>
              <a:buFont typeface="Wingdings" panose="05000000000000000000" pitchFamily="2" charset="2"/>
              <a:buChar char="§"/>
            </a:pPr>
            <a:r>
              <a:rPr lang="en-US" sz="1800" dirty="0">
                <a:solidFill>
                  <a:srgbClr val="115BA4"/>
                </a:solidFill>
                <a:latin typeface="+mn-lt"/>
              </a:rPr>
              <a:t>Why do you think strangers would want to talk to a youth online?</a:t>
            </a:r>
          </a:p>
          <a:p>
            <a:pPr>
              <a:buFont typeface="Wingdings" panose="05000000000000000000" pitchFamily="2" charset="2"/>
              <a:buChar char="§"/>
            </a:pPr>
            <a:r>
              <a:rPr lang="en-US" sz="1800" dirty="0">
                <a:solidFill>
                  <a:srgbClr val="115BA4"/>
                </a:solidFill>
                <a:latin typeface="+mn-lt"/>
              </a:rPr>
              <a:t>Make sure you do not accept friend/follow request or communicate with anyone you do not know in person. Understand that sometimes people are not who they say they are. </a:t>
            </a:r>
          </a:p>
          <a:p>
            <a:pPr>
              <a:buFont typeface="Wingdings" panose="05000000000000000000" pitchFamily="2" charset="2"/>
              <a:buChar char="§"/>
            </a:pPr>
            <a:r>
              <a:rPr lang="en-US" sz="1800" dirty="0">
                <a:solidFill>
                  <a:srgbClr val="115BA4"/>
                </a:solidFill>
                <a:latin typeface="+mn-lt"/>
              </a:rPr>
              <a:t>Have you ever seen an inappropriate picture/video being shared or shown at school? </a:t>
            </a:r>
          </a:p>
          <a:p>
            <a:pPr>
              <a:buFont typeface="Wingdings" panose="05000000000000000000" pitchFamily="2" charset="2"/>
              <a:buChar char="§"/>
            </a:pPr>
            <a:r>
              <a:rPr lang="en-US" sz="1800" dirty="0">
                <a:solidFill>
                  <a:srgbClr val="115BA4"/>
                </a:solidFill>
                <a:latin typeface="+mn-lt"/>
              </a:rPr>
              <a:t>Why do you think that sharing a nude picture of someone could be dangerous? </a:t>
            </a:r>
          </a:p>
          <a:p>
            <a:pPr>
              <a:buFont typeface="Wingdings" panose="05000000000000000000" pitchFamily="2" charset="2"/>
              <a:buChar char="§"/>
            </a:pPr>
            <a:r>
              <a:rPr lang="en-US" sz="1800" dirty="0">
                <a:solidFill>
                  <a:srgbClr val="115BA4"/>
                </a:solidFill>
                <a:latin typeface="+mn-lt"/>
              </a:rPr>
              <a:t>What would you do if someone stole a picture/video off your camera that you did not want posted?</a:t>
            </a:r>
          </a:p>
          <a:p>
            <a:pPr>
              <a:buFont typeface="Wingdings" panose="05000000000000000000" pitchFamily="2" charset="2"/>
              <a:buChar char="§"/>
            </a:pPr>
            <a:r>
              <a:rPr lang="en-US" sz="1800" dirty="0">
                <a:solidFill>
                  <a:srgbClr val="115BA4"/>
                </a:solidFill>
                <a:latin typeface="+mn-lt"/>
              </a:rPr>
              <a:t>What would you do if someone threatened to post a picture or video you did not want posted?</a:t>
            </a:r>
          </a:p>
          <a:p>
            <a:pPr marL="324000" lvl="1" indent="0">
              <a:buNone/>
            </a:pPr>
            <a:endParaRPr lang="en-US" dirty="0"/>
          </a:p>
        </p:txBody>
      </p:sp>
      <p:sp>
        <p:nvSpPr>
          <p:cNvPr id="3" name="Title 2">
            <a:extLst>
              <a:ext uri="{FF2B5EF4-FFF2-40B4-BE49-F238E27FC236}">
                <a16:creationId xmlns:a16="http://schemas.microsoft.com/office/drawing/2014/main" id="{99774EDC-E923-4E34-883B-0E627A5335FF}"/>
              </a:ext>
            </a:extLst>
          </p:cNvPr>
          <p:cNvSpPr>
            <a:spLocks noGrp="1"/>
          </p:cNvSpPr>
          <p:nvPr>
            <p:ph type="title"/>
          </p:nvPr>
        </p:nvSpPr>
        <p:spPr>
          <a:xfrm>
            <a:off x="459272" y="512414"/>
            <a:ext cx="11029616" cy="1189554"/>
          </a:xfrm>
        </p:spPr>
        <p:txBody>
          <a:bodyPr>
            <a:normAutofit/>
          </a:bodyPr>
          <a:lstStyle/>
          <a:p>
            <a:r>
              <a:rPr lang="en-US" cap="none" dirty="0">
                <a:solidFill>
                  <a:schemeClr val="tx1"/>
                </a:solidFill>
                <a:latin typeface="+mn-lt"/>
              </a:rPr>
              <a:t>HOW DO I TALK TO YOUTH ABOUT ONLINE SAFETY AND SEXTORTION?</a:t>
            </a:r>
          </a:p>
        </p:txBody>
      </p:sp>
    </p:spTree>
    <p:custDataLst>
      <p:tags r:id="rId1"/>
    </p:custDataLst>
    <p:extLst>
      <p:ext uri="{BB962C8B-B14F-4D97-AF65-F5344CB8AC3E}">
        <p14:creationId xmlns:p14="http://schemas.microsoft.com/office/powerpoint/2010/main" val="1925108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E5D6-04D2-41A9-AAB8-8F5C0274ADB0}"/>
              </a:ext>
            </a:extLst>
          </p:cNvPr>
          <p:cNvSpPr>
            <a:spLocks noGrp="1"/>
          </p:cNvSpPr>
          <p:nvPr>
            <p:ph type="title"/>
          </p:nvPr>
        </p:nvSpPr>
        <p:spPr>
          <a:xfrm>
            <a:off x="446730" y="613643"/>
            <a:ext cx="11298539" cy="860156"/>
          </a:xfrm>
        </p:spPr>
        <p:txBody>
          <a:bodyPr>
            <a:noAutofit/>
          </a:bodyPr>
          <a:lstStyle/>
          <a:p>
            <a:pPr eaLnBrk="1" hangingPunct="1">
              <a:defRPr/>
            </a:pPr>
            <a:r>
              <a:rPr lang="en-US" dirty="0"/>
              <a:t>Who to call if you suspect an individual is being exploited or Trafficked </a:t>
            </a:r>
          </a:p>
        </p:txBody>
      </p:sp>
      <p:sp>
        <p:nvSpPr>
          <p:cNvPr id="4" name="Content Placeholder 2">
            <a:extLst>
              <a:ext uri="{FF2B5EF4-FFF2-40B4-BE49-F238E27FC236}">
                <a16:creationId xmlns:a16="http://schemas.microsoft.com/office/drawing/2014/main" id="{A006F144-C5DE-4338-BB54-D8C13BB9DA13}"/>
              </a:ext>
            </a:extLst>
          </p:cNvPr>
          <p:cNvSpPr>
            <a:spLocks noGrp="1"/>
          </p:cNvSpPr>
          <p:nvPr>
            <p:ph idx="1"/>
          </p:nvPr>
        </p:nvSpPr>
        <p:spPr>
          <a:xfrm>
            <a:off x="6095999" y="1998795"/>
            <a:ext cx="4376057" cy="3745790"/>
          </a:xfrm>
        </p:spPr>
        <p:txBody>
          <a:bodyPr vert="horz" lIns="68580" tIns="34290" rIns="68580" bIns="34290" rtlCol="0" anchor="ctr" anchorCtr="0">
            <a:normAutofit/>
          </a:bodyPr>
          <a:lstStyle/>
          <a:p>
            <a:pPr eaLnBrk="1" hangingPunct="1">
              <a:defRPr/>
            </a:pPr>
            <a:r>
              <a:rPr lang="en-US" b="1" dirty="0">
                <a:solidFill>
                  <a:srgbClr val="115BA4"/>
                </a:solidFill>
              </a:rPr>
              <a:t>Florida Abuse Hotline</a:t>
            </a:r>
            <a:br>
              <a:rPr lang="en-US" dirty="0">
                <a:solidFill>
                  <a:srgbClr val="115BA4"/>
                </a:solidFill>
              </a:rPr>
            </a:br>
            <a:r>
              <a:rPr lang="en-US" dirty="0">
                <a:solidFill>
                  <a:srgbClr val="115BA4"/>
                </a:solidFill>
              </a:rPr>
              <a:t>1-800-96-ABUSE </a:t>
            </a:r>
            <a:br>
              <a:rPr lang="en-US" dirty="0">
                <a:solidFill>
                  <a:srgbClr val="115BA4"/>
                </a:solidFill>
              </a:rPr>
            </a:br>
            <a:r>
              <a:rPr lang="en-US" dirty="0">
                <a:solidFill>
                  <a:srgbClr val="115BA4"/>
                </a:solidFill>
              </a:rPr>
              <a:t>		or </a:t>
            </a:r>
            <a:br>
              <a:rPr lang="en-US" dirty="0">
                <a:solidFill>
                  <a:srgbClr val="115BA4"/>
                </a:solidFill>
              </a:rPr>
            </a:br>
            <a:r>
              <a:rPr lang="en-US" dirty="0">
                <a:solidFill>
                  <a:srgbClr val="115BA4"/>
                </a:solidFill>
              </a:rPr>
              <a:t>MyFLFamilies.com</a:t>
            </a:r>
            <a:br>
              <a:rPr lang="en-US" dirty="0">
                <a:solidFill>
                  <a:srgbClr val="115BA4"/>
                </a:solidFill>
              </a:rPr>
            </a:br>
            <a:endParaRPr lang="en-US" dirty="0">
              <a:solidFill>
                <a:srgbClr val="115BA4"/>
              </a:solidFill>
            </a:endParaRPr>
          </a:p>
          <a:p>
            <a:pPr eaLnBrk="1" hangingPunct="1">
              <a:defRPr/>
            </a:pPr>
            <a:r>
              <a:rPr lang="en-US" b="1" dirty="0">
                <a:solidFill>
                  <a:srgbClr val="115BA4"/>
                </a:solidFill>
              </a:rPr>
              <a:t>National Human Trafficking Tip Line</a:t>
            </a:r>
            <a:r>
              <a:rPr lang="en-US" dirty="0">
                <a:solidFill>
                  <a:srgbClr val="115BA4"/>
                </a:solidFill>
              </a:rPr>
              <a:t> </a:t>
            </a:r>
            <a:br>
              <a:rPr lang="en-US" dirty="0">
                <a:solidFill>
                  <a:srgbClr val="115BA4"/>
                </a:solidFill>
              </a:rPr>
            </a:br>
            <a:r>
              <a:rPr lang="en-US" dirty="0">
                <a:solidFill>
                  <a:srgbClr val="115BA4"/>
                </a:solidFill>
              </a:rPr>
              <a:t>1-888-373-7888</a:t>
            </a:r>
            <a:br>
              <a:rPr lang="en-US" dirty="0">
                <a:solidFill>
                  <a:srgbClr val="115BA4"/>
                </a:solidFill>
              </a:rPr>
            </a:br>
            <a:endParaRPr lang="en-US" dirty="0">
              <a:solidFill>
                <a:srgbClr val="115BA4"/>
              </a:solidFill>
            </a:endParaRPr>
          </a:p>
          <a:p>
            <a:pPr eaLnBrk="1" hangingPunct="1">
              <a:defRPr/>
            </a:pPr>
            <a:r>
              <a:rPr lang="en-US" b="1" dirty="0">
                <a:solidFill>
                  <a:srgbClr val="115BA4"/>
                </a:solidFill>
              </a:rPr>
              <a:t>911</a:t>
            </a:r>
            <a:r>
              <a:rPr lang="en-US" dirty="0">
                <a:solidFill>
                  <a:srgbClr val="115BA4"/>
                </a:solidFill>
              </a:rPr>
              <a:t> </a:t>
            </a:r>
            <a:br>
              <a:rPr lang="en-US" dirty="0">
                <a:solidFill>
                  <a:srgbClr val="115BA4"/>
                </a:solidFill>
              </a:rPr>
            </a:br>
            <a:r>
              <a:rPr lang="en-US" dirty="0">
                <a:solidFill>
                  <a:srgbClr val="115BA4"/>
                </a:solidFill>
              </a:rPr>
              <a:t>if immediate danger</a:t>
            </a:r>
          </a:p>
          <a:p>
            <a:pPr marL="0" indent="0" eaLnBrk="1" hangingPunct="1">
              <a:buNone/>
              <a:defRPr/>
            </a:pPr>
            <a:endParaRPr lang="en-US" sz="1350" dirty="0"/>
          </a:p>
        </p:txBody>
      </p:sp>
      <p:pic>
        <p:nvPicPr>
          <p:cNvPr id="7" name="Graphic 6" descr="Speaker phone with solid fill">
            <a:extLst>
              <a:ext uri="{FF2B5EF4-FFF2-40B4-BE49-F238E27FC236}">
                <a16:creationId xmlns:a16="http://schemas.microsoft.com/office/drawing/2014/main" id="{8E322504-F2C9-9F62-B916-F5AECAA387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3077" y="1473799"/>
            <a:ext cx="4158028" cy="415802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a:extLst>
              <a:ext uri="{FF2B5EF4-FFF2-40B4-BE49-F238E27FC236}">
                <a16:creationId xmlns:a16="http://schemas.microsoft.com/office/drawing/2014/main" id="{77C02E4E-7117-4342-910C-A7961463D628}"/>
              </a:ext>
            </a:extLst>
          </p:cNvPr>
          <p:cNvSpPr>
            <a:spLocks noGrp="1" noChangeArrowheads="1"/>
          </p:cNvSpPr>
          <p:nvPr>
            <p:ph idx="1"/>
          </p:nvPr>
        </p:nvSpPr>
        <p:spPr>
          <a:xfrm>
            <a:off x="1752600" y="1242218"/>
            <a:ext cx="8686800" cy="4373563"/>
          </a:xfrm>
        </p:spPr>
        <p:txBody>
          <a:bodyPr>
            <a:normAutofit/>
          </a:bodyPr>
          <a:lstStyle/>
          <a:p>
            <a:pPr algn="ctr">
              <a:spcAft>
                <a:spcPts val="0"/>
              </a:spcAft>
              <a:buNone/>
              <a:defRPr/>
            </a:pPr>
            <a:r>
              <a:rPr lang="en-US" altLang="en-US" b="1" dirty="0">
                <a:solidFill>
                  <a:srgbClr val="115BA4"/>
                </a:solidFill>
              </a:rPr>
              <a:t>Marina Anderson</a:t>
            </a:r>
          </a:p>
          <a:p>
            <a:pPr algn="ctr">
              <a:spcAft>
                <a:spcPts val="0"/>
              </a:spcAft>
              <a:buNone/>
              <a:defRPr/>
            </a:pPr>
            <a:r>
              <a:rPr lang="en-US" altLang="en-US" dirty="0">
                <a:solidFill>
                  <a:srgbClr val="115BA4"/>
                </a:solidFill>
              </a:rPr>
              <a:t>Regional Human Trafficking Prevention Coordinator</a:t>
            </a:r>
          </a:p>
          <a:p>
            <a:pPr algn="ctr">
              <a:spcAft>
                <a:spcPts val="0"/>
              </a:spcAft>
              <a:buNone/>
              <a:defRPr/>
            </a:pPr>
            <a:r>
              <a:rPr lang="en-US" altLang="en-US" dirty="0">
                <a:solidFill>
                  <a:srgbClr val="115BA4"/>
                </a:solidFill>
              </a:rPr>
              <a:t>Northeast and Northwest Regions</a:t>
            </a:r>
          </a:p>
          <a:p>
            <a:pPr algn="ctr">
              <a:spcAft>
                <a:spcPts val="0"/>
              </a:spcAft>
              <a:buNone/>
              <a:defRPr/>
            </a:pPr>
            <a:r>
              <a:rPr lang="en-US" altLang="en-US" dirty="0">
                <a:solidFill>
                  <a:srgbClr val="115BA4"/>
                </a:solidFill>
              </a:rPr>
              <a:t>904-955-7647</a:t>
            </a:r>
          </a:p>
          <a:p>
            <a:pPr algn="ctr">
              <a:spcAft>
                <a:spcPts val="0"/>
              </a:spcAft>
              <a:buNone/>
              <a:defRPr/>
            </a:pPr>
            <a:r>
              <a:rPr lang="en-US" altLang="en-US" dirty="0">
                <a:solidFill>
                  <a:srgbClr val="115BA4"/>
                </a:solidFill>
                <a:hlinkClick r:id="rId3">
                  <a:extLst>
                    <a:ext uri="{A12FA001-AC4F-418D-AE19-62706E023703}">
                      <ahyp:hlinkClr xmlns:ahyp="http://schemas.microsoft.com/office/drawing/2018/hyperlinkcolor" val="tx"/>
                    </a:ext>
                  </a:extLst>
                </a:hlinkClick>
              </a:rPr>
              <a:t>Marina.Anderson@myflfamilies.com</a:t>
            </a:r>
            <a:endParaRPr lang="en-US" altLang="en-US" dirty="0">
              <a:solidFill>
                <a:srgbClr val="115BA4"/>
              </a:solidFill>
            </a:endParaRPr>
          </a:p>
          <a:p>
            <a:pPr algn="ctr">
              <a:spcAft>
                <a:spcPts val="0"/>
              </a:spcAft>
              <a:buNone/>
              <a:defRPr/>
            </a:pPr>
            <a:endParaRPr lang="en-US" altLang="en-US" dirty="0">
              <a:solidFill>
                <a:srgbClr val="115BA4"/>
              </a:solidFill>
            </a:endParaRPr>
          </a:p>
          <a:p>
            <a:pPr algn="ctr">
              <a:spcAft>
                <a:spcPts val="0"/>
              </a:spcAft>
              <a:buNone/>
              <a:defRPr/>
            </a:pPr>
            <a:r>
              <a:rPr lang="en-US" altLang="en-US" b="1" dirty="0">
                <a:solidFill>
                  <a:srgbClr val="115BA4"/>
                </a:solidFill>
              </a:rPr>
              <a:t>Christy Gillis</a:t>
            </a:r>
          </a:p>
          <a:p>
            <a:pPr algn="ctr">
              <a:spcAft>
                <a:spcPts val="0"/>
              </a:spcAft>
              <a:buNone/>
              <a:defRPr/>
            </a:pPr>
            <a:r>
              <a:rPr lang="en-US" altLang="en-US" dirty="0">
                <a:solidFill>
                  <a:srgbClr val="115BA4"/>
                </a:solidFill>
              </a:rPr>
              <a:t>Community Development Administrator </a:t>
            </a:r>
          </a:p>
          <a:p>
            <a:pPr algn="ctr">
              <a:spcAft>
                <a:spcPts val="0"/>
              </a:spcAft>
              <a:buNone/>
              <a:defRPr/>
            </a:pPr>
            <a:r>
              <a:rPr lang="en-US" altLang="en-US" dirty="0">
                <a:solidFill>
                  <a:srgbClr val="115BA4"/>
                </a:solidFill>
              </a:rPr>
              <a:t>386-214-8646</a:t>
            </a:r>
          </a:p>
          <a:p>
            <a:pPr algn="ctr">
              <a:spcAft>
                <a:spcPts val="0"/>
              </a:spcAft>
              <a:buNone/>
              <a:defRPr/>
            </a:pPr>
            <a:r>
              <a:rPr lang="en-US" altLang="en-US" dirty="0">
                <a:solidFill>
                  <a:srgbClr val="115BA4"/>
                </a:solidFill>
                <a:hlinkClick r:id="rId4">
                  <a:extLst>
                    <a:ext uri="{A12FA001-AC4F-418D-AE19-62706E023703}">
                      <ahyp:hlinkClr xmlns:ahyp="http://schemas.microsoft.com/office/drawing/2018/hyperlinkcolor" val="tx"/>
                    </a:ext>
                  </a:extLst>
                </a:hlinkClick>
              </a:rPr>
              <a:t>Christina.Gillis@myflfamilies.com</a:t>
            </a:r>
            <a:endParaRPr lang="en-US" alt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DCF">
  <a:themeElements>
    <a:clrScheme name="DCF Power point">
      <a:dk1>
        <a:srgbClr val="193441"/>
      </a:dk1>
      <a:lt1>
        <a:srgbClr val="FFFFFF"/>
      </a:lt1>
      <a:dk2>
        <a:srgbClr val="193441"/>
      </a:dk2>
      <a:lt2>
        <a:srgbClr val="E7E6E6"/>
      </a:lt2>
      <a:accent1>
        <a:srgbClr val="115BA4"/>
      </a:accent1>
      <a:accent2>
        <a:srgbClr val="488F4D"/>
      </a:accent2>
      <a:accent3>
        <a:srgbClr val="7CB2E1"/>
      </a:accent3>
      <a:accent4>
        <a:srgbClr val="FAA634"/>
      </a:accent4>
      <a:accent5>
        <a:srgbClr val="FFD537"/>
      </a:accent5>
      <a:accent6>
        <a:srgbClr val="DF462E"/>
      </a:accent6>
      <a:hlink>
        <a:srgbClr val="36708C"/>
      </a:hlink>
      <a:folHlink>
        <a:srgbClr val="C55A11"/>
      </a:folHlink>
    </a:clrScheme>
    <a:fontScheme name="DCF fonts theme">
      <a:majorFont>
        <a:latin typeface="Verdana"/>
        <a:ea typeface=""/>
        <a:cs typeface=""/>
      </a:majorFont>
      <a:minorFont>
        <a:latin typeface="Verdana"/>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DCF" id="{0CC2E8E3-3D2F-4D8D-8F65-B598F8B4D10F}" vid="{AFC7F0CF-F8E5-4FB1-B8D9-55FDB44BAC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2D995-20F0-4C14-BF62-1248AB4B484D}">
  <ds:schemaRefs>
    <ds:schemaRef ds:uri="http://www.w3.org/XML/1998/namespace"/>
    <ds:schemaRef ds:uri="71af3243-3dd4-4a8d-8c0d-dd76da1f02a5"/>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16c05727-aa75-4e4a-9b5f-8a80a1165891"/>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3900</TotalTime>
  <Words>1024</Words>
  <Application>Microsoft Office PowerPoint</Application>
  <PresentationFormat>Widescreen</PresentationFormat>
  <Paragraphs>82</Paragraphs>
  <Slides>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Bell MT</vt:lpstr>
      <vt:lpstr>Calibri</vt:lpstr>
      <vt:lpstr>Charter</vt:lpstr>
      <vt:lpstr>Verdana</vt:lpstr>
      <vt:lpstr>Wingdings</vt:lpstr>
      <vt:lpstr>Wingdings 2</vt:lpstr>
      <vt:lpstr>Theme-DCF</vt:lpstr>
      <vt:lpstr>Human Trafficking and Online safety</vt:lpstr>
      <vt:lpstr>What is sexual exploitation?</vt:lpstr>
      <vt:lpstr>PowerPoint Presentation</vt:lpstr>
      <vt:lpstr>SOCIAL MEDIA RECRUITMENT: CONNECTION, RECRUITMENT &amp; SALES</vt:lpstr>
      <vt:lpstr>HOW CAN YOUTH BE SAFE ONLINE?</vt:lpstr>
      <vt:lpstr>HOW CAN YOUTH BE SAFE ONLINE?</vt:lpstr>
      <vt:lpstr>HOW DO I TALK TO YOUTH ABOUT ONLINE SAFETY AND SEXTORTION?</vt:lpstr>
      <vt:lpstr>Who to call if you suspect an individual is being exploited or Trafficked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Edwards, Joseph</dc:creator>
  <cp:lastModifiedBy>Long, Lisa Y.</cp:lastModifiedBy>
  <cp:revision>63</cp:revision>
  <dcterms:created xsi:type="dcterms:W3CDTF">2022-01-04T16:51:29Z</dcterms:created>
  <dcterms:modified xsi:type="dcterms:W3CDTF">2023-10-04T20:09:33Z</dcterms:modified>
</cp:coreProperties>
</file>